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67" r:id="rId3"/>
    <p:sldId id="257" r:id="rId4"/>
    <p:sldId id="258" r:id="rId5"/>
    <p:sldId id="259" r:id="rId6"/>
    <p:sldId id="260" r:id="rId7"/>
    <p:sldId id="269" r:id="rId8"/>
    <p:sldId id="270" r:id="rId9"/>
    <p:sldId id="271" r:id="rId10"/>
    <p:sldId id="272" r:id="rId11"/>
    <p:sldId id="262" r:id="rId12"/>
    <p:sldId id="266"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E22A"/>
    <a:srgbClr val="15F6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206" autoAdjust="0"/>
  </p:normalViewPr>
  <p:slideViewPr>
    <p:cSldViewPr snapToGrid="0" snapToObjects="1">
      <p:cViewPr varScale="1">
        <p:scale>
          <a:sx n="70" d="100"/>
          <a:sy n="70" d="100"/>
        </p:scale>
        <p:origin x="1128" y="52"/>
      </p:cViewPr>
      <p:guideLst>
        <p:guide orient="horz" pos="2160"/>
        <p:guide pos="2880"/>
      </p:guideLst>
    </p:cSldViewPr>
  </p:slideViewPr>
  <p:outlineViewPr>
    <p:cViewPr>
      <p:scale>
        <a:sx n="33" d="100"/>
        <a:sy n="33" d="100"/>
      </p:scale>
      <p:origin x="0" y="-2484"/>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4" d="100"/>
          <a:sy n="54" d="100"/>
        </p:scale>
        <p:origin x="28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95A2E-445C-4AD8-BBB8-6AFAB3CDBA5D}" type="datetimeFigureOut">
              <a:rPr lang="en-IN" smtClean="0"/>
              <a:t>27-06-2025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63A8E-E3D0-4851-BCD8-28316546239E}" type="slidenum">
              <a:rPr lang="en-IN" smtClean="0"/>
              <a:t>‹#›</a:t>
            </a:fld>
            <a:endParaRPr lang="en-IN"/>
          </a:p>
        </p:txBody>
      </p:sp>
    </p:spTree>
    <p:extLst>
      <p:ext uri="{BB962C8B-B14F-4D97-AF65-F5344CB8AC3E}">
        <p14:creationId xmlns:p14="http://schemas.microsoft.com/office/powerpoint/2010/main" val="132483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3A63A8E-E3D0-4851-BCD8-28316546239E}" type="slidenum">
              <a:rPr lang="en-IN" smtClean="0"/>
              <a:t>7</a:t>
            </a:fld>
            <a:endParaRPr lang="en-IN"/>
          </a:p>
        </p:txBody>
      </p:sp>
    </p:spTree>
    <p:extLst>
      <p:ext uri="{BB962C8B-B14F-4D97-AF65-F5344CB8AC3E}">
        <p14:creationId xmlns:p14="http://schemas.microsoft.com/office/powerpoint/2010/main" val="58169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3A63A8E-E3D0-4851-BCD8-28316546239E}" type="slidenum">
              <a:rPr lang="en-IN" smtClean="0"/>
              <a:t>8</a:t>
            </a:fld>
            <a:endParaRPr lang="en-IN"/>
          </a:p>
        </p:txBody>
      </p:sp>
    </p:spTree>
    <p:extLst>
      <p:ext uri="{BB962C8B-B14F-4D97-AF65-F5344CB8AC3E}">
        <p14:creationId xmlns:p14="http://schemas.microsoft.com/office/powerpoint/2010/main" val="118745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3A63A8E-E3D0-4851-BCD8-28316546239E}" type="slidenum">
              <a:rPr lang="en-IN" smtClean="0"/>
              <a:t>9</a:t>
            </a:fld>
            <a:endParaRPr lang="en-IN"/>
          </a:p>
        </p:txBody>
      </p:sp>
    </p:spTree>
    <p:extLst>
      <p:ext uri="{BB962C8B-B14F-4D97-AF65-F5344CB8AC3E}">
        <p14:creationId xmlns:p14="http://schemas.microsoft.com/office/powerpoint/2010/main" val="758199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3A63A8E-E3D0-4851-BCD8-28316546239E}" type="slidenum">
              <a:rPr lang="en-IN" smtClean="0"/>
              <a:t>10</a:t>
            </a:fld>
            <a:endParaRPr lang="en-IN"/>
          </a:p>
        </p:txBody>
      </p:sp>
    </p:spTree>
    <p:extLst>
      <p:ext uri="{BB962C8B-B14F-4D97-AF65-F5344CB8AC3E}">
        <p14:creationId xmlns:p14="http://schemas.microsoft.com/office/powerpoint/2010/main" val="3395216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127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079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4817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8588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53621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208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4267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3227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121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667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070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116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957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4460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6/27/2025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937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141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531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6/27/2025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587184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973" y="1153564"/>
            <a:ext cx="5714228" cy="2421464"/>
          </a:xfrm>
        </p:spPr>
        <p:txBody>
          <a:bodyPr/>
          <a:lstStyle/>
          <a:p>
            <a:r>
              <a:rPr dirty="0"/>
              <a:t>Multi-Tier Web Application on AWS</a:t>
            </a:r>
          </a:p>
        </p:txBody>
      </p:sp>
      <p:sp>
        <p:nvSpPr>
          <p:cNvPr id="3" name="Subtitle 2"/>
          <p:cNvSpPr>
            <a:spLocks noGrp="1"/>
          </p:cNvSpPr>
          <p:nvPr>
            <p:ph type="subTitle" idx="1"/>
          </p:nvPr>
        </p:nvSpPr>
        <p:spPr/>
        <p:txBody>
          <a:bodyPr/>
          <a:lstStyle/>
          <a:p>
            <a:r>
              <a:rPr lang="en-US" dirty="0"/>
              <a:t>PRESENTED BY: </a:t>
            </a:r>
            <a:r>
              <a:rPr dirty="0" err="1"/>
              <a:t>Vanapalli</a:t>
            </a:r>
            <a:r>
              <a:rPr dirty="0"/>
              <a:t> </a:t>
            </a:r>
            <a:r>
              <a:rPr dirty="0" err="1"/>
              <a:t>Prasanth</a:t>
            </a:r>
            <a:r>
              <a:rPr dirty="0"/>
              <a:t> Kumar</a:t>
            </a:r>
          </a:p>
          <a:p>
            <a:r>
              <a:rPr dirty="0"/>
              <a:t>Tools: AWS EC2, RDS, VPC, Flask,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EF0C5C-2309-15E0-E4BE-FCDED3AD7D97}"/>
              </a:ext>
            </a:extLst>
          </p:cNvPr>
          <p:cNvPicPr>
            <a:picLocks noGrp="1" noChangeAspect="1"/>
          </p:cNvPicPr>
          <p:nvPr>
            <p:ph idx="1"/>
          </p:nvPr>
        </p:nvPicPr>
        <p:blipFill>
          <a:blip r:embed="rId3"/>
          <a:srcRect r="42435" b="58326"/>
          <a:stretch>
            <a:fillRect/>
          </a:stretch>
        </p:blipFill>
        <p:spPr>
          <a:xfrm>
            <a:off x="5175154" y="2050577"/>
            <a:ext cx="3736834" cy="3404351"/>
          </a:xfrm>
        </p:spPr>
      </p:pic>
      <p:sp>
        <p:nvSpPr>
          <p:cNvPr id="6" name="TextBox 5">
            <a:extLst>
              <a:ext uri="{FF2B5EF4-FFF2-40B4-BE49-F238E27FC236}">
                <a16:creationId xmlns:a16="http://schemas.microsoft.com/office/drawing/2014/main" id="{B19F246A-7FCF-6196-06B0-A3F50E30D8C0}"/>
              </a:ext>
            </a:extLst>
          </p:cNvPr>
          <p:cNvSpPr txBox="1"/>
          <p:nvPr/>
        </p:nvSpPr>
        <p:spPr>
          <a:xfrm>
            <a:off x="5868545" y="5581933"/>
            <a:ext cx="2497540" cy="369332"/>
          </a:xfrm>
          <a:prstGeom prst="rect">
            <a:avLst/>
          </a:prstGeom>
          <a:noFill/>
        </p:spPr>
        <p:txBody>
          <a:bodyPr wrap="square" rtlCol="0">
            <a:spAutoFit/>
          </a:bodyPr>
          <a:lstStyle/>
          <a:p>
            <a:r>
              <a:rPr lang="en-US" u="sng" dirty="0"/>
              <a:t>OUTPUT</a:t>
            </a:r>
            <a:endParaRPr lang="en-IN" u="sng" dirty="0"/>
          </a:p>
        </p:txBody>
      </p:sp>
      <p:sp>
        <p:nvSpPr>
          <p:cNvPr id="7" name="TextBox 6">
            <a:extLst>
              <a:ext uri="{FF2B5EF4-FFF2-40B4-BE49-F238E27FC236}">
                <a16:creationId xmlns:a16="http://schemas.microsoft.com/office/drawing/2014/main" id="{1D277601-E250-0A81-A70A-1E3B920E7D8E}"/>
              </a:ext>
            </a:extLst>
          </p:cNvPr>
          <p:cNvSpPr txBox="1"/>
          <p:nvPr/>
        </p:nvSpPr>
        <p:spPr>
          <a:xfrm>
            <a:off x="764275" y="559558"/>
            <a:ext cx="1692322" cy="369332"/>
          </a:xfrm>
          <a:prstGeom prst="rect">
            <a:avLst/>
          </a:prstGeom>
          <a:noFill/>
        </p:spPr>
        <p:txBody>
          <a:bodyPr wrap="square" rtlCol="0">
            <a:spAutoFit/>
          </a:bodyPr>
          <a:lstStyle/>
          <a:p>
            <a:r>
              <a:rPr lang="en-US" dirty="0"/>
              <a:t>Step-4:</a:t>
            </a:r>
            <a:endParaRPr lang="en-IN" dirty="0"/>
          </a:p>
        </p:txBody>
      </p:sp>
      <p:sp>
        <p:nvSpPr>
          <p:cNvPr id="9" name="TextBox 8">
            <a:extLst>
              <a:ext uri="{FF2B5EF4-FFF2-40B4-BE49-F238E27FC236}">
                <a16:creationId xmlns:a16="http://schemas.microsoft.com/office/drawing/2014/main" id="{B4B0D6B4-3757-F483-6842-AC5A651DD6FD}"/>
              </a:ext>
            </a:extLst>
          </p:cNvPr>
          <p:cNvSpPr txBox="1"/>
          <p:nvPr/>
        </p:nvSpPr>
        <p:spPr>
          <a:xfrm>
            <a:off x="1610436" y="865024"/>
            <a:ext cx="6728347" cy="646331"/>
          </a:xfrm>
          <a:prstGeom prst="rect">
            <a:avLst/>
          </a:prstGeom>
          <a:noFill/>
        </p:spPr>
        <p:txBody>
          <a:bodyPr wrap="square" rtlCol="0">
            <a:spAutoFit/>
          </a:bodyPr>
          <a:lstStyle/>
          <a:p>
            <a:r>
              <a:rPr lang="en-US" dirty="0"/>
              <a:t>Test and access the Flask app from the browser</a:t>
            </a:r>
          </a:p>
          <a:p>
            <a:endParaRPr lang="en-IN" dirty="0"/>
          </a:p>
        </p:txBody>
      </p:sp>
      <p:pic>
        <p:nvPicPr>
          <p:cNvPr id="11" name="Picture 10">
            <a:extLst>
              <a:ext uri="{FF2B5EF4-FFF2-40B4-BE49-F238E27FC236}">
                <a16:creationId xmlns:a16="http://schemas.microsoft.com/office/drawing/2014/main" id="{C21D3999-2208-7510-704C-B42E280CC61D}"/>
              </a:ext>
            </a:extLst>
          </p:cNvPr>
          <p:cNvPicPr>
            <a:picLocks noChangeAspect="1"/>
          </p:cNvPicPr>
          <p:nvPr/>
        </p:nvPicPr>
        <p:blipFill>
          <a:blip r:embed="rId4"/>
          <a:srcRect t="22856" r="45970" b="10246"/>
          <a:stretch>
            <a:fillRect/>
          </a:stretch>
        </p:blipFill>
        <p:spPr>
          <a:xfrm>
            <a:off x="129653" y="2050577"/>
            <a:ext cx="4940490" cy="3439237"/>
          </a:xfrm>
          <a:prstGeom prst="rect">
            <a:avLst/>
          </a:prstGeom>
        </p:spPr>
      </p:pic>
      <p:sp>
        <p:nvSpPr>
          <p:cNvPr id="12" name="TextBox 11">
            <a:extLst>
              <a:ext uri="{FF2B5EF4-FFF2-40B4-BE49-F238E27FC236}">
                <a16:creationId xmlns:a16="http://schemas.microsoft.com/office/drawing/2014/main" id="{B2E741BB-EC93-91F0-33E8-37F93CA6B1E7}"/>
              </a:ext>
            </a:extLst>
          </p:cNvPr>
          <p:cNvSpPr txBox="1"/>
          <p:nvPr/>
        </p:nvSpPr>
        <p:spPr>
          <a:xfrm>
            <a:off x="1774209" y="5581933"/>
            <a:ext cx="1651379" cy="369332"/>
          </a:xfrm>
          <a:prstGeom prst="rect">
            <a:avLst/>
          </a:prstGeom>
          <a:noFill/>
        </p:spPr>
        <p:txBody>
          <a:bodyPr wrap="square" rtlCol="0">
            <a:spAutoFit/>
          </a:bodyPr>
          <a:lstStyle/>
          <a:p>
            <a:r>
              <a:rPr lang="en-US" u="sng" dirty="0"/>
              <a:t>Flask App code</a:t>
            </a:r>
            <a:endParaRPr lang="en-IN" u="sng" dirty="0"/>
          </a:p>
        </p:txBody>
      </p:sp>
      <p:sp>
        <p:nvSpPr>
          <p:cNvPr id="28" name="Rectangle 27">
            <a:extLst>
              <a:ext uri="{FF2B5EF4-FFF2-40B4-BE49-F238E27FC236}">
                <a16:creationId xmlns:a16="http://schemas.microsoft.com/office/drawing/2014/main" id="{A99CFF2E-BC4D-FA23-2721-B482CC82E0A0}"/>
              </a:ext>
            </a:extLst>
          </p:cNvPr>
          <p:cNvSpPr/>
          <p:nvPr/>
        </p:nvSpPr>
        <p:spPr>
          <a:xfrm>
            <a:off x="1174701" y="3250764"/>
            <a:ext cx="1692322" cy="68508"/>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2171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Application Features</a:t>
            </a:r>
          </a:p>
        </p:txBody>
      </p:sp>
      <p:sp>
        <p:nvSpPr>
          <p:cNvPr id="3" name="Content Placeholder 2"/>
          <p:cNvSpPr>
            <a:spLocks noGrp="1"/>
          </p:cNvSpPr>
          <p:nvPr>
            <p:ph idx="1"/>
          </p:nvPr>
        </p:nvSpPr>
        <p:spPr>
          <a:xfrm>
            <a:off x="457200" y="1152254"/>
            <a:ext cx="7772400" cy="3649133"/>
          </a:xfrm>
        </p:spPr>
        <p:txBody>
          <a:bodyPr>
            <a:normAutofit/>
          </a:bodyPr>
          <a:lstStyle/>
          <a:p>
            <a:endParaRPr sz="2400" dirty="0"/>
          </a:p>
          <a:p>
            <a:r>
              <a:rPr sz="2400" dirty="0"/>
              <a:t>Flask app hosted on EC2</a:t>
            </a:r>
          </a:p>
          <a:p>
            <a:r>
              <a:rPr sz="2400" dirty="0"/>
              <a:t>Connects securely to MySQL database on RDS</a:t>
            </a:r>
          </a:p>
          <a:p>
            <a:r>
              <a:rPr sz="2400" dirty="0"/>
              <a:t>Displays message on successful DB connection</a:t>
            </a:r>
          </a:p>
          <a:p>
            <a:r>
              <a:rPr sz="2400" dirty="0"/>
              <a:t>Can be extended with forms, auth, and CRUD features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Conclusion</a:t>
            </a:r>
          </a:p>
        </p:txBody>
      </p:sp>
      <p:sp>
        <p:nvSpPr>
          <p:cNvPr id="3" name="Content Placeholder 2"/>
          <p:cNvSpPr>
            <a:spLocks noGrp="1"/>
          </p:cNvSpPr>
          <p:nvPr>
            <p:ph idx="1"/>
          </p:nvPr>
        </p:nvSpPr>
        <p:spPr>
          <a:xfrm>
            <a:off x="457200" y="1152253"/>
            <a:ext cx="7772400" cy="3649133"/>
          </a:xfrm>
        </p:spPr>
        <p:txBody>
          <a:bodyPr>
            <a:normAutofit/>
          </a:bodyPr>
          <a:lstStyle/>
          <a:p>
            <a:endParaRPr sz="2400" dirty="0"/>
          </a:p>
          <a:p>
            <a:r>
              <a:rPr lang="en-US" sz="2400" dirty="0"/>
              <a:t>Successfully deployed a real-world web application architecture on AWS using only Free Tier</a:t>
            </a:r>
          </a:p>
          <a:p>
            <a:r>
              <a:rPr lang="en-US" sz="2400" dirty="0"/>
              <a:t>Followed best practices for cloud networking, security, and application deployment. resources.</a:t>
            </a:r>
          </a:p>
          <a:p>
            <a:r>
              <a:rPr lang="en-US" sz="2400" dirty="0"/>
              <a:t>Built a scalable foundation for future cloud-based projects and DevOps automation.</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A8CD-FD05-A844-AA59-31B3E70CA05C}"/>
              </a:ext>
            </a:extLst>
          </p:cNvPr>
          <p:cNvSpPr>
            <a:spLocks noGrp="1"/>
          </p:cNvSpPr>
          <p:nvPr>
            <p:ph type="title"/>
          </p:nvPr>
        </p:nvSpPr>
        <p:spPr>
          <a:xfrm>
            <a:off x="1142999" y="2198921"/>
            <a:ext cx="7772400" cy="1456267"/>
          </a:xfrm>
        </p:spPr>
        <p:txBody>
          <a:bodyPr>
            <a:noAutofit/>
          </a:bodyPr>
          <a:lstStyle/>
          <a:p>
            <a:r>
              <a:rPr lang="en-US" sz="9600" b="1" i="1" dirty="0">
                <a:effectLst>
                  <a:outerShdw blurRad="38100" dist="38100" dir="2700000" algn="tl">
                    <a:srgbClr val="000000">
                      <a:alpha val="43137"/>
                    </a:srgbClr>
                  </a:outerShdw>
                </a:effectLst>
              </a:rPr>
              <a:t>Thank you</a:t>
            </a:r>
            <a:endParaRPr lang="en-IN" sz="96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246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5B1A-4A10-8E56-73EC-CFD9B8D89692}"/>
              </a:ext>
            </a:extLst>
          </p:cNvPr>
          <p:cNvSpPr>
            <a:spLocks noGrp="1"/>
          </p:cNvSpPr>
          <p:nvPr>
            <p:ph type="title"/>
          </p:nvPr>
        </p:nvSpPr>
        <p:spPr/>
        <p:txBody>
          <a:bodyPr/>
          <a:lstStyle/>
          <a:p>
            <a:r>
              <a:rPr lang="en-US" u="sng" dirty="0"/>
              <a:t>Table of content</a:t>
            </a:r>
            <a:endParaRPr lang="en-IN" u="sng" dirty="0"/>
          </a:p>
        </p:txBody>
      </p:sp>
      <p:sp>
        <p:nvSpPr>
          <p:cNvPr id="3" name="Content Placeholder 2">
            <a:extLst>
              <a:ext uri="{FF2B5EF4-FFF2-40B4-BE49-F238E27FC236}">
                <a16:creationId xmlns:a16="http://schemas.microsoft.com/office/drawing/2014/main" id="{56C635AA-AD15-6D01-254B-BD8335B62F9C}"/>
              </a:ext>
            </a:extLst>
          </p:cNvPr>
          <p:cNvSpPr>
            <a:spLocks noGrp="1"/>
          </p:cNvSpPr>
          <p:nvPr>
            <p:ph sz="half" idx="1"/>
          </p:nvPr>
        </p:nvSpPr>
        <p:spPr>
          <a:xfrm>
            <a:off x="457200" y="2142068"/>
            <a:ext cx="7772399" cy="3649134"/>
          </a:xfrm>
        </p:spPr>
        <p:txBody>
          <a:bodyPr/>
          <a:lstStyle/>
          <a:p>
            <a:r>
              <a:rPr lang="en-US" dirty="0"/>
              <a:t>Introduction</a:t>
            </a:r>
          </a:p>
          <a:p>
            <a:r>
              <a:rPr lang="en-US" dirty="0"/>
              <a:t>Architecture Diagram</a:t>
            </a:r>
          </a:p>
          <a:p>
            <a:r>
              <a:rPr lang="en-US" dirty="0"/>
              <a:t>Aws Services Used</a:t>
            </a:r>
          </a:p>
          <a:p>
            <a:r>
              <a:rPr lang="en-US" dirty="0"/>
              <a:t>Security Best Practices</a:t>
            </a:r>
          </a:p>
          <a:p>
            <a:r>
              <a:rPr lang="en-US" dirty="0"/>
              <a:t>Step-by Step Workflow</a:t>
            </a:r>
          </a:p>
          <a:p>
            <a:r>
              <a:rPr lang="en-US" dirty="0"/>
              <a:t>Application Features</a:t>
            </a:r>
          </a:p>
          <a:p>
            <a:r>
              <a:rPr lang="en-US" dirty="0"/>
              <a:t>Conclusion</a:t>
            </a:r>
          </a:p>
          <a:p>
            <a:endParaRPr lang="en-IN" dirty="0"/>
          </a:p>
        </p:txBody>
      </p:sp>
    </p:spTree>
    <p:extLst>
      <p:ext uri="{BB962C8B-B14F-4D97-AF65-F5344CB8AC3E}">
        <p14:creationId xmlns:p14="http://schemas.microsoft.com/office/powerpoint/2010/main" val="106387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introduction</a:t>
            </a:r>
            <a:endParaRPr u="sng" dirty="0"/>
          </a:p>
        </p:txBody>
      </p:sp>
      <p:sp>
        <p:nvSpPr>
          <p:cNvPr id="3" name="Content Placeholder 2"/>
          <p:cNvSpPr>
            <a:spLocks noGrp="1"/>
          </p:cNvSpPr>
          <p:nvPr>
            <p:ph idx="1"/>
          </p:nvPr>
        </p:nvSpPr>
        <p:spPr>
          <a:xfrm>
            <a:off x="457200" y="1509020"/>
            <a:ext cx="7772400" cy="3649133"/>
          </a:xfrm>
        </p:spPr>
        <p:txBody>
          <a:bodyPr>
            <a:normAutofit/>
          </a:bodyPr>
          <a:lstStyle/>
          <a:p>
            <a:r>
              <a:rPr lang="en-US" sz="2400" dirty="0"/>
              <a:t>The project demonstrates how to build a multi-tier architecture using AWS services — without spending a single rupee. The main idea is to separate the frontend (Flask app) and backend (MySQL database) across different subnets, just like in enterprise deployments. This architecture is designed to follow real-world cloud and DevOps best practices using only AWS Free Tier resources.</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Architecture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9478" y="2065868"/>
            <a:ext cx="2432157" cy="3649662"/>
          </a:xfrm>
        </p:spPr>
      </p:pic>
      <p:sp>
        <p:nvSpPr>
          <p:cNvPr id="3" name="TextBox 2">
            <a:extLst>
              <a:ext uri="{FF2B5EF4-FFF2-40B4-BE49-F238E27FC236}">
                <a16:creationId xmlns:a16="http://schemas.microsoft.com/office/drawing/2014/main" id="{A423F149-DF3C-9EEA-A49F-421F46C85735}"/>
              </a:ext>
            </a:extLst>
          </p:cNvPr>
          <p:cNvSpPr txBox="1"/>
          <p:nvPr/>
        </p:nvSpPr>
        <p:spPr>
          <a:xfrm>
            <a:off x="571500" y="2065868"/>
            <a:ext cx="4643438" cy="3416320"/>
          </a:xfrm>
          <a:prstGeom prst="rect">
            <a:avLst/>
          </a:prstGeom>
          <a:noFill/>
        </p:spPr>
        <p:txBody>
          <a:bodyPr wrap="square" rtlCol="0">
            <a:spAutoFit/>
          </a:bodyPr>
          <a:lstStyle/>
          <a:p>
            <a:r>
              <a:rPr lang="en-US" sz="2400" dirty="0"/>
              <a:t>The </a:t>
            </a:r>
            <a:r>
              <a:rPr lang="en-US" sz="2400" b="1" dirty="0"/>
              <a:t>EC2 instance running the Flask app</a:t>
            </a:r>
            <a:r>
              <a:rPr lang="en-US" sz="2400" dirty="0"/>
              <a:t> is deployed in a </a:t>
            </a:r>
            <a:r>
              <a:rPr lang="en-US" sz="2400" b="1" dirty="0"/>
              <a:t>Public Subnet</a:t>
            </a:r>
            <a:r>
              <a:rPr lang="en-US" sz="2400" dirty="0"/>
              <a:t>, while the </a:t>
            </a:r>
            <a:r>
              <a:rPr lang="en-US" sz="2400" b="1" dirty="0"/>
              <a:t>MySQL RDS database</a:t>
            </a:r>
            <a:r>
              <a:rPr lang="en-US" sz="2400" dirty="0"/>
              <a:t> is securely placed in a </a:t>
            </a:r>
            <a:r>
              <a:rPr lang="en-US" sz="2400" b="1" dirty="0"/>
              <a:t>Private Subnet</a:t>
            </a:r>
            <a:r>
              <a:rPr lang="en-US" sz="2400" dirty="0"/>
              <a:t>. Communication between them is strictly managed through </a:t>
            </a:r>
            <a:r>
              <a:rPr lang="en-US" sz="2400" b="1" dirty="0"/>
              <a:t>security groups</a:t>
            </a:r>
            <a:r>
              <a:rPr lang="en-US" sz="2400" dirty="0"/>
              <a:t>, and internet access is controlled via an </a:t>
            </a:r>
            <a:r>
              <a:rPr lang="en-US" sz="2400" b="1" dirty="0"/>
              <a:t>Internet Gateway and route tables</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422"/>
            <a:ext cx="7772400" cy="1456267"/>
          </a:xfrm>
        </p:spPr>
        <p:txBody>
          <a:bodyPr/>
          <a:lstStyle/>
          <a:p>
            <a:r>
              <a:rPr u="sng" dirty="0"/>
              <a:t>AWS Services Used</a:t>
            </a:r>
          </a:p>
        </p:txBody>
      </p:sp>
      <p:sp>
        <p:nvSpPr>
          <p:cNvPr id="3" name="Content Placeholder 2"/>
          <p:cNvSpPr>
            <a:spLocks noGrp="1"/>
          </p:cNvSpPr>
          <p:nvPr>
            <p:ph idx="1"/>
          </p:nvPr>
        </p:nvSpPr>
        <p:spPr/>
        <p:txBody>
          <a:bodyPr>
            <a:normAutofit/>
          </a:bodyPr>
          <a:lstStyle/>
          <a:p>
            <a:r>
              <a:rPr sz="2400" dirty="0"/>
              <a:t>EC2: Hosts Flask App</a:t>
            </a:r>
          </a:p>
          <a:p>
            <a:r>
              <a:rPr sz="2400" dirty="0"/>
              <a:t>RDS (MySQL): Backend Database</a:t>
            </a:r>
          </a:p>
          <a:p>
            <a:r>
              <a:rPr sz="2400" dirty="0"/>
              <a:t>VPC: Private cloud network</a:t>
            </a:r>
          </a:p>
          <a:p>
            <a:r>
              <a:rPr sz="2400" dirty="0"/>
              <a:t>Subnets: Isolate components</a:t>
            </a:r>
          </a:p>
          <a:p>
            <a:r>
              <a:rPr sz="2400" dirty="0"/>
              <a:t>Security Groups: Secure communication</a:t>
            </a:r>
          </a:p>
          <a:p>
            <a:r>
              <a:rPr sz="2400" dirty="0"/>
              <a:t>Internet Gateway: Public access for EC2</a:t>
            </a:r>
          </a:p>
        </p:txBody>
      </p:sp>
      <p:grpSp>
        <p:nvGrpSpPr>
          <p:cNvPr id="8" name="Group 7"/>
          <p:cNvGrpSpPr/>
          <p:nvPr/>
        </p:nvGrpSpPr>
        <p:grpSpPr>
          <a:xfrm>
            <a:off x="832702" y="2032896"/>
            <a:ext cx="2655215" cy="390820"/>
            <a:chOff x="832702" y="2474370"/>
            <a:chExt cx="2655215" cy="390820"/>
          </a:xfrm>
        </p:grpSpPr>
        <p:pic>
          <p:nvPicPr>
            <p:cNvPr id="4" name="Picture 3"/>
            <p:cNvPicPr>
              <a:picLocks noChangeAspect="1"/>
            </p:cNvPicPr>
            <p:nvPr/>
          </p:nvPicPr>
          <p:blipFill>
            <a:blip r:embed="rId2"/>
            <a:stretch>
              <a:fillRect/>
            </a:stretch>
          </p:blipFill>
          <p:spPr>
            <a:xfrm>
              <a:off x="832702" y="2474371"/>
              <a:ext cx="390818" cy="390818"/>
            </a:xfrm>
            <a:prstGeom prst="rect">
              <a:avLst/>
            </a:prstGeom>
          </p:spPr>
        </p:pic>
        <p:pic>
          <p:nvPicPr>
            <p:cNvPr id="5" name="Picture 4"/>
            <p:cNvPicPr>
              <a:picLocks noChangeAspect="1"/>
            </p:cNvPicPr>
            <p:nvPr/>
          </p:nvPicPr>
          <p:blipFill>
            <a:blip r:embed="rId3"/>
            <a:stretch>
              <a:fillRect/>
            </a:stretch>
          </p:blipFill>
          <p:spPr>
            <a:xfrm>
              <a:off x="1504360" y="2474370"/>
              <a:ext cx="390819" cy="390819"/>
            </a:xfrm>
            <a:prstGeom prst="rect">
              <a:avLst/>
            </a:prstGeom>
          </p:spPr>
        </p:pic>
        <p:pic>
          <p:nvPicPr>
            <p:cNvPr id="6" name="Picture 5"/>
            <p:cNvPicPr>
              <a:picLocks noChangeAspect="1"/>
            </p:cNvPicPr>
            <p:nvPr/>
          </p:nvPicPr>
          <p:blipFill>
            <a:blip r:embed="rId4"/>
            <a:stretch>
              <a:fillRect/>
            </a:stretch>
          </p:blipFill>
          <p:spPr>
            <a:xfrm>
              <a:off x="2312708" y="2488904"/>
              <a:ext cx="376285" cy="376285"/>
            </a:xfrm>
            <a:prstGeom prst="rect">
              <a:avLst/>
            </a:prstGeom>
          </p:spPr>
        </p:pic>
        <p:pic>
          <p:nvPicPr>
            <p:cNvPr id="7" name="Picture 6"/>
            <p:cNvPicPr>
              <a:picLocks noChangeAspect="1"/>
            </p:cNvPicPr>
            <p:nvPr/>
          </p:nvPicPr>
          <p:blipFill>
            <a:blip r:embed="rId5"/>
            <a:stretch>
              <a:fillRect/>
            </a:stretch>
          </p:blipFill>
          <p:spPr>
            <a:xfrm flipV="1">
              <a:off x="3106522" y="2483795"/>
              <a:ext cx="381395" cy="381395"/>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Security Best Practices</a:t>
            </a:r>
          </a:p>
        </p:txBody>
      </p:sp>
      <p:sp>
        <p:nvSpPr>
          <p:cNvPr id="3" name="Content Placeholder 2"/>
          <p:cNvSpPr>
            <a:spLocks noGrp="1"/>
          </p:cNvSpPr>
          <p:nvPr>
            <p:ph idx="1"/>
          </p:nvPr>
        </p:nvSpPr>
        <p:spPr>
          <a:xfrm>
            <a:off x="457200" y="1095693"/>
            <a:ext cx="7772400" cy="3649133"/>
          </a:xfrm>
        </p:spPr>
        <p:txBody>
          <a:bodyPr>
            <a:normAutofit/>
          </a:bodyPr>
          <a:lstStyle/>
          <a:p>
            <a:endParaRPr sz="2400" dirty="0"/>
          </a:p>
          <a:p>
            <a:r>
              <a:rPr sz="2400" dirty="0"/>
              <a:t>RDS in Private Subnet – not exposed to internet</a:t>
            </a:r>
          </a:p>
          <a:p>
            <a:r>
              <a:rPr sz="2400" dirty="0"/>
              <a:t>EC2 allows HTTP &amp; SSH from specific IP ranges only</a:t>
            </a:r>
          </a:p>
          <a:p>
            <a:r>
              <a:rPr sz="2400" dirty="0"/>
              <a:t>RDS allows connections only from EC2's Security Group</a:t>
            </a:r>
          </a:p>
          <a:p>
            <a:r>
              <a:rPr sz="2400" dirty="0"/>
              <a:t>No Elastic IP / NAT – 100% Free Tier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D0A99E0-E616-3F20-90EB-340001812399}"/>
              </a:ext>
            </a:extLst>
          </p:cNvPr>
          <p:cNvPicPr>
            <a:picLocks noGrp="1" noChangeAspect="1"/>
          </p:cNvPicPr>
          <p:nvPr>
            <p:ph idx="1"/>
          </p:nvPr>
        </p:nvPicPr>
        <p:blipFill>
          <a:blip r:embed="rId3"/>
          <a:srcRect t="17268" b="42801"/>
          <a:stretch>
            <a:fillRect/>
          </a:stretch>
        </p:blipFill>
        <p:spPr>
          <a:xfrm>
            <a:off x="1263058" y="2372787"/>
            <a:ext cx="6057900" cy="1457326"/>
          </a:xfrm>
        </p:spPr>
      </p:pic>
      <p:sp>
        <p:nvSpPr>
          <p:cNvPr id="10" name="TextBox 9">
            <a:extLst>
              <a:ext uri="{FF2B5EF4-FFF2-40B4-BE49-F238E27FC236}">
                <a16:creationId xmlns:a16="http://schemas.microsoft.com/office/drawing/2014/main" id="{A53BE7F0-0B83-DDE0-615A-CA134E4F4D1C}"/>
              </a:ext>
            </a:extLst>
          </p:cNvPr>
          <p:cNvSpPr txBox="1"/>
          <p:nvPr/>
        </p:nvSpPr>
        <p:spPr>
          <a:xfrm>
            <a:off x="342900" y="257175"/>
            <a:ext cx="7215188" cy="523220"/>
          </a:xfrm>
          <a:prstGeom prst="rect">
            <a:avLst/>
          </a:prstGeom>
          <a:noFill/>
        </p:spPr>
        <p:txBody>
          <a:bodyPr wrap="square" rtlCol="0">
            <a:spAutoFit/>
          </a:bodyPr>
          <a:lstStyle/>
          <a:p>
            <a:r>
              <a:rPr lang="en-US" sz="2800" b="1" u="sng" dirty="0"/>
              <a:t>Step-by-Step Workflow</a:t>
            </a:r>
            <a:endParaRPr lang="en-IN" sz="2800" b="1" u="sng" dirty="0"/>
          </a:p>
        </p:txBody>
      </p:sp>
      <p:pic>
        <p:nvPicPr>
          <p:cNvPr id="12" name="Picture 11">
            <a:extLst>
              <a:ext uri="{FF2B5EF4-FFF2-40B4-BE49-F238E27FC236}">
                <a16:creationId xmlns:a16="http://schemas.microsoft.com/office/drawing/2014/main" id="{8E251434-166F-FBD3-23E2-16DFC6DC5E39}"/>
              </a:ext>
            </a:extLst>
          </p:cNvPr>
          <p:cNvPicPr>
            <a:picLocks noChangeAspect="1"/>
          </p:cNvPicPr>
          <p:nvPr/>
        </p:nvPicPr>
        <p:blipFill>
          <a:blip r:embed="rId4"/>
          <a:srcRect t="16650" b="39995"/>
          <a:stretch>
            <a:fillRect/>
          </a:stretch>
        </p:blipFill>
        <p:spPr>
          <a:xfrm>
            <a:off x="1263058" y="4509301"/>
            <a:ext cx="6057901" cy="1600213"/>
          </a:xfrm>
          <a:prstGeom prst="rect">
            <a:avLst/>
          </a:prstGeom>
        </p:spPr>
      </p:pic>
      <p:sp>
        <p:nvSpPr>
          <p:cNvPr id="13" name="TextBox 12">
            <a:extLst>
              <a:ext uri="{FF2B5EF4-FFF2-40B4-BE49-F238E27FC236}">
                <a16:creationId xmlns:a16="http://schemas.microsoft.com/office/drawing/2014/main" id="{BB26125D-6DF5-B32C-DF9F-7F20BD1D75C6}"/>
              </a:ext>
            </a:extLst>
          </p:cNvPr>
          <p:cNvSpPr txBox="1"/>
          <p:nvPr/>
        </p:nvSpPr>
        <p:spPr>
          <a:xfrm>
            <a:off x="723330" y="982636"/>
            <a:ext cx="6834758" cy="923330"/>
          </a:xfrm>
          <a:prstGeom prst="rect">
            <a:avLst/>
          </a:prstGeom>
          <a:noFill/>
        </p:spPr>
        <p:txBody>
          <a:bodyPr wrap="square" rtlCol="0">
            <a:spAutoFit/>
          </a:bodyPr>
          <a:lstStyle/>
          <a:p>
            <a:r>
              <a:rPr lang="en-US" dirty="0"/>
              <a:t>Step-1:  </a:t>
            </a:r>
          </a:p>
          <a:p>
            <a:r>
              <a:rPr lang="en-US" dirty="0"/>
              <a:t>		Create VPC, subnets, route tables, and internet gateway</a:t>
            </a:r>
          </a:p>
          <a:p>
            <a:endParaRPr lang="en-IN" dirty="0"/>
          </a:p>
        </p:txBody>
      </p:sp>
      <p:sp>
        <p:nvSpPr>
          <p:cNvPr id="14" name="TextBox 13">
            <a:extLst>
              <a:ext uri="{FF2B5EF4-FFF2-40B4-BE49-F238E27FC236}">
                <a16:creationId xmlns:a16="http://schemas.microsoft.com/office/drawing/2014/main" id="{99DDDA76-8567-A8B3-3417-ADC4AA20CA8C}"/>
              </a:ext>
            </a:extLst>
          </p:cNvPr>
          <p:cNvSpPr txBox="1"/>
          <p:nvPr/>
        </p:nvSpPr>
        <p:spPr>
          <a:xfrm>
            <a:off x="3125339" y="3916902"/>
            <a:ext cx="2852382" cy="369332"/>
          </a:xfrm>
          <a:prstGeom prst="rect">
            <a:avLst/>
          </a:prstGeom>
          <a:noFill/>
        </p:spPr>
        <p:txBody>
          <a:bodyPr wrap="square" rtlCol="0">
            <a:spAutoFit/>
          </a:bodyPr>
          <a:lstStyle/>
          <a:p>
            <a:r>
              <a:rPr lang="en-US" u="sng" dirty="0"/>
              <a:t>VPC INSTANCE</a:t>
            </a:r>
            <a:endParaRPr lang="en-IN" u="sng" dirty="0"/>
          </a:p>
        </p:txBody>
      </p:sp>
      <p:sp>
        <p:nvSpPr>
          <p:cNvPr id="15" name="TextBox 14">
            <a:extLst>
              <a:ext uri="{FF2B5EF4-FFF2-40B4-BE49-F238E27FC236}">
                <a16:creationId xmlns:a16="http://schemas.microsoft.com/office/drawing/2014/main" id="{C6BD8E9C-446E-1A86-59AF-5DF7137EEB10}"/>
              </a:ext>
            </a:extLst>
          </p:cNvPr>
          <p:cNvSpPr txBox="1"/>
          <p:nvPr/>
        </p:nvSpPr>
        <p:spPr>
          <a:xfrm>
            <a:off x="3562069" y="6318913"/>
            <a:ext cx="2579427" cy="369332"/>
          </a:xfrm>
          <a:prstGeom prst="rect">
            <a:avLst/>
          </a:prstGeom>
          <a:noFill/>
        </p:spPr>
        <p:txBody>
          <a:bodyPr wrap="square" rtlCol="0">
            <a:spAutoFit/>
          </a:bodyPr>
          <a:lstStyle/>
          <a:p>
            <a:r>
              <a:rPr lang="en-US" u="sng" dirty="0"/>
              <a:t>SUBNETS</a:t>
            </a:r>
            <a:endParaRPr lang="en-IN" u="sng" dirty="0"/>
          </a:p>
        </p:txBody>
      </p:sp>
    </p:spTree>
    <p:extLst>
      <p:ext uri="{BB962C8B-B14F-4D97-AF65-F5344CB8AC3E}">
        <p14:creationId xmlns:p14="http://schemas.microsoft.com/office/powerpoint/2010/main" val="32507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AD31C8-157D-6D19-929D-BD573AA26818}"/>
              </a:ext>
            </a:extLst>
          </p:cNvPr>
          <p:cNvPicPr>
            <a:picLocks noGrp="1" noChangeAspect="1"/>
          </p:cNvPicPr>
          <p:nvPr>
            <p:ph idx="1"/>
          </p:nvPr>
        </p:nvPicPr>
        <p:blipFill>
          <a:blip r:embed="rId3"/>
          <a:srcRect t="16484" b="19664"/>
          <a:stretch>
            <a:fillRect/>
          </a:stretch>
        </p:blipFill>
        <p:spPr>
          <a:xfrm>
            <a:off x="1326272" y="672142"/>
            <a:ext cx="6491456" cy="2330355"/>
          </a:xfrm>
        </p:spPr>
      </p:pic>
      <p:pic>
        <p:nvPicPr>
          <p:cNvPr id="7" name="Picture 6">
            <a:extLst>
              <a:ext uri="{FF2B5EF4-FFF2-40B4-BE49-F238E27FC236}">
                <a16:creationId xmlns:a16="http://schemas.microsoft.com/office/drawing/2014/main" id="{1D8BEC7A-9DBB-B249-CA47-D879998C7862}"/>
              </a:ext>
            </a:extLst>
          </p:cNvPr>
          <p:cNvPicPr>
            <a:picLocks noChangeAspect="1"/>
          </p:cNvPicPr>
          <p:nvPr/>
        </p:nvPicPr>
        <p:blipFill>
          <a:blip r:embed="rId4"/>
          <a:srcRect t="11614" b="40136"/>
          <a:stretch>
            <a:fillRect/>
          </a:stretch>
        </p:blipFill>
        <p:spPr>
          <a:xfrm>
            <a:off x="1326272" y="3756550"/>
            <a:ext cx="6491456" cy="2480481"/>
          </a:xfrm>
          <a:prstGeom prst="rect">
            <a:avLst/>
          </a:prstGeom>
        </p:spPr>
      </p:pic>
      <p:sp>
        <p:nvSpPr>
          <p:cNvPr id="9" name="TextBox 8">
            <a:extLst>
              <a:ext uri="{FF2B5EF4-FFF2-40B4-BE49-F238E27FC236}">
                <a16:creationId xmlns:a16="http://schemas.microsoft.com/office/drawing/2014/main" id="{86685DC8-AD10-7807-12A5-83CDE5AAD0DE}"/>
              </a:ext>
            </a:extLst>
          </p:cNvPr>
          <p:cNvSpPr txBox="1"/>
          <p:nvPr/>
        </p:nvSpPr>
        <p:spPr>
          <a:xfrm>
            <a:off x="3166281" y="3234519"/>
            <a:ext cx="3029803" cy="369332"/>
          </a:xfrm>
          <a:prstGeom prst="rect">
            <a:avLst/>
          </a:prstGeom>
          <a:noFill/>
        </p:spPr>
        <p:txBody>
          <a:bodyPr wrap="square" rtlCol="0">
            <a:spAutoFit/>
          </a:bodyPr>
          <a:lstStyle/>
          <a:p>
            <a:r>
              <a:rPr lang="en-US" u="sng" dirty="0"/>
              <a:t>ROUTE TABLES</a:t>
            </a:r>
            <a:endParaRPr lang="en-IN" u="sng" dirty="0"/>
          </a:p>
        </p:txBody>
      </p:sp>
      <p:sp>
        <p:nvSpPr>
          <p:cNvPr id="10" name="TextBox 9">
            <a:extLst>
              <a:ext uri="{FF2B5EF4-FFF2-40B4-BE49-F238E27FC236}">
                <a16:creationId xmlns:a16="http://schemas.microsoft.com/office/drawing/2014/main" id="{CFBA9413-61F5-8043-1D10-3794674EFEE7}"/>
              </a:ext>
            </a:extLst>
          </p:cNvPr>
          <p:cNvSpPr txBox="1"/>
          <p:nvPr/>
        </p:nvSpPr>
        <p:spPr>
          <a:xfrm>
            <a:off x="3248170" y="6404223"/>
            <a:ext cx="3398293" cy="369332"/>
          </a:xfrm>
          <a:prstGeom prst="rect">
            <a:avLst/>
          </a:prstGeom>
          <a:noFill/>
        </p:spPr>
        <p:txBody>
          <a:bodyPr wrap="square" rtlCol="0">
            <a:spAutoFit/>
          </a:bodyPr>
          <a:lstStyle/>
          <a:p>
            <a:r>
              <a:rPr lang="en-US" u="sng" dirty="0"/>
              <a:t>INTERNET GATEWAY</a:t>
            </a:r>
            <a:endParaRPr lang="en-IN" u="sng" dirty="0"/>
          </a:p>
        </p:txBody>
      </p:sp>
    </p:spTree>
    <p:extLst>
      <p:ext uri="{BB962C8B-B14F-4D97-AF65-F5344CB8AC3E}">
        <p14:creationId xmlns:p14="http://schemas.microsoft.com/office/powerpoint/2010/main" val="377576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A9D5E0-AC93-4D15-E74C-07AEF161A7A6}"/>
              </a:ext>
            </a:extLst>
          </p:cNvPr>
          <p:cNvPicPr>
            <a:picLocks noGrp="1" noChangeAspect="1"/>
          </p:cNvPicPr>
          <p:nvPr>
            <p:ph idx="1"/>
          </p:nvPr>
        </p:nvPicPr>
        <p:blipFill>
          <a:blip r:embed="rId3"/>
          <a:srcRect t="15703" b="43192"/>
          <a:stretch>
            <a:fillRect/>
          </a:stretch>
        </p:blipFill>
        <p:spPr>
          <a:xfrm>
            <a:off x="1097672" y="1087103"/>
            <a:ext cx="6491456" cy="1500189"/>
          </a:xfrm>
        </p:spPr>
      </p:pic>
      <p:pic>
        <p:nvPicPr>
          <p:cNvPr id="7" name="Picture 6">
            <a:extLst>
              <a:ext uri="{FF2B5EF4-FFF2-40B4-BE49-F238E27FC236}">
                <a16:creationId xmlns:a16="http://schemas.microsoft.com/office/drawing/2014/main" id="{2CD7BCFB-C502-087E-3A51-CA71F4902622}"/>
              </a:ext>
            </a:extLst>
          </p:cNvPr>
          <p:cNvPicPr>
            <a:picLocks noChangeAspect="1"/>
          </p:cNvPicPr>
          <p:nvPr/>
        </p:nvPicPr>
        <p:blipFill>
          <a:blip r:embed="rId4"/>
          <a:srcRect t="16928" b="50834"/>
          <a:stretch>
            <a:fillRect/>
          </a:stretch>
        </p:blipFill>
        <p:spPr>
          <a:xfrm>
            <a:off x="1097672" y="4215241"/>
            <a:ext cx="6491456" cy="1657343"/>
          </a:xfrm>
          <a:prstGeom prst="rect">
            <a:avLst/>
          </a:prstGeom>
        </p:spPr>
      </p:pic>
      <p:sp>
        <p:nvSpPr>
          <p:cNvPr id="8" name="TextBox 7">
            <a:extLst>
              <a:ext uri="{FF2B5EF4-FFF2-40B4-BE49-F238E27FC236}">
                <a16:creationId xmlns:a16="http://schemas.microsoft.com/office/drawing/2014/main" id="{0DC499F3-ADC0-59B9-3CB3-96287B9CFE23}"/>
              </a:ext>
            </a:extLst>
          </p:cNvPr>
          <p:cNvSpPr txBox="1"/>
          <p:nvPr/>
        </p:nvSpPr>
        <p:spPr>
          <a:xfrm>
            <a:off x="1705973" y="436730"/>
            <a:ext cx="6728346" cy="923330"/>
          </a:xfrm>
          <a:prstGeom prst="rect">
            <a:avLst/>
          </a:prstGeom>
          <a:noFill/>
        </p:spPr>
        <p:txBody>
          <a:bodyPr wrap="square" rtlCol="0">
            <a:spAutoFit/>
          </a:bodyPr>
          <a:lstStyle/>
          <a:p>
            <a:pPr marL="285750" indent="-285750">
              <a:buFont typeface="Arial" panose="020B0604020202020204" pitchFamily="34" charset="0"/>
              <a:buChar char="•"/>
            </a:pPr>
            <a:r>
              <a:rPr lang="en-US" dirty="0"/>
              <a:t>Launch EC2 instance in the public subnet</a:t>
            </a:r>
          </a:p>
          <a:p>
            <a:pPr marL="285750" indent="-285750">
              <a:buFont typeface="Arial" panose="020B0604020202020204" pitchFamily="34" charset="0"/>
              <a:buChar char="•"/>
            </a:pPr>
            <a:r>
              <a:rPr lang="en-US" dirty="0"/>
              <a:t>Install Python , Flask and the MySQL Client</a:t>
            </a:r>
          </a:p>
          <a:p>
            <a:endParaRPr lang="en-IN" dirty="0"/>
          </a:p>
        </p:txBody>
      </p:sp>
      <p:sp>
        <p:nvSpPr>
          <p:cNvPr id="9" name="TextBox 8">
            <a:extLst>
              <a:ext uri="{FF2B5EF4-FFF2-40B4-BE49-F238E27FC236}">
                <a16:creationId xmlns:a16="http://schemas.microsoft.com/office/drawing/2014/main" id="{82B4824E-B622-7AB5-B963-430A83F8936E}"/>
              </a:ext>
            </a:extLst>
          </p:cNvPr>
          <p:cNvSpPr txBox="1"/>
          <p:nvPr/>
        </p:nvSpPr>
        <p:spPr>
          <a:xfrm>
            <a:off x="1801509" y="3521132"/>
            <a:ext cx="672834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Launch RDS MySQL instance in the private subnet</a:t>
            </a:r>
          </a:p>
          <a:p>
            <a:pPr marL="285750" indent="-285750">
              <a:buFont typeface="Arial" panose="020B0604020202020204" pitchFamily="34" charset="0"/>
              <a:buChar char="•"/>
            </a:pPr>
            <a:r>
              <a:rPr lang="en-US" dirty="0"/>
              <a:t>Configure security groups for secure connections</a:t>
            </a:r>
          </a:p>
          <a:p>
            <a:pPr marL="285750" indent="-285750">
              <a:buFont typeface="Arial" panose="020B0604020202020204" pitchFamily="34" charset="0"/>
              <a:buChar char="•"/>
            </a:pPr>
            <a:endParaRPr lang="en-US" dirty="0"/>
          </a:p>
          <a:p>
            <a:endParaRPr lang="en-IN" dirty="0"/>
          </a:p>
        </p:txBody>
      </p:sp>
      <p:sp>
        <p:nvSpPr>
          <p:cNvPr id="10" name="TextBox 9">
            <a:extLst>
              <a:ext uri="{FF2B5EF4-FFF2-40B4-BE49-F238E27FC236}">
                <a16:creationId xmlns:a16="http://schemas.microsoft.com/office/drawing/2014/main" id="{BD5E8AFE-0B49-5F39-4890-C7230F7506B4}"/>
              </a:ext>
            </a:extLst>
          </p:cNvPr>
          <p:cNvSpPr txBox="1"/>
          <p:nvPr/>
        </p:nvSpPr>
        <p:spPr>
          <a:xfrm>
            <a:off x="846161" y="122834"/>
            <a:ext cx="1842448" cy="369332"/>
          </a:xfrm>
          <a:prstGeom prst="rect">
            <a:avLst/>
          </a:prstGeom>
          <a:noFill/>
        </p:spPr>
        <p:txBody>
          <a:bodyPr wrap="square" rtlCol="0">
            <a:spAutoFit/>
          </a:bodyPr>
          <a:lstStyle/>
          <a:p>
            <a:r>
              <a:rPr lang="en-US" dirty="0"/>
              <a:t>Step-2:</a:t>
            </a:r>
            <a:endParaRPr lang="en-IN" dirty="0"/>
          </a:p>
        </p:txBody>
      </p:sp>
      <p:sp>
        <p:nvSpPr>
          <p:cNvPr id="11" name="TextBox 10">
            <a:extLst>
              <a:ext uri="{FF2B5EF4-FFF2-40B4-BE49-F238E27FC236}">
                <a16:creationId xmlns:a16="http://schemas.microsoft.com/office/drawing/2014/main" id="{3B3B2DEE-F669-2179-82B2-3396E56937B4}"/>
              </a:ext>
            </a:extLst>
          </p:cNvPr>
          <p:cNvSpPr txBox="1"/>
          <p:nvPr/>
        </p:nvSpPr>
        <p:spPr>
          <a:xfrm>
            <a:off x="3043457" y="2587292"/>
            <a:ext cx="3384645" cy="374272"/>
          </a:xfrm>
          <a:prstGeom prst="rect">
            <a:avLst/>
          </a:prstGeom>
          <a:noFill/>
        </p:spPr>
        <p:txBody>
          <a:bodyPr wrap="square" rtlCol="0">
            <a:spAutoFit/>
          </a:bodyPr>
          <a:lstStyle/>
          <a:p>
            <a:r>
              <a:rPr lang="en-US" u="sng" dirty="0"/>
              <a:t>EC2 INSTANCE</a:t>
            </a:r>
            <a:endParaRPr lang="en-IN" u="sng" dirty="0"/>
          </a:p>
        </p:txBody>
      </p:sp>
      <p:sp>
        <p:nvSpPr>
          <p:cNvPr id="12" name="TextBox 11">
            <a:extLst>
              <a:ext uri="{FF2B5EF4-FFF2-40B4-BE49-F238E27FC236}">
                <a16:creationId xmlns:a16="http://schemas.microsoft.com/office/drawing/2014/main" id="{A4AADFE2-E2E8-EE60-57A2-85B351CB2976}"/>
              </a:ext>
            </a:extLst>
          </p:cNvPr>
          <p:cNvSpPr txBox="1"/>
          <p:nvPr/>
        </p:nvSpPr>
        <p:spPr>
          <a:xfrm>
            <a:off x="3043457" y="6032310"/>
            <a:ext cx="2183636" cy="369332"/>
          </a:xfrm>
          <a:prstGeom prst="rect">
            <a:avLst/>
          </a:prstGeom>
          <a:noFill/>
        </p:spPr>
        <p:txBody>
          <a:bodyPr wrap="square" rtlCol="0">
            <a:spAutoFit/>
          </a:bodyPr>
          <a:lstStyle/>
          <a:p>
            <a:r>
              <a:rPr lang="en-US" u="sng" dirty="0"/>
              <a:t>RDS DATABASE</a:t>
            </a:r>
            <a:endParaRPr lang="en-IN" u="sng" dirty="0"/>
          </a:p>
        </p:txBody>
      </p:sp>
      <p:sp>
        <p:nvSpPr>
          <p:cNvPr id="13" name="TextBox 12">
            <a:extLst>
              <a:ext uri="{FF2B5EF4-FFF2-40B4-BE49-F238E27FC236}">
                <a16:creationId xmlns:a16="http://schemas.microsoft.com/office/drawing/2014/main" id="{B8E50BE7-DCB7-4203-958C-CED887D69EA9}"/>
              </a:ext>
            </a:extLst>
          </p:cNvPr>
          <p:cNvSpPr txBox="1"/>
          <p:nvPr/>
        </p:nvSpPr>
        <p:spPr>
          <a:xfrm>
            <a:off x="846161" y="2978187"/>
            <a:ext cx="1099618" cy="369332"/>
          </a:xfrm>
          <a:prstGeom prst="rect">
            <a:avLst/>
          </a:prstGeom>
          <a:noFill/>
        </p:spPr>
        <p:txBody>
          <a:bodyPr wrap="square" rtlCol="0">
            <a:spAutoFit/>
          </a:bodyPr>
          <a:lstStyle/>
          <a:p>
            <a:r>
              <a:rPr lang="en-US" dirty="0"/>
              <a:t>Step-3:</a:t>
            </a:r>
            <a:endParaRPr lang="en-IN" dirty="0"/>
          </a:p>
        </p:txBody>
      </p:sp>
    </p:spTree>
    <p:extLst>
      <p:ext uri="{BB962C8B-B14F-4D97-AF65-F5344CB8AC3E}">
        <p14:creationId xmlns:p14="http://schemas.microsoft.com/office/powerpoint/2010/main" val="749807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113</TotalTime>
  <Words>389</Words>
  <Application>Microsoft Office PowerPoint</Application>
  <PresentationFormat>On-screen Show (4:3)</PresentationFormat>
  <Paragraphs>63</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Multi-Tier Web Application on AWS</vt:lpstr>
      <vt:lpstr>Table of content</vt:lpstr>
      <vt:lpstr>introduction</vt:lpstr>
      <vt:lpstr>Architecture Diagram</vt:lpstr>
      <vt:lpstr>AWS Services Used</vt:lpstr>
      <vt:lpstr>Security Best Practices</vt:lpstr>
      <vt:lpstr>PowerPoint Presentation</vt:lpstr>
      <vt:lpstr>PowerPoint Presentation</vt:lpstr>
      <vt:lpstr>PowerPoint Presentation</vt:lpstr>
      <vt:lpstr>PowerPoint Presentation</vt:lpstr>
      <vt:lpstr>Application Features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Multi-Tier Web Application on AWS</dc:title>
  <dc:subject/>
  <dc:creator>Dell</dc:creator>
  <cp:keywords/>
  <dc:description>generated using python-pptx</dc:description>
  <cp:lastModifiedBy>kallakurisaiteja@outlook.com</cp:lastModifiedBy>
  <cp:revision>6</cp:revision>
  <dcterms:created xsi:type="dcterms:W3CDTF">2013-01-27T09:14:16Z</dcterms:created>
  <dcterms:modified xsi:type="dcterms:W3CDTF">2025-06-27T05:39:23Z</dcterms:modified>
  <cp:category/>
</cp:coreProperties>
</file>