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68" r:id="rId5"/>
    <p:sldId id="261" r:id="rId6"/>
    <p:sldId id="259" r:id="rId7"/>
    <p:sldId id="266" r:id="rId8"/>
    <p:sldId id="260" r:id="rId9"/>
    <p:sldId id="303" r:id="rId10"/>
    <p:sldId id="304" r:id="rId11"/>
    <p:sldId id="305" r:id="rId12"/>
    <p:sldId id="306" r:id="rId13"/>
    <p:sldId id="307" r:id="rId14"/>
    <p:sldId id="313" r:id="rId15"/>
    <p:sldId id="314" r:id="rId16"/>
    <p:sldId id="315" r:id="rId17"/>
    <p:sldId id="316" r:id="rId18"/>
    <p:sldId id="317" r:id="rId19"/>
    <p:sldId id="308" r:id="rId20"/>
  </p:sldIdLst>
  <p:sldSz cx="12192000" cy="6858000"/>
  <p:notesSz cx="6858000" cy="9144000"/>
  <p:embeddedFontLst>
    <p:embeddedFont>
      <p:font typeface="SimSun" panose="02010600030101010101" pitchFamily="2" charset="-122"/>
      <p:regular r:id="rId25"/>
    </p:embeddedFont>
    <p:embeddedFont>
      <p:font typeface="Arial Black" panose="020B0A04020102020204" charset="0"/>
      <p:bold r:id="rId26"/>
    </p:embeddedFont>
    <p:embeddedFont>
      <p:font typeface="Calibri" panose="020F0502020204030204"/>
      <p:regular r:id="rId27"/>
      <p:bold r:id="rId28"/>
      <p:italic r:id="rId29"/>
      <p:boldItalic r:id="rId30"/>
    </p:embeddedFont>
    <p:embeddedFont>
      <p:font typeface="等线" panose="02010600030101010101" charset="-122"/>
      <p:regular r:id="rId31"/>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等线" panose="02010600030101010101" charset="-122"/>
        <a:ea typeface="等线" panose="02010600030101010101"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guide id="3" pos="7242" userDrawn="1">
          <p15:clr>
            <a:srgbClr val="A4A3A4"/>
          </p15:clr>
        </p15:guide>
        <p15:guide id="4" pos="4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春波 赵" initials="春"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625"/>
    <a:srgbClr val="F67654"/>
    <a:srgbClr val="0B506C"/>
    <a:srgbClr val="028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varScale="1">
        <p:scale>
          <a:sx n="104" d="100"/>
          <a:sy n="104" d="100"/>
        </p:scale>
        <p:origin x="798" y="120"/>
      </p:cViewPr>
      <p:guideLst>
        <p:guide orient="horz" pos="2160"/>
        <p:guide pos="3839"/>
        <p:guide pos="7242"/>
        <p:guide pos="48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3EFD42F7-718C-4B98-AAEC-167E6DDD60A7}" type="datetimeFigureOut">
              <a:rPr lang="en-US" strike="noStrike" noProof="1" smtClean="0">
                <a:latin typeface="+mn-lt"/>
                <a:ea typeface="+mn-ea"/>
                <a:cs typeface="+mn-cs"/>
              </a:rPr>
            </a:fld>
            <a:endParaRPr lang="en-US" strike="noStrike" noProof="1"/>
          </a:p>
        </p:txBody>
      </p:sp>
      <p:sp>
        <p:nvSpPr>
          <p:cNvPr id="2052"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21B2AA4F-B828-4D7C-AFD3-893933DAFCB4}"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p:cNvSpPr>
          <p:nvPr>
            <p:ph type="sldImg"/>
          </p:nvPr>
        </p:nvSpPr>
        <p:spPr>
          <a:ln/>
        </p:spPr>
      </p:sp>
      <p:sp>
        <p:nvSpPr>
          <p:cNvPr id="4098" name="Text Placeholder 2"/>
          <p:cNvSpPr>
            <a:spLocks noGrp="1"/>
          </p:cNvSpPr>
          <p:nvPr>
            <p:ph type="body"/>
          </p:nvPr>
        </p:nvSpPr>
        <p:spPr>
          <a:ln/>
        </p:spPr>
        <p:txBody>
          <a:bodyPr lIns="91440" tIns="45720" rIns="91440" bIns="45720" anchor="t" anchorCtr="0"/>
          <a:p>
            <a:pPr lvl="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Image Placeholder 1"/>
          <p:cNvSpPr>
            <a:spLocks noGrp="1" noRot="1"/>
          </p:cNvSpPr>
          <p:nvPr>
            <p:ph type="sldImg"/>
          </p:nvPr>
        </p:nvSpPr>
        <p:spPr>
          <a:ln/>
        </p:spPr>
      </p:sp>
      <p:sp>
        <p:nvSpPr>
          <p:cNvPr id="8194" name="Text Placeholder 2"/>
          <p:cNvSpPr>
            <a:spLocks noGrp="1"/>
          </p:cNvSpPr>
          <p:nvPr>
            <p:ph type="body"/>
          </p:nvPr>
        </p:nvSpPr>
        <p:spPr>
          <a:ln/>
        </p:spPr>
        <p:txBody>
          <a:bodyPr lIns="91440" tIns="45720" rIns="91440" bIns="45720" anchor="t" anchorCtr="0"/>
          <a:p>
            <a:pPr lvl="0"/>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Image Placeholder 1"/>
          <p:cNvSpPr>
            <a:spLocks noGrp="1" noRot="1"/>
          </p:cNvSpPr>
          <p:nvPr>
            <p:ph type="sldImg"/>
          </p:nvPr>
        </p:nvSpPr>
        <p:spPr>
          <a:ln/>
        </p:spPr>
      </p:sp>
      <p:sp>
        <p:nvSpPr>
          <p:cNvPr id="14338" name="Text Placeholder 2"/>
          <p:cNvSpPr>
            <a:spLocks noGrp="1"/>
          </p:cNvSpPr>
          <p:nvPr>
            <p:ph type="body"/>
          </p:nvPr>
        </p:nvSpPr>
        <p:spPr>
          <a:ln/>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稻壳儿春秋广告/盗版必究        原创来源：http://chn.docer.com/works?userid=199329941#!/work_time"/>
          <p:cNvSpPr>
            <a:spLocks noGrp="1"/>
          </p:cNvSpPr>
          <p:nvPr>
            <p:ph type="pic" sz="quarter" idx="10"/>
          </p:nvPr>
        </p:nvSpPr>
        <p:spPr>
          <a:xfrm>
            <a:off x="695324"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pPr fontAlgn="auto"/>
            <a:endParaRPr lang="zh-CN" altLang="en-US" strike="noStrike" noProof="1" dirty="0"/>
          </a:p>
        </p:txBody>
      </p:sp>
      <p:sp>
        <p:nvSpPr>
          <p:cNvPr id="12" name="稻壳儿春秋广告/盗版必究        原创来源：http://chn.docer.com/works?userid=199329941#!/work_time"/>
          <p:cNvSpPr>
            <a:spLocks noGrp="1"/>
          </p:cNvSpPr>
          <p:nvPr>
            <p:ph type="pic" sz="quarter" idx="11"/>
          </p:nvPr>
        </p:nvSpPr>
        <p:spPr>
          <a:xfrm>
            <a:off x="8404681"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pPr fontAlgn="auto"/>
            <a:endParaRPr lang="zh-CN" altLang="en-US" strike="noStrike" noProof="1"/>
          </a:p>
        </p:txBody>
      </p:sp>
      <p:sp>
        <p:nvSpPr>
          <p:cNvPr id="2" name="Date Placeholder 1"/>
          <p:cNvSpPr>
            <a:spLocks noGrp="1"/>
          </p:cNvSpPr>
          <p:nvPr>
            <p:ph type="dt" sz="half" idx="12"/>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3"/>
          </p:nvPr>
        </p:nvSpPr>
        <p:spPr/>
        <p:txBody>
          <a:bodyPr/>
          <a:p>
            <a:pPr fontAlgn="auto"/>
            <a:endParaRPr lang="zh-CN" altLang="en-US" strike="noStrike" noProof="1"/>
          </a:p>
        </p:txBody>
      </p:sp>
      <p:sp>
        <p:nvSpPr>
          <p:cNvPr id="4" name="Slide Number Placeholder 3"/>
          <p:cNvSpPr>
            <a:spLocks noGrp="1"/>
          </p:cNvSpPr>
          <p:nvPr>
            <p:ph type="sldNum" sz="quarter" idx="14"/>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 y="1594687"/>
            <a:ext cx="3840480" cy="4231937"/>
          </a:xfrm>
          <a:custGeom>
            <a:avLst/>
            <a:gdLst>
              <a:gd name="connsiteX0" fmla="*/ 0 w 3840480"/>
              <a:gd name="connsiteY0" fmla="*/ 0 h 4231937"/>
              <a:gd name="connsiteX1" fmla="*/ 3840480 w 3840480"/>
              <a:gd name="connsiteY1" fmla="*/ 0 h 4231937"/>
              <a:gd name="connsiteX2" fmla="*/ 3840480 w 3840480"/>
              <a:gd name="connsiteY2" fmla="*/ 4231937 h 4231937"/>
              <a:gd name="connsiteX3" fmla="*/ 0 w 3840480"/>
              <a:gd name="connsiteY3" fmla="*/ 4231937 h 4231937"/>
            </a:gdLst>
            <a:ahLst/>
            <a:cxnLst>
              <a:cxn ang="0">
                <a:pos x="connsiteX0" y="connsiteY0"/>
              </a:cxn>
              <a:cxn ang="0">
                <a:pos x="connsiteX1" y="connsiteY1"/>
              </a:cxn>
              <a:cxn ang="0">
                <a:pos x="connsiteX2" y="connsiteY2"/>
              </a:cxn>
              <a:cxn ang="0">
                <a:pos x="connsiteX3" y="connsiteY3"/>
              </a:cxn>
            </a:cxnLst>
            <a:rect l="l" t="t" r="r" b="b"/>
            <a:pathLst>
              <a:path w="3840480" h="4231937">
                <a:moveTo>
                  <a:pt x="0" y="0"/>
                </a:moveTo>
                <a:lnTo>
                  <a:pt x="3840480" y="0"/>
                </a:lnTo>
                <a:lnTo>
                  <a:pt x="3840480" y="4231937"/>
                </a:lnTo>
                <a:lnTo>
                  <a:pt x="0" y="4231937"/>
                </a:lnTo>
                <a:close/>
              </a:path>
            </a:pathLst>
          </a:custGeom>
        </p:spPr>
        <p:txBody>
          <a:bodyPr wrap="square">
            <a:noAutofit/>
          </a:bodyPr>
          <a:lstStyle/>
          <a:p>
            <a:pPr fontAlgn="auto"/>
            <a:endParaRPr lang="zh-CN" altLang="en-US" strike="noStrike" noProof="1"/>
          </a:p>
        </p:txBody>
      </p:sp>
      <p:sp>
        <p:nvSpPr>
          <p:cNvPr id="2" name="Date Placeholder 1"/>
          <p:cNvSpPr>
            <a:spLocks noGrp="1"/>
          </p:cNvSpPr>
          <p:nvPr>
            <p:ph type="dt" sz="half" idx="11"/>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2"/>
          </p:nvPr>
        </p:nvSpPr>
        <p:spPr/>
        <p:txBody>
          <a:bodyPr/>
          <a:p>
            <a:pPr fontAlgn="auto"/>
            <a:endParaRPr lang="zh-CN" altLang="en-US" strike="noStrike" noProof="1"/>
          </a:p>
        </p:txBody>
      </p:sp>
      <p:sp>
        <p:nvSpPr>
          <p:cNvPr id="4" name="Slide Number Placeholder 3"/>
          <p:cNvSpPr>
            <a:spLocks noGrp="1"/>
          </p:cNvSpPr>
          <p:nvPr>
            <p:ph type="sldNum" sz="quarter" idx="13"/>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9521B7C7-535E-4E94-B1E9-46A4B2AB559A}"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1DD6754-BD22-46CA-AAC9-FDCA2715F4F7}"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稻壳儿春秋广告/盗版必究        原创来源：http://chn.docer.com/works?userid=199329941#!/work_time"/>
          <p:cNvSpPr/>
          <p:nvPr/>
        </p:nvSpPr>
        <p:spPr>
          <a:xfrm>
            <a:off x="771525" y="0"/>
            <a:ext cx="4498975" cy="1671638"/>
          </a:xfrm>
          <a:custGeom>
            <a:avLst/>
            <a:gdLst>
              <a:gd name="connsiteX0" fmla="*/ 0 w 5863628"/>
              <a:gd name="connsiteY0" fmla="*/ 0 h 2178221"/>
              <a:gd name="connsiteX1" fmla="*/ 5863628 w 5863628"/>
              <a:gd name="connsiteY1" fmla="*/ 0 h 2178221"/>
              <a:gd name="connsiteX2" fmla="*/ 4218278 w 5863628"/>
              <a:gd name="connsiteY2" fmla="*/ 1645350 h 2178221"/>
              <a:gd name="connsiteX3" fmla="*/ 1645350 w 5863628"/>
              <a:gd name="connsiteY3" fmla="*/ 1645350 h 2178221"/>
              <a:gd name="connsiteX4" fmla="*/ 0 w 5863628"/>
              <a:gd name="connsiteY4" fmla="*/ 0 h 21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628" h="2178221">
                <a:moveTo>
                  <a:pt x="0" y="0"/>
                </a:moveTo>
                <a:lnTo>
                  <a:pt x="5863628" y="0"/>
                </a:lnTo>
                <a:lnTo>
                  <a:pt x="4218278" y="1645350"/>
                </a:lnTo>
                <a:cubicBezTo>
                  <a:pt x="3507784" y="2355845"/>
                  <a:pt x="2355845" y="2355845"/>
                  <a:pt x="1645350" y="1645350"/>
                </a:cubicBezTo>
                <a:lnTo>
                  <a:pt x="0" y="0"/>
                </a:ln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206" y="2697956"/>
            <a:ext cx="4965700" cy="4967288"/>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7919" y="4637881"/>
            <a:ext cx="1087438" cy="1085850"/>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8" name="稻壳儿春秋广告/盗版必究        原创来源：http://chn.docer.com/works?userid=199329941#!/work_time"/>
          <p:cNvSpPr/>
          <p:nvPr/>
        </p:nvSpPr>
        <p:spPr>
          <a:xfrm rot="2700000">
            <a:off x="8201025" y="-1071562"/>
            <a:ext cx="2998788" cy="2998788"/>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550" y="-1547812"/>
            <a:ext cx="3713163" cy="3713163"/>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a:xfrm rot="2700000">
            <a:off x="3399631" y="2610644"/>
            <a:ext cx="608013" cy="606425"/>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3463925" y="3084513"/>
            <a:ext cx="4192588" cy="4192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3080" name="稻壳儿春秋广告/盗版必究        原创来源：http://chn.docer.com/works?userid=199329941#!/work_time"/>
          <p:cNvSpPr txBox="1"/>
          <p:nvPr/>
        </p:nvSpPr>
        <p:spPr>
          <a:xfrm>
            <a:off x="6688138" y="4819650"/>
            <a:ext cx="4808537" cy="322263"/>
          </a:xfrm>
          <a:prstGeom prst="rect">
            <a:avLst/>
          </a:prstGeom>
          <a:noFill/>
          <a:ln w="9525">
            <a:noFill/>
          </a:ln>
        </p:spPr>
        <p:txBody>
          <a:bodyPr wrap="square" anchor="t" anchorCtr="0">
            <a:spAutoFit/>
          </a:bodyPr>
          <a:p>
            <a:pPr algn="r">
              <a:lnSpc>
                <a:spcPct val="150000"/>
              </a:lnSpc>
            </a:pPr>
            <a:r>
              <a:rPr lang="en-IN" altLang="en-US" sz="1000" dirty="0">
                <a:latin typeface="Arial" panose="020B0604020202020204" pitchFamily="34" charset="0"/>
                <a:ea typeface="Droid Sans Fallback" pitchFamily="50" charset="-128"/>
                <a:sym typeface="Arial" panose="020B0604020202020204" pitchFamily="34" charset="0"/>
              </a:rPr>
              <a:t>]</a:t>
            </a:r>
            <a:endParaRPr lang="en-IN" altLang="en-US" sz="1000" dirty="0">
              <a:latin typeface="Arial" panose="020B0604020202020204" pitchFamily="34" charset="0"/>
              <a:ea typeface="Droid Sans Fallback" pitchFamily="50" charset="-128"/>
              <a:sym typeface="Arial" panose="020B0604020202020204" pitchFamily="34" charset="0"/>
            </a:endParaRPr>
          </a:p>
        </p:txBody>
      </p:sp>
      <p:sp>
        <p:nvSpPr>
          <p:cNvPr id="32" name="稻壳儿春秋广告/盗版必究        原创来源：http://chn.docer.com/works?userid=199329941#!/work_time"/>
          <p:cNvSpPr/>
          <p:nvPr/>
        </p:nvSpPr>
        <p:spPr>
          <a:xfrm>
            <a:off x="1363663" y="0"/>
            <a:ext cx="2862263" cy="998538"/>
          </a:xfrm>
          <a:custGeom>
            <a:avLst/>
            <a:gdLst>
              <a:gd name="connsiteX0" fmla="*/ 0 w 3731877"/>
              <a:gd name="connsiteY0" fmla="*/ 0 h 1301487"/>
              <a:gd name="connsiteX1" fmla="*/ 3731877 w 3731877"/>
              <a:gd name="connsiteY1" fmla="*/ 0 h 1301487"/>
              <a:gd name="connsiteX2" fmla="*/ 2829516 w 3731877"/>
              <a:gd name="connsiteY2" fmla="*/ 902360 h 1301487"/>
              <a:gd name="connsiteX3" fmla="*/ 902361 w 3731877"/>
              <a:gd name="connsiteY3" fmla="*/ 902360 h 1301487"/>
            </a:gdLst>
            <a:ahLst/>
            <a:cxnLst>
              <a:cxn ang="0">
                <a:pos x="connsiteX0" y="connsiteY0"/>
              </a:cxn>
              <a:cxn ang="0">
                <a:pos x="connsiteX1" y="connsiteY1"/>
              </a:cxn>
              <a:cxn ang="0">
                <a:pos x="connsiteX2" y="connsiteY2"/>
              </a:cxn>
              <a:cxn ang="0">
                <a:pos x="connsiteX3" y="connsiteY3"/>
              </a:cxn>
            </a:cxnLst>
            <a:rect l="l" t="t" r="r" b="b"/>
            <a:pathLst>
              <a:path w="3731877" h="1301487">
                <a:moveTo>
                  <a:pt x="0" y="0"/>
                </a:moveTo>
                <a:lnTo>
                  <a:pt x="3731877" y="0"/>
                </a:lnTo>
                <a:lnTo>
                  <a:pt x="2829516" y="902360"/>
                </a:lnTo>
                <a:cubicBezTo>
                  <a:pt x="2297347" y="1434530"/>
                  <a:pt x="1434530" y="1434530"/>
                  <a:pt x="902361" y="902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4" name="稻壳儿春秋广告/盗版必究        原创来源：http://chn.docer.com/works?userid=199329941#!/work_time"/>
          <p:cNvSpPr txBox="1"/>
          <p:nvPr/>
        </p:nvSpPr>
        <p:spPr>
          <a:xfrm>
            <a:off x="5461000" y="2935288"/>
            <a:ext cx="6207125" cy="2749550"/>
          </a:xfrm>
          <a:prstGeom prst="rect">
            <a:avLst/>
          </a:prstGeom>
          <a:solidFill>
            <a:schemeClr val="bg1"/>
          </a:solidFill>
        </p:spPr>
        <p:style>
          <a:lnRef idx="0">
            <a:srgbClr val="FFFFFF"/>
          </a:lnRef>
          <a:fillRef idx="1">
            <a:schemeClr val="accent1"/>
          </a:fillRef>
          <a:effectRef idx="0">
            <a:srgbClr val="FFFFFF"/>
          </a:effectRef>
          <a:fontRef idx="minor">
            <a:schemeClr val="lt1"/>
          </a:fontRef>
        </p:style>
        <p:txBody>
          <a:bodyPr wrap="square" rtlCol="0">
            <a:spAutoFit/>
          </a:bodyPr>
          <a:lstStyle/>
          <a:p>
            <a:pPr algn="l" fontAlgn="auto">
              <a:lnSpc>
                <a:spcPct val="120000"/>
              </a:lnSpc>
            </a:pPr>
            <a:r>
              <a:rPr lang="en-IN" altLang="en-US" sz="4800" b="1" strike="noStrike" noProof="1" dirty="0">
                <a:solidFill>
                  <a:srgbClr val="F67654"/>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EMPLOYEE</a:t>
            </a:r>
            <a:endParaRPr lang="en-IN" altLang="en-US" sz="4800" b="1" strike="noStrike" noProof="1" dirty="0">
              <a:solidFill>
                <a:srgbClr val="F67654"/>
              </a:solidFill>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a:p>
            <a:pPr algn="l" fontAlgn="auto">
              <a:lnSpc>
                <a:spcPct val="120000"/>
              </a:lnSpc>
            </a:pPr>
            <a:r>
              <a:rPr lang="en-IN" altLang="en-US" sz="4800" b="1" strike="noStrike" noProof="1" dirty="0">
                <a:solidFill>
                  <a:srgbClr val="F67654"/>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MANAGEMENT        SYSTEM</a:t>
            </a:r>
            <a:r>
              <a:rPr lang="en-IN" altLang="en-US" sz="4800" strike="noStrike" noProof="1" dirty="0">
                <a:solidFill>
                  <a:srgbClr val="F67654"/>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 </a:t>
            </a:r>
            <a:r>
              <a:rPr lang="en-IN" altLang="en-US" sz="4800" strike="noStrike" noProof="1" dirty="0">
                <a:solidFill>
                  <a:srgbClr val="F67654"/>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  </a:t>
            </a:r>
            <a:endParaRPr lang="en-IN" altLang="en-US" sz="4800" strike="noStrike" noProof="1" dirty="0">
              <a:solidFill>
                <a:srgbClr val="F67654"/>
              </a:solidFill>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366"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5367"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5368"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5369" name="Text Box 1"/>
          <p:cNvSpPr txBox="1"/>
          <p:nvPr/>
        </p:nvSpPr>
        <p:spPr>
          <a:xfrm>
            <a:off x="1046163" y="693738"/>
            <a:ext cx="9631362" cy="5983287"/>
          </a:xfrm>
          <a:prstGeom prst="rect">
            <a:avLst/>
          </a:prstGeom>
          <a:noFill/>
          <a:ln w="9525">
            <a:noFill/>
          </a:ln>
        </p:spPr>
        <p:txBody>
          <a:bodyPr wrap="square" anchor="t" anchorCtr="0"/>
          <a:p>
            <a:r>
              <a:rPr lang="en-US" altLang="zh-CN">
                <a:latin typeface="等线" panose="02010600030101010101" charset="-122"/>
                <a:ea typeface="等线" panose="02010600030101010101" charset="-122"/>
              </a:rPr>
              <a:t>def dispalyAll():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tv.delete(*tv.get_children())</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for row in db.fetch():</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tv.insert("", END, values=row)</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def add_employee():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if txtName.get() == "" or txtAge.get() == "" or txtDoj.get() == "" or txtEmail.get() == "" or comboGender.get() == "" or txtContact.get() == "" or txtAddress.get(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1.0, END) == "":</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messagebox.showerror("Erorr in Input", "Please Fill All the Details")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return</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db.insert(txtName.get(),txtAge.get(), txtDoj.get() , txtEmail.get() ,comboGender.get(), txtContact.get(), txtAddress.get(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1.0, END))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messagebox.showinfo("Success", "Record Inserted")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clearAll()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dispalyAll()</a:t>
            </a:r>
            <a:endParaRPr lang="en-US" altLang="zh-CN">
              <a:latin typeface="等线" panose="02010600030101010101" charset="-122"/>
              <a:ea typeface="等线" panose="0201060003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6390"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6391"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6392"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6393" name="Text Box 1"/>
          <p:cNvSpPr txBox="1"/>
          <p:nvPr/>
        </p:nvSpPr>
        <p:spPr>
          <a:xfrm>
            <a:off x="1046163" y="693738"/>
            <a:ext cx="9631362" cy="5983287"/>
          </a:xfrm>
          <a:prstGeom prst="rect">
            <a:avLst/>
          </a:prstGeom>
          <a:noFill/>
          <a:ln w="9525">
            <a:noFill/>
          </a:ln>
        </p:spPr>
        <p:txBody>
          <a:bodyPr wrap="square" anchor="t" anchorCtr="0"/>
          <a:p>
            <a:r>
              <a:rPr lang="en-US" altLang="zh-CN">
                <a:latin typeface="等线" panose="02010600030101010101" charset="-122"/>
                <a:ea typeface="等线" panose="02010600030101010101" charset="-122"/>
              </a:rPr>
              <a:t>def update_employee():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if txtName.get() == "" or txtAge.get() == "" or txtDoj.get() == "" or txtEmail.get() == "" or comboGender.get() == "" or txtContact.get() == "" or txtAddress.get(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1.0, END) == "":</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messagebox.showerror("Erorr in Input", "Please Fill All the Details")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return</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db.update(row[0],txtName.get(), txtAge.get(), txtDoj.get(), txtEmail.get(), comboGender.get(), txtContact.get(),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txtAddress.get(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1.0, END))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messagebox.showinfo("Success", "Record Update")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clearAll()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dispalyAll()</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def delete_employee():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db.remove(row[0])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clearAll()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dispalyAll()</a:t>
            </a:r>
            <a:endParaRPr lang="en-US" altLang="zh-CN">
              <a:latin typeface="等线" panose="02010600030101010101" charset="-122"/>
              <a:ea typeface="等线" panose="02010600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7414"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7415"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7416"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7417" name="Text Box 1"/>
          <p:cNvSpPr txBox="1"/>
          <p:nvPr/>
        </p:nvSpPr>
        <p:spPr>
          <a:xfrm>
            <a:off x="1046163" y="434975"/>
            <a:ext cx="9631362" cy="5984875"/>
          </a:xfrm>
          <a:prstGeom prst="rect">
            <a:avLst/>
          </a:prstGeom>
          <a:noFill/>
          <a:ln w="9525">
            <a:noFill/>
          </a:ln>
        </p:spPr>
        <p:txBody>
          <a:bodyPr wrap="square" anchor="t" anchorCtr="0"/>
          <a:p>
            <a:r>
              <a:rPr lang="en-US" altLang="zh-CN">
                <a:latin typeface="等线" panose="02010600030101010101" charset="-122"/>
                <a:ea typeface="等线" panose="02010600030101010101" charset="-122"/>
              </a:rPr>
              <a:t>def clearAll():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name.set("")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age.set("")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doj.set("")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gender.set("")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email.set("")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contact.set("")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txtAddress.delete(1.0, END)</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btn_frame = Frame(entries_frame, bg='#2D3142')</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btn_frame.grid(row=6, column=0, columnspan=4, padx=10, pady=10, sticky="w")</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btnAdd = Button(btn_frame, command=add_employee, text="Add Details", width=15, font=("Calibri", 16, "bold"),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bg='green', bd=0).grid(row=0, column=0,padx=10)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btnEdit = Button(btn_frame, command=update_employee, text="Update Details", width=15, font=("Calibri", 16, "bold"),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fg="white", bg="#2980b9",</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bd=0).grid(row=0, column=1, padx=10)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btnDelete = Button(btn_frame, command=delete_employee, text="Delete Details", width=15, font=("Calibri", 16, "bold"),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fg="white", bg="#c0392b",</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bd=0).grid(row=0, column=2, padx=10)</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8438"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8439"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8440"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8441" name="Text Box 1"/>
          <p:cNvSpPr txBox="1"/>
          <p:nvPr/>
        </p:nvSpPr>
        <p:spPr>
          <a:xfrm>
            <a:off x="1046163" y="693738"/>
            <a:ext cx="9631362" cy="5983287"/>
          </a:xfrm>
          <a:prstGeom prst="rect">
            <a:avLst/>
          </a:prstGeom>
          <a:noFill/>
          <a:ln w="9525">
            <a:noFill/>
          </a:ln>
        </p:spPr>
        <p:txBody>
          <a:bodyPr wrap="square" anchor="t" anchorCtr="0"/>
          <a:p>
            <a:r>
              <a:rPr lang="en-US" altLang="zh-CN">
                <a:latin typeface="等线" panose="02010600030101010101" charset="-122"/>
                <a:ea typeface="等线" panose="02010600030101010101" charset="-122"/>
              </a:rPr>
              <a:t>btnClear = Button(btn_frame, command=clearAll, text="Clear Details", width=15, font=("Calibri", 16, "bold"),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bg="#f39c12",</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bd=0).grid(row=0, column=3, padx=10)</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Table Frame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tree_frame = Frame(root, bg="#ecf0f1")</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tree_frame.place(x=0, y=480, width=1980, height=520)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style = ttk.Style()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style.configure("mystyle.Treeview", font=('Calibri', 18),</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rowheight=50)  # Modify the font of the body</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style.configure("mystyle.Treeview.Heading", font=('Calibri', 18))  # Modify the font of the headings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 = ttk.Treeview(tree_frame, columns=(1, 2, 3, 4, 5, 6, 7, 8), style="mystyle.Treeview")</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tv.heading("1", text="ID")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tv.column("1", width=5)</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tv.heading("2", text="Name")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tv.heading("3", text="Age")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tv.column("3", width=5)</a:t>
            </a:r>
            <a:endParaRPr lang="en-US" altLang="zh-CN">
              <a:latin typeface="等线" panose="02010600030101010101" charset="-122"/>
              <a:ea typeface="等线" panose="0201060003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9462"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9463"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9464"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9465" name="Text Box 1"/>
          <p:cNvSpPr txBox="1"/>
          <p:nvPr/>
        </p:nvSpPr>
        <p:spPr>
          <a:xfrm>
            <a:off x="1046163" y="693738"/>
            <a:ext cx="9631362" cy="5983287"/>
          </a:xfrm>
          <a:prstGeom prst="rect">
            <a:avLst/>
          </a:prstGeom>
          <a:noFill/>
          <a:ln w="9525">
            <a:noFill/>
          </a:ln>
        </p:spPr>
        <p:txBody>
          <a:bodyPr wrap="square" anchor="t" anchorCtr="0"/>
          <a:p>
            <a:r>
              <a:rPr lang="en-IN" altLang="en-US">
                <a:latin typeface="等线" panose="02010600030101010101" charset="-122"/>
                <a:ea typeface="等线" panose="02010600030101010101" charset="-122"/>
              </a:rPr>
              <a:t>t</a:t>
            </a:r>
            <a:r>
              <a:rPr lang="en-US" altLang="zh-CN">
                <a:latin typeface="等线" panose="02010600030101010101" charset="-122"/>
                <a:ea typeface="等线" panose="02010600030101010101" charset="-122"/>
              </a:rPr>
              <a:t>v.heading("4", text="D.O.B")</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tv.column("4", width=10)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tv.heading("5", text="Email")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tv.heading("6", text="Gender")</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tv.column("6", width=10)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tv.heading("7", text="Contact")</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tv.heading("8", text="Address")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tv['show'] = 'headings'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tv.bind("&lt;ButtonRelease-1&gt;", getData)</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tv.pack(fill=X)</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dispalyAll()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root.mainloop()</a:t>
            </a:r>
            <a:endParaRPr lang="en-US" altLang="zh-CN">
              <a:latin typeface="等线" panose="02010600030101010101" charset="-122"/>
              <a:ea typeface="等线" panose="0201060003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0486"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20487"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20488"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20489" name="Text Box 1"/>
          <p:cNvSpPr txBox="1"/>
          <p:nvPr/>
        </p:nvSpPr>
        <p:spPr>
          <a:xfrm>
            <a:off x="1046163" y="693738"/>
            <a:ext cx="9631362" cy="5983287"/>
          </a:xfrm>
          <a:prstGeom prst="rect">
            <a:avLst/>
          </a:prstGeom>
          <a:noFill/>
          <a:ln w="9525">
            <a:noFill/>
          </a:ln>
        </p:spPr>
        <p:txBody>
          <a:bodyPr wrap="square" anchor="t" anchorCtr="0"/>
          <a:p>
            <a:r>
              <a:rPr lang="en-IN" altLang="en-US">
                <a:latin typeface="Arial Black" panose="020B0A04020102020204" charset="0"/>
                <a:ea typeface="等线" panose="02010600030101010101" charset="-122"/>
              </a:rPr>
              <a:t>db.py</a:t>
            </a:r>
            <a:endParaRPr lang="en-IN" altLang="en-US">
              <a:latin typeface="Arial Black" panose="020B0A04020102020204" charset="0"/>
              <a:ea typeface="等线" panose="02010600030101010101" charset="-122"/>
            </a:endParaRPr>
          </a:p>
          <a:p>
            <a:r>
              <a:rPr lang="en-IN" altLang="en-US">
                <a:latin typeface="等线" panose="02010600030101010101" charset="-122"/>
                <a:ea typeface="等线" panose="02010600030101010101" charset="-122"/>
              </a:rPr>
              <a:t>import sqlite3</a:t>
            </a:r>
            <a:endParaRPr lang="en-IN" altLang="en-US">
              <a:latin typeface="等线" panose="02010600030101010101" charset="-122"/>
              <a:ea typeface="等线" panose="02010600030101010101" charset="-122"/>
            </a:endParaRPr>
          </a:p>
          <a:p>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class Database:</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def __init__(self, db):</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self.con = sqlite3.connect(db)</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self.cur = self.con.cursor()</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sql = """</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CREATE TABLE IF NOT EXISTS employees(</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id Integer Primary Key,</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name text,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age text,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doj text,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email text,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gender text,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contact text,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address text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self.cur.execute(sql)</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self.con.commit()</a:t>
            </a:r>
            <a:endParaRPr lang="en-IN" altLang="en-US">
              <a:latin typeface="等线" panose="02010600030101010101" charset="-122"/>
              <a:ea typeface="等线" panose="02010600030101010101" charset="-122"/>
            </a:endParaRPr>
          </a:p>
          <a:p>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a:t>
            </a:r>
            <a:endParaRPr lang="en-IN" altLang="en-US">
              <a:latin typeface="等线" panose="02010600030101010101" charset="-122"/>
              <a:ea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510"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21511"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21512"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21513" name="Text Box 1"/>
          <p:cNvSpPr txBox="1"/>
          <p:nvPr/>
        </p:nvSpPr>
        <p:spPr>
          <a:xfrm>
            <a:off x="1046163" y="434975"/>
            <a:ext cx="9631362" cy="5984875"/>
          </a:xfrm>
          <a:prstGeom prst="rect">
            <a:avLst/>
          </a:prstGeom>
          <a:noFill/>
          <a:ln w="9525">
            <a:noFill/>
          </a:ln>
        </p:spPr>
        <p:txBody>
          <a:bodyPr wrap="square" anchor="t" anchorCtr="0"/>
          <a:p>
            <a:r>
              <a:rPr lang="en-IN" altLang="en-US">
                <a:latin typeface="等线" panose="02010600030101010101" charset="-122"/>
                <a:ea typeface="等线" panose="02010600030101010101" charset="-122"/>
              </a:rPr>
              <a:t> # Insert Function</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def insert(self, name, age, doj, email, gender, contact, address):</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self.cur.execute("insert into employees values (NULL,?,?,?,?,?,?,?)",</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(name, age, doj, email, gender, contact, address))</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self.con.commit()</a:t>
            </a:r>
            <a:endParaRPr lang="en-IN" altLang="en-US">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def fetch(self):</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self.cur.execute("SELECT * from employees")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rows = self.cur.fetchall()</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 print(rows)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return rows</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 Delete a Record in DB</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def remove(self, id):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self.cur.execute("delete from employees where id=?", (id,))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self.con.commit()</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 Update a Record in DB</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def update(self, id, name, age, doj, email, gender, contact, address):</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self.cur.execute(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"update employees set name=?, age=?, doj=?, email=?, gender=?, contact=?, address=? where id=?",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(name, age, doj, email, gender, contact, address, id))</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self.con.commit()</a:t>
            </a:r>
            <a:endParaRPr lang="en-US" altLang="zh-CN">
              <a:latin typeface="等线" panose="02010600030101010101" charset="-122"/>
              <a:ea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2534"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22535"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22536"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22537" name="Text Box 1"/>
          <p:cNvSpPr txBox="1"/>
          <p:nvPr/>
        </p:nvSpPr>
        <p:spPr>
          <a:xfrm>
            <a:off x="1741488" y="2243138"/>
            <a:ext cx="9631362" cy="5983287"/>
          </a:xfrm>
          <a:prstGeom prst="rect">
            <a:avLst/>
          </a:prstGeom>
          <a:noFill/>
          <a:ln w="9525">
            <a:noFill/>
          </a:ln>
        </p:spPr>
        <p:txBody>
          <a:bodyPr wrap="square" anchor="t" anchorCtr="0"/>
          <a:p>
            <a:r>
              <a:rPr lang="en-IN" altLang="en-US" sz="9600">
                <a:solidFill>
                  <a:schemeClr val="accent2"/>
                </a:solidFill>
                <a:latin typeface="Arial Black" panose="020B0A04020102020204" charset="0"/>
                <a:ea typeface="等线" panose="02010600030101010101" charset="-122"/>
              </a:rPr>
              <a:t>THANK YOU</a:t>
            </a:r>
            <a:endParaRPr lang="en-IN" altLang="en-US" sz="9600">
              <a:solidFill>
                <a:schemeClr val="accent2"/>
              </a:solidFill>
              <a:latin typeface="Arial Black" panose="020B0A04020102020204" charset="0"/>
              <a:ea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稻壳儿春秋广告/盗版必究        原创来源：http://chn.docer.com/works?userid=199329941#!/work_time"/>
          <p:cNvSpPr/>
          <p:nvPr/>
        </p:nvSpPr>
        <p:spPr>
          <a:xfrm rot="2700000">
            <a:off x="-1425575" y="-454025"/>
            <a:ext cx="2851150" cy="2851150"/>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483394" y="1400969"/>
            <a:ext cx="1001713" cy="1000125"/>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10126663" y="5924550"/>
            <a:ext cx="1866900" cy="1866900"/>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11827669" y="5172869"/>
            <a:ext cx="728663" cy="730250"/>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a:xfrm rot="2700000">
            <a:off x="10173494" y="6344444"/>
            <a:ext cx="1403350" cy="14017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5126" name="稻壳儿春秋广告/盗版必究        原创来源：http://chn.docer.com/works?userid=199329941#!/work_time"/>
          <p:cNvSpPr/>
          <p:nvPr/>
        </p:nvSpPr>
        <p:spPr>
          <a:xfrm>
            <a:off x="4833938" y="517525"/>
            <a:ext cx="2719387" cy="685800"/>
          </a:xfrm>
          <a:prstGeom prst="rect">
            <a:avLst/>
          </a:prstGeom>
          <a:noFill/>
          <a:ln w="9525">
            <a:noFill/>
          </a:ln>
        </p:spPr>
        <p:txBody>
          <a:bodyPr wrap="square" anchor="t" anchorCtr="0"/>
          <a:p>
            <a:pPr algn="dist"/>
            <a:r>
              <a:rPr lang="en-IN" altLang="en-US" sz="3000" dirty="0">
                <a:solidFill>
                  <a:schemeClr val="accent2"/>
                </a:solidFill>
                <a:latin typeface="Arial Black" panose="020B0A04020102020204" charset="0"/>
                <a:ea typeface="Droid Sans Fallback" pitchFamily="50" charset="-128"/>
                <a:sym typeface="Arial" panose="020B0604020202020204" pitchFamily="34" charset="0"/>
              </a:rPr>
              <a:t>ABSTRACT</a:t>
            </a:r>
            <a:endParaRPr lang="en-IN" altLang="en-US" sz="3000" dirty="0">
              <a:solidFill>
                <a:schemeClr val="accent2"/>
              </a:solidFill>
              <a:latin typeface="Arial Black" panose="020B0A04020102020204" charset="0"/>
              <a:ea typeface="Droid Sans Fallback" pitchFamily="50" charset="-128"/>
              <a:sym typeface="Arial" panose="020B0604020202020204" pitchFamily="34" charset="0"/>
            </a:endParaRPr>
          </a:p>
        </p:txBody>
      </p:sp>
      <p:sp>
        <p:nvSpPr>
          <p:cNvPr id="3" name="Text Box 2"/>
          <p:cNvSpPr txBox="1"/>
          <p:nvPr/>
        </p:nvSpPr>
        <p:spPr>
          <a:xfrm>
            <a:off x="1785938" y="1511300"/>
            <a:ext cx="8674100" cy="4176713"/>
          </a:xfrm>
          <a:prstGeom prst="rect">
            <a:avLst/>
          </a:prstGeom>
          <a:noFill/>
        </p:spPr>
        <p:txBody>
          <a:bodyPr wrap="square" rtlCol="0">
            <a:noAutofit/>
          </a:bodyPr>
          <a:p>
            <a:pPr fontAlgn="auto"/>
            <a:r>
              <a:rPr lang="en-US" sz="2250" noProof="1">
                <a:latin typeface="+mn-lt"/>
                <a:ea typeface="+mn-ea"/>
                <a:cs typeface="+mn-cs"/>
              </a:rPr>
              <a:t>The Employee Management System is a graphical user interface application built using Python's Tkinter library. It provides functionalities for managing employee records efficiently. The system allows users to input and store employee details such as name, age, date of joining, email, gender, contact number, and address. Users can perform various operations like adding new employee details, updating existing records, deleting records, and clearing fields. The application offers a visually pleasing interface with a combination of text inputs, dropdown menus, and buttons for intuitive interaction. Additionally, it incorporates a tabular view using a Treeview widget to display employee records dynamically, enhancing usability and data visualization. This system simplifies employee data management tasks for organizations, improving productivity and organization within the workplace</a:t>
            </a:r>
            <a:r>
              <a:rPr lang="en-IN" altLang="en-US" sz="2250" noProof="1">
                <a:latin typeface="+mn-lt"/>
                <a:ea typeface="+mn-ea"/>
                <a:cs typeface="+mn-cs"/>
              </a:rPr>
              <a:t>.</a:t>
            </a:r>
            <a:endParaRPr lang="en-IN" altLang="en-US" sz="225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6149" name="稻壳儿春秋广告/盗版必究        原创来源：http://chn.docer.com/works?userid=199329941#!/work_time"/>
          <p:cNvSpPr/>
          <p:nvPr/>
        </p:nvSpPr>
        <p:spPr>
          <a:xfrm>
            <a:off x="695325" y="1530350"/>
            <a:ext cx="2581275" cy="4889500"/>
          </a:xfrm>
          <a:custGeom>
            <a:avLst/>
            <a:gdLst/>
            <a:ahLst/>
            <a:cxnLst>
              <a:cxn ang="0">
                <a:pos x="2217471" y="4889500"/>
              </a:cxn>
              <a:cxn ang="0">
                <a:pos x="363803" y="4889500"/>
              </a:cxn>
              <a:cxn ang="0">
                <a:pos x="0" y="4395848"/>
              </a:cxn>
              <a:cxn ang="0">
                <a:pos x="0" y="493651"/>
              </a:cxn>
              <a:cxn ang="0">
                <a:pos x="363803" y="0"/>
              </a:cxn>
              <a:cxn ang="0">
                <a:pos x="2217471" y="0"/>
              </a:cxn>
              <a:cxn ang="0">
                <a:pos x="2581275" y="493651"/>
              </a:cxn>
              <a:cxn ang="0">
                <a:pos x="2581275" y="4395848"/>
              </a:cxn>
              <a:cxn ang="0">
                <a:pos x="2217471" y="4889500"/>
              </a:cxn>
            </a:cxnLst>
            <a:pathLst>
              <a:path w="149" h="208">
                <a:moveTo>
                  <a:pt x="128" y="208"/>
                </a:moveTo>
                <a:cubicBezTo>
                  <a:pt x="21" y="208"/>
                  <a:pt x="21" y="208"/>
                  <a:pt x="21" y="208"/>
                </a:cubicBezTo>
                <a:cubicBezTo>
                  <a:pt x="10" y="208"/>
                  <a:pt x="0" y="199"/>
                  <a:pt x="0" y="187"/>
                </a:cubicBezTo>
                <a:cubicBezTo>
                  <a:pt x="0" y="21"/>
                  <a:pt x="0" y="21"/>
                  <a:pt x="0" y="21"/>
                </a:cubicBezTo>
                <a:cubicBezTo>
                  <a:pt x="0" y="9"/>
                  <a:pt x="10" y="0"/>
                  <a:pt x="21" y="0"/>
                </a:cubicBezTo>
                <a:cubicBezTo>
                  <a:pt x="128" y="0"/>
                  <a:pt x="128" y="0"/>
                  <a:pt x="128" y="0"/>
                </a:cubicBezTo>
                <a:cubicBezTo>
                  <a:pt x="140" y="0"/>
                  <a:pt x="149" y="9"/>
                  <a:pt x="149" y="21"/>
                </a:cubicBezTo>
                <a:cubicBezTo>
                  <a:pt x="149" y="187"/>
                  <a:pt x="149" y="187"/>
                  <a:pt x="149" y="187"/>
                </a:cubicBezTo>
                <a:cubicBezTo>
                  <a:pt x="149" y="199"/>
                  <a:pt x="140" y="208"/>
                  <a:pt x="128" y="208"/>
                </a:cubicBezTo>
                <a:close/>
              </a:path>
            </a:pathLst>
          </a:custGeom>
          <a:solidFill>
            <a:srgbClr val="F67654">
              <a:alpha val="20000"/>
            </a:srgbClr>
          </a:solidFill>
          <a:ln w="9525">
            <a:noFill/>
          </a:ln>
        </p:spPr>
        <p:txBody>
          <a:bodyPr/>
          <a:p>
            <a:endParaRPr lang="en-US"/>
          </a:p>
        </p:txBody>
      </p:sp>
      <p:sp>
        <p:nvSpPr>
          <p:cNvPr id="6150" name="稻壳儿春秋广告/盗版必究        原创来源：http://chn.docer.com/works?userid=199329941#!/work_time"/>
          <p:cNvSpPr/>
          <p:nvPr/>
        </p:nvSpPr>
        <p:spPr>
          <a:xfrm>
            <a:off x="1084263" y="1530350"/>
            <a:ext cx="1801812" cy="1082675"/>
          </a:xfrm>
          <a:custGeom>
            <a:avLst/>
            <a:gdLst/>
            <a:ahLst/>
            <a:cxnLst>
              <a:cxn ang="0">
                <a:pos x="1801813" y="872587"/>
              </a:cxn>
              <a:cxn ang="0">
                <a:pos x="900112" y="1082039"/>
              </a:cxn>
              <a:cxn ang="0">
                <a:pos x="0" y="872587"/>
              </a:cxn>
              <a:cxn ang="0">
                <a:pos x="0" y="0"/>
              </a:cxn>
              <a:cxn ang="0">
                <a:pos x="1801813" y="0"/>
              </a:cxn>
              <a:cxn ang="0">
                <a:pos x="1801813" y="872587"/>
              </a:cxn>
            </a:cxnLst>
            <a:pathLst>
              <a:path w="1135" h="1400">
                <a:moveTo>
                  <a:pt x="1135" y="1129"/>
                </a:moveTo>
                <a:lnTo>
                  <a:pt x="567" y="1400"/>
                </a:lnTo>
                <a:lnTo>
                  <a:pt x="0" y="1129"/>
                </a:lnTo>
                <a:lnTo>
                  <a:pt x="0" y="0"/>
                </a:lnTo>
                <a:lnTo>
                  <a:pt x="1135" y="0"/>
                </a:lnTo>
                <a:lnTo>
                  <a:pt x="1135" y="1129"/>
                </a:lnTo>
                <a:close/>
              </a:path>
            </a:pathLst>
          </a:custGeom>
          <a:solidFill>
            <a:srgbClr val="F67654"/>
          </a:solidFill>
          <a:ln w="9525">
            <a:noFill/>
          </a:ln>
        </p:spPr>
        <p:txBody>
          <a:bodyPr/>
          <a:p>
            <a:endParaRPr lang="en-US"/>
          </a:p>
        </p:txBody>
      </p:sp>
      <p:sp>
        <p:nvSpPr>
          <p:cNvPr id="6151" name="稻壳儿春秋广告/盗版必究        原创来源：http://chn.docer.com/works?userid=199329941#!/work_time"/>
          <p:cNvSpPr/>
          <p:nvPr/>
        </p:nvSpPr>
        <p:spPr>
          <a:xfrm>
            <a:off x="1198563" y="6126163"/>
            <a:ext cx="1574800" cy="292100"/>
          </a:xfrm>
          <a:custGeom>
            <a:avLst/>
            <a:gdLst/>
            <a:ahLst/>
            <a:cxnLst>
              <a:cxn ang="0">
                <a:pos x="1419050" y="292100"/>
              </a:cxn>
              <a:cxn ang="0">
                <a:pos x="138443" y="292100"/>
              </a:cxn>
              <a:cxn ang="0">
                <a:pos x="0" y="154641"/>
              </a:cxn>
              <a:cxn ang="0">
                <a:pos x="0" y="154641"/>
              </a:cxn>
              <a:cxn ang="0">
                <a:pos x="138443" y="0"/>
              </a:cxn>
              <a:cxn ang="0">
                <a:pos x="1419050" y="0"/>
              </a:cxn>
              <a:cxn ang="0">
                <a:pos x="1574800" y="154641"/>
              </a:cxn>
              <a:cxn ang="0">
                <a:pos x="1574800" y="154641"/>
              </a:cxn>
              <a:cxn ang="0">
                <a:pos x="1419050" y="292100"/>
              </a:cxn>
            </a:cxnLst>
            <a:pathLst>
              <a:path w="91" h="17">
                <a:moveTo>
                  <a:pt x="82" y="17"/>
                </a:moveTo>
                <a:cubicBezTo>
                  <a:pt x="8" y="17"/>
                  <a:pt x="8" y="17"/>
                  <a:pt x="8" y="17"/>
                </a:cubicBezTo>
                <a:cubicBezTo>
                  <a:pt x="4" y="17"/>
                  <a:pt x="0" y="14"/>
                  <a:pt x="0" y="9"/>
                </a:cubicBezTo>
                <a:cubicBezTo>
                  <a:pt x="0" y="9"/>
                  <a:pt x="0" y="9"/>
                  <a:pt x="0" y="9"/>
                </a:cubicBezTo>
                <a:cubicBezTo>
                  <a:pt x="0" y="4"/>
                  <a:pt x="4" y="0"/>
                  <a:pt x="8" y="0"/>
                </a:cubicBezTo>
                <a:cubicBezTo>
                  <a:pt x="82" y="0"/>
                  <a:pt x="82" y="0"/>
                  <a:pt x="82" y="0"/>
                </a:cubicBezTo>
                <a:cubicBezTo>
                  <a:pt x="87" y="0"/>
                  <a:pt x="91" y="4"/>
                  <a:pt x="91" y="9"/>
                </a:cubicBezTo>
                <a:cubicBezTo>
                  <a:pt x="91" y="9"/>
                  <a:pt x="91" y="9"/>
                  <a:pt x="91" y="9"/>
                </a:cubicBezTo>
                <a:cubicBezTo>
                  <a:pt x="91" y="14"/>
                  <a:pt x="87" y="17"/>
                  <a:pt x="82" y="17"/>
                </a:cubicBezTo>
                <a:close/>
              </a:path>
            </a:pathLst>
          </a:custGeom>
          <a:solidFill>
            <a:srgbClr val="F67654"/>
          </a:solidFill>
          <a:ln w="9525">
            <a:noFill/>
          </a:ln>
        </p:spPr>
        <p:txBody>
          <a:bodyPr/>
          <a:p>
            <a:endParaRPr lang="en-US"/>
          </a:p>
        </p:txBody>
      </p:sp>
      <p:sp>
        <p:nvSpPr>
          <p:cNvPr id="6152" name="稻壳儿春秋广告/盗版必究        原创来源：http://chn.docer.com/works?userid=199329941#!/work_time"/>
          <p:cNvSpPr txBox="1"/>
          <p:nvPr/>
        </p:nvSpPr>
        <p:spPr>
          <a:xfrm>
            <a:off x="766763" y="2613025"/>
            <a:ext cx="2438400" cy="1746250"/>
          </a:xfrm>
          <a:prstGeom prst="rect">
            <a:avLst/>
          </a:prstGeom>
          <a:noFill/>
          <a:ln w="9525">
            <a:noFill/>
          </a:ln>
        </p:spPr>
        <p:txBody>
          <a:bodyPr wrap="square" anchor="t" anchorCtr="0"/>
          <a:p>
            <a:pPr algn="ctr">
              <a:lnSpc>
                <a:spcPct val="150000"/>
              </a:lnSpc>
            </a:pPr>
            <a:r>
              <a:rPr lang="en-IN" altLang="zh-CN" sz="1900" dirty="0">
                <a:latin typeface="Arial" panose="020B0604020202020204" pitchFamily="34" charset="0"/>
                <a:ea typeface="Droid Sans Fallback" pitchFamily="50" charset="-128"/>
                <a:sym typeface="Arial" panose="020B0604020202020204" pitchFamily="34" charset="0"/>
              </a:rPr>
              <a:t>T</a:t>
            </a:r>
            <a:r>
              <a:rPr lang="zh-CN" altLang="en-US" sz="1900" dirty="0">
                <a:latin typeface="Arial" panose="020B0604020202020204" pitchFamily="34" charset="0"/>
                <a:ea typeface="Droid Sans Fallback" pitchFamily="50" charset="-128"/>
                <a:sym typeface="Arial" panose="020B0604020202020204" pitchFamily="34" charset="0"/>
              </a:rPr>
              <a:t>he system </a:t>
            </a:r>
            <a:endParaRPr lang="zh-CN" altLang="en-US" sz="1900" dirty="0">
              <a:latin typeface="Arial" panose="020B0604020202020204" pitchFamily="34" charset="0"/>
              <a:ea typeface="Droid Sans Fallback" pitchFamily="50" charset="-128"/>
              <a:sym typeface="Arial" panose="020B0604020202020204" pitchFamily="34" charset="0"/>
            </a:endParaRPr>
          </a:p>
          <a:p>
            <a:pPr algn="ctr">
              <a:lnSpc>
                <a:spcPct val="150000"/>
              </a:lnSpc>
            </a:pPr>
            <a:r>
              <a:rPr lang="zh-CN" altLang="en-US" sz="1900" dirty="0">
                <a:latin typeface="Arial" panose="020B0604020202020204" pitchFamily="34" charset="0"/>
                <a:ea typeface="Droid Sans Fallback" pitchFamily="50" charset="-128"/>
                <a:sym typeface="Arial" panose="020B0604020202020204" pitchFamily="34" charset="0"/>
              </a:rPr>
              <a:t>incorporates input validation to ensure that all required fields are filled and that the entered data is of the correct format.</a:t>
            </a:r>
            <a:endParaRPr lang="zh-CN" altLang="en-US" sz="1900" dirty="0">
              <a:latin typeface="Arial" panose="020B0604020202020204" pitchFamily="34" charset="0"/>
              <a:ea typeface="Droid Sans Fallback" pitchFamily="50" charset="-128"/>
              <a:sym typeface="Arial" panose="020B0604020202020204" pitchFamily="34" charset="0"/>
            </a:endParaRPr>
          </a:p>
        </p:txBody>
      </p:sp>
      <p:sp>
        <p:nvSpPr>
          <p:cNvPr id="6153" name="稻壳儿春秋广告/盗版必究        原创来源：http://chn.docer.com/works?userid=199329941#!/work_time"/>
          <p:cNvSpPr txBox="1"/>
          <p:nvPr/>
        </p:nvSpPr>
        <p:spPr>
          <a:xfrm>
            <a:off x="993775" y="1743075"/>
            <a:ext cx="1892300" cy="582613"/>
          </a:xfrm>
          <a:prstGeom prst="rect">
            <a:avLst/>
          </a:prstGeom>
          <a:noFill/>
          <a:ln w="9525">
            <a:noFill/>
          </a:ln>
        </p:spPr>
        <p:txBody>
          <a:bodyPr wrap="square" anchor="t" anchorCtr="0">
            <a:spAutoFit/>
          </a:bodyPr>
          <a:p>
            <a:pPr algn="ctr"/>
            <a:r>
              <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rPr>
              <a:t>DATA</a:t>
            </a:r>
            <a:r>
              <a:rPr lang="en-IN" altLang="en-US" sz="1600" dirty="0">
                <a:solidFill>
                  <a:schemeClr val="bg1"/>
                </a:solidFill>
                <a:latin typeface="Arial" panose="020B0604020202020204" pitchFamily="34" charset="0"/>
                <a:ea typeface="Droid Sans Fallback" pitchFamily="50" charset="-128"/>
                <a:sym typeface="Arial" panose="020B0604020202020204" pitchFamily="34" charset="0"/>
              </a:rPr>
              <a:t> </a:t>
            </a:r>
            <a:r>
              <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rPr>
              <a:t>VALIDATION</a:t>
            </a:r>
            <a:endPar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endParaRPr>
          </a:p>
        </p:txBody>
      </p:sp>
      <p:sp>
        <p:nvSpPr>
          <p:cNvPr id="6154" name="稻壳儿春秋广告/盗版必究        原创来源：http://chn.docer.com/works?userid=199329941#!/work_time"/>
          <p:cNvSpPr/>
          <p:nvPr/>
        </p:nvSpPr>
        <p:spPr>
          <a:xfrm>
            <a:off x="3435350" y="1530350"/>
            <a:ext cx="2581275" cy="4889500"/>
          </a:xfrm>
          <a:custGeom>
            <a:avLst/>
            <a:gdLst/>
            <a:ahLst/>
            <a:cxnLst>
              <a:cxn ang="0">
                <a:pos x="2217471" y="4889500"/>
              </a:cxn>
              <a:cxn ang="0">
                <a:pos x="363803" y="4889500"/>
              </a:cxn>
              <a:cxn ang="0">
                <a:pos x="0" y="4395848"/>
              </a:cxn>
              <a:cxn ang="0">
                <a:pos x="0" y="493651"/>
              </a:cxn>
              <a:cxn ang="0">
                <a:pos x="363803" y="0"/>
              </a:cxn>
              <a:cxn ang="0">
                <a:pos x="2217471" y="0"/>
              </a:cxn>
              <a:cxn ang="0">
                <a:pos x="2581275" y="493651"/>
              </a:cxn>
              <a:cxn ang="0">
                <a:pos x="2581275" y="4395848"/>
              </a:cxn>
              <a:cxn ang="0">
                <a:pos x="2217471" y="4889500"/>
              </a:cxn>
            </a:cxnLst>
            <a:pathLst>
              <a:path w="149" h="208">
                <a:moveTo>
                  <a:pt x="128" y="208"/>
                </a:moveTo>
                <a:cubicBezTo>
                  <a:pt x="21" y="208"/>
                  <a:pt x="21" y="208"/>
                  <a:pt x="21" y="208"/>
                </a:cubicBezTo>
                <a:cubicBezTo>
                  <a:pt x="10" y="208"/>
                  <a:pt x="0" y="199"/>
                  <a:pt x="0" y="187"/>
                </a:cubicBezTo>
                <a:cubicBezTo>
                  <a:pt x="0" y="21"/>
                  <a:pt x="0" y="21"/>
                  <a:pt x="0" y="21"/>
                </a:cubicBezTo>
                <a:cubicBezTo>
                  <a:pt x="0" y="9"/>
                  <a:pt x="10" y="0"/>
                  <a:pt x="21" y="0"/>
                </a:cubicBezTo>
                <a:cubicBezTo>
                  <a:pt x="128" y="0"/>
                  <a:pt x="128" y="0"/>
                  <a:pt x="128" y="0"/>
                </a:cubicBezTo>
                <a:cubicBezTo>
                  <a:pt x="140" y="0"/>
                  <a:pt x="149" y="9"/>
                  <a:pt x="149" y="21"/>
                </a:cubicBezTo>
                <a:cubicBezTo>
                  <a:pt x="149" y="187"/>
                  <a:pt x="149" y="187"/>
                  <a:pt x="149" y="187"/>
                </a:cubicBezTo>
                <a:cubicBezTo>
                  <a:pt x="149" y="199"/>
                  <a:pt x="140" y="208"/>
                  <a:pt x="128" y="208"/>
                </a:cubicBezTo>
                <a:close/>
              </a:path>
            </a:pathLst>
          </a:custGeom>
          <a:solidFill>
            <a:srgbClr val="0B506C">
              <a:alpha val="20000"/>
            </a:srgbClr>
          </a:solidFill>
          <a:ln w="9525">
            <a:noFill/>
          </a:ln>
        </p:spPr>
        <p:txBody>
          <a:bodyPr/>
          <a:p>
            <a:endParaRPr lang="en-US"/>
          </a:p>
        </p:txBody>
      </p:sp>
      <p:sp>
        <p:nvSpPr>
          <p:cNvPr id="6155" name="稻壳儿春秋广告/盗版必究        原创来源：http://chn.docer.com/works?userid=199329941#!/work_time"/>
          <p:cNvSpPr/>
          <p:nvPr/>
        </p:nvSpPr>
        <p:spPr>
          <a:xfrm>
            <a:off x="3825875" y="1530350"/>
            <a:ext cx="1801813" cy="1082675"/>
          </a:xfrm>
          <a:custGeom>
            <a:avLst/>
            <a:gdLst/>
            <a:ahLst/>
            <a:cxnLst>
              <a:cxn ang="0">
                <a:pos x="1802130" y="872587"/>
              </a:cxn>
              <a:cxn ang="0">
                <a:pos x="900271" y="1082040"/>
              </a:cxn>
              <a:cxn ang="0">
                <a:pos x="0" y="872587"/>
              </a:cxn>
              <a:cxn ang="0">
                <a:pos x="0" y="0"/>
              </a:cxn>
              <a:cxn ang="0">
                <a:pos x="1802130" y="0"/>
              </a:cxn>
              <a:cxn ang="0">
                <a:pos x="1802130" y="872587"/>
              </a:cxn>
            </a:cxnLst>
            <a:pathLst>
              <a:path w="1135" h="1400">
                <a:moveTo>
                  <a:pt x="1135" y="1129"/>
                </a:moveTo>
                <a:lnTo>
                  <a:pt x="567" y="1400"/>
                </a:lnTo>
                <a:lnTo>
                  <a:pt x="0" y="1129"/>
                </a:lnTo>
                <a:lnTo>
                  <a:pt x="0" y="0"/>
                </a:lnTo>
                <a:lnTo>
                  <a:pt x="1135" y="0"/>
                </a:lnTo>
                <a:lnTo>
                  <a:pt x="1135" y="1129"/>
                </a:lnTo>
                <a:close/>
              </a:path>
            </a:pathLst>
          </a:custGeom>
          <a:solidFill>
            <a:srgbClr val="0B506C"/>
          </a:solidFill>
          <a:ln w="9525">
            <a:noFill/>
          </a:ln>
        </p:spPr>
        <p:txBody>
          <a:bodyPr/>
          <a:p>
            <a:endParaRPr lang="en-US"/>
          </a:p>
        </p:txBody>
      </p:sp>
      <p:sp>
        <p:nvSpPr>
          <p:cNvPr id="6156" name="稻壳儿春秋广告/盗版必究        原创来源：http://chn.docer.com/works?userid=199329941#!/work_time"/>
          <p:cNvSpPr/>
          <p:nvPr/>
        </p:nvSpPr>
        <p:spPr>
          <a:xfrm>
            <a:off x="3981450" y="6127750"/>
            <a:ext cx="1574800" cy="292100"/>
          </a:xfrm>
          <a:custGeom>
            <a:avLst/>
            <a:gdLst/>
            <a:ahLst/>
            <a:cxnLst>
              <a:cxn ang="0">
                <a:pos x="1419050" y="292100"/>
              </a:cxn>
              <a:cxn ang="0">
                <a:pos x="138443" y="292100"/>
              </a:cxn>
              <a:cxn ang="0">
                <a:pos x="0" y="154641"/>
              </a:cxn>
              <a:cxn ang="0">
                <a:pos x="0" y="154641"/>
              </a:cxn>
              <a:cxn ang="0">
                <a:pos x="138443" y="0"/>
              </a:cxn>
              <a:cxn ang="0">
                <a:pos x="1419050" y="0"/>
              </a:cxn>
              <a:cxn ang="0">
                <a:pos x="1574800" y="154641"/>
              </a:cxn>
              <a:cxn ang="0">
                <a:pos x="1574800" y="154641"/>
              </a:cxn>
              <a:cxn ang="0">
                <a:pos x="1419050" y="292100"/>
              </a:cxn>
            </a:cxnLst>
            <a:pathLst>
              <a:path w="91" h="17">
                <a:moveTo>
                  <a:pt x="82" y="17"/>
                </a:moveTo>
                <a:cubicBezTo>
                  <a:pt x="8" y="17"/>
                  <a:pt x="8" y="17"/>
                  <a:pt x="8" y="17"/>
                </a:cubicBezTo>
                <a:cubicBezTo>
                  <a:pt x="4" y="17"/>
                  <a:pt x="0" y="14"/>
                  <a:pt x="0" y="9"/>
                </a:cubicBezTo>
                <a:cubicBezTo>
                  <a:pt x="0" y="9"/>
                  <a:pt x="0" y="9"/>
                  <a:pt x="0" y="9"/>
                </a:cubicBezTo>
                <a:cubicBezTo>
                  <a:pt x="0" y="4"/>
                  <a:pt x="4" y="0"/>
                  <a:pt x="8" y="0"/>
                </a:cubicBezTo>
                <a:cubicBezTo>
                  <a:pt x="82" y="0"/>
                  <a:pt x="82" y="0"/>
                  <a:pt x="82" y="0"/>
                </a:cubicBezTo>
                <a:cubicBezTo>
                  <a:pt x="87" y="0"/>
                  <a:pt x="91" y="4"/>
                  <a:pt x="91" y="9"/>
                </a:cubicBezTo>
                <a:cubicBezTo>
                  <a:pt x="91" y="9"/>
                  <a:pt x="91" y="9"/>
                  <a:pt x="91" y="9"/>
                </a:cubicBezTo>
                <a:cubicBezTo>
                  <a:pt x="91" y="14"/>
                  <a:pt x="87" y="17"/>
                  <a:pt x="82" y="17"/>
                </a:cubicBezTo>
                <a:close/>
              </a:path>
            </a:pathLst>
          </a:custGeom>
          <a:solidFill>
            <a:srgbClr val="0B506C"/>
          </a:solidFill>
          <a:ln w="9525">
            <a:noFill/>
          </a:ln>
        </p:spPr>
        <p:txBody>
          <a:bodyPr/>
          <a:p>
            <a:endParaRPr lang="en-US"/>
          </a:p>
        </p:txBody>
      </p:sp>
      <p:sp>
        <p:nvSpPr>
          <p:cNvPr id="6157" name="稻壳儿春秋广告/盗版必究        原创来源：http://chn.docer.com/works?userid=199329941#!/work_time"/>
          <p:cNvSpPr txBox="1"/>
          <p:nvPr/>
        </p:nvSpPr>
        <p:spPr>
          <a:xfrm>
            <a:off x="3506788" y="2640013"/>
            <a:ext cx="2438400" cy="3300412"/>
          </a:xfrm>
          <a:prstGeom prst="rect">
            <a:avLst/>
          </a:prstGeom>
          <a:noFill/>
          <a:ln w="9525">
            <a:noFill/>
          </a:ln>
        </p:spPr>
        <p:txBody>
          <a:bodyPr wrap="square" anchor="t" anchorCtr="0"/>
          <a:p>
            <a:pPr algn="ctr">
              <a:lnSpc>
                <a:spcPct val="150000"/>
              </a:lnSpc>
            </a:pPr>
            <a:r>
              <a:rPr lang="zh-CN" altLang="en-US" sz="1900" dirty="0">
                <a:latin typeface="Arial" panose="020B0604020202020204" pitchFamily="34" charset="0"/>
                <a:ea typeface="Droid Sans Fallback" pitchFamily="50" charset="-128"/>
                <a:sym typeface="Arial" panose="020B0604020202020204" pitchFamily="34" charset="0"/>
              </a:rPr>
              <a:t>Utilizes a tabular view to display employee records, making it easy for users to browse and locate specific information.</a:t>
            </a:r>
            <a:endParaRPr lang="zh-CN" altLang="en-US" sz="1900" dirty="0">
              <a:latin typeface="Arial" panose="020B0604020202020204" pitchFamily="34" charset="0"/>
              <a:ea typeface="Droid Sans Fallback" pitchFamily="50" charset="-128"/>
              <a:sym typeface="Arial" panose="020B0604020202020204" pitchFamily="34" charset="0"/>
            </a:endParaRPr>
          </a:p>
        </p:txBody>
      </p:sp>
      <p:sp>
        <p:nvSpPr>
          <p:cNvPr id="6158" name="稻壳儿春秋广告/盗版必究        原创来源：http://chn.docer.com/works?userid=199329941#!/work_time"/>
          <p:cNvSpPr txBox="1"/>
          <p:nvPr/>
        </p:nvSpPr>
        <p:spPr>
          <a:xfrm>
            <a:off x="3913188" y="1870075"/>
            <a:ext cx="1625600" cy="582613"/>
          </a:xfrm>
          <a:prstGeom prst="rect">
            <a:avLst/>
          </a:prstGeom>
          <a:noFill/>
          <a:ln w="9525">
            <a:noFill/>
          </a:ln>
        </p:spPr>
        <p:txBody>
          <a:bodyPr wrap="none" anchor="t" anchorCtr="0">
            <a:spAutoFit/>
          </a:bodyPr>
          <a:p>
            <a:pPr algn="ctr"/>
            <a:r>
              <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rPr>
              <a:t>DATA DISPLAY</a:t>
            </a:r>
            <a:endPar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endParaRPr>
          </a:p>
          <a:p>
            <a:pPr algn="ctr"/>
            <a:endPar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endParaRPr>
          </a:p>
        </p:txBody>
      </p:sp>
      <p:sp>
        <p:nvSpPr>
          <p:cNvPr id="6159" name="稻壳儿春秋广告/盗版必究        原创来源：http://chn.docer.com/works?userid=199329941#!/work_time"/>
          <p:cNvSpPr/>
          <p:nvPr/>
        </p:nvSpPr>
        <p:spPr>
          <a:xfrm>
            <a:off x="6175375" y="1530350"/>
            <a:ext cx="2581275" cy="4887913"/>
          </a:xfrm>
          <a:custGeom>
            <a:avLst/>
            <a:gdLst/>
            <a:ahLst/>
            <a:cxnLst>
              <a:cxn ang="0">
                <a:pos x="2217471" y="4887595"/>
              </a:cxn>
              <a:cxn ang="0">
                <a:pos x="363803" y="4887595"/>
              </a:cxn>
              <a:cxn ang="0">
                <a:pos x="0" y="4394135"/>
              </a:cxn>
              <a:cxn ang="0">
                <a:pos x="0" y="493459"/>
              </a:cxn>
              <a:cxn ang="0">
                <a:pos x="363803" y="0"/>
              </a:cxn>
              <a:cxn ang="0">
                <a:pos x="2217471" y="0"/>
              </a:cxn>
              <a:cxn ang="0">
                <a:pos x="2581275" y="493459"/>
              </a:cxn>
              <a:cxn ang="0">
                <a:pos x="2581275" y="4394135"/>
              </a:cxn>
              <a:cxn ang="0">
                <a:pos x="2217471" y="4887595"/>
              </a:cxn>
            </a:cxnLst>
            <a:pathLst>
              <a:path w="149" h="208">
                <a:moveTo>
                  <a:pt x="128" y="208"/>
                </a:moveTo>
                <a:cubicBezTo>
                  <a:pt x="21" y="208"/>
                  <a:pt x="21" y="208"/>
                  <a:pt x="21" y="208"/>
                </a:cubicBezTo>
                <a:cubicBezTo>
                  <a:pt x="10" y="208"/>
                  <a:pt x="0" y="199"/>
                  <a:pt x="0" y="187"/>
                </a:cubicBezTo>
                <a:cubicBezTo>
                  <a:pt x="0" y="21"/>
                  <a:pt x="0" y="21"/>
                  <a:pt x="0" y="21"/>
                </a:cubicBezTo>
                <a:cubicBezTo>
                  <a:pt x="0" y="9"/>
                  <a:pt x="10" y="0"/>
                  <a:pt x="21" y="0"/>
                </a:cubicBezTo>
                <a:cubicBezTo>
                  <a:pt x="128" y="0"/>
                  <a:pt x="128" y="0"/>
                  <a:pt x="128" y="0"/>
                </a:cubicBezTo>
                <a:cubicBezTo>
                  <a:pt x="140" y="0"/>
                  <a:pt x="149" y="9"/>
                  <a:pt x="149" y="21"/>
                </a:cubicBezTo>
                <a:cubicBezTo>
                  <a:pt x="149" y="187"/>
                  <a:pt x="149" y="187"/>
                  <a:pt x="149" y="187"/>
                </a:cubicBezTo>
                <a:cubicBezTo>
                  <a:pt x="149" y="199"/>
                  <a:pt x="140" y="208"/>
                  <a:pt x="128" y="208"/>
                </a:cubicBezTo>
                <a:close/>
              </a:path>
            </a:pathLst>
          </a:custGeom>
          <a:solidFill>
            <a:srgbClr val="02868F">
              <a:alpha val="20000"/>
            </a:srgbClr>
          </a:solidFill>
          <a:ln w="9525">
            <a:noFill/>
          </a:ln>
        </p:spPr>
        <p:txBody>
          <a:bodyPr/>
          <a:p>
            <a:endParaRPr lang="en-US"/>
          </a:p>
        </p:txBody>
      </p:sp>
      <p:sp>
        <p:nvSpPr>
          <p:cNvPr id="6160" name="稻壳儿春秋广告/盗版必究        原创来源：http://chn.docer.com/works?userid=199329941#!/work_time"/>
          <p:cNvSpPr/>
          <p:nvPr/>
        </p:nvSpPr>
        <p:spPr>
          <a:xfrm>
            <a:off x="6599238" y="1530350"/>
            <a:ext cx="1801812" cy="1082675"/>
          </a:xfrm>
          <a:custGeom>
            <a:avLst/>
            <a:gdLst/>
            <a:ahLst/>
            <a:cxnLst>
              <a:cxn ang="0">
                <a:pos x="1801813" y="872587"/>
              </a:cxn>
              <a:cxn ang="0">
                <a:pos x="900112" y="1082039"/>
              </a:cxn>
              <a:cxn ang="0">
                <a:pos x="0" y="872587"/>
              </a:cxn>
              <a:cxn ang="0">
                <a:pos x="0" y="0"/>
              </a:cxn>
              <a:cxn ang="0">
                <a:pos x="1801813" y="0"/>
              </a:cxn>
              <a:cxn ang="0">
                <a:pos x="1801813" y="872587"/>
              </a:cxn>
            </a:cxnLst>
            <a:pathLst>
              <a:path w="1135" h="1400">
                <a:moveTo>
                  <a:pt x="1135" y="1129"/>
                </a:moveTo>
                <a:lnTo>
                  <a:pt x="567" y="1400"/>
                </a:lnTo>
                <a:lnTo>
                  <a:pt x="0" y="1129"/>
                </a:lnTo>
                <a:lnTo>
                  <a:pt x="0" y="0"/>
                </a:lnTo>
                <a:lnTo>
                  <a:pt x="1135" y="0"/>
                </a:lnTo>
                <a:lnTo>
                  <a:pt x="1135" y="1129"/>
                </a:lnTo>
                <a:close/>
              </a:path>
            </a:pathLst>
          </a:custGeom>
          <a:solidFill>
            <a:srgbClr val="02868F"/>
          </a:solidFill>
          <a:ln w="9525">
            <a:noFill/>
          </a:ln>
        </p:spPr>
        <p:txBody>
          <a:bodyPr/>
          <a:p>
            <a:endParaRPr lang="en-US"/>
          </a:p>
        </p:txBody>
      </p:sp>
      <p:sp>
        <p:nvSpPr>
          <p:cNvPr id="6161" name="稻壳儿春秋广告/盗版必究        原创来源：http://chn.docer.com/works?userid=199329941#!/work_time"/>
          <p:cNvSpPr/>
          <p:nvPr/>
        </p:nvSpPr>
        <p:spPr>
          <a:xfrm>
            <a:off x="6678613" y="6127750"/>
            <a:ext cx="1574800" cy="292100"/>
          </a:xfrm>
          <a:custGeom>
            <a:avLst/>
            <a:gdLst/>
            <a:ahLst/>
            <a:cxnLst>
              <a:cxn ang="0">
                <a:pos x="1419050" y="292100"/>
              </a:cxn>
              <a:cxn ang="0">
                <a:pos x="138443" y="292100"/>
              </a:cxn>
              <a:cxn ang="0">
                <a:pos x="0" y="154641"/>
              </a:cxn>
              <a:cxn ang="0">
                <a:pos x="0" y="154641"/>
              </a:cxn>
              <a:cxn ang="0">
                <a:pos x="138443" y="0"/>
              </a:cxn>
              <a:cxn ang="0">
                <a:pos x="1419050" y="0"/>
              </a:cxn>
              <a:cxn ang="0">
                <a:pos x="1574800" y="154641"/>
              </a:cxn>
              <a:cxn ang="0">
                <a:pos x="1574800" y="154641"/>
              </a:cxn>
              <a:cxn ang="0">
                <a:pos x="1419050" y="292100"/>
              </a:cxn>
            </a:cxnLst>
            <a:pathLst>
              <a:path w="91" h="17">
                <a:moveTo>
                  <a:pt x="82" y="17"/>
                </a:moveTo>
                <a:cubicBezTo>
                  <a:pt x="8" y="17"/>
                  <a:pt x="8" y="17"/>
                  <a:pt x="8" y="17"/>
                </a:cubicBezTo>
                <a:cubicBezTo>
                  <a:pt x="4" y="17"/>
                  <a:pt x="0" y="14"/>
                  <a:pt x="0" y="9"/>
                </a:cubicBezTo>
                <a:cubicBezTo>
                  <a:pt x="0" y="9"/>
                  <a:pt x="0" y="9"/>
                  <a:pt x="0" y="9"/>
                </a:cubicBezTo>
                <a:cubicBezTo>
                  <a:pt x="0" y="4"/>
                  <a:pt x="4" y="0"/>
                  <a:pt x="8" y="0"/>
                </a:cubicBezTo>
                <a:cubicBezTo>
                  <a:pt x="82" y="0"/>
                  <a:pt x="82" y="0"/>
                  <a:pt x="82" y="0"/>
                </a:cubicBezTo>
                <a:cubicBezTo>
                  <a:pt x="87" y="0"/>
                  <a:pt x="91" y="4"/>
                  <a:pt x="91" y="9"/>
                </a:cubicBezTo>
                <a:cubicBezTo>
                  <a:pt x="91" y="9"/>
                  <a:pt x="91" y="9"/>
                  <a:pt x="91" y="9"/>
                </a:cubicBezTo>
                <a:cubicBezTo>
                  <a:pt x="91" y="14"/>
                  <a:pt x="87" y="17"/>
                  <a:pt x="82" y="17"/>
                </a:cubicBezTo>
                <a:close/>
              </a:path>
            </a:pathLst>
          </a:custGeom>
          <a:solidFill>
            <a:srgbClr val="02868F"/>
          </a:solidFill>
          <a:ln w="9525">
            <a:noFill/>
          </a:ln>
        </p:spPr>
        <p:txBody>
          <a:bodyPr/>
          <a:p>
            <a:endParaRPr lang="en-US"/>
          </a:p>
        </p:txBody>
      </p:sp>
      <p:sp>
        <p:nvSpPr>
          <p:cNvPr id="32" name="稻壳儿春秋广告/盗版必究        原创来源：http://chn.docer.com/works?userid=199329941#!/work_time"/>
          <p:cNvSpPr txBox="1"/>
          <p:nvPr/>
        </p:nvSpPr>
        <p:spPr>
          <a:xfrm>
            <a:off x="6246813" y="2452688"/>
            <a:ext cx="2438400" cy="3340100"/>
          </a:xfrm>
          <a:prstGeom prst="rect">
            <a:avLst/>
          </a:prstGeom>
          <a:noFill/>
        </p:spPr>
        <p:txBody>
          <a:bodyPr wrap="square" rtlCol="0">
            <a:noAutofit/>
          </a:bodyPr>
          <a:lstStyle/>
          <a:p>
            <a:pPr algn="ctr" fontAlgn="auto">
              <a:lnSpc>
                <a:spcPct val="150000"/>
              </a:lnSpc>
            </a:pPr>
            <a:r>
              <a:rPr lang="zh-CN" altLang="en-US" sz="17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Supports CRUD (Create, Read, Update, Delete) operations for managing employee records. Users can add new records, update existing ones, delete records, and view all records.</a:t>
            </a:r>
            <a:endParaRPr lang="zh-CN" altLang="en-US" sz="17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a:p>
            <a:pPr algn="ctr" fontAlgn="auto">
              <a:lnSpc>
                <a:spcPct val="150000"/>
              </a:lnSpc>
            </a:pPr>
            <a:endParaRPr lang="zh-CN" altLang="en-US" sz="17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6163" name="稻壳儿春秋广告/盗版必究        原创来源：http://chn.docer.com/works?userid=199329941#!/work_time"/>
          <p:cNvSpPr txBox="1"/>
          <p:nvPr/>
        </p:nvSpPr>
        <p:spPr>
          <a:xfrm>
            <a:off x="6411913" y="1743075"/>
            <a:ext cx="2085975" cy="1000125"/>
          </a:xfrm>
          <a:prstGeom prst="rect">
            <a:avLst/>
          </a:prstGeom>
          <a:noFill/>
          <a:ln w="9525">
            <a:noFill/>
          </a:ln>
        </p:spPr>
        <p:txBody>
          <a:bodyPr wrap="none" anchor="t" anchorCtr="0"/>
          <a:p>
            <a:pPr algn="ctr"/>
            <a:r>
              <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rPr>
              <a:t>EASY CRUD </a:t>
            </a:r>
            <a:endPar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endParaRPr>
          </a:p>
          <a:p>
            <a:pPr algn="ctr"/>
            <a:r>
              <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rPr>
              <a:t> OPERATIONS</a:t>
            </a:r>
            <a:endParaRPr lang="en-IN" altLang="en-US" sz="1600" b="1" dirty="0">
              <a:solidFill>
                <a:schemeClr val="bg1"/>
              </a:solidFill>
              <a:latin typeface="Arial" panose="020B0604020202020204" pitchFamily="34" charset="0"/>
              <a:ea typeface="Droid Sans Fallback" pitchFamily="50" charset="-128"/>
              <a:sym typeface="Arial" panose="020B0604020202020204" pitchFamily="34" charset="0"/>
            </a:endParaRPr>
          </a:p>
        </p:txBody>
      </p:sp>
      <p:sp>
        <p:nvSpPr>
          <p:cNvPr id="6164" name="稻壳儿春秋广告/盗版必究        原创来源：http://chn.docer.com/works?userid=199329941#!/work_time"/>
          <p:cNvSpPr/>
          <p:nvPr/>
        </p:nvSpPr>
        <p:spPr>
          <a:xfrm>
            <a:off x="8915400" y="1530350"/>
            <a:ext cx="2581275" cy="4805363"/>
          </a:xfrm>
          <a:custGeom>
            <a:avLst/>
            <a:gdLst/>
            <a:ahLst/>
            <a:cxnLst>
              <a:cxn ang="0">
                <a:pos x="2217471" y="4804410"/>
              </a:cxn>
              <a:cxn ang="0">
                <a:pos x="363803" y="4804410"/>
              </a:cxn>
              <a:cxn ang="0">
                <a:pos x="0" y="4319349"/>
              </a:cxn>
              <a:cxn ang="0">
                <a:pos x="0" y="485060"/>
              </a:cxn>
              <a:cxn ang="0">
                <a:pos x="363803" y="0"/>
              </a:cxn>
              <a:cxn ang="0">
                <a:pos x="2217471" y="0"/>
              </a:cxn>
              <a:cxn ang="0">
                <a:pos x="2581275" y="485060"/>
              </a:cxn>
              <a:cxn ang="0">
                <a:pos x="2581275" y="4319349"/>
              </a:cxn>
              <a:cxn ang="0">
                <a:pos x="2217471" y="4804410"/>
              </a:cxn>
            </a:cxnLst>
            <a:pathLst>
              <a:path w="149" h="208">
                <a:moveTo>
                  <a:pt x="128" y="208"/>
                </a:moveTo>
                <a:cubicBezTo>
                  <a:pt x="21" y="208"/>
                  <a:pt x="21" y="208"/>
                  <a:pt x="21" y="208"/>
                </a:cubicBezTo>
                <a:cubicBezTo>
                  <a:pt x="10" y="208"/>
                  <a:pt x="0" y="199"/>
                  <a:pt x="0" y="187"/>
                </a:cubicBezTo>
                <a:cubicBezTo>
                  <a:pt x="0" y="21"/>
                  <a:pt x="0" y="21"/>
                  <a:pt x="0" y="21"/>
                </a:cubicBezTo>
                <a:cubicBezTo>
                  <a:pt x="0" y="9"/>
                  <a:pt x="10" y="0"/>
                  <a:pt x="21" y="0"/>
                </a:cubicBezTo>
                <a:cubicBezTo>
                  <a:pt x="128" y="0"/>
                  <a:pt x="128" y="0"/>
                  <a:pt x="128" y="0"/>
                </a:cubicBezTo>
                <a:cubicBezTo>
                  <a:pt x="140" y="0"/>
                  <a:pt x="149" y="9"/>
                  <a:pt x="149" y="21"/>
                </a:cubicBezTo>
                <a:cubicBezTo>
                  <a:pt x="149" y="187"/>
                  <a:pt x="149" y="187"/>
                  <a:pt x="149" y="187"/>
                </a:cubicBezTo>
                <a:cubicBezTo>
                  <a:pt x="149" y="199"/>
                  <a:pt x="140" y="208"/>
                  <a:pt x="128" y="208"/>
                </a:cubicBezTo>
                <a:close/>
              </a:path>
            </a:pathLst>
          </a:custGeom>
          <a:solidFill>
            <a:srgbClr val="2A2625">
              <a:alpha val="20000"/>
            </a:srgbClr>
          </a:solidFill>
          <a:ln w="9525">
            <a:noFill/>
          </a:ln>
        </p:spPr>
        <p:txBody>
          <a:bodyPr/>
          <a:p>
            <a:endParaRPr lang="en-US"/>
          </a:p>
        </p:txBody>
      </p:sp>
      <p:sp>
        <p:nvSpPr>
          <p:cNvPr id="6165" name="稻壳儿春秋广告/盗版必究        原创来源：http://chn.docer.com/works?userid=199329941#!/work_time"/>
          <p:cNvSpPr/>
          <p:nvPr/>
        </p:nvSpPr>
        <p:spPr>
          <a:xfrm>
            <a:off x="9372600" y="1530350"/>
            <a:ext cx="1735138" cy="1082675"/>
          </a:xfrm>
          <a:custGeom>
            <a:avLst/>
            <a:gdLst>
              <a:gd name="txL" fmla="*/ 0 w 1135"/>
              <a:gd name="txT" fmla="*/ 0 h 1400"/>
              <a:gd name="txR" fmla="*/ 1135 w 1135"/>
              <a:gd name="txB" fmla="*/ 1400 h 1400"/>
            </a:gdLst>
            <a:ahLst/>
            <a:cxnLst>
              <a:cxn ang="0">
                <a:pos x="1735455" y="872587"/>
              </a:cxn>
              <a:cxn ang="0">
                <a:pos x="866962" y="1082040"/>
              </a:cxn>
              <a:cxn ang="0">
                <a:pos x="0" y="872587"/>
              </a:cxn>
              <a:cxn ang="0">
                <a:pos x="0" y="0"/>
              </a:cxn>
              <a:cxn ang="0">
                <a:pos x="1735455" y="0"/>
              </a:cxn>
              <a:cxn ang="0">
                <a:pos x="1735455" y="872587"/>
              </a:cxn>
            </a:cxnLst>
            <a:rect l="txL" t="txT" r="txR" b="txB"/>
            <a:pathLst>
              <a:path w="1135" h="1400">
                <a:moveTo>
                  <a:pt x="1135" y="1129"/>
                </a:moveTo>
                <a:lnTo>
                  <a:pt x="567" y="1400"/>
                </a:lnTo>
                <a:lnTo>
                  <a:pt x="0" y="1129"/>
                </a:lnTo>
                <a:lnTo>
                  <a:pt x="0" y="0"/>
                </a:lnTo>
                <a:lnTo>
                  <a:pt x="1135" y="0"/>
                </a:lnTo>
                <a:lnTo>
                  <a:pt x="1135" y="1129"/>
                </a:lnTo>
                <a:close/>
              </a:path>
            </a:pathLst>
          </a:custGeom>
          <a:solidFill>
            <a:srgbClr val="2A2625"/>
          </a:solidFill>
          <a:ln w="9525">
            <a:noFill/>
          </a:ln>
        </p:spPr>
        <p:txBody>
          <a:bodyPr wrap="square" lIns="91440" tIns="45720" rIns="91440" bIns="45720" anchor="t" anchorCtr="0"/>
          <a:p>
            <a:r>
              <a:rPr lang="en-IN" altLang="zh-CN" sz="1600" b="1" dirty="0">
                <a:solidFill>
                  <a:schemeClr val="bg1"/>
                </a:solidFill>
                <a:latin typeface="Arial" panose="020B0604020202020204" pitchFamily="34" charset="0"/>
                <a:ea typeface="等线" panose="02010600030101010101" charset="-122"/>
                <a:sym typeface="Arial" panose="020B0604020202020204" pitchFamily="34" charset="0"/>
              </a:rPr>
              <a:t>  </a:t>
            </a:r>
            <a:endParaRPr lang="en-IN" altLang="zh-CN" sz="1600" b="1" dirty="0">
              <a:solidFill>
                <a:schemeClr val="bg1"/>
              </a:solidFill>
              <a:latin typeface="Arial" panose="020B0604020202020204" pitchFamily="34" charset="0"/>
              <a:ea typeface="等线" panose="02010600030101010101" charset="-122"/>
              <a:sym typeface="Arial" panose="020B0604020202020204" pitchFamily="34" charset="0"/>
            </a:endParaRPr>
          </a:p>
          <a:p>
            <a:r>
              <a:rPr lang="en-IN" altLang="zh-CN" sz="1600" b="1" dirty="0">
                <a:solidFill>
                  <a:schemeClr val="bg1"/>
                </a:solidFill>
                <a:latin typeface="Arial" panose="020B0604020202020204" pitchFamily="34" charset="0"/>
                <a:ea typeface="等线" panose="02010600030101010101" charset="-122"/>
                <a:sym typeface="Arial" panose="020B0604020202020204" pitchFamily="34" charset="0"/>
              </a:rPr>
              <a:t>DATABASE       INTEGRATION</a:t>
            </a:r>
            <a:endParaRPr lang="en-IN" altLang="zh-CN" sz="1600" b="1" dirty="0">
              <a:solidFill>
                <a:schemeClr val="bg1"/>
              </a:solidFill>
              <a:latin typeface="Arial" panose="020B0604020202020204" pitchFamily="34" charset="0"/>
              <a:ea typeface="等线" panose="02010600030101010101" charset="-122"/>
              <a:sym typeface="Arial" panose="020B0604020202020204" pitchFamily="34" charset="0"/>
            </a:endParaRPr>
          </a:p>
        </p:txBody>
      </p:sp>
      <p:sp>
        <p:nvSpPr>
          <p:cNvPr id="6166" name="稻壳儿春秋广告/盗版必究        原创来源：http://chn.docer.com/works?userid=199329941#!/work_time"/>
          <p:cNvSpPr/>
          <p:nvPr/>
        </p:nvSpPr>
        <p:spPr>
          <a:xfrm>
            <a:off x="9461500" y="6043613"/>
            <a:ext cx="1574800" cy="292100"/>
          </a:xfrm>
          <a:custGeom>
            <a:avLst/>
            <a:gdLst/>
            <a:ahLst/>
            <a:cxnLst>
              <a:cxn ang="0">
                <a:pos x="1419050" y="292100"/>
              </a:cxn>
              <a:cxn ang="0">
                <a:pos x="138443" y="292100"/>
              </a:cxn>
              <a:cxn ang="0">
                <a:pos x="0" y="154641"/>
              </a:cxn>
              <a:cxn ang="0">
                <a:pos x="0" y="154641"/>
              </a:cxn>
              <a:cxn ang="0">
                <a:pos x="138443" y="0"/>
              </a:cxn>
              <a:cxn ang="0">
                <a:pos x="1419050" y="0"/>
              </a:cxn>
              <a:cxn ang="0">
                <a:pos x="1574800" y="154641"/>
              </a:cxn>
              <a:cxn ang="0">
                <a:pos x="1574800" y="154641"/>
              </a:cxn>
              <a:cxn ang="0">
                <a:pos x="1419050" y="292100"/>
              </a:cxn>
            </a:cxnLst>
            <a:pathLst>
              <a:path w="91" h="17">
                <a:moveTo>
                  <a:pt x="82" y="17"/>
                </a:moveTo>
                <a:cubicBezTo>
                  <a:pt x="8" y="17"/>
                  <a:pt x="8" y="17"/>
                  <a:pt x="8" y="17"/>
                </a:cubicBezTo>
                <a:cubicBezTo>
                  <a:pt x="4" y="17"/>
                  <a:pt x="0" y="14"/>
                  <a:pt x="0" y="9"/>
                </a:cubicBezTo>
                <a:cubicBezTo>
                  <a:pt x="0" y="9"/>
                  <a:pt x="0" y="9"/>
                  <a:pt x="0" y="9"/>
                </a:cubicBezTo>
                <a:cubicBezTo>
                  <a:pt x="0" y="4"/>
                  <a:pt x="4" y="0"/>
                  <a:pt x="8" y="0"/>
                </a:cubicBezTo>
                <a:cubicBezTo>
                  <a:pt x="82" y="0"/>
                  <a:pt x="82" y="0"/>
                  <a:pt x="82" y="0"/>
                </a:cubicBezTo>
                <a:cubicBezTo>
                  <a:pt x="87" y="0"/>
                  <a:pt x="91" y="4"/>
                  <a:pt x="91" y="9"/>
                </a:cubicBezTo>
                <a:cubicBezTo>
                  <a:pt x="91" y="9"/>
                  <a:pt x="91" y="9"/>
                  <a:pt x="91" y="9"/>
                </a:cubicBezTo>
                <a:cubicBezTo>
                  <a:pt x="91" y="14"/>
                  <a:pt x="87" y="17"/>
                  <a:pt x="82" y="17"/>
                </a:cubicBezTo>
                <a:close/>
              </a:path>
            </a:pathLst>
          </a:custGeom>
          <a:solidFill>
            <a:srgbClr val="2A2625"/>
          </a:solidFill>
          <a:ln w="9525">
            <a:noFill/>
          </a:ln>
        </p:spPr>
        <p:txBody>
          <a:bodyPr/>
          <a:p>
            <a:endParaRPr lang="en-US"/>
          </a:p>
        </p:txBody>
      </p:sp>
      <p:sp>
        <p:nvSpPr>
          <p:cNvPr id="38" name="稻壳儿春秋广告/盗版必究        原创来源：http://chn.docer.com/works?userid=199329941#!/work_time"/>
          <p:cNvSpPr txBox="1"/>
          <p:nvPr/>
        </p:nvSpPr>
        <p:spPr>
          <a:xfrm>
            <a:off x="8986838" y="2611438"/>
            <a:ext cx="2438400" cy="3340100"/>
          </a:xfrm>
          <a:prstGeom prst="rect">
            <a:avLst/>
          </a:prstGeom>
          <a:noFill/>
        </p:spPr>
        <p:txBody>
          <a:bodyPr wrap="square" rtlCol="0">
            <a:noAutofit/>
          </a:bodyPr>
          <a:lstStyle/>
          <a:p>
            <a:pPr algn="ctr" fontAlgn="auto">
              <a:lnSpc>
                <a:spcPct val="150000"/>
              </a:lnSpc>
            </a:pPr>
            <a:r>
              <a:rPr lang="en-IN" altLang="zh-CN"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 Integrates with a database (presumably SQLite in this case) to store and manage employee records persistently</a:t>
            </a: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6168" name="稻壳儿春秋广告/盗版必究        原创来源：http://chn.docer.com/works?userid=199329941#!/work_time"/>
          <p:cNvSpPr txBox="1"/>
          <p:nvPr/>
        </p:nvSpPr>
        <p:spPr>
          <a:xfrm flipV="1">
            <a:off x="9070975" y="5121275"/>
            <a:ext cx="2301875" cy="752475"/>
          </a:xfrm>
          <a:prstGeom prst="rect">
            <a:avLst/>
          </a:prstGeom>
          <a:noFill/>
          <a:ln w="9525">
            <a:noFill/>
          </a:ln>
        </p:spPr>
        <p:txBody>
          <a:bodyPr wrap="none" anchor="t" anchorCtr="0"/>
          <a:p>
            <a:pPr algn="ctr"/>
            <a:endParaRPr lang="en-US" altLang="zh-CN" sz="1600" dirty="0">
              <a:solidFill>
                <a:schemeClr val="bg1"/>
              </a:solidFill>
              <a:latin typeface="Arial" panose="020B0604020202020204" pitchFamily="34" charset="0"/>
              <a:ea typeface="Droid Sans Fallback" pitchFamily="50" charset="-128"/>
              <a:sym typeface="Arial" panose="020B0604020202020204" pitchFamily="34" charset="0"/>
            </a:endParaRPr>
          </a:p>
        </p:txBody>
      </p:sp>
      <p:sp>
        <p:nvSpPr>
          <p:cNvPr id="6169" name="Text Box 1"/>
          <p:cNvSpPr txBox="1"/>
          <p:nvPr/>
        </p:nvSpPr>
        <p:spPr>
          <a:xfrm>
            <a:off x="4497388" y="368300"/>
            <a:ext cx="3868737" cy="554038"/>
          </a:xfrm>
          <a:prstGeom prst="rect">
            <a:avLst/>
          </a:prstGeom>
          <a:noFill/>
          <a:ln w="9525">
            <a:noFill/>
          </a:ln>
        </p:spPr>
        <p:txBody>
          <a:bodyPr wrap="square" anchor="t" anchorCtr="0"/>
          <a:p>
            <a:r>
              <a:rPr lang="en-IN" altLang="en-US" sz="3000">
                <a:solidFill>
                  <a:schemeClr val="accent2"/>
                </a:solidFill>
                <a:latin typeface="Arial Black" panose="020B0A04020102020204" charset="0"/>
                <a:ea typeface="等线" panose="02010600030101010101" charset="-122"/>
              </a:rPr>
              <a:t>KEY </a:t>
            </a:r>
            <a:r>
              <a:rPr lang="en-IN" altLang="en-US" sz="2800">
                <a:solidFill>
                  <a:schemeClr val="accent2"/>
                </a:solidFill>
                <a:latin typeface="Arial Black" panose="020B0A04020102020204" charset="0"/>
                <a:ea typeface="等线" panose="02010600030101010101" charset="-122"/>
              </a:rPr>
              <a:t>FEATURES</a:t>
            </a:r>
            <a:endParaRPr lang="en-IN" altLang="en-US" sz="3000">
              <a:solidFill>
                <a:schemeClr val="accent2"/>
              </a:solidFill>
              <a:latin typeface="Arial Black" panose="020B0A04020102020204" charset="0"/>
              <a:ea typeface="等线" panose="02010600030101010101" charset="-122"/>
            </a:endParaRPr>
          </a:p>
          <a:p>
            <a:endParaRPr lang="en-IN" altLang="en-US" sz="3000">
              <a:solidFill>
                <a:schemeClr val="accent2"/>
              </a:solidFill>
              <a:latin typeface="Arial Black" panose="020B0A04020102020204" charset="0"/>
              <a:ea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173" name="稻壳儿春秋广告/盗版必究        原创来源：http://chn.docer.com/works?userid=199329941#!/work_time"/>
          <p:cNvSpPr/>
          <p:nvPr/>
        </p:nvSpPr>
        <p:spPr>
          <a:xfrm>
            <a:off x="612775" y="1160463"/>
            <a:ext cx="5346700" cy="1230312"/>
          </a:xfrm>
          <a:custGeom>
            <a:avLst/>
            <a:gdLst/>
            <a:ahLst/>
            <a:cxnLst>
              <a:cxn ang="0">
                <a:pos x="5317129" y="1230673"/>
              </a:cxn>
              <a:cxn ang="0">
                <a:pos x="5287004" y="1200286"/>
              </a:cxn>
              <a:cxn ang="0">
                <a:pos x="5287004" y="60773"/>
              </a:cxn>
              <a:cxn ang="0">
                <a:pos x="30125" y="60773"/>
              </a:cxn>
              <a:cxn ang="0">
                <a:pos x="0" y="30386"/>
              </a:cxn>
              <a:cxn ang="0">
                <a:pos x="30125" y="0"/>
              </a:cxn>
              <a:cxn ang="0">
                <a:pos x="5347255" y="0"/>
              </a:cxn>
              <a:cxn ang="0">
                <a:pos x="5347255" y="1200286"/>
              </a:cxn>
              <a:cxn ang="0">
                <a:pos x="5317129" y="1230673"/>
              </a:cxn>
            </a:cxnLst>
            <a:pathLst>
              <a:path w="710" h="162">
                <a:moveTo>
                  <a:pt x="706" y="162"/>
                </a:moveTo>
                <a:cubicBezTo>
                  <a:pt x="704" y="162"/>
                  <a:pt x="702" y="161"/>
                  <a:pt x="702" y="158"/>
                </a:cubicBezTo>
                <a:cubicBezTo>
                  <a:pt x="702" y="8"/>
                  <a:pt x="702" y="8"/>
                  <a:pt x="702" y="8"/>
                </a:cubicBezTo>
                <a:cubicBezTo>
                  <a:pt x="4" y="8"/>
                  <a:pt x="4" y="8"/>
                  <a:pt x="4" y="8"/>
                </a:cubicBezTo>
                <a:cubicBezTo>
                  <a:pt x="2" y="8"/>
                  <a:pt x="0" y="6"/>
                  <a:pt x="0" y="4"/>
                </a:cubicBezTo>
                <a:cubicBezTo>
                  <a:pt x="0" y="2"/>
                  <a:pt x="2" y="0"/>
                  <a:pt x="4" y="0"/>
                </a:cubicBezTo>
                <a:cubicBezTo>
                  <a:pt x="710" y="0"/>
                  <a:pt x="710" y="0"/>
                  <a:pt x="710" y="0"/>
                </a:cubicBezTo>
                <a:cubicBezTo>
                  <a:pt x="710" y="158"/>
                  <a:pt x="710" y="158"/>
                  <a:pt x="710" y="158"/>
                </a:cubicBezTo>
                <a:cubicBezTo>
                  <a:pt x="710" y="161"/>
                  <a:pt x="708" y="162"/>
                  <a:pt x="706" y="162"/>
                </a:cubicBezTo>
                <a:close/>
              </a:path>
            </a:pathLst>
          </a:custGeom>
          <a:solidFill>
            <a:srgbClr val="F67654"/>
          </a:solidFill>
          <a:ln w="9525">
            <a:noFill/>
          </a:ln>
        </p:spPr>
        <p:txBody>
          <a:bodyPr/>
          <a:p>
            <a:endParaRPr lang="en-US"/>
          </a:p>
        </p:txBody>
      </p:sp>
      <p:sp>
        <p:nvSpPr>
          <p:cNvPr id="7174" name="稻壳儿春秋广告/盗版必究        原创来源：http://chn.docer.com/works?userid=199329941#!/work_time"/>
          <p:cNvSpPr/>
          <p:nvPr/>
        </p:nvSpPr>
        <p:spPr>
          <a:xfrm>
            <a:off x="612775" y="1160463"/>
            <a:ext cx="1000125" cy="1944687"/>
          </a:xfrm>
          <a:custGeom>
            <a:avLst/>
            <a:gdLst/>
            <a:ahLst/>
            <a:cxnLst>
              <a:cxn ang="0">
                <a:pos x="1001266" y="0"/>
              </a:cxn>
              <a:cxn ang="0">
                <a:pos x="1001266" y="1702232"/>
              </a:cxn>
              <a:cxn ang="0">
                <a:pos x="497048" y="1945181"/>
              </a:cxn>
              <a:cxn ang="0">
                <a:pos x="0" y="1702232"/>
              </a:cxn>
              <a:cxn ang="0">
                <a:pos x="0" y="0"/>
              </a:cxn>
              <a:cxn ang="0">
                <a:pos x="1001266" y="0"/>
              </a:cxn>
            </a:cxnLst>
            <a:pathLst>
              <a:path w="1257" h="2442">
                <a:moveTo>
                  <a:pt x="1257" y="0"/>
                </a:moveTo>
                <a:lnTo>
                  <a:pt x="1257" y="2137"/>
                </a:lnTo>
                <a:lnTo>
                  <a:pt x="624" y="2442"/>
                </a:lnTo>
                <a:lnTo>
                  <a:pt x="0" y="2137"/>
                </a:lnTo>
                <a:lnTo>
                  <a:pt x="0" y="0"/>
                </a:lnTo>
                <a:lnTo>
                  <a:pt x="1257" y="0"/>
                </a:lnTo>
                <a:close/>
              </a:path>
            </a:pathLst>
          </a:custGeom>
          <a:solidFill>
            <a:srgbClr val="F67654"/>
          </a:solidFill>
          <a:ln w="9525">
            <a:noFill/>
          </a:ln>
        </p:spPr>
        <p:txBody>
          <a:bodyPr/>
          <a:p>
            <a:endParaRPr lang="en-US"/>
          </a:p>
        </p:txBody>
      </p:sp>
      <p:sp>
        <p:nvSpPr>
          <p:cNvPr id="7175" name="稻壳儿春秋广告/盗版必究        原创来源：http://chn.docer.com/works?userid=199329941#!/work_time"/>
          <p:cNvSpPr/>
          <p:nvPr/>
        </p:nvSpPr>
        <p:spPr>
          <a:xfrm>
            <a:off x="1185863" y="1249363"/>
            <a:ext cx="503237" cy="1944687"/>
          </a:xfrm>
          <a:custGeom>
            <a:avLst/>
            <a:gdLst/>
            <a:ahLst/>
            <a:cxnLst>
              <a:cxn ang="0">
                <a:pos x="504218" y="0"/>
              </a:cxn>
              <a:cxn ang="0">
                <a:pos x="504218" y="1702232"/>
              </a:cxn>
              <a:cxn ang="0">
                <a:pos x="0" y="1945181"/>
              </a:cxn>
              <a:cxn ang="0">
                <a:pos x="0" y="0"/>
              </a:cxn>
              <a:cxn ang="0">
                <a:pos x="504218" y="0"/>
              </a:cxn>
            </a:cxnLst>
            <a:pathLst>
              <a:path w="633" h="2442">
                <a:moveTo>
                  <a:pt x="633" y="0"/>
                </a:moveTo>
                <a:lnTo>
                  <a:pt x="633" y="2137"/>
                </a:lnTo>
                <a:lnTo>
                  <a:pt x="0" y="2442"/>
                </a:lnTo>
                <a:lnTo>
                  <a:pt x="0" y="0"/>
                </a:lnTo>
                <a:lnTo>
                  <a:pt x="633" y="0"/>
                </a:lnTo>
                <a:close/>
              </a:path>
            </a:pathLst>
          </a:custGeom>
          <a:solidFill>
            <a:schemeClr val="bg1">
              <a:alpha val="20000"/>
            </a:schemeClr>
          </a:solidFill>
          <a:ln w="9525">
            <a:noFill/>
          </a:ln>
        </p:spPr>
        <p:txBody>
          <a:bodyPr/>
          <a:p>
            <a:endParaRPr lang="en-US"/>
          </a:p>
        </p:txBody>
      </p:sp>
      <p:sp>
        <p:nvSpPr>
          <p:cNvPr id="7176" name="稻壳儿春秋广告/盗版必究        原创来源：http://chn.docer.com/works?userid=199329941#!/work_time"/>
          <p:cNvSpPr txBox="1"/>
          <p:nvPr/>
        </p:nvSpPr>
        <p:spPr>
          <a:xfrm>
            <a:off x="1811338" y="1706563"/>
            <a:ext cx="3949700" cy="4800600"/>
          </a:xfrm>
          <a:prstGeom prst="rect">
            <a:avLst/>
          </a:prstGeom>
          <a:noFill/>
          <a:ln w="9525">
            <a:noFill/>
          </a:ln>
        </p:spPr>
        <p:txBody>
          <a:bodyPr wrap="square" anchor="t" anchorCtr="0"/>
          <a:p>
            <a:pPr>
              <a:lnSpc>
                <a:spcPct val="150000"/>
              </a:lnSpc>
            </a:pPr>
            <a:r>
              <a:rPr lang="zh-CN" altLang="en-US" dirty="0">
                <a:latin typeface="Arial" panose="020B0604020202020204" pitchFamily="34" charset="0"/>
                <a:ea typeface="Droid Sans Fallback" pitchFamily="50" charset="-128"/>
                <a:sym typeface="Arial" panose="020B0604020202020204" pitchFamily="34" charset="0"/>
              </a:rPr>
              <a:t>This module, named main, is responsible for creating the graphical user interface (GUI) using the Tkinter library.</a:t>
            </a:r>
            <a:endParaRPr lang="zh-CN" altLang="en-US" dirty="0">
              <a:latin typeface="Arial" panose="020B0604020202020204" pitchFamily="34" charset="0"/>
              <a:ea typeface="Droid Sans Fallback" pitchFamily="50" charset="-128"/>
              <a:sym typeface="Arial" panose="020B0604020202020204" pitchFamily="34" charset="0"/>
            </a:endParaRPr>
          </a:p>
          <a:p>
            <a:pPr>
              <a:lnSpc>
                <a:spcPct val="150000"/>
              </a:lnSpc>
            </a:pPr>
            <a:r>
              <a:rPr lang="zh-CN" altLang="en-US" dirty="0">
                <a:latin typeface="Arial" panose="020B0604020202020204" pitchFamily="34" charset="0"/>
                <a:ea typeface="Droid Sans Fallback" pitchFamily="50" charset="-128"/>
                <a:sym typeface="Arial" panose="020B0604020202020204" pitchFamily="34" charset="0"/>
              </a:rPr>
              <a:t>It defines the layout and appearance of the GUI elements, including labels, entry fields, buttons, and a table view.</a:t>
            </a:r>
            <a:endParaRPr lang="zh-CN" altLang="en-US" dirty="0">
              <a:latin typeface="Arial" panose="020B0604020202020204" pitchFamily="34" charset="0"/>
              <a:ea typeface="Droid Sans Fallback" pitchFamily="50" charset="-128"/>
              <a:sym typeface="Arial" panose="020B0604020202020204" pitchFamily="34" charset="0"/>
            </a:endParaRPr>
          </a:p>
          <a:p>
            <a:pPr>
              <a:lnSpc>
                <a:spcPct val="150000"/>
              </a:lnSpc>
            </a:pPr>
            <a:r>
              <a:rPr lang="zh-CN" altLang="en-US" dirty="0">
                <a:latin typeface="Arial" panose="020B0604020202020204" pitchFamily="34" charset="0"/>
                <a:ea typeface="Droid Sans Fallback" pitchFamily="50" charset="-128"/>
                <a:sym typeface="Arial" panose="020B0604020202020204" pitchFamily="34" charset="0"/>
              </a:rPr>
              <a:t>Event handling functions for user interactions, such as adding, updating, and deleting employee records, are implemented within this module.，</a:t>
            </a:r>
            <a:endParaRPr lang="zh-CN" altLang="en-US" dirty="0">
              <a:latin typeface="Arial" panose="020B0604020202020204" pitchFamily="34" charset="0"/>
              <a:ea typeface="Droid Sans Fallback" pitchFamily="50" charset="-128"/>
              <a:sym typeface="Arial" panose="020B0604020202020204" pitchFamily="34" charset="0"/>
            </a:endParaRPr>
          </a:p>
        </p:txBody>
      </p:sp>
      <p:sp>
        <p:nvSpPr>
          <p:cNvPr id="7177" name="稻壳儿春秋广告/盗版必究        原创来源：http://chn.docer.com/works?userid=199329941#!/work_time"/>
          <p:cNvSpPr txBox="1"/>
          <p:nvPr/>
        </p:nvSpPr>
        <p:spPr>
          <a:xfrm>
            <a:off x="1887538" y="1347788"/>
            <a:ext cx="3614737" cy="625475"/>
          </a:xfrm>
          <a:prstGeom prst="rect">
            <a:avLst/>
          </a:prstGeom>
          <a:noFill/>
          <a:ln w="9525">
            <a:noFill/>
          </a:ln>
        </p:spPr>
        <p:txBody>
          <a:bodyPr wrap="square" anchor="t" anchorCtr="0"/>
          <a:p>
            <a:r>
              <a:rPr lang="en-US" altLang="zh-CN" sz="2000" b="1" dirty="0">
                <a:latin typeface="Arial" panose="020B0604020202020204" pitchFamily="34" charset="0"/>
                <a:ea typeface="Droid Sans Fallback" pitchFamily="50" charset="-128"/>
                <a:sym typeface="Arial" panose="020B0604020202020204" pitchFamily="34" charset="0"/>
              </a:rPr>
              <a:t>User Interface Modul</a:t>
            </a:r>
            <a:r>
              <a:rPr lang="en-IN" altLang="en-US" sz="2000" b="1" dirty="0">
                <a:latin typeface="Arial" panose="020B0604020202020204" pitchFamily="34" charset="0"/>
                <a:ea typeface="Droid Sans Fallback" pitchFamily="50" charset="-128"/>
                <a:sym typeface="Arial" panose="020B0604020202020204" pitchFamily="34" charset="0"/>
              </a:rPr>
              <a:t>e</a:t>
            </a:r>
            <a:r>
              <a:rPr lang="en-US" altLang="zh-CN" sz="2000" b="1" dirty="0">
                <a:latin typeface="Arial" panose="020B0604020202020204" pitchFamily="34" charset="0"/>
                <a:ea typeface="Droid Sans Fallback" pitchFamily="50" charset="-128"/>
                <a:sym typeface="Arial" panose="020B0604020202020204" pitchFamily="34" charset="0"/>
              </a:rPr>
              <a:t>:</a:t>
            </a:r>
            <a:endParaRPr lang="en-US" altLang="zh-CN" sz="2000" b="1" dirty="0">
              <a:latin typeface="Arial" panose="020B0604020202020204" pitchFamily="34" charset="0"/>
              <a:ea typeface="Droid Sans Fallback" pitchFamily="50" charset="-128"/>
              <a:sym typeface="Arial" panose="020B0604020202020204" pitchFamily="34" charset="0"/>
            </a:endParaRPr>
          </a:p>
        </p:txBody>
      </p:sp>
      <p:sp>
        <p:nvSpPr>
          <p:cNvPr id="7178" name="稻壳儿春秋广告/盗版必究        原创来源：http://chn.docer.com/works?userid=199329941#!/work_time"/>
          <p:cNvSpPr/>
          <p:nvPr/>
        </p:nvSpPr>
        <p:spPr>
          <a:xfrm>
            <a:off x="6156325" y="1160463"/>
            <a:ext cx="5346700" cy="1230312"/>
          </a:xfrm>
          <a:custGeom>
            <a:avLst/>
            <a:gdLst/>
            <a:ahLst/>
            <a:cxnLst>
              <a:cxn ang="0">
                <a:pos x="5317129" y="1230673"/>
              </a:cxn>
              <a:cxn ang="0">
                <a:pos x="5287004" y="1200286"/>
              </a:cxn>
              <a:cxn ang="0">
                <a:pos x="5287004" y="60773"/>
              </a:cxn>
              <a:cxn ang="0">
                <a:pos x="30125" y="60773"/>
              </a:cxn>
              <a:cxn ang="0">
                <a:pos x="0" y="30386"/>
              </a:cxn>
              <a:cxn ang="0">
                <a:pos x="30125" y="0"/>
              </a:cxn>
              <a:cxn ang="0">
                <a:pos x="5347255" y="0"/>
              </a:cxn>
              <a:cxn ang="0">
                <a:pos x="5347255" y="1200286"/>
              </a:cxn>
              <a:cxn ang="0">
                <a:pos x="5317129" y="1230673"/>
              </a:cxn>
            </a:cxnLst>
            <a:pathLst>
              <a:path w="710" h="162">
                <a:moveTo>
                  <a:pt x="706" y="162"/>
                </a:moveTo>
                <a:cubicBezTo>
                  <a:pt x="704" y="162"/>
                  <a:pt x="702" y="161"/>
                  <a:pt x="702" y="158"/>
                </a:cubicBezTo>
                <a:cubicBezTo>
                  <a:pt x="702" y="8"/>
                  <a:pt x="702" y="8"/>
                  <a:pt x="702" y="8"/>
                </a:cubicBezTo>
                <a:cubicBezTo>
                  <a:pt x="4" y="8"/>
                  <a:pt x="4" y="8"/>
                  <a:pt x="4" y="8"/>
                </a:cubicBezTo>
                <a:cubicBezTo>
                  <a:pt x="2" y="8"/>
                  <a:pt x="0" y="6"/>
                  <a:pt x="0" y="4"/>
                </a:cubicBezTo>
                <a:cubicBezTo>
                  <a:pt x="0" y="2"/>
                  <a:pt x="2" y="0"/>
                  <a:pt x="4" y="0"/>
                </a:cubicBezTo>
                <a:cubicBezTo>
                  <a:pt x="710" y="0"/>
                  <a:pt x="710" y="0"/>
                  <a:pt x="710" y="0"/>
                </a:cubicBezTo>
                <a:cubicBezTo>
                  <a:pt x="710" y="158"/>
                  <a:pt x="710" y="158"/>
                  <a:pt x="710" y="158"/>
                </a:cubicBezTo>
                <a:cubicBezTo>
                  <a:pt x="710" y="161"/>
                  <a:pt x="708" y="162"/>
                  <a:pt x="706" y="162"/>
                </a:cubicBezTo>
                <a:close/>
              </a:path>
            </a:pathLst>
          </a:custGeom>
          <a:solidFill>
            <a:srgbClr val="02868F"/>
          </a:solidFill>
          <a:ln w="9525">
            <a:noFill/>
          </a:ln>
        </p:spPr>
        <p:txBody>
          <a:bodyPr/>
          <a:p>
            <a:endParaRPr lang="en-US"/>
          </a:p>
        </p:txBody>
      </p:sp>
      <p:sp>
        <p:nvSpPr>
          <p:cNvPr id="7179" name="稻壳儿春秋广告/盗版必究        原创来源：http://chn.docer.com/works?userid=199329941#!/work_time"/>
          <p:cNvSpPr/>
          <p:nvPr/>
        </p:nvSpPr>
        <p:spPr>
          <a:xfrm>
            <a:off x="6156325" y="1160463"/>
            <a:ext cx="1001713" cy="1944687"/>
          </a:xfrm>
          <a:custGeom>
            <a:avLst/>
            <a:gdLst/>
            <a:ahLst/>
            <a:cxnLst>
              <a:cxn ang="0">
                <a:pos x="1001266" y="0"/>
              </a:cxn>
              <a:cxn ang="0">
                <a:pos x="1001266" y="1702232"/>
              </a:cxn>
              <a:cxn ang="0">
                <a:pos x="497048" y="1945181"/>
              </a:cxn>
              <a:cxn ang="0">
                <a:pos x="0" y="1702232"/>
              </a:cxn>
              <a:cxn ang="0">
                <a:pos x="0" y="0"/>
              </a:cxn>
              <a:cxn ang="0">
                <a:pos x="1001266" y="0"/>
              </a:cxn>
            </a:cxnLst>
            <a:pathLst>
              <a:path w="1257" h="2442">
                <a:moveTo>
                  <a:pt x="1257" y="0"/>
                </a:moveTo>
                <a:lnTo>
                  <a:pt x="1257" y="2137"/>
                </a:lnTo>
                <a:lnTo>
                  <a:pt x="624" y="2442"/>
                </a:lnTo>
                <a:lnTo>
                  <a:pt x="0" y="2137"/>
                </a:lnTo>
                <a:lnTo>
                  <a:pt x="0" y="0"/>
                </a:lnTo>
                <a:lnTo>
                  <a:pt x="1257" y="0"/>
                </a:lnTo>
                <a:close/>
              </a:path>
            </a:pathLst>
          </a:custGeom>
          <a:solidFill>
            <a:srgbClr val="02868F"/>
          </a:solidFill>
          <a:ln w="9525">
            <a:noFill/>
          </a:ln>
        </p:spPr>
        <p:txBody>
          <a:bodyPr/>
          <a:p>
            <a:endParaRPr lang="en-US"/>
          </a:p>
        </p:txBody>
      </p:sp>
      <p:sp>
        <p:nvSpPr>
          <p:cNvPr id="7180" name="稻壳儿春秋广告/盗版必究        原创来源：http://chn.docer.com/works?userid=199329941#!/work_time"/>
          <p:cNvSpPr/>
          <p:nvPr/>
        </p:nvSpPr>
        <p:spPr>
          <a:xfrm>
            <a:off x="6586538" y="3848100"/>
            <a:ext cx="503237" cy="1944688"/>
          </a:xfrm>
          <a:custGeom>
            <a:avLst/>
            <a:gdLst/>
            <a:ahLst/>
            <a:cxnLst>
              <a:cxn ang="0">
                <a:pos x="504218" y="0"/>
              </a:cxn>
              <a:cxn ang="0">
                <a:pos x="504218" y="1702232"/>
              </a:cxn>
              <a:cxn ang="0">
                <a:pos x="0" y="1945181"/>
              </a:cxn>
              <a:cxn ang="0">
                <a:pos x="0" y="0"/>
              </a:cxn>
              <a:cxn ang="0">
                <a:pos x="504218" y="0"/>
              </a:cxn>
            </a:cxnLst>
            <a:pathLst>
              <a:path w="633" h="2442">
                <a:moveTo>
                  <a:pt x="633" y="0"/>
                </a:moveTo>
                <a:lnTo>
                  <a:pt x="633" y="2137"/>
                </a:lnTo>
                <a:lnTo>
                  <a:pt x="0" y="2442"/>
                </a:lnTo>
                <a:lnTo>
                  <a:pt x="0" y="0"/>
                </a:lnTo>
                <a:lnTo>
                  <a:pt x="633" y="0"/>
                </a:lnTo>
                <a:close/>
              </a:path>
            </a:pathLst>
          </a:custGeom>
          <a:solidFill>
            <a:schemeClr val="bg1">
              <a:alpha val="20000"/>
            </a:schemeClr>
          </a:solidFill>
          <a:ln w="9525">
            <a:noFill/>
          </a:ln>
        </p:spPr>
        <p:txBody>
          <a:bodyPr/>
          <a:p>
            <a:endParaRPr lang="en-US"/>
          </a:p>
        </p:txBody>
      </p:sp>
      <p:sp>
        <p:nvSpPr>
          <p:cNvPr id="7181" name="稻壳儿春秋广告/盗版必究        原创来源：http://chn.docer.com/works?userid=199329941#!/work_time"/>
          <p:cNvSpPr txBox="1"/>
          <p:nvPr/>
        </p:nvSpPr>
        <p:spPr>
          <a:xfrm>
            <a:off x="7354888" y="1706563"/>
            <a:ext cx="3948112" cy="4229100"/>
          </a:xfrm>
          <a:prstGeom prst="rect">
            <a:avLst/>
          </a:prstGeom>
          <a:noFill/>
          <a:ln w="9525">
            <a:noFill/>
          </a:ln>
        </p:spPr>
        <p:txBody>
          <a:bodyPr wrap="square" anchor="t" anchorCtr="0"/>
          <a:p>
            <a:pPr>
              <a:lnSpc>
                <a:spcPct val="150000"/>
              </a:lnSpc>
            </a:pPr>
            <a:r>
              <a:rPr lang="zh-CN" altLang="en-US" dirty="0">
                <a:latin typeface="Arial" panose="020B0604020202020204" pitchFamily="34" charset="0"/>
                <a:ea typeface="Droid Sans Fallback" pitchFamily="50" charset="-128"/>
                <a:sym typeface="Arial" panose="020B0604020202020204" pitchFamily="34" charset="0"/>
              </a:rPr>
              <a:t>This module, named db, encapsulates functionalities related to database operations using SQLite.</a:t>
            </a:r>
            <a:endParaRPr lang="zh-CN" altLang="en-US" dirty="0">
              <a:latin typeface="Arial" panose="020B0604020202020204" pitchFamily="34" charset="0"/>
              <a:ea typeface="Droid Sans Fallback" pitchFamily="50" charset="-128"/>
              <a:sym typeface="Arial" panose="020B0604020202020204" pitchFamily="34" charset="0"/>
            </a:endParaRPr>
          </a:p>
          <a:p>
            <a:pPr>
              <a:lnSpc>
                <a:spcPct val="150000"/>
              </a:lnSpc>
            </a:pPr>
            <a:r>
              <a:rPr lang="zh-CN" altLang="en-US" dirty="0">
                <a:latin typeface="Arial" panose="020B0604020202020204" pitchFamily="34" charset="0"/>
                <a:ea typeface="Droid Sans Fallback" pitchFamily="50" charset="-128"/>
                <a:sym typeface="Arial" panose="020B0604020202020204" pitchFamily="34" charset="0"/>
              </a:rPr>
              <a:t>It provides a Database class that serves as an interface for performing CRUD operations on an SQLite database file.</a:t>
            </a:r>
            <a:endParaRPr lang="zh-CN" altLang="en-US" dirty="0">
              <a:latin typeface="Arial" panose="020B0604020202020204" pitchFamily="34" charset="0"/>
              <a:ea typeface="Droid Sans Fallback" pitchFamily="50" charset="-128"/>
              <a:sym typeface="Arial" panose="020B0604020202020204" pitchFamily="34" charset="0"/>
            </a:endParaRPr>
          </a:p>
          <a:p>
            <a:pPr>
              <a:lnSpc>
                <a:spcPct val="150000"/>
              </a:lnSpc>
            </a:pPr>
            <a:r>
              <a:rPr lang="zh-CN" altLang="en-US" dirty="0">
                <a:latin typeface="Arial" panose="020B0604020202020204" pitchFamily="34" charset="0"/>
                <a:ea typeface="Droid Sans Fallback" pitchFamily="50" charset="-128"/>
                <a:sym typeface="Arial" panose="020B0604020202020204" pitchFamily="34" charset="0"/>
              </a:rPr>
              <a:t>Operations such as inserting new records, updating existing ones, deleting records, and fetching all records are defined within this module.</a:t>
            </a:r>
            <a:endParaRPr lang="zh-CN" altLang="en-US" dirty="0">
              <a:latin typeface="Arial" panose="020B0604020202020204" pitchFamily="34" charset="0"/>
              <a:ea typeface="Droid Sans Fallback" pitchFamily="50" charset="-128"/>
              <a:sym typeface="Arial" panose="020B0604020202020204" pitchFamily="34" charset="0"/>
            </a:endParaRPr>
          </a:p>
        </p:txBody>
      </p:sp>
      <p:sp>
        <p:nvSpPr>
          <p:cNvPr id="7182" name="稻壳儿春秋广告/盗版必究        原创来源：http://chn.docer.com/works?userid=199329941#!/work_time"/>
          <p:cNvSpPr txBox="1"/>
          <p:nvPr/>
        </p:nvSpPr>
        <p:spPr>
          <a:xfrm>
            <a:off x="7354888" y="1347788"/>
            <a:ext cx="3252787" cy="546100"/>
          </a:xfrm>
          <a:prstGeom prst="rect">
            <a:avLst/>
          </a:prstGeom>
          <a:noFill/>
          <a:ln w="9525">
            <a:noFill/>
          </a:ln>
        </p:spPr>
        <p:txBody>
          <a:bodyPr wrap="square" anchor="t" anchorCtr="0"/>
          <a:p>
            <a:r>
              <a:rPr lang="en-US" altLang="zh-CN" sz="2000" b="1" dirty="0">
                <a:latin typeface="Arial" panose="020B0604020202020204" pitchFamily="34" charset="0"/>
                <a:ea typeface="Droid Sans Fallback" pitchFamily="50" charset="-128"/>
                <a:sym typeface="Arial" panose="020B0604020202020204" pitchFamily="34" charset="0"/>
              </a:rPr>
              <a:t>Database Module</a:t>
            </a:r>
            <a:r>
              <a:rPr lang="en-US" altLang="zh-CN" sz="2000" dirty="0">
                <a:latin typeface="Arial" panose="020B0604020202020204" pitchFamily="34" charset="0"/>
                <a:ea typeface="Droid Sans Fallback" pitchFamily="50" charset="-128"/>
                <a:sym typeface="Arial" panose="020B0604020202020204" pitchFamily="34" charset="0"/>
              </a:rPr>
              <a:t>:</a:t>
            </a:r>
            <a:endParaRPr lang="en-US" altLang="zh-CN" sz="2000" dirty="0">
              <a:latin typeface="Arial" panose="020B0604020202020204" pitchFamily="34" charset="0"/>
              <a:ea typeface="Droid Sans Fallback" pitchFamily="50" charset="-128"/>
              <a:sym typeface="Arial" panose="020B0604020202020204" pitchFamily="34" charset="0"/>
            </a:endParaRPr>
          </a:p>
        </p:txBody>
      </p:sp>
      <p:sp>
        <p:nvSpPr>
          <p:cNvPr id="7183" name="Text Box 1"/>
          <p:cNvSpPr txBox="1"/>
          <p:nvPr/>
        </p:nvSpPr>
        <p:spPr>
          <a:xfrm>
            <a:off x="5167313" y="419100"/>
            <a:ext cx="4064000" cy="522288"/>
          </a:xfrm>
          <a:prstGeom prst="rect">
            <a:avLst/>
          </a:prstGeom>
          <a:noFill/>
          <a:ln w="9525">
            <a:noFill/>
          </a:ln>
        </p:spPr>
        <p:txBody>
          <a:bodyPr wrap="square" anchor="t" anchorCtr="0">
            <a:spAutoFit/>
          </a:bodyPr>
          <a:p>
            <a:r>
              <a:rPr lang="en-IN" altLang="en-US" sz="2800">
                <a:solidFill>
                  <a:schemeClr val="accent2"/>
                </a:solidFill>
                <a:latin typeface="Arial Black" panose="020B0A04020102020204" charset="0"/>
                <a:ea typeface="等线" panose="02010600030101010101" charset="-122"/>
              </a:rPr>
              <a:t>MODULES</a:t>
            </a:r>
            <a:endParaRPr lang="en-IN" altLang="en-US" sz="2800">
              <a:solidFill>
                <a:schemeClr val="accent2"/>
              </a:solidFill>
              <a:latin typeface="Arial Black" panose="020B0A04020102020204" charset="0"/>
              <a:ea typeface="等线" panose="0201060003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9221" name="稻壳儿春秋广告/盗版必究        原创来源：http://chn.docer.com/works?userid=199329941#!/work_time"/>
          <p:cNvSpPr txBox="1"/>
          <p:nvPr/>
        </p:nvSpPr>
        <p:spPr>
          <a:xfrm>
            <a:off x="5073650" y="3613150"/>
            <a:ext cx="2044700" cy="368300"/>
          </a:xfrm>
          <a:prstGeom prst="rect">
            <a:avLst/>
          </a:prstGeom>
          <a:noFill/>
          <a:ln w="9525">
            <a:noFill/>
          </a:ln>
        </p:spPr>
        <p:txBody>
          <a:bodyPr wrap="square" anchor="t" anchorCtr="0">
            <a:spAutoFit/>
          </a:bodyPr>
          <a:p>
            <a:pPr algn="ctr"/>
            <a:r>
              <a:rPr lang="en-US" altLang="zh-CN" dirty="0">
                <a:solidFill>
                  <a:schemeClr val="bg1"/>
                </a:solidFill>
                <a:latin typeface="Arial" panose="020B0604020202020204" pitchFamily="34" charset="0"/>
                <a:ea typeface="Droid Sans Fallback" pitchFamily="50" charset="-128"/>
                <a:sym typeface="Arial" panose="020B0604020202020204" pitchFamily="34" charset="0"/>
              </a:rPr>
              <a:t>ENTER TITLE</a:t>
            </a:r>
            <a:endParaRPr lang="en-US" altLang="zh-CN" dirty="0">
              <a:solidFill>
                <a:schemeClr val="bg1"/>
              </a:solidFill>
              <a:latin typeface="Arial" panose="020B0604020202020204" pitchFamily="34" charset="0"/>
              <a:ea typeface="Droid Sans Fallback" pitchFamily="50" charset="-128"/>
              <a:sym typeface="Arial" panose="020B0604020202020204" pitchFamily="34" charset="0"/>
            </a:endParaRPr>
          </a:p>
        </p:txBody>
      </p:sp>
      <p:sp>
        <p:nvSpPr>
          <p:cNvPr id="11" name="稻壳儿春秋广告/盗版必究        原创来源：http://chn.docer.com/works?userid=199329941#!/work_time"/>
          <p:cNvSpPr txBox="1"/>
          <p:nvPr/>
        </p:nvSpPr>
        <p:spPr>
          <a:xfrm>
            <a:off x="4562475" y="3981450"/>
            <a:ext cx="3067050" cy="795338"/>
          </a:xfrm>
          <a:prstGeom prst="rect">
            <a:avLst/>
          </a:prstGeom>
          <a:noFill/>
        </p:spPr>
        <p:txBody>
          <a:bodyPr wrap="square" rtlCol="0">
            <a:spAutoFit/>
          </a:bodyPr>
          <a:lstStyle/>
          <a:p>
            <a:pPr algn="ctr" fontAlgn="auto">
              <a:lnSpc>
                <a:spcPct val="150000"/>
              </a:lnSpc>
            </a:pPr>
            <a:r>
              <a:rPr lang="en-US" altLang="zh-CN" sz="1050" noProof="1" dirty="0">
                <a:solidFill>
                  <a:schemeClr val="bg1"/>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Click here to add content of the text</a:t>
            </a:r>
            <a:r>
              <a:rPr lang="zh-CN" altLang="en-US" sz="1050" noProof="1" dirty="0">
                <a:solidFill>
                  <a:schemeClr val="bg1"/>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r>
              <a:rPr lang="en-US" altLang="zh-CN" sz="1050" noProof="1" dirty="0">
                <a:solidFill>
                  <a:schemeClr val="bg1"/>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and briefly explain your point of </a:t>
            </a:r>
            <a:r>
              <a:rPr lang="en-US" altLang="zh-CN" sz="1050" noProof="1" dirty="0" err="1">
                <a:solidFill>
                  <a:schemeClr val="bg1"/>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view.Click</a:t>
            </a:r>
            <a:r>
              <a:rPr lang="en-US" altLang="zh-CN" sz="1050" noProof="1" dirty="0">
                <a:solidFill>
                  <a:schemeClr val="bg1"/>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 here to add content of the text</a:t>
            </a:r>
            <a:r>
              <a:rPr lang="zh-CN" altLang="en-US" sz="1050" noProof="1" dirty="0">
                <a:solidFill>
                  <a:schemeClr val="bg1"/>
                </a:solidFill>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zh-CN" altLang="en-US" sz="1050" noProof="1" dirty="0">
              <a:solidFill>
                <a:schemeClr val="bg1"/>
              </a:solidFill>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9223" name="稻壳儿春秋广告/盗版必究        原创来源：http://chn.docer.com/works?userid=199329941#!/work_time"/>
          <p:cNvSpPr/>
          <p:nvPr/>
        </p:nvSpPr>
        <p:spPr>
          <a:xfrm flipH="1">
            <a:off x="5519738" y="2163763"/>
            <a:ext cx="1152525" cy="1176337"/>
          </a:xfrm>
          <a:prstGeom prst="ellipse">
            <a:avLst/>
          </a:prstGeom>
          <a:solidFill>
            <a:schemeClr val="bg1"/>
          </a:solidFill>
          <a:ln w="9525">
            <a:noFill/>
          </a:ln>
        </p:spPr>
        <p:txBody>
          <a:bodyPr wrap="square" lIns="91440" tIns="45720" rIns="91440" bIns="45720" anchor="t" anchorCtr="0"/>
          <a:p>
            <a:endParaRPr lang="en-US" altLang="zh-CN" sz="2000">
              <a:latin typeface="Arial" panose="020B0604020202020204" pitchFamily="34" charset="0"/>
              <a:ea typeface="Droid Sans Fallback" pitchFamily="50" charset="-128"/>
              <a:sym typeface="Arial" panose="020B0604020202020204" pitchFamily="34" charset="0"/>
            </a:endParaRPr>
          </a:p>
        </p:txBody>
      </p:sp>
      <p:sp>
        <p:nvSpPr>
          <p:cNvPr id="9224" name="Text Box 3"/>
          <p:cNvSpPr txBox="1"/>
          <p:nvPr/>
        </p:nvSpPr>
        <p:spPr>
          <a:xfrm>
            <a:off x="4700588" y="233363"/>
            <a:ext cx="4064000" cy="460375"/>
          </a:xfrm>
          <a:prstGeom prst="rect">
            <a:avLst/>
          </a:prstGeom>
          <a:solidFill>
            <a:schemeClr val="bg1"/>
          </a:solidFill>
          <a:ln w="9525">
            <a:noFill/>
          </a:ln>
        </p:spPr>
        <p:txBody>
          <a:bodyPr wrap="square" anchor="t" anchorCtr="0">
            <a:spAutoFit/>
          </a:bodyPr>
          <a:p>
            <a:r>
              <a:rPr lang="en-IN" altLang="en-US" sz="2400" b="1">
                <a:solidFill>
                  <a:schemeClr val="accent2"/>
                </a:solidFill>
                <a:latin typeface="Arial Black" panose="020B0A04020102020204" charset="0"/>
                <a:ea typeface="等线" panose="02010600030101010101" charset="-122"/>
              </a:rPr>
              <a:t>ER DIAGRAM</a:t>
            </a:r>
            <a:endParaRPr lang="en-IN" altLang="en-US" sz="2400" b="1">
              <a:solidFill>
                <a:schemeClr val="accent2"/>
              </a:solidFill>
              <a:latin typeface="Arial Black" panose="020B0A04020102020204" charset="0"/>
              <a:ea typeface="等线" panose="02010600030101010101" charset="-122"/>
            </a:endParaRPr>
          </a:p>
        </p:txBody>
      </p:sp>
      <p:pic>
        <p:nvPicPr>
          <p:cNvPr id="9225" name="Picture Placeholder 5" descr="Screenshot 2024-05-23 105905"/>
          <p:cNvPicPr>
            <a:picLocks noGrp="1" noChangeAspect="1"/>
          </p:cNvPicPr>
          <p:nvPr>
            <p:ph type="pic" sz="quarter" idx="10"/>
          </p:nvPr>
        </p:nvPicPr>
        <p:blipFill>
          <a:blip r:embed="rId1"/>
          <a:stretch>
            <a:fillRect/>
          </a:stretch>
        </p:blipFill>
        <p:spPr>
          <a:xfrm>
            <a:off x="801688" y="693738"/>
            <a:ext cx="10218737" cy="5724525"/>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0246"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0247"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0248"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0249" name="Text Box 1"/>
          <p:cNvSpPr txBox="1"/>
          <p:nvPr/>
        </p:nvSpPr>
        <p:spPr>
          <a:xfrm>
            <a:off x="1046163" y="693738"/>
            <a:ext cx="9631362" cy="5983287"/>
          </a:xfrm>
          <a:prstGeom prst="rect">
            <a:avLst/>
          </a:prstGeom>
          <a:noFill/>
          <a:ln w="9525">
            <a:noFill/>
          </a:ln>
        </p:spPr>
        <p:txBody>
          <a:bodyPr wrap="square" anchor="t" anchorCtr="0"/>
          <a:p>
            <a:r>
              <a:rPr lang="en-IN" altLang="en-US">
                <a:latin typeface="Arial Black" panose="020B0A04020102020204" charset="0"/>
                <a:ea typeface="等线" panose="02010600030101010101" charset="-122"/>
              </a:rPr>
              <a:t>main.py</a:t>
            </a:r>
            <a:endParaRPr lang="en-IN" altLang="en-US">
              <a:latin typeface="Arial Black" panose="020B0A04020102020204" charset="0"/>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from tkinter import *</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from tkinter import ttk</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from tkinter import messagebox</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from db import Database</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db = Database("Employee.db")</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root = Tk()</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root.title("Employee Management System")</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root.geometry("1920x1080+0+0")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root.config(bg="#2c3e50")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root.state("zoomed")</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name = StringVar()</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age = StringVar()</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doj = StringVar()</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gender = StringVar()</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email = StringVar()</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contact = StringVar()</a:t>
            </a:r>
            <a:endParaRPr lang="en-US" altLang="zh-CN">
              <a:latin typeface="等线" panose="02010600030101010101" charset="-122"/>
              <a:ea typeface="等线" panose="02010600030101010101" charset="-122"/>
            </a:endParaRPr>
          </a:p>
        </p:txBody>
      </p:sp>
      <p:sp>
        <p:nvSpPr>
          <p:cNvPr id="10250" name="Text Box 2"/>
          <p:cNvSpPr txBox="1"/>
          <p:nvPr/>
        </p:nvSpPr>
        <p:spPr>
          <a:xfrm>
            <a:off x="4257675" y="85725"/>
            <a:ext cx="4064000" cy="522288"/>
          </a:xfrm>
          <a:prstGeom prst="rect">
            <a:avLst/>
          </a:prstGeom>
          <a:noFill/>
          <a:ln w="9525">
            <a:noFill/>
          </a:ln>
        </p:spPr>
        <p:txBody>
          <a:bodyPr wrap="square" anchor="t" anchorCtr="0">
            <a:spAutoFit/>
          </a:bodyPr>
          <a:p>
            <a:r>
              <a:rPr lang="en-IN" altLang="en-US" sz="2800">
                <a:solidFill>
                  <a:schemeClr val="accent2"/>
                </a:solidFill>
                <a:latin typeface="Arial Black" panose="020B0A04020102020204" charset="0"/>
                <a:ea typeface="等线" panose="02010600030101010101" charset="-122"/>
              </a:rPr>
              <a:t>SOURCE CODE</a:t>
            </a:r>
            <a:endParaRPr lang="en-IN" altLang="en-US" sz="2800">
              <a:solidFill>
                <a:schemeClr val="accent2"/>
              </a:solidFill>
              <a:latin typeface="Arial Black" panose="020B0A04020102020204" charset="0"/>
              <a:ea typeface="等线" panose="0201060003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1270"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1271"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1272"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1273" name="Text Box 1"/>
          <p:cNvSpPr txBox="1"/>
          <p:nvPr/>
        </p:nvSpPr>
        <p:spPr>
          <a:xfrm>
            <a:off x="1046163" y="693738"/>
            <a:ext cx="9631362" cy="5983287"/>
          </a:xfrm>
          <a:prstGeom prst="rect">
            <a:avLst/>
          </a:prstGeom>
          <a:noFill/>
          <a:ln w="9525">
            <a:noFill/>
          </a:ln>
        </p:spPr>
        <p:txBody>
          <a:bodyPr wrap="square" anchor="t" anchorCtr="0"/>
          <a:p>
            <a:r>
              <a:rPr lang="en-US" altLang="zh-CN">
                <a:latin typeface="等线" panose="02010600030101010101" charset="-122"/>
                <a:ea typeface="等线" panose="02010600030101010101" charset="-122"/>
              </a:rPr>
              <a:t># Entries Frame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entries_frame = Frame(root, bg="#2D3142")</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entries_frame.pack(side=TOP, fill=X)</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title = Label(entries_frame, text="Employee Management System", font=("Calibri", 18, "bold"), bg="#2D3142",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title.grid(row=0, columnspan=2, padx=10, pady=20, sticky="w")</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lblName = Label(entries_frame, text="Name", font=("calibri", 17,"bold"),bg='#2D3142',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lblName.grid(row=1, column=0, padx=10, pady=10, sticky="w")</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txtName = Entry(entries_frame, textvariable=name, font=("Calibri", 16), width=30)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txtName.grid(row=1, column=1, padx=10, pady=10, sticky="w")</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lblAge = Label(entries_frame, text="Age", font=("calibri", 17,"bold"),bg='#2D3142',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lblAge.grid(row=1, column=2, padx=10, pady=10, sticky="w")</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txtAge = Entry(entries_frame, textvariable=age, font=("Calibri", 16), width=30)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txtAge.grid(row=1, column=3, padx=10, pady=10, sticky="w")</a:t>
            </a:r>
            <a:endParaRPr lang="en-US" altLang="zh-CN">
              <a:latin typeface="等线" panose="02010600030101010101" charset="-122"/>
              <a:ea typeface="等线" panose="0201060003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2294"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2295"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2296"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2297" name="Text Box 1"/>
          <p:cNvSpPr txBox="1"/>
          <p:nvPr/>
        </p:nvSpPr>
        <p:spPr>
          <a:xfrm>
            <a:off x="1046163" y="693738"/>
            <a:ext cx="9631362" cy="5983287"/>
          </a:xfrm>
          <a:prstGeom prst="rect">
            <a:avLst/>
          </a:prstGeom>
          <a:noFill/>
          <a:ln w="9525">
            <a:noFill/>
          </a:ln>
        </p:spPr>
        <p:txBody>
          <a:bodyPr wrap="square" anchor="t" anchorCtr="0"/>
          <a:p>
            <a:r>
              <a:rPr lang="en-US" altLang="zh-CN">
                <a:latin typeface="等线" panose="02010600030101010101" charset="-122"/>
                <a:ea typeface="等线" panose="02010600030101010101" charset="-122"/>
              </a:rPr>
              <a:t>lbldoj = Label(entries_frame, text="D.O.J", font=("calibri", 17,"bold"),bg='#2D3142',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lbldoj.grid(row=2, column=0, padx=10, pady=10, sticky="w")</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txtDoj = Entry(entries_frame, textvariable=doj, font=("Calibri", 16), width=30)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txtDoj.grid(row=2, column=1, padx=10, pady=10, sticky="w")</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lblEmail = Label(entries_frame, text="Email", font=("calibri", 17,"bold"),bg='#2D3142',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lblEmail.grid(row=2, column=2, padx=10, pady=10, sticky="w")</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txtEmail = Entry(entries_frame, textvariable=email, font=("Calibri", 16), width=30)</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txtEmail.grid(row=2, column=3, padx=10, pady=10, sticky="w")</a:t>
            </a:r>
            <a:endParaRPr lang="en-US" altLang="zh-CN">
              <a:latin typeface="等线" panose="02010600030101010101" charset="-122"/>
              <a:ea typeface="等线" panose="02010600030101010101" charset="-122"/>
            </a:endParaRPr>
          </a:p>
          <a:p>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lblGender = Label(entries_frame, text="Gender", font=("calibri", 17,"bold"),bg='#2D3142', fg="white")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lblGender.grid(row=3, column=0, padx=10, pady=10, sticky="w")</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comboGender = ttk.Combobox(entries_frame, font=("Calibri", 16), width=28, textvariable=gender, state="readonly")</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comboGender['values'] = ("Male", "Female")</a:t>
            </a:r>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comboGender.grid(row=3, column=1, padx=10, sticky="w")</a:t>
            </a:r>
            <a:endParaRPr lang="en-US" altLang="zh-CN">
              <a:latin typeface="等线" panose="02010600030101010101" charset="-122"/>
              <a:ea typeface="等线" panose="0201060003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稻壳儿春秋广告/盗版必究        原创来源：http://chn.docer.com/works?userid=199329941#!/work_time"/>
          <p:cNvSpPr/>
          <p:nvPr/>
        </p:nvSpPr>
        <p:spPr>
          <a:xfrm>
            <a:off x="74613" y="0"/>
            <a:ext cx="1387475" cy="693738"/>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138" y="0"/>
            <a:ext cx="838200" cy="41910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088" y="6000750"/>
            <a:ext cx="1585913" cy="857250"/>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975" y="6419850"/>
            <a:ext cx="1101725" cy="438150"/>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24" name="稻壳儿春秋广告/盗版必究        原创来源：http://chn.docer.com/works?userid=199329941#!/work_time"/>
          <p:cNvSpPr txBox="1"/>
          <p:nvPr/>
        </p:nvSpPr>
        <p:spPr>
          <a:xfrm>
            <a:off x="8864600" y="4856163"/>
            <a:ext cx="2632075" cy="333375"/>
          </a:xfrm>
          <a:prstGeom prst="rect">
            <a:avLst/>
          </a:prstGeom>
          <a:noFill/>
        </p:spPr>
        <p:txBody>
          <a:bodyPr wrap="square" rtlCol="0">
            <a:spAutoFit/>
          </a:bodyPr>
          <a:lstStyle/>
          <a:p>
            <a:pPr algn="ctr" fontAlgn="auto">
              <a:lnSpc>
                <a:spcPct val="150000"/>
              </a:lnSpc>
            </a:pPr>
            <a:r>
              <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rPr>
              <a:t>\</a:t>
            </a:r>
            <a:endParaRPr lang="en-IN" altLang="zh-CN" sz="1050" noProof="1" dirty="0">
              <a:latin typeface="Arial" panose="020B0604020202020204" pitchFamily="34" charset="0"/>
              <a:ea typeface="Droid Sans Fallback" pitchFamily="50" charset="-128"/>
              <a:cs typeface="Arial" panose="020B0604020202020204" pitchFamily="34" charset="0"/>
              <a:sym typeface="Arial" panose="020B0604020202020204" pitchFamily="34" charset="0"/>
            </a:endParaRPr>
          </a:p>
        </p:txBody>
      </p:sp>
      <p:sp>
        <p:nvSpPr>
          <p:cNvPr id="13318" name="稻壳儿春秋广告/盗版必究        原创来源：http://chn.docer.com/works?userid=199329941#!/work_time"/>
          <p:cNvSpPr/>
          <p:nvPr/>
        </p:nvSpPr>
        <p:spPr>
          <a:xfrm>
            <a:off x="5943600" y="2505075"/>
            <a:ext cx="303213" cy="373063"/>
          </a:xfrm>
          <a:custGeom>
            <a:avLst/>
            <a:gdLst/>
            <a:ahLst/>
            <a:cxnLst>
              <a:cxn ang="0">
                <a:pos x="151515" y="186623"/>
              </a:cxn>
              <a:cxn ang="5400000">
                <a:pos x="151515" y="186623"/>
              </a:cxn>
              <a:cxn ang="10800000">
                <a:pos x="151515" y="186623"/>
              </a:cxn>
              <a:cxn ang="16200000">
                <a:pos x="151515" y="186623"/>
              </a:cxn>
            </a:cxnLst>
            <a:pathLst>
              <a:path w="21600" h="21600">
                <a:moveTo>
                  <a:pt x="15785" y="16200"/>
                </a:moveTo>
                <a:cubicBezTo>
                  <a:pt x="5815" y="16200"/>
                  <a:pt x="5815" y="16200"/>
                  <a:pt x="5815" y="16200"/>
                </a:cubicBezTo>
                <a:cubicBezTo>
                  <a:pt x="5400" y="16200"/>
                  <a:pt x="4985" y="16538"/>
                  <a:pt x="4985" y="16875"/>
                </a:cubicBezTo>
                <a:cubicBezTo>
                  <a:pt x="4985" y="17213"/>
                  <a:pt x="5400" y="17550"/>
                  <a:pt x="5815" y="17550"/>
                </a:cubicBezTo>
                <a:cubicBezTo>
                  <a:pt x="15785" y="17550"/>
                  <a:pt x="15785" y="17550"/>
                  <a:pt x="15785" y="17550"/>
                </a:cubicBezTo>
                <a:cubicBezTo>
                  <a:pt x="16200" y="17550"/>
                  <a:pt x="16615" y="17213"/>
                  <a:pt x="16615" y="16875"/>
                </a:cubicBezTo>
                <a:cubicBezTo>
                  <a:pt x="16615" y="16538"/>
                  <a:pt x="16200" y="16200"/>
                  <a:pt x="15785" y="16200"/>
                </a:cubicBezTo>
                <a:close/>
                <a:moveTo>
                  <a:pt x="19108" y="3375"/>
                </a:moveTo>
                <a:cubicBezTo>
                  <a:pt x="17446" y="3375"/>
                  <a:pt x="17446" y="3375"/>
                  <a:pt x="17446" y="3375"/>
                </a:cubicBezTo>
                <a:cubicBezTo>
                  <a:pt x="17446" y="2700"/>
                  <a:pt x="16615" y="2025"/>
                  <a:pt x="15785" y="2025"/>
                </a:cubicBezTo>
                <a:cubicBezTo>
                  <a:pt x="14954" y="2025"/>
                  <a:pt x="14954" y="2025"/>
                  <a:pt x="14954" y="2025"/>
                </a:cubicBezTo>
                <a:cubicBezTo>
                  <a:pt x="14954" y="1350"/>
                  <a:pt x="14954" y="1350"/>
                  <a:pt x="14954" y="1350"/>
                </a:cubicBezTo>
                <a:cubicBezTo>
                  <a:pt x="14954" y="675"/>
                  <a:pt x="14123" y="0"/>
                  <a:pt x="13292" y="0"/>
                </a:cubicBezTo>
                <a:cubicBezTo>
                  <a:pt x="8308" y="0"/>
                  <a:pt x="8308" y="0"/>
                  <a:pt x="8308" y="0"/>
                </a:cubicBezTo>
                <a:cubicBezTo>
                  <a:pt x="7477" y="0"/>
                  <a:pt x="6646" y="675"/>
                  <a:pt x="6646" y="1350"/>
                </a:cubicBezTo>
                <a:cubicBezTo>
                  <a:pt x="6646" y="2025"/>
                  <a:pt x="6646" y="2025"/>
                  <a:pt x="6646" y="2025"/>
                </a:cubicBezTo>
                <a:cubicBezTo>
                  <a:pt x="5815" y="2025"/>
                  <a:pt x="5815" y="2025"/>
                  <a:pt x="5815" y="2025"/>
                </a:cubicBezTo>
                <a:cubicBezTo>
                  <a:pt x="4985" y="2025"/>
                  <a:pt x="4154" y="2700"/>
                  <a:pt x="4154" y="3375"/>
                </a:cubicBezTo>
                <a:cubicBezTo>
                  <a:pt x="2492" y="3375"/>
                  <a:pt x="2492" y="3375"/>
                  <a:pt x="2492" y="3375"/>
                </a:cubicBezTo>
                <a:cubicBezTo>
                  <a:pt x="1038" y="3375"/>
                  <a:pt x="0" y="4219"/>
                  <a:pt x="0" y="5400"/>
                </a:cubicBezTo>
                <a:cubicBezTo>
                  <a:pt x="0" y="19575"/>
                  <a:pt x="0" y="19575"/>
                  <a:pt x="0" y="19575"/>
                </a:cubicBezTo>
                <a:cubicBezTo>
                  <a:pt x="0" y="20756"/>
                  <a:pt x="1038" y="21600"/>
                  <a:pt x="2492" y="21600"/>
                </a:cubicBezTo>
                <a:cubicBezTo>
                  <a:pt x="19108" y="21600"/>
                  <a:pt x="19108" y="21600"/>
                  <a:pt x="19108" y="21600"/>
                </a:cubicBezTo>
                <a:cubicBezTo>
                  <a:pt x="20562" y="21600"/>
                  <a:pt x="21600" y="20756"/>
                  <a:pt x="21600" y="19575"/>
                </a:cubicBezTo>
                <a:cubicBezTo>
                  <a:pt x="21600" y="5400"/>
                  <a:pt x="21600" y="5400"/>
                  <a:pt x="21600" y="5400"/>
                </a:cubicBezTo>
                <a:cubicBezTo>
                  <a:pt x="21600" y="4219"/>
                  <a:pt x="20562" y="3375"/>
                  <a:pt x="19108" y="3375"/>
                </a:cubicBezTo>
                <a:close/>
                <a:moveTo>
                  <a:pt x="7062" y="3375"/>
                </a:moveTo>
                <a:cubicBezTo>
                  <a:pt x="8308" y="3375"/>
                  <a:pt x="8308" y="3375"/>
                  <a:pt x="8308" y="3375"/>
                </a:cubicBezTo>
                <a:cubicBezTo>
                  <a:pt x="8308" y="2700"/>
                  <a:pt x="8308" y="2700"/>
                  <a:pt x="8308" y="2700"/>
                </a:cubicBezTo>
                <a:cubicBezTo>
                  <a:pt x="8308" y="2025"/>
                  <a:pt x="9138" y="1350"/>
                  <a:pt x="9969" y="1350"/>
                </a:cubicBezTo>
                <a:cubicBezTo>
                  <a:pt x="11631" y="1350"/>
                  <a:pt x="11631" y="1350"/>
                  <a:pt x="11631" y="1350"/>
                </a:cubicBezTo>
                <a:cubicBezTo>
                  <a:pt x="12462" y="1350"/>
                  <a:pt x="13292" y="2025"/>
                  <a:pt x="13292" y="2700"/>
                </a:cubicBezTo>
                <a:cubicBezTo>
                  <a:pt x="13292" y="3375"/>
                  <a:pt x="13292" y="3375"/>
                  <a:pt x="13292" y="3375"/>
                </a:cubicBezTo>
                <a:cubicBezTo>
                  <a:pt x="14538" y="3375"/>
                  <a:pt x="14538" y="3375"/>
                  <a:pt x="14538" y="3375"/>
                </a:cubicBezTo>
                <a:cubicBezTo>
                  <a:pt x="15162" y="3375"/>
                  <a:pt x="15785" y="3881"/>
                  <a:pt x="15785" y="4388"/>
                </a:cubicBezTo>
                <a:cubicBezTo>
                  <a:pt x="15785" y="4894"/>
                  <a:pt x="15162" y="5400"/>
                  <a:pt x="14538" y="5400"/>
                </a:cubicBezTo>
                <a:cubicBezTo>
                  <a:pt x="7062" y="5400"/>
                  <a:pt x="7062" y="5400"/>
                  <a:pt x="7062" y="5400"/>
                </a:cubicBezTo>
                <a:cubicBezTo>
                  <a:pt x="6438" y="5400"/>
                  <a:pt x="5815" y="4894"/>
                  <a:pt x="5815" y="4388"/>
                </a:cubicBezTo>
                <a:cubicBezTo>
                  <a:pt x="5815" y="3881"/>
                  <a:pt x="6438" y="3375"/>
                  <a:pt x="7062" y="3375"/>
                </a:cubicBezTo>
                <a:close/>
                <a:moveTo>
                  <a:pt x="19938" y="18900"/>
                </a:moveTo>
                <a:cubicBezTo>
                  <a:pt x="19938" y="19744"/>
                  <a:pt x="19108" y="20250"/>
                  <a:pt x="18277" y="20250"/>
                </a:cubicBezTo>
                <a:cubicBezTo>
                  <a:pt x="3323" y="20250"/>
                  <a:pt x="3323" y="20250"/>
                  <a:pt x="3323" y="20250"/>
                </a:cubicBezTo>
                <a:cubicBezTo>
                  <a:pt x="2492" y="20250"/>
                  <a:pt x="1662" y="19744"/>
                  <a:pt x="1662" y="18900"/>
                </a:cubicBezTo>
                <a:cubicBezTo>
                  <a:pt x="1662" y="6075"/>
                  <a:pt x="1662" y="6075"/>
                  <a:pt x="1662" y="6075"/>
                </a:cubicBezTo>
                <a:cubicBezTo>
                  <a:pt x="1662" y="5400"/>
                  <a:pt x="2492" y="4725"/>
                  <a:pt x="3323" y="4725"/>
                </a:cubicBezTo>
                <a:cubicBezTo>
                  <a:pt x="4154" y="4725"/>
                  <a:pt x="4154" y="4725"/>
                  <a:pt x="4154" y="4725"/>
                </a:cubicBezTo>
                <a:cubicBezTo>
                  <a:pt x="4154" y="5400"/>
                  <a:pt x="4154" y="5400"/>
                  <a:pt x="4154" y="5400"/>
                </a:cubicBezTo>
                <a:cubicBezTo>
                  <a:pt x="4154" y="6244"/>
                  <a:pt x="4985" y="6750"/>
                  <a:pt x="5815" y="6750"/>
                </a:cubicBezTo>
                <a:cubicBezTo>
                  <a:pt x="15785" y="6750"/>
                  <a:pt x="15785" y="6750"/>
                  <a:pt x="15785" y="6750"/>
                </a:cubicBezTo>
                <a:cubicBezTo>
                  <a:pt x="16823" y="6750"/>
                  <a:pt x="17238" y="6075"/>
                  <a:pt x="17446" y="5400"/>
                </a:cubicBezTo>
                <a:cubicBezTo>
                  <a:pt x="17446" y="5231"/>
                  <a:pt x="17446" y="4894"/>
                  <a:pt x="17446" y="4725"/>
                </a:cubicBezTo>
                <a:cubicBezTo>
                  <a:pt x="18277" y="4725"/>
                  <a:pt x="18277" y="4725"/>
                  <a:pt x="18277" y="4725"/>
                </a:cubicBezTo>
                <a:cubicBezTo>
                  <a:pt x="19108" y="4725"/>
                  <a:pt x="19938" y="5400"/>
                  <a:pt x="19938" y="6075"/>
                </a:cubicBezTo>
                <a:cubicBezTo>
                  <a:pt x="19938" y="18900"/>
                  <a:pt x="19938" y="18900"/>
                  <a:pt x="19938" y="18900"/>
                </a:cubicBezTo>
                <a:close/>
                <a:moveTo>
                  <a:pt x="15785" y="12825"/>
                </a:moveTo>
                <a:cubicBezTo>
                  <a:pt x="5815" y="12825"/>
                  <a:pt x="5815" y="12825"/>
                  <a:pt x="5815" y="12825"/>
                </a:cubicBezTo>
                <a:cubicBezTo>
                  <a:pt x="5400" y="12825"/>
                  <a:pt x="4985" y="13162"/>
                  <a:pt x="4985" y="13500"/>
                </a:cubicBezTo>
                <a:cubicBezTo>
                  <a:pt x="4985" y="13838"/>
                  <a:pt x="5400" y="14175"/>
                  <a:pt x="5815" y="14175"/>
                </a:cubicBezTo>
                <a:cubicBezTo>
                  <a:pt x="15785" y="14175"/>
                  <a:pt x="15785" y="14175"/>
                  <a:pt x="15785" y="14175"/>
                </a:cubicBezTo>
                <a:cubicBezTo>
                  <a:pt x="16200" y="14175"/>
                  <a:pt x="16615" y="13838"/>
                  <a:pt x="16615" y="13500"/>
                </a:cubicBezTo>
                <a:cubicBezTo>
                  <a:pt x="16615" y="13162"/>
                  <a:pt x="16200" y="12825"/>
                  <a:pt x="15785" y="12825"/>
                </a:cubicBezTo>
                <a:close/>
                <a:moveTo>
                  <a:pt x="15785" y="9450"/>
                </a:moveTo>
                <a:cubicBezTo>
                  <a:pt x="5815" y="9450"/>
                  <a:pt x="5815" y="9450"/>
                  <a:pt x="5815" y="9450"/>
                </a:cubicBezTo>
                <a:cubicBezTo>
                  <a:pt x="5400" y="9450"/>
                  <a:pt x="4985" y="9788"/>
                  <a:pt x="4985" y="10125"/>
                </a:cubicBezTo>
                <a:cubicBezTo>
                  <a:pt x="4985" y="10462"/>
                  <a:pt x="5400" y="10800"/>
                  <a:pt x="5815" y="10800"/>
                </a:cubicBezTo>
                <a:cubicBezTo>
                  <a:pt x="15785" y="10800"/>
                  <a:pt x="15785" y="10800"/>
                  <a:pt x="15785" y="10800"/>
                </a:cubicBezTo>
                <a:cubicBezTo>
                  <a:pt x="16200" y="10800"/>
                  <a:pt x="16615" y="10462"/>
                  <a:pt x="16615" y="10125"/>
                </a:cubicBezTo>
                <a:cubicBezTo>
                  <a:pt x="16615" y="9788"/>
                  <a:pt x="16200" y="9450"/>
                  <a:pt x="15785" y="9450"/>
                </a:cubicBezTo>
                <a:close/>
              </a:path>
            </a:pathLst>
          </a:custGeom>
          <a:solidFill>
            <a:schemeClr val="bg1"/>
          </a:solidFill>
          <a:ln w="12700">
            <a:noFill/>
          </a:ln>
        </p:spPr>
        <p:txBody>
          <a:bodyPr/>
          <a:p>
            <a:endParaRPr lang="en-US"/>
          </a:p>
        </p:txBody>
      </p:sp>
      <p:sp>
        <p:nvSpPr>
          <p:cNvPr id="13319" name="稻壳儿春秋广告/盗版必究        原创来源：http://chn.docer.com/works?userid=199329941#!/work_time"/>
          <p:cNvSpPr/>
          <p:nvPr/>
        </p:nvSpPr>
        <p:spPr>
          <a:xfrm>
            <a:off x="6948488" y="3557588"/>
            <a:ext cx="373062" cy="339725"/>
          </a:xfrm>
          <a:custGeom>
            <a:avLst/>
            <a:gdLst/>
            <a:ahLst/>
            <a:cxnLst>
              <a:cxn ang="0">
                <a:pos x="186623" y="169834"/>
              </a:cxn>
              <a:cxn ang="5400000">
                <a:pos x="186623" y="169834"/>
              </a:cxn>
              <a:cxn ang="10800000">
                <a:pos x="186623" y="169834"/>
              </a:cxn>
              <a:cxn ang="16200000">
                <a:pos x="186623" y="169834"/>
              </a:cxn>
            </a:cxnLst>
            <a:pathLst>
              <a:path w="21600" h="20972">
                <a:moveTo>
                  <a:pt x="14850" y="5040"/>
                </a:moveTo>
                <a:cubicBezTo>
                  <a:pt x="2025" y="5040"/>
                  <a:pt x="2025" y="5040"/>
                  <a:pt x="2025" y="5040"/>
                </a:cubicBezTo>
                <a:cubicBezTo>
                  <a:pt x="844" y="5040"/>
                  <a:pt x="0" y="6120"/>
                  <a:pt x="0" y="7200"/>
                </a:cubicBezTo>
                <a:cubicBezTo>
                  <a:pt x="0" y="15840"/>
                  <a:pt x="0" y="15840"/>
                  <a:pt x="0" y="15840"/>
                </a:cubicBezTo>
                <a:cubicBezTo>
                  <a:pt x="0" y="17100"/>
                  <a:pt x="844" y="18000"/>
                  <a:pt x="2025" y="18000"/>
                </a:cubicBezTo>
                <a:cubicBezTo>
                  <a:pt x="3375" y="18000"/>
                  <a:pt x="3375" y="18000"/>
                  <a:pt x="3375" y="18000"/>
                </a:cubicBezTo>
                <a:cubicBezTo>
                  <a:pt x="3375" y="19620"/>
                  <a:pt x="3375" y="19620"/>
                  <a:pt x="3375" y="19620"/>
                </a:cubicBezTo>
                <a:cubicBezTo>
                  <a:pt x="3544" y="20520"/>
                  <a:pt x="4556" y="21600"/>
                  <a:pt x="6075" y="20520"/>
                </a:cubicBezTo>
                <a:cubicBezTo>
                  <a:pt x="8606" y="18000"/>
                  <a:pt x="8606" y="18000"/>
                  <a:pt x="8606" y="18000"/>
                </a:cubicBezTo>
                <a:cubicBezTo>
                  <a:pt x="14850" y="18000"/>
                  <a:pt x="14850" y="18000"/>
                  <a:pt x="14850" y="18000"/>
                </a:cubicBezTo>
                <a:cubicBezTo>
                  <a:pt x="16031" y="18000"/>
                  <a:pt x="16875" y="17100"/>
                  <a:pt x="16875" y="15840"/>
                </a:cubicBezTo>
                <a:cubicBezTo>
                  <a:pt x="16875" y="7200"/>
                  <a:pt x="16875" y="7200"/>
                  <a:pt x="16875" y="7200"/>
                </a:cubicBezTo>
                <a:cubicBezTo>
                  <a:pt x="16875" y="6120"/>
                  <a:pt x="16031" y="5040"/>
                  <a:pt x="14850" y="5040"/>
                </a:cubicBezTo>
                <a:close/>
                <a:moveTo>
                  <a:pt x="15525" y="15120"/>
                </a:moveTo>
                <a:cubicBezTo>
                  <a:pt x="15525" y="16020"/>
                  <a:pt x="14850" y="16560"/>
                  <a:pt x="14175" y="16560"/>
                </a:cubicBezTo>
                <a:cubicBezTo>
                  <a:pt x="9788" y="16560"/>
                  <a:pt x="9788" y="16560"/>
                  <a:pt x="9788" y="16560"/>
                </a:cubicBezTo>
                <a:cubicBezTo>
                  <a:pt x="8269" y="16560"/>
                  <a:pt x="8269" y="16560"/>
                  <a:pt x="8269" y="16560"/>
                </a:cubicBezTo>
                <a:cubicBezTo>
                  <a:pt x="5231" y="19440"/>
                  <a:pt x="5231" y="19440"/>
                  <a:pt x="5231" y="19440"/>
                </a:cubicBezTo>
                <a:cubicBezTo>
                  <a:pt x="4725" y="19800"/>
                  <a:pt x="4725" y="18720"/>
                  <a:pt x="4725" y="18720"/>
                </a:cubicBezTo>
                <a:cubicBezTo>
                  <a:pt x="4725" y="17640"/>
                  <a:pt x="4725" y="17640"/>
                  <a:pt x="4725" y="17640"/>
                </a:cubicBezTo>
                <a:cubicBezTo>
                  <a:pt x="4725" y="17280"/>
                  <a:pt x="4725" y="16560"/>
                  <a:pt x="4725" y="16560"/>
                </a:cubicBezTo>
                <a:cubicBezTo>
                  <a:pt x="4725" y="16560"/>
                  <a:pt x="4388" y="16560"/>
                  <a:pt x="4050" y="16560"/>
                </a:cubicBezTo>
                <a:cubicBezTo>
                  <a:pt x="2700" y="16560"/>
                  <a:pt x="2700" y="16560"/>
                  <a:pt x="2700" y="16560"/>
                </a:cubicBezTo>
                <a:cubicBezTo>
                  <a:pt x="2025" y="16560"/>
                  <a:pt x="1350" y="16020"/>
                  <a:pt x="1350" y="15120"/>
                </a:cubicBezTo>
                <a:cubicBezTo>
                  <a:pt x="1350" y="7920"/>
                  <a:pt x="1350" y="7920"/>
                  <a:pt x="1350" y="7920"/>
                </a:cubicBezTo>
                <a:cubicBezTo>
                  <a:pt x="1350" y="7200"/>
                  <a:pt x="2025" y="6480"/>
                  <a:pt x="2700" y="6480"/>
                </a:cubicBezTo>
                <a:cubicBezTo>
                  <a:pt x="14175" y="6480"/>
                  <a:pt x="14175" y="6480"/>
                  <a:pt x="14175" y="6480"/>
                </a:cubicBezTo>
                <a:cubicBezTo>
                  <a:pt x="14850" y="6480"/>
                  <a:pt x="15525" y="7200"/>
                  <a:pt x="15525" y="7920"/>
                </a:cubicBezTo>
                <a:cubicBezTo>
                  <a:pt x="15525" y="15120"/>
                  <a:pt x="15525" y="15120"/>
                  <a:pt x="15525" y="15120"/>
                </a:cubicBezTo>
                <a:close/>
                <a:moveTo>
                  <a:pt x="19575" y="0"/>
                </a:moveTo>
                <a:cubicBezTo>
                  <a:pt x="7425" y="0"/>
                  <a:pt x="7425" y="0"/>
                  <a:pt x="7425" y="0"/>
                </a:cubicBezTo>
                <a:cubicBezTo>
                  <a:pt x="6244" y="0"/>
                  <a:pt x="5400" y="900"/>
                  <a:pt x="5400" y="2160"/>
                </a:cubicBezTo>
                <a:cubicBezTo>
                  <a:pt x="5400" y="3600"/>
                  <a:pt x="5400" y="3600"/>
                  <a:pt x="5400" y="3600"/>
                </a:cubicBezTo>
                <a:cubicBezTo>
                  <a:pt x="6750" y="3600"/>
                  <a:pt x="6750" y="3600"/>
                  <a:pt x="6750" y="3600"/>
                </a:cubicBezTo>
                <a:cubicBezTo>
                  <a:pt x="6750" y="2880"/>
                  <a:pt x="6750" y="2880"/>
                  <a:pt x="6750" y="2880"/>
                </a:cubicBezTo>
                <a:cubicBezTo>
                  <a:pt x="6750" y="2160"/>
                  <a:pt x="7425" y="1440"/>
                  <a:pt x="8100" y="1440"/>
                </a:cubicBezTo>
                <a:cubicBezTo>
                  <a:pt x="18900" y="1440"/>
                  <a:pt x="18900" y="1440"/>
                  <a:pt x="18900" y="1440"/>
                </a:cubicBezTo>
                <a:cubicBezTo>
                  <a:pt x="19575" y="1440"/>
                  <a:pt x="20250" y="2160"/>
                  <a:pt x="20250" y="2880"/>
                </a:cubicBezTo>
                <a:cubicBezTo>
                  <a:pt x="20250" y="10080"/>
                  <a:pt x="20250" y="10080"/>
                  <a:pt x="20250" y="10080"/>
                </a:cubicBezTo>
                <a:cubicBezTo>
                  <a:pt x="20250" y="10800"/>
                  <a:pt x="19575" y="11520"/>
                  <a:pt x="18900" y="11520"/>
                </a:cubicBezTo>
                <a:cubicBezTo>
                  <a:pt x="18225" y="11520"/>
                  <a:pt x="18225" y="11520"/>
                  <a:pt x="18225" y="11520"/>
                </a:cubicBezTo>
                <a:cubicBezTo>
                  <a:pt x="18225" y="12960"/>
                  <a:pt x="18225" y="12960"/>
                  <a:pt x="18225" y="12960"/>
                </a:cubicBezTo>
                <a:cubicBezTo>
                  <a:pt x="19575" y="12960"/>
                  <a:pt x="19575" y="12960"/>
                  <a:pt x="19575" y="12960"/>
                </a:cubicBezTo>
                <a:cubicBezTo>
                  <a:pt x="20756" y="12960"/>
                  <a:pt x="21600" y="12060"/>
                  <a:pt x="21600" y="10800"/>
                </a:cubicBezTo>
                <a:cubicBezTo>
                  <a:pt x="21600" y="2160"/>
                  <a:pt x="21600" y="2160"/>
                  <a:pt x="21600" y="2160"/>
                </a:cubicBezTo>
                <a:cubicBezTo>
                  <a:pt x="21600" y="900"/>
                  <a:pt x="20756" y="0"/>
                  <a:pt x="19575" y="0"/>
                </a:cubicBezTo>
                <a:close/>
                <a:moveTo>
                  <a:pt x="12150" y="9360"/>
                </a:moveTo>
                <a:cubicBezTo>
                  <a:pt x="4725" y="9360"/>
                  <a:pt x="4725" y="9360"/>
                  <a:pt x="4725" y="9360"/>
                </a:cubicBezTo>
                <a:cubicBezTo>
                  <a:pt x="4388" y="9360"/>
                  <a:pt x="4050" y="9720"/>
                  <a:pt x="4050" y="10080"/>
                </a:cubicBezTo>
                <a:cubicBezTo>
                  <a:pt x="4050" y="10440"/>
                  <a:pt x="4388" y="10800"/>
                  <a:pt x="4725" y="10800"/>
                </a:cubicBezTo>
                <a:cubicBezTo>
                  <a:pt x="12150" y="10800"/>
                  <a:pt x="12150" y="10800"/>
                  <a:pt x="12150" y="10800"/>
                </a:cubicBezTo>
                <a:cubicBezTo>
                  <a:pt x="12488" y="10800"/>
                  <a:pt x="12825" y="10440"/>
                  <a:pt x="12825" y="10080"/>
                </a:cubicBezTo>
                <a:cubicBezTo>
                  <a:pt x="12825" y="9720"/>
                  <a:pt x="12488" y="9360"/>
                  <a:pt x="12150" y="9360"/>
                </a:cubicBezTo>
                <a:close/>
                <a:moveTo>
                  <a:pt x="10800" y="12240"/>
                </a:moveTo>
                <a:cubicBezTo>
                  <a:pt x="4725" y="12240"/>
                  <a:pt x="4725" y="12240"/>
                  <a:pt x="4725" y="12240"/>
                </a:cubicBezTo>
                <a:cubicBezTo>
                  <a:pt x="4388" y="12240"/>
                  <a:pt x="4050" y="12600"/>
                  <a:pt x="4050" y="12960"/>
                </a:cubicBezTo>
                <a:cubicBezTo>
                  <a:pt x="4050" y="13500"/>
                  <a:pt x="4388" y="13680"/>
                  <a:pt x="4725" y="13680"/>
                </a:cubicBezTo>
                <a:cubicBezTo>
                  <a:pt x="10800" y="13680"/>
                  <a:pt x="10800" y="13680"/>
                  <a:pt x="10800" y="13680"/>
                </a:cubicBezTo>
                <a:cubicBezTo>
                  <a:pt x="11138" y="13680"/>
                  <a:pt x="11475" y="13500"/>
                  <a:pt x="11475" y="12960"/>
                </a:cubicBezTo>
                <a:cubicBezTo>
                  <a:pt x="11475" y="12600"/>
                  <a:pt x="11138" y="12240"/>
                  <a:pt x="10800" y="12240"/>
                </a:cubicBezTo>
                <a:close/>
              </a:path>
            </a:pathLst>
          </a:custGeom>
          <a:solidFill>
            <a:schemeClr val="bg1"/>
          </a:solidFill>
          <a:ln w="12700">
            <a:noFill/>
          </a:ln>
        </p:spPr>
        <p:txBody>
          <a:bodyPr/>
          <a:p>
            <a:endParaRPr lang="en-US"/>
          </a:p>
        </p:txBody>
      </p:sp>
      <p:sp>
        <p:nvSpPr>
          <p:cNvPr id="13320" name="稻壳儿春秋广告/盗版必究        原创来源：http://chn.docer.com/works?userid=199329941#!/work_time"/>
          <p:cNvSpPr/>
          <p:nvPr/>
        </p:nvSpPr>
        <p:spPr>
          <a:xfrm>
            <a:off x="5910263" y="4548188"/>
            <a:ext cx="371475" cy="373062"/>
          </a:xfrm>
          <a:custGeom>
            <a:avLst/>
            <a:gdLst/>
            <a:ahLst/>
            <a:cxnLst>
              <a:cxn ang="0">
                <a:pos x="186258" y="187126"/>
              </a:cxn>
              <a:cxn ang="5400000">
                <a:pos x="186258" y="187126"/>
              </a:cxn>
              <a:cxn ang="10800000">
                <a:pos x="186258" y="187126"/>
              </a:cxn>
              <a:cxn ang="16200000">
                <a:pos x="186258" y="187126"/>
              </a:cxn>
            </a:cxnLst>
            <a:pathLst>
              <a:path w="21558" h="21516">
                <a:moveTo>
                  <a:pt x="21431" y="21265"/>
                </a:moveTo>
                <a:cubicBezTo>
                  <a:pt x="21094" y="21600"/>
                  <a:pt x="20588" y="21600"/>
                  <a:pt x="20419" y="21265"/>
                </a:cubicBezTo>
                <a:cubicBezTo>
                  <a:pt x="14513" y="15405"/>
                  <a:pt x="14513" y="15405"/>
                  <a:pt x="14513" y="15405"/>
                </a:cubicBezTo>
                <a:cubicBezTo>
                  <a:pt x="12994" y="16577"/>
                  <a:pt x="10969" y="17414"/>
                  <a:pt x="8775" y="17414"/>
                </a:cubicBezTo>
                <a:cubicBezTo>
                  <a:pt x="3881" y="17414"/>
                  <a:pt x="0" y="13563"/>
                  <a:pt x="0" y="8707"/>
                </a:cubicBezTo>
                <a:cubicBezTo>
                  <a:pt x="0" y="3851"/>
                  <a:pt x="3881" y="0"/>
                  <a:pt x="8775" y="0"/>
                </a:cubicBezTo>
                <a:cubicBezTo>
                  <a:pt x="13669" y="0"/>
                  <a:pt x="17550" y="3851"/>
                  <a:pt x="17550" y="8707"/>
                </a:cubicBezTo>
                <a:cubicBezTo>
                  <a:pt x="17550" y="10884"/>
                  <a:pt x="16706" y="12893"/>
                  <a:pt x="15525" y="14400"/>
                </a:cubicBezTo>
                <a:cubicBezTo>
                  <a:pt x="21431" y="20260"/>
                  <a:pt x="21431" y="20260"/>
                  <a:pt x="21431" y="20260"/>
                </a:cubicBezTo>
                <a:cubicBezTo>
                  <a:pt x="21600" y="20428"/>
                  <a:pt x="21600" y="20930"/>
                  <a:pt x="21431" y="21265"/>
                </a:cubicBezTo>
                <a:close/>
                <a:moveTo>
                  <a:pt x="8775" y="1340"/>
                </a:moveTo>
                <a:cubicBezTo>
                  <a:pt x="4725" y="1340"/>
                  <a:pt x="1350" y="4688"/>
                  <a:pt x="1350" y="8707"/>
                </a:cubicBezTo>
                <a:cubicBezTo>
                  <a:pt x="1350" y="12726"/>
                  <a:pt x="4725" y="16074"/>
                  <a:pt x="8775" y="16074"/>
                </a:cubicBezTo>
                <a:cubicBezTo>
                  <a:pt x="12825" y="16074"/>
                  <a:pt x="16200" y="12726"/>
                  <a:pt x="16200" y="8707"/>
                </a:cubicBezTo>
                <a:cubicBezTo>
                  <a:pt x="16200" y="4688"/>
                  <a:pt x="12825" y="1340"/>
                  <a:pt x="8775" y="1340"/>
                </a:cubicBezTo>
                <a:close/>
              </a:path>
            </a:pathLst>
          </a:custGeom>
          <a:solidFill>
            <a:schemeClr val="bg1"/>
          </a:solidFill>
          <a:ln w="12700">
            <a:noFill/>
          </a:ln>
        </p:spPr>
        <p:txBody>
          <a:bodyPr/>
          <a:p>
            <a:endParaRPr lang="en-US"/>
          </a:p>
        </p:txBody>
      </p:sp>
      <p:sp>
        <p:nvSpPr>
          <p:cNvPr id="13321" name="Text Box 1"/>
          <p:cNvSpPr txBox="1"/>
          <p:nvPr/>
        </p:nvSpPr>
        <p:spPr>
          <a:xfrm>
            <a:off x="1046163" y="577850"/>
            <a:ext cx="9631362" cy="6146800"/>
          </a:xfrm>
          <a:prstGeom prst="rect">
            <a:avLst/>
          </a:prstGeom>
          <a:noFill/>
          <a:ln w="9525">
            <a:noFill/>
          </a:ln>
        </p:spPr>
        <p:txBody>
          <a:bodyPr wrap="square" anchor="t" anchorCtr="0"/>
          <a:p>
            <a:r>
              <a:rPr lang="en-US" altLang="zh-CN" sz="1600">
                <a:latin typeface="等线" panose="02010600030101010101" charset="-122"/>
                <a:ea typeface="等线" panose="02010600030101010101" charset="-122"/>
              </a:rPr>
              <a:t>lblContact = Label(entries_frame, text="Contact No",font=("calibri", 17,"bold"),bg='#2D3142', fg="white")</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lblContact.grid(row=3, column=2, padx=10, pady=10, sticky="w")</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txtContact = Entry(entries_frame, textvariable=contact, font=("Calibri", 16), width=30)</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txtContact.grid(row=3, column=3, padx=10, sticky="w")</a:t>
            </a:r>
            <a:endParaRPr lang="en-US" altLang="zh-CN" sz="1600">
              <a:latin typeface="等线" panose="02010600030101010101" charset="-122"/>
              <a:ea typeface="等线" panose="02010600030101010101" charset="-122"/>
            </a:endParaRPr>
          </a:p>
          <a:p>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lblAddress = Label(entries_frame, text="Address", font=("calibri", 17,"bold"),bg='#2D3142', fg="white")</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lblAddress.grid(row=4, column=0, padx=10, pady=10, sticky="w")</a:t>
            </a:r>
            <a:endParaRPr lang="en-US" altLang="zh-CN" sz="1600">
              <a:latin typeface="等线" panose="02010600030101010101" charset="-122"/>
              <a:ea typeface="等线" panose="02010600030101010101" charset="-122"/>
            </a:endParaRPr>
          </a:p>
          <a:p>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txtAddress = Text(entries_frame, width=85, height=5, font=("Calibri", 16))</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txtAddress.grid(row=5, column=0, columnspan=4, padx=10, sticky="w")</a:t>
            </a:r>
            <a:endParaRPr lang="en-US" altLang="zh-CN" sz="1600">
              <a:latin typeface="等线" panose="02010600030101010101" charset="-122"/>
              <a:ea typeface="等线" panose="02010600030101010101" charset="-122"/>
            </a:endParaRPr>
          </a:p>
          <a:p>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def getData(event):</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selected_row = tv.focus()</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data = tv.item(selected_row)</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global row</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row = data["values"]</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#print(row)</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name.set(row[1])</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age.set(row[2])</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doj.set(row[3])</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email.set(row[4])</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gender.set(row[5])</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contact.set(row[6])</a:t>
            </a:r>
            <a:endParaRPr lang="en-US" altLang="zh-CN" sz="1600">
              <a:latin typeface="等线" panose="02010600030101010101" charset="-122"/>
              <a:ea typeface="等线" panose="02010600030101010101" charset="-122"/>
            </a:endParaRPr>
          </a:p>
          <a:p>
            <a:r>
              <a:rPr lang="en-US" altLang="zh-CN" sz="1600">
                <a:latin typeface="等线" panose="02010600030101010101" charset="-122"/>
                <a:ea typeface="等线" panose="02010600030101010101" charset="-122"/>
              </a:rPr>
              <a:t>    txtAddress.delete(1.0, EN</a:t>
            </a:r>
            <a:r>
              <a:rPr lang="en-IN" altLang="en-US" sz="1600">
                <a:latin typeface="等线" panose="02010600030101010101" charset="-122"/>
                <a:ea typeface="等线" panose="02010600030101010101" charset="-122"/>
              </a:rPr>
              <a:t>D</a:t>
            </a:r>
            <a:r>
              <a:rPr lang="en-IN" altLang="en-US">
                <a:latin typeface="等线" panose="02010600030101010101" charset="-122"/>
                <a:ea typeface="等线" panose="02010600030101010101" charset="-122"/>
              </a:rPr>
              <a:t>)</a:t>
            </a:r>
            <a:endParaRPr lang="en-IN" altLang="en-US">
              <a:latin typeface="等线" panose="02010600030101010101" charset="-122"/>
              <a:ea typeface="等线" panose="02010600030101010101" charset="-122"/>
            </a:endParaRPr>
          </a:p>
          <a:p>
            <a:r>
              <a:rPr lang="en-IN" altLang="en-US">
                <a:latin typeface="等线" panose="02010600030101010101" charset="-122"/>
                <a:ea typeface="等线" panose="02010600030101010101" charset="-122"/>
              </a:rPr>
              <a:t>   </a:t>
            </a:r>
            <a:r>
              <a:rPr lang="en-US" altLang="zh-CN" sz="1600">
                <a:latin typeface="等线" panose="02010600030101010101" charset="-122"/>
                <a:ea typeface="等线" panose="02010600030101010101" charset="-122"/>
              </a:rPr>
              <a:t> txtAddress.insert(END, row[7])</a:t>
            </a:r>
            <a:endParaRPr lang="en-US" altLang="zh-CN" sz="1600">
              <a:latin typeface="等线" panose="02010600030101010101" charset="-122"/>
              <a:ea typeface="等线" panose="02010600030101010101" charset="-122"/>
            </a:endParaRPr>
          </a:p>
          <a:p>
            <a:endParaRPr lang="en-US" altLang="zh-CN" sz="1600">
              <a:latin typeface="等线" panose="02010600030101010101" charset="-122"/>
              <a:ea typeface="等线" panose="02010600030101010101"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10192</Words>
  <Application>WPS Presentation</Application>
  <PresentationFormat>宽屏</PresentationFormat>
  <Paragraphs>297</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Droid Sans Fallback</vt:lpstr>
      <vt:lpstr>Yu Gothic</vt:lpstr>
      <vt:lpstr>Yu Gothic UI</vt:lpstr>
      <vt:lpstr>Arial Black</vt:lpstr>
      <vt:lpstr>Calibri</vt:lpstr>
      <vt:lpstr>Microsoft YaHei</vt:lpstr>
      <vt:lpstr>Arial Unicode MS</vt:lpstr>
      <vt:lpstr>等线 Light</vt:lpstr>
      <vt:lpstr>等线</vt:lpstr>
      <vt:lpstr>Lucida Handwriting</vt:lpstr>
      <vt:lpstr>Calibri</vt:lpstr>
      <vt:lpstr>Agency FB</vt:lpstr>
      <vt:lpstr>Arial Narrow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raghu</cp:lastModifiedBy>
  <cp:revision>20</cp:revision>
  <dcterms:created xsi:type="dcterms:W3CDTF">2019-05-22T02:21:00Z</dcterms:created>
  <dcterms:modified xsi:type="dcterms:W3CDTF">2024-05-29T18:21:08Z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1EC83F57C48C4DE2AF6387BE218F9E72_13</vt:lpwstr>
  </property>
  <property fmtid="{D5CDD505-2E9C-101B-9397-08002B2CF9AE}" pid="3" name="KSOProductBuildVer">
    <vt:lpwstr>1033-12.2.0.13472</vt:lpwstr>
  </property>
</Properties>
</file>