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452C1-9167-4D41-86E5-2766E782350A}" v="62" dt="2025-05-08T18:18:19.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61a750142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561a750142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61a750142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3561a75014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clipse.org/sum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ijcesen.com/index.php/ijcesen/article/view/785"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838212" y="2766218"/>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ct val="100000"/>
              <a:buFont typeface="Verdana"/>
              <a:buNone/>
            </a:pPr>
            <a:r>
              <a:rPr lang="en-IN" sz="4000" b="1" dirty="0">
                <a:solidFill>
                  <a:srgbClr val="7030A0"/>
                </a:solidFill>
                <a:latin typeface="Verdana"/>
                <a:ea typeface="Verdana"/>
                <a:sym typeface="Verdana"/>
              </a:rPr>
              <a:t>DYNAMIC TRAFFIC FLOW REGULATION</a:t>
            </a:r>
            <a:endParaRPr dirty="0"/>
          </a:p>
        </p:txBody>
      </p:sp>
      <p:sp>
        <p:nvSpPr>
          <p:cNvPr id="94" name="Google Shape;94;p13"/>
          <p:cNvSpPr txBox="1"/>
          <p:nvPr/>
        </p:nvSpPr>
        <p:spPr>
          <a:xfrm>
            <a:off x="977403" y="4690925"/>
            <a:ext cx="4404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Mrs. M. Divya M.E</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Asst.Professor,</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Dept of CSE,</a:t>
            </a:r>
            <a:endParaRPr sz="2400" b="1">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IN" sz="2400" b="1">
                <a:solidFill>
                  <a:srgbClr val="FF0000"/>
                </a:solidFill>
                <a:latin typeface="Verdana"/>
                <a:ea typeface="Verdana"/>
                <a:cs typeface="Verdana"/>
                <a:sym typeface="Verdana"/>
              </a:rPr>
              <a:t>Rajalakshmi Engineering College</a:t>
            </a:r>
            <a:endParaRPr sz="2400" b="1">
              <a:solidFill>
                <a:srgbClr val="FF0000"/>
              </a:solidFill>
              <a:latin typeface="Verdana"/>
              <a:ea typeface="Verdana"/>
              <a:cs typeface="Verdana"/>
              <a:sym typeface="Verdana"/>
            </a:endParaRPr>
          </a:p>
        </p:txBody>
      </p:sp>
      <p:sp>
        <p:nvSpPr>
          <p:cNvPr id="95" name="Google Shape;95;p13"/>
          <p:cNvSpPr txBox="1"/>
          <p:nvPr/>
        </p:nvSpPr>
        <p:spPr>
          <a:xfrm>
            <a:off x="7398328" y="5199206"/>
            <a:ext cx="4479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Noto Sans Symbols"/>
              <a:buNone/>
            </a:pPr>
            <a:r>
              <a:rPr lang="en-IN" sz="2000" b="1" dirty="0">
                <a:solidFill>
                  <a:srgbClr val="FF0000"/>
                </a:solidFill>
                <a:latin typeface="Verdana"/>
                <a:ea typeface="Verdana"/>
                <a:cs typeface="Verdana"/>
                <a:sym typeface="Verdana"/>
              </a:rPr>
              <a:t>Prasanth D</a:t>
            </a:r>
            <a:br>
              <a:rPr lang="en-IN" sz="2000" b="1" dirty="0">
                <a:solidFill>
                  <a:srgbClr val="FF0000"/>
                </a:solidFill>
                <a:latin typeface="Verdana"/>
                <a:ea typeface="Verdana"/>
                <a:cs typeface="Verdana"/>
                <a:sym typeface="Verdana"/>
              </a:rPr>
            </a:br>
            <a:r>
              <a:rPr lang="en-IN" sz="2000" b="1" dirty="0">
                <a:solidFill>
                  <a:srgbClr val="FF0000"/>
                </a:solidFill>
                <a:latin typeface="Verdana"/>
                <a:ea typeface="Verdana"/>
                <a:cs typeface="Verdana"/>
                <a:sym typeface="Verdana"/>
              </a:rPr>
              <a:t>(2116220701199)</a:t>
            </a:r>
            <a:endParaRPr dirty="0"/>
          </a:p>
        </p:txBody>
      </p:sp>
      <p:sp>
        <p:nvSpPr>
          <p:cNvPr id="96" name="Google Shape;96;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Functional Description for each modules with DFD and Activity Diagram</a:t>
            </a:r>
            <a:endParaRPr sz="2800"/>
          </a:p>
        </p:txBody>
      </p:sp>
      <p:sp>
        <p:nvSpPr>
          <p:cNvPr id="178" name="Google Shape;178;p2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br>
              <a:rPr lang="en-IN"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79" name="Google Shape;179;p2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80" name="Google Shape;180;p2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81" name="Google Shape;181;p2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pic>
        <p:nvPicPr>
          <p:cNvPr id="4100" name="Picture 4">
            <a:extLst>
              <a:ext uri="{FF2B5EF4-FFF2-40B4-BE49-F238E27FC236}">
                <a16:creationId xmlns:a16="http://schemas.microsoft.com/office/drawing/2014/main" id="{71BB9C23-2BBA-70B3-4D2F-C63A96BC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26" y="1913000"/>
            <a:ext cx="4591050" cy="394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Implementation &amp; Results of Module</a:t>
            </a:r>
            <a:endParaRPr sz="2800"/>
          </a:p>
        </p:txBody>
      </p:sp>
      <p:sp>
        <p:nvSpPr>
          <p:cNvPr id="188" name="Google Shape;188;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89" name="Google Shape;189;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90" name="Google Shape;190;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pic>
        <p:nvPicPr>
          <p:cNvPr id="2" name="Picture 1">
            <a:extLst>
              <a:ext uri="{FF2B5EF4-FFF2-40B4-BE49-F238E27FC236}">
                <a16:creationId xmlns:a16="http://schemas.microsoft.com/office/drawing/2014/main" id="{DFB248E3-209E-9AAF-2723-225743D2FA85}"/>
              </a:ext>
            </a:extLst>
          </p:cNvPr>
          <p:cNvPicPr/>
          <p:nvPr/>
        </p:nvPicPr>
        <p:blipFill>
          <a:blip r:embed="rId3"/>
          <a:stretch>
            <a:fillRect/>
          </a:stretch>
        </p:blipFill>
        <p:spPr>
          <a:xfrm>
            <a:off x="2069433" y="1844842"/>
            <a:ext cx="8341894" cy="38990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Implementation &amp; Results of Module</a:t>
            </a:r>
            <a:endParaRPr sz="2800"/>
          </a:p>
        </p:txBody>
      </p:sp>
      <p:sp>
        <p:nvSpPr>
          <p:cNvPr id="197" name="Google Shape;197;p2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98" name="Google Shape;198;p2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99" name="Google Shape;199;p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pic>
        <p:nvPicPr>
          <p:cNvPr id="2" name="Picture 1">
            <a:extLst>
              <a:ext uri="{FF2B5EF4-FFF2-40B4-BE49-F238E27FC236}">
                <a16:creationId xmlns:a16="http://schemas.microsoft.com/office/drawing/2014/main" id="{00F79803-CB7D-22DB-5927-DC0026981362}"/>
              </a:ext>
            </a:extLst>
          </p:cNvPr>
          <p:cNvPicPr/>
          <p:nvPr/>
        </p:nvPicPr>
        <p:blipFill>
          <a:blip r:embed="rId3"/>
          <a:stretch>
            <a:fillRect/>
          </a:stretch>
        </p:blipFill>
        <p:spPr>
          <a:xfrm>
            <a:off x="2751171" y="1988459"/>
            <a:ext cx="6689557" cy="37890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Conclusion &amp; Future Work </a:t>
            </a:r>
            <a:endParaRPr sz="2800"/>
          </a:p>
        </p:txBody>
      </p:sp>
      <p:sp>
        <p:nvSpPr>
          <p:cNvPr id="206" name="Google Shape;206;p25"/>
          <p:cNvSpPr txBox="1">
            <a:spLocks noGrp="1"/>
          </p:cNvSpPr>
          <p:nvPr>
            <p:ph type="body" idx="1"/>
          </p:nvPr>
        </p:nvSpPr>
        <p:spPr>
          <a:xfrm>
            <a:off x="436425" y="1914525"/>
            <a:ext cx="11622225" cy="3581400"/>
          </a:xfrm>
          <a:prstGeom prst="rect">
            <a:avLst/>
          </a:prstGeom>
          <a:noFill/>
          <a:ln>
            <a:noFill/>
          </a:ln>
        </p:spPr>
        <p:txBody>
          <a:bodyPr spcFirstLastPara="1" wrap="square" lIns="91425" tIns="45700" rIns="91425" bIns="45700" anchor="t" anchorCtr="0">
            <a:noAutofit/>
          </a:bodyPr>
          <a:lstStyle/>
          <a:p>
            <a:pPr marL="469900" indent="0">
              <a:spcBef>
                <a:spcPts val="0"/>
              </a:spcBef>
              <a:buNone/>
            </a:pPr>
            <a:r>
              <a:rPr lang="en-US" sz="2400" dirty="0"/>
              <a:t>The dynamic traffic light management system developed in this project successfully applies reinforcement learning to adaptively manage urban traffic signals. By interacting with a simulated environment through SUMO and learning from vehicle congestion patterns, the model efficiently reduces average waiting time and enhances traffic throughput. Unlike traditional fixed-timer systems, the reinforcement learning-based approach demonstrates adaptability, scalability, and improved decision-making through trial-and-error learning. The agent continually updates its strategy based on real-time traffic states, resulting in smoother traffic flow and more efficient signal phase transitions across varying traffic conditions.</a:t>
            </a:r>
          </a:p>
          <a:p>
            <a:pPr marL="469900" lvl="0" indent="0" algn="l" rtl="0">
              <a:spcBef>
                <a:spcPts val="0"/>
              </a:spcBef>
              <a:spcAft>
                <a:spcPts val="0"/>
              </a:spcAft>
              <a:buNone/>
            </a:pPr>
            <a:br>
              <a:rPr lang="en-IN"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dirty="0"/>
          </a:p>
        </p:txBody>
      </p:sp>
      <p:sp>
        <p:nvSpPr>
          <p:cNvPr id="207" name="Google Shape;207;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08" name="Google Shape;208;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09" name="Google Shape;209;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References</a:t>
            </a:r>
            <a:endParaRPr sz="2800"/>
          </a:p>
        </p:txBody>
      </p:sp>
      <p:sp>
        <p:nvSpPr>
          <p:cNvPr id="215" name="Google Shape;215;p26"/>
          <p:cNvSpPr txBox="1">
            <a:spLocks noGrp="1"/>
          </p:cNvSpPr>
          <p:nvPr>
            <p:ph type="body" idx="1"/>
          </p:nvPr>
        </p:nvSpPr>
        <p:spPr>
          <a:xfrm>
            <a:off x="766233" y="1709699"/>
            <a:ext cx="9844617" cy="3490951"/>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sz="2400" b="1" dirty="0"/>
              <a:t>Wu et al. (2019)</a:t>
            </a:r>
            <a:r>
              <a:rPr lang="en-US" sz="2400" dirty="0"/>
              <a:t> - Reinforcement Learning for Traffic Signal Optimization</a:t>
            </a:r>
          </a:p>
          <a:p>
            <a:pPr>
              <a:buFont typeface="+mj-lt"/>
              <a:buAutoNum type="arabicPeriod"/>
            </a:pPr>
            <a:endParaRPr lang="en-US" sz="2400" dirty="0"/>
          </a:p>
          <a:p>
            <a:pPr>
              <a:buFont typeface="+mj-lt"/>
              <a:buAutoNum type="arabicPeriod"/>
            </a:pPr>
            <a:r>
              <a:rPr lang="en-US" sz="2400" b="1" dirty="0"/>
              <a:t>Wei et al. (2022) </a:t>
            </a:r>
            <a:r>
              <a:rPr lang="en-US" sz="2400" dirty="0"/>
              <a:t>- Real-time Traffic Management using RL and Sensor Data</a:t>
            </a:r>
          </a:p>
          <a:p>
            <a:pPr>
              <a:buFont typeface="+mj-lt"/>
              <a:buAutoNum type="arabicPeriod"/>
            </a:pPr>
            <a:endParaRPr lang="en-US" sz="2400" dirty="0"/>
          </a:p>
          <a:p>
            <a:pPr>
              <a:buFont typeface="+mj-lt"/>
              <a:buAutoNum type="arabicPeriod"/>
            </a:pPr>
            <a:r>
              <a:rPr lang="en-US" sz="2400" b="1" dirty="0"/>
              <a:t>SUMO</a:t>
            </a:r>
            <a:r>
              <a:rPr lang="en-US" sz="2400" dirty="0"/>
              <a:t> Official Documentation - </a:t>
            </a:r>
            <a:r>
              <a:rPr lang="en-US" sz="2400" dirty="0">
                <a:hlinkClick r:id="rId3"/>
              </a:rPr>
              <a:t>https://www.eclipse.org/sumo/</a:t>
            </a:r>
            <a:endParaRPr lang="en-US" sz="2400" dirty="0"/>
          </a:p>
          <a:p>
            <a:pPr>
              <a:buFont typeface="+mj-lt"/>
              <a:buAutoNum type="arabicPeriod"/>
            </a:pPr>
            <a:endParaRPr lang="en-US" sz="2400" dirty="0"/>
          </a:p>
          <a:p>
            <a:pPr>
              <a:buFont typeface="+mj-lt"/>
              <a:buAutoNum type="arabicPeriod"/>
            </a:pPr>
            <a:r>
              <a:rPr lang="en-US" sz="2400" b="1" dirty="0"/>
              <a:t>Sutton &amp; Barto </a:t>
            </a:r>
            <a:r>
              <a:rPr lang="en-US" sz="2400" dirty="0"/>
              <a:t>- Reinforcement Learning: An Introduction</a:t>
            </a:r>
          </a:p>
          <a:p>
            <a:pPr marL="0" lvl="0" indent="0" algn="l" rtl="0">
              <a:spcBef>
                <a:spcPts val="0"/>
              </a:spcBef>
              <a:spcAft>
                <a:spcPts val="0"/>
              </a:spcAft>
              <a:buNone/>
            </a:pPr>
            <a:br>
              <a:rPr lang="en-IN" sz="2400" u="sng" dirty="0">
                <a:solidFill>
                  <a:schemeClr val="hlink"/>
                </a:solidFill>
                <a:latin typeface="Times New Roman"/>
                <a:ea typeface="Times New Roman"/>
                <a:cs typeface="Times New Roman"/>
                <a:sym typeface="Times New Roman"/>
                <a:hlinkClick r:id="rId4"/>
              </a:rPr>
            </a:br>
            <a:endParaRPr sz="2400" u="sng" dirty="0">
              <a:solidFill>
                <a:schemeClr val="hlink"/>
              </a:solidFill>
              <a:latin typeface="Times New Roman"/>
              <a:ea typeface="Times New Roman"/>
              <a:cs typeface="Times New Roman"/>
              <a:sym typeface="Times New Roman"/>
            </a:endParaRPr>
          </a:p>
          <a:p>
            <a:pPr marL="469900" lvl="0" indent="0" algn="l" rtl="0">
              <a:spcBef>
                <a:spcPts val="0"/>
              </a:spcBef>
              <a:spcAft>
                <a:spcPts val="0"/>
              </a:spcAft>
              <a:buClr>
                <a:schemeClr val="dk1"/>
              </a:buClr>
              <a:buSzPts val="1100"/>
              <a:buFont typeface="Arial"/>
              <a:buNone/>
            </a:pPr>
            <a:endParaRPr sz="2400" dirty="0">
              <a:latin typeface="Times New Roman"/>
              <a:ea typeface="Times New Roman"/>
              <a:cs typeface="Times New Roman"/>
              <a:sym typeface="Times New Roman"/>
            </a:endParaRPr>
          </a:p>
          <a:p>
            <a:pPr marL="469900" marR="0" lvl="0" indent="0" algn="l" rtl="0">
              <a:lnSpc>
                <a:spcPct val="100000"/>
              </a:lnSpc>
              <a:spcBef>
                <a:spcPts val="0"/>
              </a:spcBef>
              <a:spcAft>
                <a:spcPts val="0"/>
              </a:spcAft>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16" name="Google Shape;216;p2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217" name="Google Shape;217;p2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18" name="Google Shape;218;p2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a:p>
        </p:txBody>
      </p:sp>
      <p:sp>
        <p:nvSpPr>
          <p:cNvPr id="224" name="Google Shape;224;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25" name="Google Shape;225;p2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15</a:t>
            </a:fld>
            <a:endParaRPr/>
          </a:p>
        </p:txBody>
      </p:sp>
      <p:sp>
        <p:nvSpPr>
          <p:cNvPr id="226" name="Google Shape;226;p2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Problem Statement and Motivation</a:t>
            </a:r>
            <a:endParaRPr sz="2800"/>
          </a:p>
        </p:txBody>
      </p:sp>
      <p:sp>
        <p:nvSpPr>
          <p:cNvPr id="102" name="Google Shape;102;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indent="0">
              <a:spcBef>
                <a:spcPts val="1200"/>
              </a:spcBef>
              <a:buNone/>
            </a:pPr>
            <a:r>
              <a:rPr lang="en-US" sz="2400" dirty="0"/>
              <a:t>Traffic congestion in urban areas is a major issue due to increasing vehicle density and fixed signal timings.</a:t>
            </a:r>
            <a:br>
              <a:rPr lang="en-US" sz="2400" dirty="0"/>
            </a:br>
            <a:r>
              <a:rPr lang="en-US" sz="2400" dirty="0"/>
              <a:t>Traditional systems do not adapt to real-time traffic conditions, causing inefficiency.</a:t>
            </a:r>
            <a:br>
              <a:rPr lang="en-US" sz="2400" dirty="0"/>
            </a:br>
            <a:r>
              <a:rPr lang="en-US" sz="2400" dirty="0"/>
              <a:t>This project addresses the problem using a reinforcement learning-based traffic signal control system.</a:t>
            </a:r>
            <a:br>
              <a:rPr lang="en-US" sz="2400" dirty="0"/>
            </a:br>
            <a:r>
              <a:rPr lang="en-US" sz="2400" dirty="0"/>
              <a:t>The model learns through trial-and-error and adapts signal timings based on vehicle density and congestion patterns.</a:t>
            </a:r>
            <a:br>
              <a:rPr lang="en-US" sz="2400" dirty="0"/>
            </a:br>
            <a:r>
              <a:rPr lang="en-US" sz="2400" dirty="0"/>
              <a:t>Simulation is conducted using SUMO to replicate real-world traffic scenarios.</a:t>
            </a:r>
          </a:p>
          <a:p>
            <a:pPr marL="469900" marR="0" lvl="0" indent="0" algn="l" rtl="0">
              <a:lnSpc>
                <a:spcPct val="100000"/>
              </a:lnSpc>
              <a:spcBef>
                <a:spcPts val="1200"/>
              </a:spcBef>
              <a:spcAft>
                <a:spcPts val="0"/>
              </a:spcAft>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03" name="Google Shape;103;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04" name="Google Shape;104;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05" name="Google Shape;105;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Existing System</a:t>
            </a:r>
            <a:endParaRPr sz="2800"/>
          </a:p>
        </p:txBody>
      </p:sp>
      <p:sp>
        <p:nvSpPr>
          <p:cNvPr id="111" name="Google Shape;111;p15"/>
          <p:cNvSpPr txBox="1">
            <a:spLocks noGrp="1"/>
          </p:cNvSpPr>
          <p:nvPr>
            <p:ph type="body" idx="1"/>
          </p:nvPr>
        </p:nvSpPr>
        <p:spPr>
          <a:xfrm>
            <a:off x="812800" y="2271960"/>
            <a:ext cx="10508564" cy="3222130"/>
          </a:xfrm>
          <a:prstGeom prst="rect">
            <a:avLst/>
          </a:prstGeom>
          <a:noFill/>
          <a:ln>
            <a:noFill/>
          </a:ln>
        </p:spPr>
        <p:txBody>
          <a:bodyPr spcFirstLastPara="1" wrap="square" lIns="91425" tIns="45700" rIns="91425" bIns="45700" anchor="t" anchorCtr="0">
            <a:noAutofit/>
          </a:bodyPr>
          <a:lstStyle/>
          <a:p>
            <a:pPr marL="0" indent="0">
              <a:spcBef>
                <a:spcPts val="600"/>
              </a:spcBef>
              <a:buSzPts val="3000"/>
              <a:buNone/>
            </a:pPr>
            <a:r>
              <a:rPr lang="en-US" sz="2400" dirty="0"/>
              <a:t>Conventional systems use fixed-timing traffic lights, which are inefficient during peak and off-peak hours.</a:t>
            </a:r>
            <a:br>
              <a:rPr lang="en-US" sz="2400" dirty="0"/>
            </a:br>
            <a:r>
              <a:rPr lang="en-US" sz="2400" dirty="0"/>
              <a:t>No adaptation to real-time vehicle flow.</a:t>
            </a:r>
            <a:br>
              <a:rPr lang="en-US" sz="2400" dirty="0"/>
            </a:br>
            <a:r>
              <a:rPr lang="en-US" sz="2400" dirty="0"/>
              <a:t>Manual signal management or pre-defined schedules often result in long wait times and bottlenecks.</a:t>
            </a:r>
            <a:br>
              <a:rPr lang="en-US" sz="2400" dirty="0"/>
            </a:br>
            <a:r>
              <a:rPr lang="en-US" sz="2400" dirty="0"/>
              <a:t>Lack of data-driven decision-making results in poor traffic throughput.</a:t>
            </a:r>
          </a:p>
          <a:p>
            <a:pPr marL="0" lvl="0" indent="0" algn="l" rtl="0">
              <a:spcBef>
                <a:spcPts val="600"/>
              </a:spcBef>
              <a:spcAft>
                <a:spcPts val="0"/>
              </a:spcAft>
              <a:buSzPts val="3000"/>
              <a:buNone/>
            </a:pPr>
            <a:endParaRPr sz="2400" dirty="0"/>
          </a:p>
        </p:txBody>
      </p:sp>
      <p:sp>
        <p:nvSpPr>
          <p:cNvPr id="112" name="Google Shape;112;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13" name="Google Shape;113;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14" name="Google Shape;114;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Objectives</a:t>
            </a:r>
            <a:endParaRPr sz="2800"/>
          </a:p>
        </p:txBody>
      </p:sp>
      <p:sp>
        <p:nvSpPr>
          <p:cNvPr id="121" name="Google Shape;121;p16"/>
          <p:cNvSpPr txBox="1">
            <a:spLocks noGrp="1"/>
          </p:cNvSpPr>
          <p:nvPr>
            <p:ph type="body" idx="1"/>
          </p:nvPr>
        </p:nvSpPr>
        <p:spPr>
          <a:xfrm>
            <a:off x="812800" y="2339306"/>
            <a:ext cx="10668000" cy="3605463"/>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400" dirty="0"/>
              <a:t>To develop a reinforcement learning model for adaptive traffic signal control.</a:t>
            </a:r>
          </a:p>
          <a:p>
            <a:pPr>
              <a:buFont typeface="Arial" panose="020B0604020202020204" pitchFamily="34" charset="0"/>
              <a:buChar char="•"/>
            </a:pPr>
            <a:r>
              <a:rPr lang="en-US" sz="2400" dirty="0"/>
              <a:t>To train the model using trial-and-error to minimize vehicle waiting time.</a:t>
            </a:r>
          </a:p>
          <a:p>
            <a:pPr>
              <a:buFont typeface="Arial" panose="020B0604020202020204" pitchFamily="34" charset="0"/>
              <a:buChar char="•"/>
            </a:pPr>
            <a:r>
              <a:rPr lang="en-US" sz="2400" dirty="0"/>
              <a:t>To simulate real-world scenarios using the SUMO traffic simulator.</a:t>
            </a:r>
          </a:p>
          <a:p>
            <a:pPr>
              <a:buFont typeface="Arial" panose="020B0604020202020204" pitchFamily="34" charset="0"/>
              <a:buChar char="•"/>
            </a:pPr>
            <a:r>
              <a:rPr lang="en-US" sz="2400" dirty="0"/>
              <a:t>To reduce congestion and improve throughput at traffic intersections.</a:t>
            </a:r>
          </a:p>
          <a:p>
            <a:pPr marL="469900" marR="0" lvl="0" indent="0" algn="l" rtl="0">
              <a:lnSpc>
                <a:spcPct val="100000"/>
              </a:lnSpc>
              <a:spcBef>
                <a:spcPts val="0"/>
              </a:spcBef>
              <a:spcAft>
                <a:spcPts val="0"/>
              </a:spcAft>
              <a:buNone/>
            </a:pP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dirty="0"/>
          </a:p>
        </p:txBody>
      </p:sp>
      <p:sp>
        <p:nvSpPr>
          <p:cNvPr id="122" name="Google Shape;122;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23" name="Google Shape;12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24" name="Google Shape;124;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Abstract</a:t>
            </a:r>
            <a:endParaRPr sz="2800" dirty="0"/>
          </a:p>
        </p:txBody>
      </p:sp>
      <p:sp>
        <p:nvSpPr>
          <p:cNvPr id="130" name="Google Shape;130;p17"/>
          <p:cNvSpPr txBox="1">
            <a:spLocks noGrp="1"/>
          </p:cNvSpPr>
          <p:nvPr>
            <p:ph type="body" idx="1"/>
          </p:nvPr>
        </p:nvSpPr>
        <p:spPr>
          <a:xfrm>
            <a:off x="812800" y="1752600"/>
            <a:ext cx="11379300" cy="3977400"/>
          </a:xfrm>
          <a:prstGeom prst="rect">
            <a:avLst/>
          </a:prstGeom>
          <a:noFill/>
          <a:ln>
            <a:noFill/>
          </a:ln>
        </p:spPr>
        <p:txBody>
          <a:bodyPr spcFirstLastPara="1" wrap="square" lIns="91425" tIns="45700" rIns="91425" bIns="45700" anchor="t" anchorCtr="0">
            <a:noAutofit/>
          </a:bodyPr>
          <a:lstStyle/>
          <a:p>
            <a:pPr marL="0" indent="0">
              <a:spcBef>
                <a:spcPts val="600"/>
              </a:spcBef>
              <a:buSzPts val="1100"/>
              <a:buNone/>
            </a:pPr>
            <a:r>
              <a:rPr lang="en-US" sz="2400" dirty="0"/>
              <a:t>This project proposes a machine learning-based traffic management system focused on optimizing signal timings at road intersections. It employs reinforcement learning to train an agent that interacts with a simulated traffic environment via SUMO. The system takes real-time traffic density as input and adapts signal phases to minimize congestion and delays. Through continuous interaction and reward-based updates, the model learns to make efficient decisions. The approach is tested under various traffic conditions, showing improvement over static scheduling methods. This system aims to make urban traffic control intelligent, responsive, and scalable.</a:t>
            </a:r>
          </a:p>
          <a:p>
            <a:pPr marL="0" lvl="0" indent="0" algn="l" rtl="0">
              <a:spcBef>
                <a:spcPts val="600"/>
              </a:spcBef>
              <a:spcAft>
                <a:spcPts val="0"/>
              </a:spcAft>
              <a:buSzPts val="1100"/>
              <a:buNone/>
            </a:pPr>
            <a:endParaRPr sz="2400" dirty="0">
              <a:solidFill>
                <a:srgbClr val="000000"/>
              </a:solidFill>
              <a:latin typeface="Times New Roman"/>
              <a:ea typeface="Times New Roman"/>
              <a:cs typeface="Times New Roman"/>
              <a:sym typeface="Times New Roman"/>
            </a:endParaRPr>
          </a:p>
        </p:txBody>
      </p:sp>
      <p:sp>
        <p:nvSpPr>
          <p:cNvPr id="131" name="Google Shape;131;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32" name="Google Shape;132;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33" name="Google Shape;133;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Proposed System</a:t>
            </a:r>
            <a:endParaRPr sz="2800"/>
          </a:p>
        </p:txBody>
      </p:sp>
      <p:sp>
        <p:nvSpPr>
          <p:cNvPr id="139" name="Google Shape;139;p18"/>
          <p:cNvSpPr txBox="1">
            <a:spLocks noGrp="1"/>
          </p:cNvSpPr>
          <p:nvPr>
            <p:ph type="body" idx="1"/>
          </p:nvPr>
        </p:nvSpPr>
        <p:spPr>
          <a:xfrm>
            <a:off x="755650" y="1905150"/>
            <a:ext cx="10668000" cy="4114500"/>
          </a:xfrm>
          <a:prstGeom prst="rect">
            <a:avLst/>
          </a:prstGeom>
          <a:noFill/>
          <a:ln>
            <a:noFill/>
          </a:ln>
        </p:spPr>
        <p:txBody>
          <a:bodyPr spcFirstLastPara="1" wrap="square" lIns="91425" tIns="45700" rIns="91425" bIns="45700" anchor="t" anchorCtr="0">
            <a:noAutofit/>
          </a:bodyPr>
          <a:lstStyle/>
          <a:p>
            <a:pPr marL="469900" indent="0">
              <a:spcBef>
                <a:spcPts val="0"/>
              </a:spcBef>
              <a:buNone/>
            </a:pPr>
            <a:r>
              <a:rPr lang="en-US" dirty="0"/>
              <a:t>The proposed system uses reinforcement learning, specifically trial-and-error learning, to dynamically manage traffic light durations.</a:t>
            </a:r>
          </a:p>
          <a:p>
            <a:pPr marL="469900" indent="0">
              <a:spcBef>
                <a:spcPts val="0"/>
              </a:spcBef>
              <a:buNone/>
            </a:pPr>
            <a:r>
              <a:rPr lang="en-US" dirty="0"/>
              <a:t>Facilitates communication between the RL model and the SUMO simulation.</a:t>
            </a:r>
          </a:p>
          <a:p>
            <a:pPr marL="469900" indent="0">
              <a:spcBef>
                <a:spcPts val="0"/>
              </a:spcBef>
              <a:buNone/>
            </a:pPr>
            <a:r>
              <a:rPr lang="en-US" dirty="0"/>
              <a:t>Simulates real-world traffic flow for training and testing. Learns which lane to prioritize based on vehicle congestion.</a:t>
            </a:r>
          </a:p>
          <a:p>
            <a:pPr marL="469900" indent="0">
              <a:spcBef>
                <a:spcPts val="0"/>
              </a:spcBef>
              <a:buNone/>
            </a:pPr>
            <a:endParaRPr lang="en-US" dirty="0"/>
          </a:p>
          <a:p>
            <a:pPr marL="469900" marR="0" lvl="0" indent="0" algn="l" rtl="0">
              <a:lnSpc>
                <a:spcPct val="100000"/>
              </a:lnSpc>
              <a:spcBef>
                <a:spcPts val="0"/>
              </a:spcBef>
              <a:spcAft>
                <a:spcPts val="0"/>
              </a:spcAft>
              <a:buNone/>
            </a:pPr>
            <a:endParaRPr lang="en-US" dirty="0"/>
          </a:p>
        </p:txBody>
      </p:sp>
      <p:sp>
        <p:nvSpPr>
          <p:cNvPr id="140" name="Google Shape;140;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Zeroth Review</a:t>
            </a:r>
            <a:endParaRPr/>
          </a:p>
        </p:txBody>
      </p:sp>
      <p:sp>
        <p:nvSpPr>
          <p:cNvPr id="141" name="Google Shape;141;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42" name="Google Shape;142;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System Architecture</a:t>
            </a:r>
            <a:endParaRPr sz="2800"/>
          </a:p>
        </p:txBody>
      </p:sp>
      <p:sp>
        <p:nvSpPr>
          <p:cNvPr id="149" name="Google Shape;149;p1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50" name="Google Shape;150;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51" name="Google Shape;151;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52" name="Google Shape;152;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pic>
        <p:nvPicPr>
          <p:cNvPr id="2050" name="Picture 2">
            <a:extLst>
              <a:ext uri="{FF2B5EF4-FFF2-40B4-BE49-F238E27FC236}">
                <a16:creationId xmlns:a16="http://schemas.microsoft.com/office/drawing/2014/main" id="{A5D693F7-6A19-599E-9F2F-245738B50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158" y="1984190"/>
            <a:ext cx="8022242" cy="3804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List of Modules</a:t>
            </a:r>
            <a:endParaRPr sz="2800"/>
          </a:p>
        </p:txBody>
      </p:sp>
      <p:sp>
        <p:nvSpPr>
          <p:cNvPr id="159" name="Google Shape;159;p20"/>
          <p:cNvSpPr txBox="1">
            <a:spLocks noGrp="1"/>
          </p:cNvSpPr>
          <p:nvPr>
            <p:ph type="body" idx="1"/>
          </p:nvPr>
        </p:nvSpPr>
        <p:spPr>
          <a:xfrm>
            <a:off x="538800" y="1808300"/>
            <a:ext cx="11653200" cy="3946500"/>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sz="2400" b="1" dirty="0"/>
              <a:t>Data Collection &amp; Preprocessing:</a:t>
            </a:r>
            <a:r>
              <a:rPr lang="en-US" sz="2400" dirty="0"/>
              <a:t> Collects vehicle count and lane data from SUMO, prepares it for model input.</a:t>
            </a:r>
          </a:p>
          <a:p>
            <a:pPr>
              <a:buFont typeface="+mj-lt"/>
              <a:buAutoNum type="arabicPeriod"/>
            </a:pPr>
            <a:r>
              <a:rPr lang="en-US" sz="2400" b="1" dirty="0"/>
              <a:t>Reinforcement Learning Agent:</a:t>
            </a:r>
            <a:r>
              <a:rPr lang="en-US" sz="2400" dirty="0"/>
              <a:t> Implements Reinforcement-learning to decide optimal actions.</a:t>
            </a:r>
          </a:p>
          <a:p>
            <a:pPr>
              <a:buFont typeface="+mj-lt"/>
              <a:buAutoNum type="arabicPeriod"/>
            </a:pPr>
            <a:r>
              <a:rPr lang="en-US" sz="2400" b="1" dirty="0"/>
              <a:t>Simulation Interface Module:</a:t>
            </a:r>
            <a:r>
              <a:rPr lang="en-US" sz="2400" dirty="0"/>
              <a:t> Connects Python agent with SUMO using SUMO-NETEDIT for environment interaction.</a:t>
            </a:r>
          </a:p>
          <a:p>
            <a:pPr>
              <a:buFont typeface="+mj-lt"/>
              <a:buAutoNum type="arabicPeriod"/>
            </a:pPr>
            <a:r>
              <a:rPr lang="en-US" sz="2400" b="1" dirty="0"/>
              <a:t>Signal Decision Module:</a:t>
            </a:r>
            <a:r>
              <a:rPr lang="en-US" sz="2400" dirty="0"/>
              <a:t> Determines which traffic signal should be green based on learned policy.</a:t>
            </a:r>
          </a:p>
          <a:p>
            <a:pPr>
              <a:buFont typeface="+mj-lt"/>
              <a:buAutoNum type="arabicPeriod"/>
            </a:pPr>
            <a:r>
              <a:rPr lang="en-US" sz="2400" b="1" dirty="0"/>
              <a:t>Evaluation Module:</a:t>
            </a:r>
            <a:r>
              <a:rPr lang="en-US" sz="2400" dirty="0"/>
              <a:t> Tracks metrics like total waiting time per epochs and signal efficiency.</a:t>
            </a:r>
          </a:p>
          <a:p>
            <a:pPr marL="469900" marR="0" lvl="0" indent="0" algn="l" rtl="0">
              <a:lnSpc>
                <a:spcPct val="100000"/>
              </a:lnSpc>
              <a:spcBef>
                <a:spcPts val="0"/>
              </a:spcBef>
              <a:spcAft>
                <a:spcPts val="0"/>
              </a:spcAft>
              <a:buNone/>
            </a:pPr>
            <a:br>
              <a:rPr lang="en-IN" sz="2400" i="0" u="none" strike="noStrike" cap="none" dirty="0">
                <a:solidFill>
                  <a:srgbClr val="000000"/>
                </a:solidFill>
                <a:latin typeface="Times New Roman"/>
                <a:ea typeface="Times New Roman"/>
                <a:cs typeface="Times New Roman"/>
                <a:sym typeface="Times New Roman"/>
              </a:rPr>
            </a:br>
            <a:endParaRPr sz="2400" i="0" u="none" strike="noStrike" cap="none" dirty="0">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dirty="0"/>
          </a:p>
        </p:txBody>
      </p:sp>
      <p:sp>
        <p:nvSpPr>
          <p:cNvPr id="160" name="Google Shape;160;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61" name="Google Shape;161;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62" name="Google Shape;162;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Functional Description for each modules with DFD and Activity Diagram</a:t>
            </a:r>
            <a:endParaRPr sz="2800"/>
          </a:p>
        </p:txBody>
      </p:sp>
      <p:sp>
        <p:nvSpPr>
          <p:cNvPr id="168" name="Google Shape;168;p2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br>
              <a:rPr lang="en-IN"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69" name="Google Shape;169;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Second Review</a:t>
            </a:r>
            <a:endParaRPr/>
          </a:p>
        </p:txBody>
      </p:sp>
      <p:sp>
        <p:nvSpPr>
          <p:cNvPr id="170" name="Google Shape;170;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71" name="Google Shape;171;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9</a:t>
            </a:fld>
            <a:endParaRPr/>
          </a:p>
        </p:txBody>
      </p:sp>
      <p:pic>
        <p:nvPicPr>
          <p:cNvPr id="3074" name="Picture 2">
            <a:extLst>
              <a:ext uri="{FF2B5EF4-FFF2-40B4-BE49-F238E27FC236}">
                <a16:creationId xmlns:a16="http://schemas.microsoft.com/office/drawing/2014/main" id="{92DA4BDE-A524-F5D0-BB6D-5C7CA1BBF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040" y="2008414"/>
            <a:ext cx="6647541" cy="4011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768</Words>
  <Application>Microsoft Office PowerPoint</Application>
  <PresentationFormat>Widescreen</PresentationFormat>
  <Paragraphs>94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Verdana</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Implementation &amp; Results of Module</vt:lpstr>
      <vt:lpstr>Implementation &amp; Results of Module</vt:lpstr>
      <vt:lpstr>Conclusion &amp; Future Work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Prasanth Dasararaju</cp:lastModifiedBy>
  <cp:revision>2</cp:revision>
  <dcterms:modified xsi:type="dcterms:W3CDTF">2025-05-08T18:19:10Z</dcterms:modified>
</cp:coreProperties>
</file>