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8" d="100"/>
          <a:sy n="18" d="100"/>
        </p:scale>
        <p:origin x="1781" y="-26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rdrr.io/cran/caret/man/downSample.html"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en.wikipedia.org/wiki/Support-vector_machine"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3385227"/>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1516035"/>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Diabetic Classification of people over age 50 with SVM</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2816069"/>
            <a:ext cx="36576000" cy="86177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Prasanth Gururaj</a:t>
            </a:r>
          </a:p>
        </p:txBody>
      </p:sp>
      <p:sp>
        <p:nvSpPr>
          <p:cNvPr id="79" name="Rectangle 78">
            <a:extLst>
              <a:ext uri="{FF2B5EF4-FFF2-40B4-BE49-F238E27FC236}">
                <a16:creationId xmlns:a16="http://schemas.microsoft.com/office/drawing/2014/main" id="{0F831EE1-8866-4A3E-8CAB-8624A11FF145}"/>
              </a:ext>
            </a:extLst>
          </p:cNvPr>
          <p:cNvSpPr/>
          <p:nvPr/>
        </p:nvSpPr>
        <p:spPr>
          <a:xfrm>
            <a:off x="11746389" y="5096533"/>
            <a:ext cx="10058400" cy="27136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976501" y="5706135"/>
            <a:ext cx="9598176" cy="3105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t>Data Cleaning and Preprocessing:</a:t>
            </a:r>
          </a:p>
          <a:p>
            <a:r>
              <a:rPr lang="en-US" sz="2400" dirty="0"/>
              <a:t>The NHIS 2022 dataset was filtered to include adults (ASTATFLG = 1 or 6) and individuals aged 50 years and above. Selected predictors included BMICALC (BMI), FRUTNO (fruit intake), SALADSNO (salad intake), MOD10DMIN (minutes of moderate exercise), HRSLEEP (sleep duration), PIZZANO (pizza consumption), and FRIESPNO (fries consumption).</a:t>
            </a:r>
          </a:p>
          <a:p>
            <a:endParaRPr lang="en-US" sz="2400" dirty="0"/>
          </a:p>
          <a:p>
            <a:r>
              <a:rPr lang="en-US" sz="2400" dirty="0"/>
              <a:t>Invalid entries (e.g., special codes 996–999) were removed, and extreme values were clipped based on survey guidelines. After cleaning, the final dataset consisted of </a:t>
            </a:r>
            <a:r>
              <a:rPr lang="en-US" sz="2400" b="1" dirty="0"/>
              <a:t>9,242 individuals</a:t>
            </a:r>
            <a:r>
              <a:rPr lang="en-US" sz="2400" dirty="0"/>
              <a:t>: 87.28% without diabetes and 12.72% with diabetes.</a:t>
            </a:r>
          </a:p>
          <a:p>
            <a:endParaRPr lang="en-US" sz="2400" dirty="0"/>
          </a:p>
          <a:p>
            <a:pPr>
              <a:buNone/>
            </a:pPr>
            <a:r>
              <a:rPr lang="en-US" sz="2400" b="1" dirty="0"/>
              <a:t>Data Splitting:</a:t>
            </a:r>
          </a:p>
          <a:p>
            <a:pPr>
              <a:buNone/>
            </a:pPr>
            <a:r>
              <a:rPr lang="en-US" sz="2400" dirty="0"/>
              <a:t>The cleaned data was randomly divided using an </a:t>
            </a:r>
            <a:r>
              <a:rPr lang="en-US" sz="2400" b="1" dirty="0"/>
              <a:t>80%-20% train-test split</a:t>
            </a:r>
            <a:r>
              <a:rPr lang="en-US" sz="2400" dirty="0"/>
              <a:t>.</a:t>
            </a:r>
          </a:p>
          <a:p>
            <a:pPr lvl="2">
              <a:buFont typeface="Arial" panose="020B0604020202020204" pitchFamily="34" charset="0"/>
              <a:buChar char="•"/>
            </a:pPr>
            <a:r>
              <a:rPr lang="en-US" sz="2400" b="1" dirty="0"/>
              <a:t>Training Set:</a:t>
            </a:r>
            <a:r>
              <a:rPr lang="en-US" sz="2400" dirty="0"/>
              <a:t> Used to train and tune the models.</a:t>
            </a:r>
          </a:p>
          <a:p>
            <a:pPr lvl="2">
              <a:buFont typeface="Arial" panose="020B0604020202020204" pitchFamily="34" charset="0"/>
              <a:buChar char="•"/>
            </a:pPr>
            <a:r>
              <a:rPr lang="en-US" sz="2400" b="1" dirty="0"/>
              <a:t>Testing Set:</a:t>
            </a:r>
            <a:r>
              <a:rPr lang="en-US" sz="2400" dirty="0"/>
              <a:t> Used for final model evaluation to measure real-world performance</a:t>
            </a:r>
          </a:p>
          <a:p>
            <a:pPr>
              <a:buFont typeface="Arial" panose="020B0604020202020204" pitchFamily="34" charset="0"/>
              <a:buChar char="•"/>
            </a:pPr>
            <a:endParaRPr lang="en-US" dirty="0"/>
          </a:p>
          <a:p>
            <a:pPr>
              <a:buNone/>
            </a:pPr>
            <a:r>
              <a:rPr lang="en-US" sz="2400" b="1" dirty="0"/>
              <a:t>Model Implementation:</a:t>
            </a:r>
          </a:p>
          <a:p>
            <a:pPr>
              <a:buNone/>
            </a:pPr>
            <a:r>
              <a:rPr lang="en-US" sz="2400" dirty="0"/>
              <a:t>Support Vector Machine (SVM) models were built using three different kernel types:</a:t>
            </a:r>
          </a:p>
          <a:p>
            <a:pPr lvl="2">
              <a:buFont typeface="Arial" panose="020B0604020202020204" pitchFamily="34" charset="0"/>
              <a:buChar char="•"/>
            </a:pPr>
            <a:r>
              <a:rPr lang="en-US" sz="2400" b="1" dirty="0"/>
              <a:t>Linear Kernel</a:t>
            </a:r>
            <a:endParaRPr lang="en-US" sz="2400" dirty="0"/>
          </a:p>
          <a:p>
            <a:pPr lvl="2">
              <a:buFont typeface="Arial" panose="020B0604020202020204" pitchFamily="34" charset="0"/>
              <a:buChar char="•"/>
            </a:pPr>
            <a:r>
              <a:rPr lang="en-US" sz="2400" b="1" dirty="0"/>
              <a:t>Radial Basis Function (RBF) Kernel</a:t>
            </a:r>
            <a:endParaRPr lang="en-US" sz="2400" dirty="0"/>
          </a:p>
          <a:p>
            <a:pPr lvl="2">
              <a:buFont typeface="Arial" panose="020B0604020202020204" pitchFamily="34" charset="0"/>
              <a:buChar char="•"/>
            </a:pPr>
            <a:r>
              <a:rPr lang="en-US" sz="2400" b="1" dirty="0"/>
              <a:t>Polynomial Kernel</a:t>
            </a:r>
          </a:p>
          <a:p>
            <a:pPr lvl="2">
              <a:buFont typeface="Arial" panose="020B0604020202020204" pitchFamily="34" charset="0"/>
              <a:buChar char="•"/>
            </a:pPr>
            <a:endParaRPr lang="en-US" sz="2400" b="1" dirty="0"/>
          </a:p>
          <a:p>
            <a:pPr lvl="2">
              <a:buFont typeface="Arial" panose="020B0604020202020204" pitchFamily="34" charset="0"/>
              <a:buChar char="•"/>
            </a:pPr>
            <a:endParaRPr lang="en-US" sz="2400" b="1" dirty="0"/>
          </a:p>
          <a:p>
            <a:r>
              <a:rPr lang="en-US" dirty="0"/>
              <a:t>						</a:t>
            </a:r>
            <a:r>
              <a:rPr lang="en-US" sz="2400" dirty="0"/>
              <a:t>A Polynomial SVM using 							BMI and Pizza Consumption 						was plotted to observe the 							separation of diabetic and 							non-diabetic individuals.</a:t>
            </a:r>
          </a:p>
          <a:p>
            <a:endParaRPr lang="en-US" dirty="0"/>
          </a:p>
          <a:p>
            <a:endParaRPr lang="en-US" b="1" dirty="0"/>
          </a:p>
          <a:p>
            <a:endParaRPr lang="en-US" b="1" dirty="0"/>
          </a:p>
          <a:p>
            <a:endParaRPr lang="en-US" b="1" dirty="0"/>
          </a:p>
          <a:p>
            <a:endParaRPr lang="en-US" b="1" dirty="0"/>
          </a:p>
          <a:p>
            <a:pPr>
              <a:spcBef>
                <a:spcPts val="600"/>
              </a:spcBef>
            </a:pPr>
            <a:r>
              <a:rPr lang="en-US" sz="2400" dirty="0"/>
              <a:t>The Linear SVM model effectively 			         separated diabetic and non-diabetic 			         individuals based on BMI (BMICALC) 				         and Pizza Consumption (PIZZANO). 				        </a:t>
            </a:r>
          </a:p>
          <a:p>
            <a:pPr>
              <a:spcBef>
                <a:spcPts val="600"/>
              </a:spcBef>
            </a:pPr>
            <a:endParaRPr lang="en-US" sz="2400" dirty="0"/>
          </a:p>
          <a:p>
            <a:pPr>
              <a:spcBef>
                <a:spcPts val="600"/>
              </a:spcBef>
            </a:pPr>
            <a:r>
              <a:rPr lang="en-US" sz="2400" dirty="0"/>
              <a:t>The decision boundary is linear, with 			          individuals having higher BMI and 				        higher pizza intake more likely 				           classified as diabetic. </a:t>
            </a:r>
            <a:endParaRPr lang="en-US" b="1" dirty="0"/>
          </a:p>
          <a:p>
            <a:pPr>
              <a:spcBef>
                <a:spcPts val="600"/>
              </a:spcBef>
              <a:buNone/>
            </a:pPr>
            <a:r>
              <a:rPr lang="en-US" sz="2400" b="1" dirty="0"/>
              <a:t>Hyperparameter Tuning:</a:t>
            </a:r>
          </a:p>
          <a:p>
            <a:pPr>
              <a:buNone/>
            </a:pPr>
            <a:r>
              <a:rPr lang="en-US" sz="2400" dirty="0"/>
              <a:t>Grid search was performed across a range of hyperparameter values </a:t>
            </a:r>
            <a:r>
              <a:rPr lang="en-US" sz="2400" b="1" dirty="0"/>
              <a:t>only on the training data</a:t>
            </a:r>
            <a:r>
              <a:rPr lang="en-US" sz="2400" dirty="0"/>
              <a:t>:</a:t>
            </a:r>
          </a:p>
          <a:p>
            <a:pPr lvl="2">
              <a:buFont typeface="Arial" panose="020B0604020202020204" pitchFamily="34" charset="0"/>
              <a:buChar char="•"/>
            </a:pPr>
            <a:r>
              <a:rPr lang="en-US" sz="2400" b="1" dirty="0"/>
              <a:t>Linear SVM:</a:t>
            </a:r>
            <a:r>
              <a:rPr lang="en-US" sz="2400" dirty="0"/>
              <a:t> Cost (C) values tested: 0.01, 0.05, 0.1, 0.5, 5</a:t>
            </a:r>
          </a:p>
          <a:p>
            <a:pPr lvl="2">
              <a:buFont typeface="Arial" panose="020B0604020202020204" pitchFamily="34" charset="0"/>
              <a:buChar char="•"/>
            </a:pPr>
            <a:r>
              <a:rPr lang="en-US" sz="2400" b="1" dirty="0"/>
              <a:t>RBF SVM:</a:t>
            </a:r>
            <a:r>
              <a:rPr lang="en-US" sz="2400" dirty="0"/>
              <a:t> Cost (C) values 0.01–5; Gamma values 0.001–2</a:t>
            </a:r>
          </a:p>
          <a:p>
            <a:pPr lvl="2">
              <a:buFont typeface="Arial" panose="020B0604020202020204" pitchFamily="34" charset="0"/>
              <a:buChar char="•"/>
            </a:pPr>
            <a:r>
              <a:rPr lang="en-US" sz="2400" b="1" dirty="0"/>
              <a:t>Polynomial SVM:</a:t>
            </a:r>
            <a:r>
              <a:rPr lang="en-US" sz="2400" dirty="0"/>
              <a:t> Cost values 0.01, 0.5, 5; Degrees 2, 3; Coef0 values 0, 2</a:t>
            </a:r>
            <a:endParaRPr lang="en-US" dirty="0"/>
          </a:p>
          <a:p>
            <a:r>
              <a:rPr lang="en-US" sz="2400" dirty="0"/>
              <a:t>The best model for each kernel was selected based on highest training accuracy.</a:t>
            </a:r>
            <a:br>
              <a:rPr lang="en-US" sz="2400" dirty="0"/>
            </a:br>
            <a:endParaRPr lang="en-US" sz="2000" dirty="0"/>
          </a:p>
          <a:p>
            <a:pPr>
              <a:buNone/>
            </a:pPr>
            <a:r>
              <a:rPr lang="en-US" sz="2400" b="1" dirty="0"/>
              <a:t>Model Evaluation:</a:t>
            </a:r>
          </a:p>
          <a:p>
            <a:pPr>
              <a:buNone/>
            </a:pPr>
            <a:r>
              <a:rPr lang="en-US" sz="2400" dirty="0"/>
              <a:t>Models were evaluated </a:t>
            </a:r>
            <a:r>
              <a:rPr lang="en-US" sz="2400" b="1" dirty="0"/>
              <a:t>on the separate test set</a:t>
            </a:r>
            <a:r>
              <a:rPr lang="en-US" sz="2400" dirty="0"/>
              <a:t> using the following metrics:</a:t>
            </a:r>
          </a:p>
          <a:p>
            <a:pPr lvl="1">
              <a:buFont typeface="Arial" panose="020B0604020202020204" pitchFamily="34" charset="0"/>
              <a:buChar char="•"/>
            </a:pPr>
            <a:r>
              <a:rPr lang="en-US" sz="2400" b="1" dirty="0"/>
              <a:t> Accuracy</a:t>
            </a:r>
            <a:r>
              <a:rPr lang="en-US" sz="2400" dirty="0"/>
              <a:t> (Correct classifications)</a:t>
            </a:r>
          </a:p>
          <a:p>
            <a:pPr lvl="1">
              <a:buFont typeface="Arial" panose="020B0604020202020204" pitchFamily="34" charset="0"/>
              <a:buChar char="•"/>
            </a:pPr>
            <a:r>
              <a:rPr lang="en-US" sz="2400" b="1" dirty="0"/>
              <a:t> Error Rate</a:t>
            </a:r>
            <a:r>
              <a:rPr lang="en-US" sz="2400" dirty="0"/>
              <a:t> (Misclassification rate)</a:t>
            </a:r>
          </a:p>
          <a:p>
            <a:pPr lvl="1">
              <a:buFont typeface="Arial" panose="020B0604020202020204" pitchFamily="34" charset="0"/>
              <a:buChar char="•"/>
            </a:pPr>
            <a:r>
              <a:rPr lang="en-US" sz="2400" b="1" dirty="0"/>
              <a:t> Precision</a:t>
            </a:r>
            <a:r>
              <a:rPr lang="en-US" sz="2400" dirty="0"/>
              <a:t> (Positive predictive value)</a:t>
            </a:r>
          </a:p>
          <a:p>
            <a:pPr lvl="1">
              <a:buFont typeface="Arial" panose="020B0604020202020204" pitchFamily="34" charset="0"/>
              <a:buChar char="•"/>
            </a:pPr>
            <a:r>
              <a:rPr lang="en-US" sz="2400" b="1" dirty="0"/>
              <a:t> Recall</a:t>
            </a:r>
            <a:r>
              <a:rPr lang="en-US" sz="2400" dirty="0"/>
              <a:t> (Sensitivity)</a:t>
            </a:r>
          </a:p>
          <a:p>
            <a:r>
              <a:rPr lang="en-US" sz="2400" dirty="0"/>
              <a:t>Confusion matrices were created to further analyze model performance across the diabetic and non-diabetic classes.</a:t>
            </a:r>
          </a:p>
          <a:p>
            <a:endParaRPr lang="en-US" sz="2400" dirty="0"/>
          </a:p>
          <a:p>
            <a:endParaRPr lang="en-US" sz="2400" dirty="0"/>
          </a:p>
          <a:p>
            <a:endParaRPr lang="en-US" sz="2400" dirty="0"/>
          </a:p>
          <a:p>
            <a:endParaRPr lang="en-US" sz="2400" dirty="0"/>
          </a:p>
          <a:p>
            <a:endParaRPr lang="en-US" sz="2400" dirty="0"/>
          </a:p>
          <a:p>
            <a:endParaRPr lang="en-US" dirty="0"/>
          </a:p>
          <a:p>
            <a:endParaRPr lang="en-US" dirty="0"/>
          </a:p>
          <a:p>
            <a:r>
              <a:rPr lang="en-US"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746389" y="4566856"/>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574408" y="5104268"/>
            <a:ext cx="10058400" cy="2712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574408" y="457459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Discussion</a:t>
            </a:r>
          </a:p>
        </p:txBody>
      </p:sp>
      <p:sp>
        <p:nvSpPr>
          <p:cNvPr id="85" name="Rectangle 84">
            <a:extLst>
              <a:ext uri="{FF2B5EF4-FFF2-40B4-BE49-F238E27FC236}">
                <a16:creationId xmlns:a16="http://schemas.microsoft.com/office/drawing/2014/main" id="{19BFD724-D51D-4DD6-A93A-40ABEA405C90}"/>
              </a:ext>
            </a:extLst>
          </p:cNvPr>
          <p:cNvSpPr/>
          <p:nvPr/>
        </p:nvSpPr>
        <p:spPr>
          <a:xfrm>
            <a:off x="33147000" y="5189559"/>
            <a:ext cx="10058400" cy="21470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7113" y="5799161"/>
            <a:ext cx="9598176" cy="1237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nSpc>
                <a:spcPct val="110000"/>
              </a:lnSpc>
              <a:buFont typeface="Arial" panose="020B0604020202020204" pitchFamily="34" charset="0"/>
              <a:buChar char="•"/>
            </a:pPr>
            <a:r>
              <a:rPr lang="en-US" sz="2400" dirty="0"/>
              <a:t>After evaluating Support Vector Machine models with </a:t>
            </a:r>
            <a:r>
              <a:rPr lang="en-US" sz="2400" b="1" dirty="0"/>
              <a:t>Linear</a:t>
            </a:r>
            <a:r>
              <a:rPr lang="en-US" sz="2400" dirty="0"/>
              <a:t>, </a:t>
            </a:r>
            <a:r>
              <a:rPr lang="en-US" sz="2400" b="1" dirty="0"/>
              <a:t>Radial Basis Function (RBF)</a:t>
            </a:r>
            <a:r>
              <a:rPr lang="en-US" sz="2400" dirty="0"/>
              <a:t>, and </a:t>
            </a:r>
            <a:r>
              <a:rPr lang="en-US" sz="2400" b="1" dirty="0"/>
              <a:t>Polynomial kernels</a:t>
            </a:r>
            <a:r>
              <a:rPr lang="en-US" sz="2400" dirty="0"/>
              <a:t>,</a:t>
            </a:r>
            <a:br>
              <a:rPr lang="en-US" sz="2400" dirty="0"/>
            </a:br>
            <a:r>
              <a:rPr lang="en-US" sz="2400" dirty="0"/>
              <a:t>the </a:t>
            </a:r>
            <a:r>
              <a:rPr lang="en-US" sz="2400" b="1" dirty="0"/>
              <a:t>Linear SVM model</a:t>
            </a:r>
            <a:r>
              <a:rPr lang="en-US" sz="2400" dirty="0"/>
              <a:t> showed the </a:t>
            </a:r>
            <a:r>
              <a:rPr lang="en-US" sz="2400" b="1" dirty="0"/>
              <a:t>best generalization performance</a:t>
            </a:r>
            <a:r>
              <a:rPr lang="en-US" sz="2400" dirty="0"/>
              <a:t> on the test set.</a:t>
            </a:r>
          </a:p>
          <a:p>
            <a:pPr marL="342900" indent="-342900">
              <a:lnSpc>
                <a:spcPct val="110000"/>
              </a:lnSpc>
              <a:buFont typeface="Arial" panose="020B0604020202020204" pitchFamily="34" charset="0"/>
              <a:buChar char="•"/>
            </a:pPr>
            <a:r>
              <a:rPr lang="en-US" sz="2400" dirty="0"/>
              <a:t>Across all models, </a:t>
            </a:r>
            <a:r>
              <a:rPr lang="en-US" sz="2400" b="1" dirty="0"/>
              <a:t>Linear SVM achieved the highest test accuracy</a:t>
            </a:r>
            <a:r>
              <a:rPr lang="en-US" sz="2400" dirty="0"/>
              <a:t>, with </a:t>
            </a:r>
            <a:r>
              <a:rPr lang="en-US" sz="2400" b="1" dirty="0"/>
              <a:t>lower error rates</a:t>
            </a:r>
            <a:r>
              <a:rPr lang="en-US" sz="2400" dirty="0"/>
              <a:t> compared to Radial and Polynomial models.</a:t>
            </a:r>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a:buNone/>
            </a:pPr>
            <a:r>
              <a:rPr lang="en-US" sz="2400" b="1" dirty="0"/>
              <a:t>Metrics Summary (Test Set):</a:t>
            </a:r>
            <a:endParaRPr lang="en-US" sz="2400" dirty="0"/>
          </a:p>
          <a:p>
            <a:pPr>
              <a:buFont typeface="Arial" panose="020B0604020202020204" pitchFamily="34" charset="0"/>
              <a:buChar char="•"/>
            </a:pPr>
            <a:r>
              <a:rPr lang="en-US" sz="2400" b="1" dirty="0"/>
              <a:t>Linear SVM:</a:t>
            </a:r>
            <a:r>
              <a:rPr lang="en-US" sz="2400" dirty="0"/>
              <a:t> Highest Accuracy, Lowest Error Rate, Balanced Precision and Recall</a:t>
            </a:r>
          </a:p>
          <a:p>
            <a:pPr>
              <a:buFont typeface="Arial" panose="020B0604020202020204" pitchFamily="34" charset="0"/>
              <a:buChar char="•"/>
            </a:pPr>
            <a:r>
              <a:rPr lang="en-US" sz="2400" b="1" dirty="0"/>
              <a:t>Radial SVM:</a:t>
            </a:r>
            <a:r>
              <a:rPr lang="en-US" sz="2400" dirty="0"/>
              <a:t> Slightly lower accuracy, some improvement post down-sampling</a:t>
            </a:r>
          </a:p>
          <a:p>
            <a:pPr>
              <a:buFont typeface="Arial" panose="020B0604020202020204" pitchFamily="34" charset="0"/>
              <a:buChar char="•"/>
            </a:pPr>
            <a:r>
              <a:rPr lang="en-US" sz="2400" b="1" dirty="0"/>
              <a:t>Polynomial SVM:</a:t>
            </a:r>
            <a:r>
              <a:rPr lang="en-US" sz="2400" dirty="0"/>
              <a:t> Good flexibility but slightly higher test error compared to Linear SVM</a:t>
            </a:r>
          </a:p>
          <a:p>
            <a:pPr>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effectLst/>
              <a:latin typeface="Quattrocento Sans" panose="020B0502050000020003" pitchFamily="34" charset="0"/>
              <a:cs typeface="Arial" pitchFamily="34" charset="0"/>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7000" y="4659882"/>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918370" y="5003508"/>
            <a:ext cx="10058400" cy="8448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1148482" y="5689307"/>
            <a:ext cx="9598176" cy="764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t>Using data from the 2022 National Health Interview Survey (NHIS), which collects health, demographic, and socioeconomic information from U.S. households, this project focuses on developing a predictive model to diagnose diabetes among individuals aged over 50.</a:t>
            </a:r>
          </a:p>
          <a:p>
            <a:pPr algn="just">
              <a:lnSpc>
                <a:spcPct val="110000"/>
              </a:lnSpc>
            </a:pPr>
            <a:endParaRPr lang="en-US" dirty="0">
              <a:latin typeface="Arial" panose="020B0604020202020204" pitchFamily="34" charset="0"/>
              <a:cs typeface="Arial" panose="020B0604020202020204" pitchFamily="34" charset="0"/>
            </a:endParaRPr>
          </a:p>
          <a:p>
            <a:pPr algn="just">
              <a:lnSpc>
                <a:spcPct val="110000"/>
              </a:lnSpc>
            </a:pPr>
            <a:r>
              <a:rPr lang="en-US" sz="2400" dirty="0"/>
              <a:t>I selected predictors such as BMI (BMICALC), daily fruit intake (FRUTNO), daily salad intake (SALADSNO), minutes of moderate physical activity per day (MOD10DMIN), average hours of sleep per night (HRSLEEP), weekly pizza consumption (PIZZANO), and weekly fries consumption (FRIESPNO), based on their relevance to lifestyle behaviors affecting diabetes risk.</a:t>
            </a:r>
          </a:p>
          <a:p>
            <a:pPr algn="just">
              <a:lnSpc>
                <a:spcPct val="110000"/>
              </a:lnSpc>
            </a:pPr>
            <a:endParaRPr lang="en-US" dirty="0">
              <a:latin typeface="Arial" panose="020B0604020202020204" pitchFamily="34" charset="0"/>
              <a:cs typeface="Arial" panose="020B0604020202020204" pitchFamily="34" charset="0"/>
            </a:endParaRPr>
          </a:p>
          <a:p>
            <a:pPr algn="just">
              <a:lnSpc>
                <a:spcPct val="110000"/>
              </a:lnSpc>
            </a:pPr>
            <a:r>
              <a:rPr lang="en-US" sz="2400" dirty="0"/>
              <a:t>To build the model, I applied a Support Vector Machine (SVM) approach, experimenting with different kernels (linear, radial, and polynomial) and tuning parameters like the cost function, gamma, and coefficients to optimize performance. The aim of this project is to better understand how lifestyle factors contribute to diabetes risk in older adults and to support efforts in early detection and prevention through reliable predictive modeling.</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918370" y="4561685"/>
            <a:ext cx="10058400" cy="821294"/>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147000" y="28037704"/>
            <a:ext cx="9598176" cy="413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nSpc>
                <a:spcPct val="110000"/>
              </a:lnSpc>
              <a:buFont typeface="Arial" panose="020B0604020202020204" pitchFamily="34" charset="0"/>
              <a:buChar char="•"/>
            </a:pPr>
            <a:r>
              <a:rPr lang="en-US" sz="2400" dirty="0"/>
              <a:t>Down-sampling Documentation:</a:t>
            </a:r>
          </a:p>
          <a:p>
            <a:pPr marL="342900" indent="-342900">
              <a:lnSpc>
                <a:spcPct val="110000"/>
              </a:lnSpc>
              <a:buFont typeface="Arial" panose="020B0604020202020204" pitchFamily="34" charset="0"/>
              <a:buChar char="•"/>
            </a:pPr>
            <a:r>
              <a:rPr lang="en-US" sz="2400" dirty="0"/>
              <a:t>Caret Package, down Sample Function. Retrieved from </a:t>
            </a:r>
            <a:r>
              <a:rPr lang="en-US" sz="2400" dirty="0">
                <a:hlinkClick r:id="rId3"/>
              </a:rPr>
              <a:t>https://rdrr.io/cran/caret/man/downSample.html</a:t>
            </a:r>
            <a:endParaRPr lang="en-US" sz="2400" dirty="0"/>
          </a:p>
          <a:p>
            <a:pPr marL="342900" indent="-342900">
              <a:lnSpc>
                <a:spcPct val="110000"/>
              </a:lnSpc>
              <a:buFont typeface="Arial" panose="020B0604020202020204" pitchFamily="34" charset="0"/>
              <a:buChar char="•"/>
            </a:pPr>
            <a:r>
              <a:rPr lang="en-US" sz="2400" dirty="0"/>
              <a:t>SVM Conceptual Image:</a:t>
            </a:r>
          </a:p>
          <a:p>
            <a:pPr marL="342900" indent="-342900">
              <a:lnSpc>
                <a:spcPct val="110000"/>
              </a:lnSpc>
              <a:buFont typeface="Arial" panose="020B0604020202020204" pitchFamily="34" charset="0"/>
              <a:buChar char="•"/>
            </a:pPr>
            <a:r>
              <a:rPr lang="en-US" sz="2400" dirty="0"/>
              <a:t>Wikipedia Contributors. </a:t>
            </a:r>
            <a:r>
              <a:rPr lang="en-US" sz="2400" i="1" dirty="0"/>
              <a:t>Linear Support Vector Machine</a:t>
            </a:r>
            <a:r>
              <a:rPr lang="en-US" sz="2400" dirty="0"/>
              <a:t> image. Retrieved from </a:t>
            </a:r>
            <a:r>
              <a:rPr lang="en-US" sz="2400" dirty="0">
                <a:hlinkClick r:id="rId4"/>
              </a:rPr>
              <a:t>Wikipedia - Linear SVM</a:t>
            </a:r>
            <a:endParaRPr lang="en-US" sz="2400" dirty="0"/>
          </a:p>
          <a:p>
            <a:pPr marL="342900" indent="-342900">
              <a:lnSpc>
                <a:spcPct val="110000"/>
              </a:lnSpc>
              <a:buFont typeface="Arial" panose="020B0604020202020204" pitchFamily="34" charset="0"/>
              <a:buChar char="•"/>
            </a:pPr>
            <a:r>
              <a:rPr lang="en-US" sz="2400" b="1" dirty="0"/>
              <a:t>SVM Hyperparameter Explanation:</a:t>
            </a:r>
            <a:br>
              <a:rPr lang="en-US" sz="2400" dirty="0"/>
            </a:br>
            <a:r>
              <a:rPr lang="en-US" sz="2400" dirty="0"/>
              <a:t>Scikit-learn Developers. </a:t>
            </a:r>
            <a:r>
              <a:rPr lang="en-US" sz="2400" i="1" dirty="0"/>
              <a:t>Support Vector Machine Parameters: Cost, Gamma, Degree, and Coef0</a:t>
            </a:r>
            <a:r>
              <a:rPr lang="en-US" sz="2400" dirty="0"/>
              <a:t>. Retrieved from https://scikit-learn.org/stable/modules/svm.html</a:t>
            </a:r>
            <a:endParaRPr lang="en-US" sz="2400" dirty="0">
              <a:effectLst/>
              <a:latin typeface="Quattrocento Sans" panose="020B0502050000020003" pitchFamily="34" charset="0"/>
              <a:cs typeface="Arial" pitchFamily="34" charset="0"/>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References</a:t>
            </a:r>
          </a:p>
        </p:txBody>
      </p:sp>
      <p:sp>
        <p:nvSpPr>
          <p:cNvPr id="5" name="Rectangle 4">
            <a:extLst>
              <a:ext uri="{FF2B5EF4-FFF2-40B4-BE49-F238E27FC236}">
                <a16:creationId xmlns:a16="http://schemas.microsoft.com/office/drawing/2014/main" id="{60005113-4137-69F8-CAB9-4CEFBDE883EC}"/>
              </a:ext>
            </a:extLst>
          </p:cNvPr>
          <p:cNvSpPr/>
          <p:nvPr/>
        </p:nvSpPr>
        <p:spPr>
          <a:xfrm>
            <a:off x="959039" y="14204183"/>
            <a:ext cx="10058400" cy="1802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6" name="TextBox 19">
            <a:extLst>
              <a:ext uri="{FF2B5EF4-FFF2-40B4-BE49-F238E27FC236}">
                <a16:creationId xmlns:a16="http://schemas.microsoft.com/office/drawing/2014/main" id="{6E801DF2-2009-360E-0DD8-3338EB55952B}"/>
              </a:ext>
            </a:extLst>
          </p:cNvPr>
          <p:cNvSpPr txBox="1">
            <a:spLocks noChangeArrowheads="1"/>
          </p:cNvSpPr>
          <p:nvPr/>
        </p:nvSpPr>
        <p:spPr bwMode="auto">
          <a:xfrm>
            <a:off x="1189151" y="14905224"/>
            <a:ext cx="9598176" cy="1815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t>Support Vector Machines (SVMs)</a:t>
            </a:r>
            <a:r>
              <a:rPr lang="en-US" sz="2400" dirty="0"/>
              <a:t> are supervised learning models used mainly for classification. They find the optimal hyperplane that separates classes while maximizing the margin between the closest points, called support vectors. A hyperplane is a flat boundary that divides the feature space into different classes.</a:t>
            </a:r>
          </a:p>
          <a:p>
            <a:pPr algn="just">
              <a:lnSpc>
                <a:spcPct val="110000"/>
              </a:lnSpc>
            </a:pPr>
            <a:endParaRPr lang="en-US" sz="2400" dirty="0"/>
          </a:p>
          <a:p>
            <a:pPr algn="just">
              <a:lnSpc>
                <a:spcPct val="110000"/>
              </a:lnSpc>
            </a:pPr>
            <a:endParaRPr lang="en-US" sz="2000" dirty="0"/>
          </a:p>
          <a:p>
            <a:pPr algn="just">
              <a:lnSpc>
                <a:spcPct val="110000"/>
              </a:lnSpc>
            </a:pPr>
            <a:r>
              <a:rPr lang="en-US" sz="2400" dirty="0"/>
              <a:t>                                                                          The decision boundary 							is given by:</a:t>
            </a:r>
          </a:p>
          <a:p>
            <a:pPr lvl="8" indent="0" algn="just">
              <a:lnSpc>
                <a:spcPct val="110000"/>
              </a:lnSpc>
            </a:pPr>
            <a:r>
              <a:rPr lang="en-US" sz="2400" dirty="0"/>
              <a:t>			</a:t>
            </a:r>
            <a:r>
              <a:rPr lang="en-US" sz="2400" dirty="0" err="1"/>
              <a:t>wTx</a:t>
            </a:r>
            <a:r>
              <a:rPr lang="en-US" sz="2400" dirty="0"/>
              <a:t> + b =0</a:t>
            </a:r>
          </a:p>
          <a:p>
            <a:pPr algn="just">
              <a:lnSpc>
                <a:spcPct val="110000"/>
              </a:lnSpc>
            </a:pPr>
            <a:r>
              <a:rPr lang="en-US" sz="2400" dirty="0"/>
              <a:t>					         where w is the weight vector,</a:t>
            </a:r>
          </a:p>
          <a:p>
            <a:pPr algn="just">
              <a:lnSpc>
                <a:spcPct val="110000"/>
              </a:lnSpc>
            </a:pPr>
            <a:r>
              <a:rPr lang="en-US" sz="2400" dirty="0"/>
              <a:t>						       b is the bias term.</a:t>
            </a:r>
          </a:p>
          <a:p>
            <a:pPr algn="just">
              <a:lnSpc>
                <a:spcPct val="110000"/>
              </a:lnSpc>
            </a:pPr>
            <a:endParaRPr lang="en-US" dirty="0"/>
          </a:p>
          <a:p>
            <a:pPr algn="just">
              <a:lnSpc>
                <a:spcPct val="110000"/>
              </a:lnSpc>
            </a:pPr>
            <a:endParaRPr lang="en-US" dirty="0"/>
          </a:p>
          <a:p>
            <a:pPr>
              <a:lnSpc>
                <a:spcPct val="110000"/>
              </a:lnSpc>
            </a:pPr>
            <a:r>
              <a:rPr lang="en-US" sz="2000" dirty="0"/>
              <a:t>					         </a:t>
            </a:r>
            <a:r>
              <a:rPr lang="en-US" sz="2400" dirty="0"/>
              <a:t>Key Parameters :									Cost (C)</a:t>
            </a:r>
          </a:p>
          <a:p>
            <a:pPr>
              <a:lnSpc>
                <a:spcPct val="110000"/>
              </a:lnSpc>
            </a:pPr>
            <a:r>
              <a:rPr lang="en-US" sz="2400" dirty="0"/>
              <a:t>							Kernel Functions</a:t>
            </a:r>
            <a:endParaRPr lang="en-US" dirty="0"/>
          </a:p>
          <a:p>
            <a:pPr algn="just">
              <a:lnSpc>
                <a:spcPct val="110000"/>
              </a:lnSpc>
            </a:pPr>
            <a:endParaRPr lang="en-US" sz="2000" dirty="0"/>
          </a:p>
          <a:p>
            <a:pPr>
              <a:buNone/>
            </a:pPr>
            <a:r>
              <a:rPr lang="en-US" sz="2400" b="1" dirty="0"/>
              <a:t>Cost (C):</a:t>
            </a:r>
            <a:r>
              <a:rPr lang="en-US" sz="2400" dirty="0"/>
              <a:t> Controls the trade-off between a wide margin and correct classification.</a:t>
            </a:r>
          </a:p>
          <a:p>
            <a:pPr lvl="1">
              <a:buFont typeface="Arial" panose="020B0604020202020204" pitchFamily="34" charset="0"/>
              <a:buChar char="•"/>
            </a:pPr>
            <a:r>
              <a:rPr lang="en-US" sz="2400" dirty="0"/>
              <a:t>High C leads to a complex boundary and may overfit.</a:t>
            </a:r>
          </a:p>
          <a:p>
            <a:pPr lvl="1">
              <a:buFont typeface="Arial" panose="020B0604020202020204" pitchFamily="34" charset="0"/>
              <a:buChar char="•"/>
            </a:pPr>
            <a:r>
              <a:rPr lang="en-US" sz="2400" dirty="0"/>
              <a:t>Low C allows a simpler, more generalizable model.</a:t>
            </a:r>
          </a:p>
          <a:p>
            <a:pPr algn="just">
              <a:lnSpc>
                <a:spcPct val="110000"/>
              </a:lnSpc>
            </a:pPr>
            <a:endParaRPr lang="en-US" dirty="0"/>
          </a:p>
          <a:p>
            <a:pPr>
              <a:buNone/>
            </a:pPr>
            <a:r>
              <a:rPr lang="en-US" sz="2400" b="1" dirty="0"/>
              <a:t>Kernel Functions:</a:t>
            </a:r>
            <a:r>
              <a:rPr lang="en-US" sz="2400" dirty="0"/>
              <a:t> Allow SVMs to handle different types of data by transforming it into higher dimensions.</a:t>
            </a:r>
          </a:p>
          <a:p>
            <a:pPr lvl="1">
              <a:buFont typeface="Arial" panose="020B0604020202020204" pitchFamily="34" charset="0"/>
              <a:buChar char="•"/>
            </a:pPr>
            <a:r>
              <a:rPr lang="en-US" sz="2400" b="1" dirty="0"/>
              <a:t>Linear Kernel:</a:t>
            </a:r>
            <a:r>
              <a:rPr lang="en-US" sz="2400" dirty="0"/>
              <a:t> Used for data that is already linearly separable. It creates a straight-line (or flat) decision boundary.</a:t>
            </a:r>
          </a:p>
          <a:p>
            <a:pPr lvl="1">
              <a:buFont typeface="Arial" panose="020B0604020202020204" pitchFamily="34" charset="0"/>
              <a:buChar char="•"/>
            </a:pPr>
            <a:r>
              <a:rPr lang="en-US" sz="2400" b="1" dirty="0"/>
              <a:t>Polynomial Kernel:</a:t>
            </a:r>
            <a:r>
              <a:rPr lang="en-US" sz="2400" dirty="0"/>
              <a:t> Used for data where classes are separated by curved boundaries. It creates more flexible, curved decision boundaries based on the polynomial degree.</a:t>
            </a:r>
          </a:p>
          <a:p>
            <a:pPr lvl="1">
              <a:buFont typeface="Arial" panose="020B0604020202020204" pitchFamily="34" charset="0"/>
              <a:buChar char="•"/>
            </a:pPr>
            <a:r>
              <a:rPr lang="en-US" sz="2400" b="1" dirty="0"/>
              <a:t>Radial Kernel:</a:t>
            </a:r>
            <a:r>
              <a:rPr lang="en-US" sz="2400" dirty="0"/>
              <a:t> Used for complex, non-linear datasets. It creates circular or irregular decision boundaries by measuring distance between points with a gamma parameter.</a:t>
            </a:r>
          </a:p>
          <a:p>
            <a:pPr algn="just">
              <a:lnSpc>
                <a:spcPct val="110000"/>
              </a:lnSpc>
            </a:pPr>
            <a:endParaRPr lang="en-US" sz="2000" dirty="0"/>
          </a:p>
          <a:p>
            <a:pPr>
              <a:buNone/>
            </a:pPr>
            <a:r>
              <a:rPr lang="en-US" sz="2400" b="1" dirty="0"/>
              <a:t>degree (Polynomial Kernel):</a:t>
            </a:r>
            <a:r>
              <a:rPr lang="en-US" sz="2400" dirty="0"/>
              <a:t> Controls the flexibility of the decision boundary.</a:t>
            </a:r>
          </a:p>
          <a:p>
            <a:pPr lvl="1">
              <a:buFont typeface="Arial" panose="020B0604020202020204" pitchFamily="34" charset="0"/>
              <a:buChar char="•"/>
            </a:pPr>
            <a:r>
              <a:rPr lang="en-US" sz="2400" dirty="0"/>
              <a:t>Low degree (e.g., 2): Less complex, smoother curves.</a:t>
            </a:r>
          </a:p>
          <a:p>
            <a:pPr lvl="1">
              <a:buFont typeface="Arial" panose="020B0604020202020204" pitchFamily="34" charset="0"/>
              <a:buChar char="•"/>
            </a:pPr>
            <a:r>
              <a:rPr lang="en-US" sz="2400" dirty="0"/>
              <a:t>High degree (e.g., 4): More complex, wavy decision boundaries.</a:t>
            </a:r>
          </a:p>
          <a:p>
            <a:pPr algn="just">
              <a:lnSpc>
                <a:spcPct val="110000"/>
              </a:lnSpc>
            </a:pPr>
            <a:endParaRPr lang="en-US" sz="2000" dirty="0"/>
          </a:p>
          <a:p>
            <a:pPr>
              <a:buNone/>
            </a:pPr>
            <a:r>
              <a:rPr lang="en-US" sz="2400" b="1" dirty="0"/>
              <a:t>gamma (Radial Basis Function and Polynomial Kernel):</a:t>
            </a:r>
            <a:r>
              <a:rPr lang="en-US" sz="2400" dirty="0"/>
              <a:t> Controls how far the influence of a single training point reaches.</a:t>
            </a:r>
          </a:p>
          <a:p>
            <a:pPr lvl="1">
              <a:buFont typeface="Arial" panose="020B0604020202020204" pitchFamily="34" charset="0"/>
              <a:buChar char="•"/>
            </a:pPr>
            <a:r>
              <a:rPr lang="en-US" sz="2400" dirty="0"/>
              <a:t>Low gamma (e.g., 0.1): Points have a wider influence, creating smoother decision boundaries.</a:t>
            </a:r>
          </a:p>
          <a:p>
            <a:pPr lvl="1">
              <a:buFont typeface="Arial" panose="020B0604020202020204" pitchFamily="34" charset="0"/>
              <a:buChar char="•"/>
            </a:pPr>
            <a:r>
              <a:rPr lang="en-US" sz="2400" dirty="0"/>
              <a:t>High gamma (e.g., 10): Points have a narrow influence, leading to very tight and complex boundaries that may overfit.</a:t>
            </a:r>
          </a:p>
          <a:p>
            <a:pPr algn="just">
              <a:lnSpc>
                <a:spcPct val="110000"/>
              </a:lnSpc>
            </a:pPr>
            <a:endParaRPr lang="en-US" dirty="0"/>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p:txBody>
      </p:sp>
      <p:sp>
        <p:nvSpPr>
          <p:cNvPr id="7" name="Rectangle 10">
            <a:extLst>
              <a:ext uri="{FF2B5EF4-FFF2-40B4-BE49-F238E27FC236}">
                <a16:creationId xmlns:a16="http://schemas.microsoft.com/office/drawing/2014/main" id="{F858AB40-57AF-49AF-9B0B-583FA8808191}"/>
              </a:ext>
            </a:extLst>
          </p:cNvPr>
          <p:cNvSpPr>
            <a:spLocks noChangeArrowheads="1"/>
          </p:cNvSpPr>
          <p:nvPr/>
        </p:nvSpPr>
        <p:spPr bwMode="auto">
          <a:xfrm>
            <a:off x="959039" y="13777601"/>
            <a:ext cx="10058400" cy="876006"/>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Theoretical Background </a:t>
            </a:r>
          </a:p>
        </p:txBody>
      </p:sp>
      <p:pic>
        <p:nvPicPr>
          <p:cNvPr id="8" name="Picture 2">
            <a:extLst>
              <a:ext uri="{FF2B5EF4-FFF2-40B4-BE49-F238E27FC236}">
                <a16:creationId xmlns:a16="http://schemas.microsoft.com/office/drawing/2014/main" id="{9EE09610-DAD1-64A3-336A-4E1534A4C5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9151" y="17474773"/>
            <a:ext cx="5024982" cy="434884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B9D078D-23EC-5E7D-8FB9-B573D9C9C692}"/>
              </a:ext>
            </a:extLst>
          </p:cNvPr>
          <p:cNvPicPr>
            <a:picLocks noChangeAspect="1"/>
          </p:cNvPicPr>
          <p:nvPr/>
        </p:nvPicPr>
        <p:blipFill>
          <a:blip r:embed="rId6"/>
          <a:stretch>
            <a:fillRect/>
          </a:stretch>
        </p:blipFill>
        <p:spPr>
          <a:xfrm>
            <a:off x="12132342" y="15401891"/>
            <a:ext cx="5305028" cy="3597697"/>
          </a:xfrm>
          <a:prstGeom prst="rect">
            <a:avLst/>
          </a:prstGeom>
        </p:spPr>
      </p:pic>
      <p:pic>
        <p:nvPicPr>
          <p:cNvPr id="9" name="Picture 8">
            <a:extLst>
              <a:ext uri="{FF2B5EF4-FFF2-40B4-BE49-F238E27FC236}">
                <a16:creationId xmlns:a16="http://schemas.microsoft.com/office/drawing/2014/main" id="{DAA58C7F-BF00-E61F-64BA-AFA943EA92DF}"/>
              </a:ext>
            </a:extLst>
          </p:cNvPr>
          <p:cNvPicPr>
            <a:picLocks noChangeAspect="1"/>
          </p:cNvPicPr>
          <p:nvPr/>
        </p:nvPicPr>
        <p:blipFill>
          <a:blip r:embed="rId7"/>
          <a:stretch>
            <a:fillRect/>
          </a:stretch>
        </p:blipFill>
        <p:spPr>
          <a:xfrm>
            <a:off x="22818024" y="24699834"/>
            <a:ext cx="6497041" cy="4009602"/>
          </a:xfrm>
          <a:prstGeom prst="rect">
            <a:avLst/>
          </a:prstGeom>
        </p:spPr>
      </p:pic>
      <p:sp>
        <p:nvSpPr>
          <p:cNvPr id="10" name="TextBox 19">
            <a:extLst>
              <a:ext uri="{FF2B5EF4-FFF2-40B4-BE49-F238E27FC236}">
                <a16:creationId xmlns:a16="http://schemas.microsoft.com/office/drawing/2014/main" id="{1AD0210D-D1C2-9F4F-8208-240A9556D044}"/>
              </a:ext>
            </a:extLst>
          </p:cNvPr>
          <p:cNvSpPr txBox="1">
            <a:spLocks noChangeArrowheads="1"/>
          </p:cNvSpPr>
          <p:nvPr/>
        </p:nvSpPr>
        <p:spPr bwMode="auto">
          <a:xfrm>
            <a:off x="22804520" y="5533183"/>
            <a:ext cx="9598176" cy="2824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b="1" dirty="0"/>
              <a:t>About Dataset </a:t>
            </a:r>
          </a:p>
          <a:p>
            <a:pPr marL="342900" indent="-342900">
              <a:lnSpc>
                <a:spcPct val="110000"/>
              </a:lnSpc>
              <a:buFont typeface="Arial" panose="020B0604020202020204" pitchFamily="34" charset="0"/>
              <a:buChar char="•"/>
            </a:pPr>
            <a:r>
              <a:rPr lang="en-US" sz="2400" dirty="0"/>
              <a:t>The dataset closely resembles real-world healthcare data, with </a:t>
            </a:r>
            <a:r>
              <a:rPr lang="en-US" sz="2400" b="1" dirty="0"/>
              <a:t>87% non-diabetic</a:t>
            </a:r>
            <a:r>
              <a:rPr lang="en-US" sz="2400" dirty="0"/>
              <a:t> and</a:t>
            </a:r>
            <a:r>
              <a:rPr lang="en-US" sz="2400" b="1" dirty="0"/>
              <a:t>13% diabetic</a:t>
            </a:r>
            <a:r>
              <a:rPr lang="en-US" sz="2400" dirty="0"/>
              <a:t> individuals.</a:t>
            </a:r>
            <a:br>
              <a:rPr lang="en-US" sz="2400" dirty="0"/>
            </a:br>
            <a:r>
              <a:rPr lang="en-US" sz="2400" dirty="0"/>
              <a:t>This severe imbalance made it </a:t>
            </a:r>
            <a:r>
              <a:rPr lang="en-US" sz="2400" b="1" dirty="0"/>
              <a:t>challenging for SVM models to find a clear hyperplane</a:t>
            </a:r>
            <a:r>
              <a:rPr lang="en-US" sz="2400" dirty="0"/>
              <a:t> for separating the two classes effectively.</a:t>
            </a:r>
          </a:p>
          <a:p>
            <a:pPr marL="342900" indent="-342900">
              <a:lnSpc>
                <a:spcPct val="110000"/>
              </a:lnSpc>
              <a:buFont typeface="Arial" panose="020B0604020202020204" pitchFamily="34" charset="0"/>
              <a:buChar char="•"/>
            </a:pPr>
            <a:r>
              <a:rPr lang="en-US" sz="2400" dirty="0"/>
              <a:t>In </a:t>
            </a:r>
            <a:r>
              <a:rPr lang="en-US" sz="2400" b="1" dirty="0"/>
              <a:t>initial experiments without down-sampling</a:t>
            </a:r>
            <a:r>
              <a:rPr lang="en-US" sz="2400" dirty="0"/>
              <a:t>, all SVM models (Linear, Radial, Polynomial) achieved </a:t>
            </a:r>
            <a:r>
              <a:rPr lang="en-US" sz="2400" b="1" dirty="0"/>
              <a:t>around 92% accuracy</a:t>
            </a:r>
            <a:r>
              <a:rPr lang="en-US" sz="2400" dirty="0"/>
              <a:t>.</a:t>
            </a:r>
            <a:br>
              <a:rPr lang="en-US" sz="2400" dirty="0"/>
            </a:br>
            <a:r>
              <a:rPr lang="en-US" sz="2400" dirty="0"/>
              <a:t>However, this </a:t>
            </a:r>
            <a:r>
              <a:rPr lang="en-US" sz="2400" b="1" dirty="0"/>
              <a:t>high accuracy was misleading</a:t>
            </a:r>
            <a:r>
              <a:rPr lang="en-US" sz="2400" dirty="0"/>
              <a:t>, as the models primarily predicted "No Diabetes," failing to learn meaningful patterns for diabetic cases.</a:t>
            </a:r>
          </a:p>
          <a:p>
            <a:pPr>
              <a:lnSpc>
                <a:spcPct val="110000"/>
              </a:lnSpc>
            </a:pPr>
            <a:r>
              <a:rPr lang="en-US" sz="2400" b="1" dirty="0"/>
              <a:t>Down-sampling</a:t>
            </a:r>
            <a:r>
              <a:rPr lang="en-US" sz="2400" dirty="0"/>
              <a:t> </a:t>
            </a:r>
          </a:p>
          <a:p>
            <a:pPr marL="342900" indent="-342900">
              <a:lnSpc>
                <a:spcPct val="110000"/>
              </a:lnSpc>
              <a:buFont typeface="Arial" panose="020B0604020202020204" pitchFamily="34" charset="0"/>
              <a:buChar char="•"/>
            </a:pPr>
            <a:r>
              <a:rPr lang="en-US" sz="2400" dirty="0"/>
              <a:t>Down-sampling was applied to balance the diabetic and non-diabetic classes in the training set.</a:t>
            </a:r>
            <a:br>
              <a:rPr lang="en-US" sz="2400" dirty="0"/>
            </a:br>
            <a:r>
              <a:rPr lang="en-US" sz="2400" dirty="0"/>
              <a:t>This adjustment helped models </a:t>
            </a:r>
            <a:r>
              <a:rPr lang="en-US" sz="2400" b="1" dirty="0"/>
              <a:t>focus more effectively</a:t>
            </a:r>
            <a:r>
              <a:rPr lang="en-US" sz="2400" dirty="0"/>
              <a:t> on correctly classifying diabetic individuals, leading to </a:t>
            </a:r>
            <a:r>
              <a:rPr lang="en-US" sz="2400" b="1" dirty="0"/>
              <a:t>more realistic evaluations</a:t>
            </a:r>
            <a:r>
              <a:rPr lang="en-US" sz="2400" dirty="0"/>
              <a:t>.</a:t>
            </a:r>
          </a:p>
          <a:p>
            <a:pPr>
              <a:lnSpc>
                <a:spcPct val="110000"/>
              </a:lnSpc>
            </a:pPr>
            <a:r>
              <a:rPr lang="en-US" sz="2400" b="1" dirty="0"/>
              <a:t>Issues faced:</a:t>
            </a:r>
          </a:p>
          <a:p>
            <a:pPr marL="342900" indent="-342900">
              <a:lnSpc>
                <a:spcPct val="110000"/>
              </a:lnSpc>
              <a:buFont typeface="Arial" panose="020B0604020202020204" pitchFamily="34" charset="0"/>
              <a:buChar char="•"/>
            </a:pPr>
            <a:r>
              <a:rPr lang="en-US" sz="2400" b="1" dirty="0"/>
              <a:t>Radial Kernel tuning</a:t>
            </a:r>
            <a:r>
              <a:rPr lang="en-US" sz="2400" dirty="0"/>
              <a:t> on the imbalanced dataset (about </a:t>
            </a:r>
            <a:r>
              <a:rPr lang="en-US" sz="2400" b="1" dirty="0"/>
              <a:t>17,000 data points</a:t>
            </a:r>
            <a:r>
              <a:rPr lang="en-US" sz="2400" dirty="0"/>
              <a:t>) took </a:t>
            </a:r>
            <a:r>
              <a:rPr lang="en-US" sz="2400" b="1" dirty="0"/>
              <a:t>significant time (~3844 seconds)</a:t>
            </a:r>
            <a:r>
              <a:rPr lang="en-US" sz="2400" dirty="0"/>
              <a:t>.</a:t>
            </a:r>
            <a:br>
              <a:rPr lang="en-US" sz="2400" dirty="0"/>
            </a:br>
            <a:r>
              <a:rPr lang="en-US" sz="2400" dirty="0"/>
              <a:t>Even after testing </a:t>
            </a:r>
            <a:r>
              <a:rPr lang="en-US" sz="2400" b="1" dirty="0"/>
              <a:t>a wide range of cost and gamma values</a:t>
            </a:r>
            <a:r>
              <a:rPr lang="en-US" sz="2400" dirty="0"/>
              <a:t>, the model's performance </a:t>
            </a:r>
            <a:r>
              <a:rPr lang="en-US" sz="2400" b="1" dirty="0"/>
              <a:t>remained stagnant (~92% accuracy)</a:t>
            </a:r>
            <a:r>
              <a:rPr lang="en-US" sz="2400" dirty="0"/>
              <a:t>.</a:t>
            </a:r>
          </a:p>
          <a:p>
            <a:pPr marL="342900" indent="-342900">
              <a:lnSpc>
                <a:spcPct val="110000"/>
              </a:lnSpc>
              <a:buFont typeface="Arial" panose="020B0604020202020204" pitchFamily="34" charset="0"/>
              <a:buChar char="•"/>
            </a:pPr>
            <a:r>
              <a:rPr lang="en-US" sz="2400" dirty="0"/>
              <a:t>Additionally, during tuning, </a:t>
            </a:r>
            <a:r>
              <a:rPr lang="en-US" sz="2400" b="1" dirty="0"/>
              <a:t>iteration warnings were encountered</a:t>
            </a:r>
            <a:r>
              <a:rPr lang="en-US" sz="2400" dirty="0"/>
              <a:t>, indicating </a:t>
            </a:r>
            <a:r>
              <a:rPr lang="en-US" sz="2400" b="1" dirty="0"/>
              <a:t>optimization difficulties</a:t>
            </a:r>
            <a:r>
              <a:rPr lang="en-US" sz="2400" dirty="0"/>
              <a:t> due to poor class separation and high cost settings.</a:t>
            </a:r>
            <a:br>
              <a:rPr lang="en-US" sz="2400" dirty="0"/>
            </a:br>
            <a:r>
              <a:rPr lang="en-US" sz="2400" dirty="0"/>
              <a:t>This highlights the critical need to </a:t>
            </a:r>
            <a:r>
              <a:rPr lang="en-US" sz="2400" b="1" dirty="0"/>
              <a:t>properly choose a reasonable cost function range</a:t>
            </a:r>
            <a:r>
              <a:rPr lang="en-US" sz="2400" dirty="0"/>
              <a:t> and </a:t>
            </a:r>
            <a:r>
              <a:rPr lang="en-US" sz="2400" b="1" dirty="0"/>
              <a:t>apply balancing techniques</a:t>
            </a:r>
            <a:r>
              <a:rPr lang="en-US" sz="2400" dirty="0"/>
              <a:t> when training SVMs.</a:t>
            </a:r>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endParaRPr lang="en-US" sz="2400" dirty="0"/>
          </a:p>
          <a:p>
            <a:pPr marL="342900" indent="-342900">
              <a:lnSpc>
                <a:spcPct val="110000"/>
              </a:lnSpc>
              <a:buFont typeface="Arial" panose="020B0604020202020204" pitchFamily="34" charset="0"/>
              <a:buChar char="•"/>
            </a:pPr>
            <a:r>
              <a:rPr lang="en-US" sz="2400" b="1" dirty="0"/>
              <a:t>Fruit consumption distribution plots</a:t>
            </a:r>
            <a:r>
              <a:rPr lang="en-US" sz="2400" dirty="0"/>
              <a:t> showed </a:t>
            </a:r>
            <a:r>
              <a:rPr lang="en-US" sz="2400" b="1" dirty="0"/>
              <a:t>substantial overlap</a:t>
            </a:r>
            <a:r>
              <a:rPr lang="en-US" sz="2400" dirty="0"/>
              <a:t> between diabetic and non-diabetic groups, reflecting the </a:t>
            </a:r>
            <a:r>
              <a:rPr lang="en-US" sz="2400" b="1" dirty="0"/>
              <a:t>subtle real-world differences</a:t>
            </a:r>
            <a:r>
              <a:rPr lang="en-US" sz="2400" dirty="0"/>
              <a:t> in diet habits.</a:t>
            </a:r>
            <a:br>
              <a:rPr lang="en-US" sz="2400" dirty="0"/>
            </a:br>
            <a:r>
              <a:rPr lang="en-US" sz="2400" dirty="0"/>
              <a:t>Such overlaps further made </a:t>
            </a:r>
            <a:r>
              <a:rPr lang="en-US" sz="2400" b="1" dirty="0"/>
              <a:t>classification difficult</a:t>
            </a:r>
            <a:r>
              <a:rPr lang="en-US" sz="2400" dirty="0"/>
              <a:t>, even with advanced kernels.</a:t>
            </a:r>
          </a:p>
          <a:p>
            <a:pPr>
              <a:lnSpc>
                <a:spcPct val="110000"/>
              </a:lnSpc>
            </a:pPr>
            <a:endParaRPr lang="en-US" sz="2400" dirty="0"/>
          </a:p>
          <a:p>
            <a:pPr>
              <a:lnSpc>
                <a:spcPct val="110000"/>
              </a:lnSpc>
            </a:pPr>
            <a:endParaRPr lang="en-US" sz="2400" dirty="0"/>
          </a:p>
          <a:p>
            <a:pPr>
              <a:lnSpc>
                <a:spcPct val="110000"/>
              </a:lnSpc>
            </a:pPr>
            <a:r>
              <a:rPr lang="en-US" sz="2400" b="1" dirty="0"/>
              <a:t>							Feature importance 							analysis</a:t>
            </a:r>
            <a:r>
              <a:rPr lang="en-US" sz="2400" dirty="0"/>
              <a:t> revealed 								that </a:t>
            </a:r>
            <a:r>
              <a:rPr lang="en-US" sz="2400" b="1" dirty="0"/>
              <a:t>BMI (BMICALC)</a:t>
            </a:r>
            <a:r>
              <a:rPr lang="en-US" sz="2400" dirty="0"/>
              <a:t>, 							</a:t>
            </a:r>
            <a:r>
              <a:rPr lang="en-US" sz="2400" b="1" dirty="0"/>
              <a:t>Pizza Consumption 							(PIZZANO)</a:t>
            </a:r>
            <a:r>
              <a:rPr lang="en-US" sz="2400" dirty="0"/>
              <a:t>,and </a:t>
            </a:r>
            <a:r>
              <a:rPr lang="en-US" sz="2400" b="1" dirty="0"/>
              <a:t>Fruit 							Intake (FRUTNO) 								</a:t>
            </a:r>
            <a:r>
              <a:rPr lang="en-US" sz="2400" dirty="0"/>
              <a:t>were the </a:t>
            </a:r>
            <a:r>
              <a:rPr lang="en-US" sz="2400" b="1" dirty="0"/>
              <a:t>strongest 								predictors</a:t>
            </a:r>
            <a:r>
              <a:rPr lang="en-US" sz="2400" dirty="0"/>
              <a:t> of diabetes.</a:t>
            </a:r>
            <a:br>
              <a:rPr lang="en-US" sz="2400" dirty="0"/>
            </a:br>
            <a:r>
              <a:rPr lang="en-US" sz="2400" dirty="0"/>
              <a:t>Individuals with </a:t>
            </a:r>
            <a:r>
              <a:rPr lang="en-US" sz="2400" b="1" dirty="0"/>
              <a:t>higher BMI</a:t>
            </a:r>
            <a:r>
              <a:rPr lang="en-US" sz="2400" dirty="0"/>
              <a:t> and </a:t>
            </a:r>
            <a:r>
              <a:rPr lang="en-US" sz="2400" b="1" dirty="0"/>
              <a:t>unhealthier eating patterns</a:t>
            </a:r>
            <a:r>
              <a:rPr lang="en-US" sz="2400" dirty="0"/>
              <a:t> were more likely to develop diabetes, aligning with known public health research.</a:t>
            </a:r>
          </a:p>
          <a:p>
            <a:pPr>
              <a:lnSpc>
                <a:spcPct val="110000"/>
              </a:lnSpc>
              <a:spcBef>
                <a:spcPts val="600"/>
              </a:spcBef>
            </a:pPr>
            <a:r>
              <a:rPr lang="en-US" sz="2400" b="1" dirty="0"/>
              <a:t>Takeaways:</a:t>
            </a:r>
            <a:br>
              <a:rPr lang="en-US" sz="2400" dirty="0"/>
            </a:br>
            <a:r>
              <a:rPr lang="en-US" sz="2400" dirty="0"/>
              <a:t>Proper </a:t>
            </a:r>
            <a:r>
              <a:rPr lang="en-US" sz="2400" b="1" dirty="0"/>
              <a:t>data balancing</a:t>
            </a:r>
            <a:r>
              <a:rPr lang="en-US" sz="2400" dirty="0"/>
              <a:t>, </a:t>
            </a:r>
            <a:r>
              <a:rPr lang="en-US" sz="2400" b="1" dirty="0"/>
              <a:t>controlled hyperparameter tuning</a:t>
            </a:r>
            <a:r>
              <a:rPr lang="en-US" sz="2400" dirty="0"/>
              <a:t>, and </a:t>
            </a:r>
            <a:r>
              <a:rPr lang="en-US" sz="2400" b="1" dirty="0"/>
              <a:t>careful interpretation of feature contributions</a:t>
            </a:r>
            <a:r>
              <a:rPr lang="en-US" sz="2400" dirty="0"/>
              <a:t> are essential steps to build reliable disease prediction models using SVM.</a:t>
            </a:r>
          </a:p>
          <a:p>
            <a:pPr marL="342900" indent="-342900">
              <a:lnSpc>
                <a:spcPct val="110000"/>
              </a:lnSpc>
              <a:buFont typeface="Arial" panose="020B0604020202020204" pitchFamily="34" charset="0"/>
              <a:buChar char="•"/>
            </a:pPr>
            <a:endParaRPr lang="en-US" sz="2400" dirty="0"/>
          </a:p>
          <a:p>
            <a:pPr>
              <a:lnSpc>
                <a:spcPct val="110000"/>
              </a:lnSpc>
            </a:pPr>
            <a:endParaRPr lang="en-US" sz="2400" dirty="0"/>
          </a:p>
          <a:p>
            <a:pPr>
              <a:lnSpc>
                <a:spcPct val="110000"/>
              </a:lnSpc>
            </a:pPr>
            <a:endParaRPr lang="en-US" sz="2400" dirty="0">
              <a:effectLst/>
              <a:latin typeface="Quattrocento Sans" panose="020B0502050000020003" pitchFamily="34" charset="0"/>
              <a:cs typeface="Arial" pitchFamily="34" charset="0"/>
            </a:endParaRPr>
          </a:p>
        </p:txBody>
      </p:sp>
      <p:pic>
        <p:nvPicPr>
          <p:cNvPr id="11" name="Picture 10">
            <a:extLst>
              <a:ext uri="{FF2B5EF4-FFF2-40B4-BE49-F238E27FC236}">
                <a16:creationId xmlns:a16="http://schemas.microsoft.com/office/drawing/2014/main" id="{8A8474CB-8873-A9CF-33B0-F82515A34507}"/>
              </a:ext>
            </a:extLst>
          </p:cNvPr>
          <p:cNvPicPr>
            <a:picLocks noChangeAspect="1"/>
          </p:cNvPicPr>
          <p:nvPr/>
        </p:nvPicPr>
        <p:blipFill>
          <a:blip r:embed="rId8"/>
          <a:stretch>
            <a:fillRect/>
          </a:stretch>
        </p:blipFill>
        <p:spPr>
          <a:xfrm>
            <a:off x="23220960" y="17200740"/>
            <a:ext cx="8334375" cy="5143500"/>
          </a:xfrm>
          <a:prstGeom prst="rect">
            <a:avLst/>
          </a:prstGeom>
        </p:spPr>
      </p:pic>
      <p:pic>
        <p:nvPicPr>
          <p:cNvPr id="12" name="Picture 11">
            <a:extLst>
              <a:ext uri="{FF2B5EF4-FFF2-40B4-BE49-F238E27FC236}">
                <a16:creationId xmlns:a16="http://schemas.microsoft.com/office/drawing/2014/main" id="{A23E1FFF-8FC9-5C92-AAA5-D9DAD8A359CC}"/>
              </a:ext>
            </a:extLst>
          </p:cNvPr>
          <p:cNvPicPr>
            <a:picLocks noChangeAspect="1"/>
          </p:cNvPicPr>
          <p:nvPr/>
        </p:nvPicPr>
        <p:blipFill>
          <a:blip r:embed="rId9"/>
          <a:stretch>
            <a:fillRect/>
          </a:stretch>
        </p:blipFill>
        <p:spPr>
          <a:xfrm>
            <a:off x="33561390" y="9015216"/>
            <a:ext cx="8920736" cy="5036758"/>
          </a:xfrm>
          <a:prstGeom prst="rect">
            <a:avLst/>
          </a:prstGeom>
        </p:spPr>
      </p:pic>
      <p:pic>
        <p:nvPicPr>
          <p:cNvPr id="14" name="Picture 13">
            <a:extLst>
              <a:ext uri="{FF2B5EF4-FFF2-40B4-BE49-F238E27FC236}">
                <a16:creationId xmlns:a16="http://schemas.microsoft.com/office/drawing/2014/main" id="{B06470CC-212D-1231-D7AE-79C6B6D0A3D8}"/>
              </a:ext>
            </a:extLst>
          </p:cNvPr>
          <p:cNvPicPr>
            <a:picLocks noChangeAspect="1"/>
          </p:cNvPicPr>
          <p:nvPr/>
        </p:nvPicPr>
        <p:blipFill>
          <a:blip r:embed="rId10"/>
          <a:stretch>
            <a:fillRect/>
          </a:stretch>
        </p:blipFill>
        <p:spPr>
          <a:xfrm>
            <a:off x="33402427" y="17754372"/>
            <a:ext cx="6540195" cy="4036235"/>
          </a:xfrm>
          <a:prstGeom prst="rect">
            <a:avLst/>
          </a:prstGeom>
        </p:spPr>
      </p:pic>
      <p:sp>
        <p:nvSpPr>
          <p:cNvPr id="15" name="TextBox 14">
            <a:extLst>
              <a:ext uri="{FF2B5EF4-FFF2-40B4-BE49-F238E27FC236}">
                <a16:creationId xmlns:a16="http://schemas.microsoft.com/office/drawing/2014/main" id="{1388874B-790B-B873-A326-2BC0DC44839C}"/>
              </a:ext>
            </a:extLst>
          </p:cNvPr>
          <p:cNvSpPr txBox="1"/>
          <p:nvPr/>
        </p:nvSpPr>
        <p:spPr>
          <a:xfrm>
            <a:off x="41376600" y="22468653"/>
            <a:ext cx="184731" cy="461665"/>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BDF90D7-6999-9AAD-37B1-3CFB0EDCFC50}"/>
              </a:ext>
            </a:extLst>
          </p:cNvPr>
          <p:cNvSpPr txBox="1"/>
          <p:nvPr/>
        </p:nvSpPr>
        <p:spPr>
          <a:xfrm>
            <a:off x="39471600" y="17373600"/>
            <a:ext cx="3657600" cy="4893647"/>
          </a:xfrm>
          <a:prstGeom prst="rect">
            <a:avLst/>
          </a:prstGeom>
          <a:noFill/>
        </p:spPr>
        <p:txBody>
          <a:bodyPr wrap="square" rtlCol="0">
            <a:spAutoFit/>
          </a:bodyPr>
          <a:lstStyle/>
          <a:p>
            <a:pPr>
              <a:buNone/>
            </a:pPr>
            <a:r>
              <a:rPr lang="en-US" b="1" dirty="0">
                <a:latin typeface="Arial" panose="020B0604020202020204" pitchFamily="34" charset="0"/>
                <a:cs typeface="Arial" panose="020B0604020202020204" pitchFamily="34" charset="0"/>
              </a:rPr>
              <a:t>Best Model Hyperparameters: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Linear SVM:</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Cost:</a:t>
            </a:r>
            <a:r>
              <a:rPr lang="en-US" dirty="0">
                <a:latin typeface="Arial" panose="020B0604020202020204" pitchFamily="34" charset="0"/>
                <a:cs typeface="Arial" panose="020B0604020202020204" pitchFamily="34" charset="0"/>
              </a:rPr>
              <a:t> 0.05</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Radial SVM:</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Cost:</a:t>
            </a:r>
            <a:r>
              <a:rPr lang="en-US" dirty="0">
                <a:latin typeface="Arial" panose="020B0604020202020204" pitchFamily="34" charset="0"/>
                <a:cs typeface="Arial" panose="020B0604020202020204" pitchFamily="34" charset="0"/>
              </a:rPr>
              <a:t> 0.01</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Gamma:</a:t>
            </a:r>
            <a:r>
              <a:rPr lang="en-US" dirty="0">
                <a:latin typeface="Arial" panose="020B0604020202020204" pitchFamily="34" charset="0"/>
                <a:cs typeface="Arial" panose="020B0604020202020204" pitchFamily="34" charset="0"/>
              </a:rPr>
              <a:t> 0.001</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Polynomial SVM:</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Cost:</a:t>
            </a:r>
            <a:r>
              <a:rPr lang="en-US" dirty="0">
                <a:latin typeface="Arial" panose="020B0604020202020204" pitchFamily="34" charset="0"/>
                <a:cs typeface="Arial" panose="020B0604020202020204" pitchFamily="34" charset="0"/>
              </a:rPr>
              <a:t> 0.5</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Degree:</a:t>
            </a:r>
            <a:r>
              <a:rPr lang="en-US" dirty="0">
                <a:latin typeface="Arial" panose="020B0604020202020204" pitchFamily="34" charset="0"/>
                <a:cs typeface="Arial" panose="020B0604020202020204" pitchFamily="34" charset="0"/>
              </a:rPr>
              <a:t> 3</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Best Coef0:</a:t>
            </a:r>
            <a:r>
              <a:rPr lang="en-US" dirty="0">
                <a:latin typeface="Arial" panose="020B0604020202020204" pitchFamily="34" charset="0"/>
                <a:cs typeface="Arial" panose="020B0604020202020204" pitchFamily="34" charset="0"/>
              </a:rPr>
              <a:t> 2</a:t>
            </a:r>
          </a:p>
          <a:p>
            <a:endParaRPr 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79DFBBA-F5B2-974F-05B0-E264E55D7024}"/>
              </a:ext>
            </a:extLst>
          </p:cNvPr>
          <p:cNvSpPr txBox="1"/>
          <p:nvPr/>
        </p:nvSpPr>
        <p:spPr>
          <a:xfrm>
            <a:off x="33377113" y="22098000"/>
            <a:ext cx="9555048" cy="5632311"/>
          </a:xfrm>
          <a:prstGeom prst="rect">
            <a:avLst/>
          </a:prstGeom>
          <a:noFill/>
        </p:spPr>
        <p:txBody>
          <a:bodyPr wrap="square" rtlCol="0">
            <a:spAutoFit/>
          </a:bodyPr>
          <a:lstStyle/>
          <a:p>
            <a:pPr>
              <a:buNone/>
            </a:pPr>
            <a:r>
              <a:rPr lang="en-US" b="1" dirty="0">
                <a:latin typeface="Arial" panose="020B0604020202020204" pitchFamily="34" charset="0"/>
                <a:cs typeface="Arial" panose="020B0604020202020204" pitchFamily="34" charset="0"/>
              </a:rPr>
              <a:t>Key Takeaways:</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Simpler models like Linear SVM can outperform more complex kernels when features are moderately separable after balancing.</a:t>
            </a:r>
          </a:p>
          <a:p>
            <a:pPr>
              <a:buFont typeface="Arial" panose="020B0604020202020204" pitchFamily="34" charset="0"/>
              <a:buChar char="•"/>
            </a:pPr>
            <a:r>
              <a:rPr lang="en-US" dirty="0">
                <a:latin typeface="Arial" panose="020B0604020202020204" pitchFamily="34" charset="0"/>
                <a:cs typeface="Arial" panose="020B0604020202020204" pitchFamily="34" charset="0"/>
              </a:rPr>
              <a:t>Proper data preprocessing (down-sampling) and careful hyperparameter tuning are critical for real-world health prediction tasks.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study shows that </a:t>
            </a:r>
            <a:r>
              <a:rPr lang="en-US" b="1" dirty="0">
                <a:latin typeface="Arial" panose="020B0604020202020204" pitchFamily="34" charset="0"/>
                <a:cs typeface="Arial" panose="020B0604020202020204" pitchFamily="34" charset="0"/>
              </a:rPr>
              <a:t>unhealthy eating habits</a:t>
            </a:r>
            <a:r>
              <a:rPr lang="en-US" dirty="0">
                <a:latin typeface="Arial" panose="020B0604020202020204" pitchFamily="34" charset="0"/>
                <a:cs typeface="Arial" panose="020B0604020202020204" pitchFamily="34" charset="0"/>
              </a:rPr>
              <a:t>, such as </a:t>
            </a:r>
            <a:r>
              <a:rPr lang="en-US" b="1" dirty="0">
                <a:latin typeface="Arial" panose="020B0604020202020204" pitchFamily="34" charset="0"/>
                <a:cs typeface="Arial" panose="020B0604020202020204" pitchFamily="34" charset="0"/>
              </a:rPr>
              <a:t>high pizza consumption</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higher BMI</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lower fruit intake</a:t>
            </a:r>
            <a:r>
              <a:rPr lang="en-US" dirty="0">
                <a:latin typeface="Arial" panose="020B0604020202020204" pitchFamily="34" charset="0"/>
                <a:cs typeface="Arial" panose="020B0604020202020204" pitchFamily="34" charset="0"/>
              </a:rPr>
              <a:t>, are strong predictors of diabetes risk in adults over 50.</a:t>
            </a:r>
            <a:r>
              <a:rPr lang="en-US" b="1" dirty="0">
                <a:latin typeface="Arial" panose="020B0604020202020204" pitchFamily="34" charset="0"/>
                <a:cs typeface="Arial" panose="020B0604020202020204" pitchFamily="34" charset="0"/>
              </a:rPr>
              <a:t> Feature importance analysis</a:t>
            </a:r>
            <a:r>
              <a:rPr lang="en-US" dirty="0">
                <a:latin typeface="Arial" panose="020B0604020202020204" pitchFamily="34" charset="0"/>
                <a:cs typeface="Arial" panose="020B0604020202020204" pitchFamily="34" charset="0"/>
              </a:rPr>
              <a:t> confirmed that poor dietary choices and elevated body weight are major contributors to diabetes development.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pic>
        <p:nvPicPr>
          <p:cNvPr id="18" name="Picture 17">
            <a:extLst>
              <a:ext uri="{FF2B5EF4-FFF2-40B4-BE49-F238E27FC236}">
                <a16:creationId xmlns:a16="http://schemas.microsoft.com/office/drawing/2014/main" id="{46799F14-3BD9-440A-4816-C96133925B39}"/>
              </a:ext>
            </a:extLst>
          </p:cNvPr>
          <p:cNvPicPr>
            <a:picLocks noChangeAspect="1"/>
          </p:cNvPicPr>
          <p:nvPr/>
        </p:nvPicPr>
        <p:blipFill>
          <a:blip r:embed="rId11"/>
          <a:stretch>
            <a:fillRect/>
          </a:stretch>
        </p:blipFill>
        <p:spPr>
          <a:xfrm>
            <a:off x="11976501" y="30117571"/>
            <a:ext cx="9598176" cy="1703588"/>
          </a:xfrm>
          <a:prstGeom prst="rect">
            <a:avLst/>
          </a:prstGeom>
        </p:spPr>
      </p:pic>
      <p:pic>
        <p:nvPicPr>
          <p:cNvPr id="19" name="Picture 18">
            <a:extLst>
              <a:ext uri="{FF2B5EF4-FFF2-40B4-BE49-F238E27FC236}">
                <a16:creationId xmlns:a16="http://schemas.microsoft.com/office/drawing/2014/main" id="{FB121FF5-CF69-D770-D39B-C51DBEDFFF72}"/>
              </a:ext>
            </a:extLst>
          </p:cNvPr>
          <p:cNvPicPr>
            <a:picLocks noChangeAspect="1"/>
          </p:cNvPicPr>
          <p:nvPr/>
        </p:nvPicPr>
        <p:blipFill>
          <a:blip r:embed="rId12"/>
          <a:stretch>
            <a:fillRect/>
          </a:stretch>
        </p:blipFill>
        <p:spPr>
          <a:xfrm>
            <a:off x="17099254" y="19088056"/>
            <a:ext cx="4627793" cy="316545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1751</Words>
  <Application>Microsoft Office PowerPoint</Application>
  <PresentationFormat>Custom</PresentationFormat>
  <Paragraphs>165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Quattrocento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Prasanth Gururaj</cp:lastModifiedBy>
  <cp:revision>110</cp:revision>
  <cp:lastPrinted>2000-08-03T00:31:24Z</cp:lastPrinted>
  <dcterms:modified xsi:type="dcterms:W3CDTF">2025-04-28T20:12:43Z</dcterms:modified>
  <cp:category>research posters template</cp:category>
</cp:coreProperties>
</file>