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368" r:id="rId4"/>
    <p:sldId id="369" r:id="rId5"/>
    <p:sldId id="370" r:id="rId6"/>
    <p:sldId id="379" r:id="rId7"/>
    <p:sldId id="372" r:id="rId8"/>
    <p:sldId id="373" r:id="rId9"/>
    <p:sldId id="374" r:id="rId10"/>
    <p:sldId id="376" r:id="rId11"/>
    <p:sldId id="375" r:id="rId12"/>
    <p:sldId id="377" r:id="rId13"/>
    <p:sldId id="3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CRYPTO PRICE PREDICTION SYSTEM</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183902"/>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&lt;Supervisor Name with Designation&gt;</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Prasanth S</a:t>
            </a:r>
          </a:p>
          <a:p>
            <a:pPr>
              <a:spcBef>
                <a:spcPct val="0"/>
              </a:spcBef>
              <a:buClrTx/>
              <a:buFontTx/>
              <a:buNone/>
            </a:pPr>
            <a:r>
              <a:rPr lang="en-IN" altLang="en-US" sz="2000" b="1" dirty="0">
                <a:solidFill>
                  <a:srgbClr val="FF0000"/>
                </a:solidFill>
              </a:rPr>
              <a:t>220701201</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8" name="Picture 7">
            <a:extLst>
              <a:ext uri="{FF2B5EF4-FFF2-40B4-BE49-F238E27FC236}">
                <a16:creationId xmlns:a16="http://schemas.microsoft.com/office/drawing/2014/main" id="{1B447A1F-AB43-67CF-F554-597393E05E9E}"/>
              </a:ext>
            </a:extLst>
          </p:cNvPr>
          <p:cNvPicPr>
            <a:picLocks noChangeAspect="1"/>
          </p:cNvPicPr>
          <p:nvPr/>
        </p:nvPicPr>
        <p:blipFill>
          <a:blip r:embed="rId2"/>
          <a:stretch>
            <a:fillRect/>
          </a:stretch>
        </p:blipFill>
        <p:spPr>
          <a:xfrm>
            <a:off x="755651" y="1746251"/>
            <a:ext cx="4833538" cy="2179249"/>
          </a:xfrm>
          <a:prstGeom prst="rect">
            <a:avLst/>
          </a:prstGeom>
        </p:spPr>
      </p:pic>
      <p:pic>
        <p:nvPicPr>
          <p:cNvPr id="10" name="Picture 9">
            <a:extLst>
              <a:ext uri="{FF2B5EF4-FFF2-40B4-BE49-F238E27FC236}">
                <a16:creationId xmlns:a16="http://schemas.microsoft.com/office/drawing/2014/main" id="{0E58BCD0-DED7-AC33-44AA-4E6472F4BD0A}"/>
              </a:ext>
            </a:extLst>
          </p:cNvPr>
          <p:cNvPicPr>
            <a:picLocks noChangeAspect="1"/>
          </p:cNvPicPr>
          <p:nvPr/>
        </p:nvPicPr>
        <p:blipFill>
          <a:blip r:embed="rId3"/>
          <a:stretch>
            <a:fillRect/>
          </a:stretch>
        </p:blipFill>
        <p:spPr>
          <a:xfrm>
            <a:off x="766233" y="3997229"/>
            <a:ext cx="4833538" cy="2135284"/>
          </a:xfrm>
          <a:prstGeom prst="rect">
            <a:avLst/>
          </a:prstGeom>
        </p:spPr>
      </p:pic>
      <p:pic>
        <p:nvPicPr>
          <p:cNvPr id="12" name="Picture 11">
            <a:extLst>
              <a:ext uri="{FF2B5EF4-FFF2-40B4-BE49-F238E27FC236}">
                <a16:creationId xmlns:a16="http://schemas.microsoft.com/office/drawing/2014/main" id="{F50F8D79-A847-A83A-C679-5BFF327A8983}"/>
              </a:ext>
            </a:extLst>
          </p:cNvPr>
          <p:cNvPicPr>
            <a:picLocks noChangeAspect="1"/>
          </p:cNvPicPr>
          <p:nvPr/>
        </p:nvPicPr>
        <p:blipFill>
          <a:blip r:embed="rId4"/>
          <a:stretch>
            <a:fillRect/>
          </a:stretch>
        </p:blipFill>
        <p:spPr>
          <a:xfrm>
            <a:off x="5974728" y="1791900"/>
            <a:ext cx="5320497" cy="4267200"/>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l">
              <a:lnSpc>
                <a:spcPts val="2143"/>
              </a:lnSpc>
              <a:spcBef>
                <a:spcPts val="1029"/>
              </a:spcBef>
              <a:spcAft>
                <a:spcPts val="1029"/>
              </a:spcAft>
              <a:buNone/>
            </a:pPr>
            <a:r>
              <a:rPr lang="en-US" sz="2000" b="0" i="0" dirty="0">
                <a:effectLst/>
                <a:latin typeface="+mj-lt"/>
              </a:rPr>
              <a:t>The LSTM-based cryptocurrency prediction system successfully forecasts 5-day price trends with </a:t>
            </a:r>
            <a:r>
              <a:rPr lang="en-US" sz="2000" b="1" i="0" dirty="0">
                <a:effectLst/>
                <a:latin typeface="+mj-lt"/>
              </a:rPr>
              <a:t>&lt;1% MAE</a:t>
            </a:r>
            <a:r>
              <a:rPr lang="en-US" sz="2000" b="0" i="0" dirty="0">
                <a:effectLst/>
                <a:latin typeface="+mj-lt"/>
              </a:rPr>
              <a:t> across 10+ tokens by:</a:t>
            </a:r>
          </a:p>
          <a:p>
            <a:pPr algn="l">
              <a:lnSpc>
                <a:spcPts val="2143"/>
              </a:lnSpc>
              <a:spcBef>
                <a:spcPts val="1029"/>
              </a:spcBef>
              <a:spcAft>
                <a:spcPts val="1029"/>
              </a:spcAft>
              <a:buFont typeface="+mj-lt"/>
              <a:buAutoNum type="arabicPeriod"/>
            </a:pPr>
            <a:r>
              <a:rPr lang="en-US" sz="2000" b="0" i="0" dirty="0">
                <a:effectLst/>
                <a:latin typeface="+mj-lt"/>
              </a:rPr>
              <a:t>Leveraging </a:t>
            </a:r>
            <a:r>
              <a:rPr lang="en-US" sz="2000" b="1" i="0" dirty="0">
                <a:effectLst/>
                <a:latin typeface="+mj-lt"/>
              </a:rPr>
              <a:t>temporal patterns</a:t>
            </a:r>
            <a:r>
              <a:rPr lang="en-US" sz="2000" b="0" i="0" dirty="0">
                <a:effectLst/>
                <a:latin typeface="+mj-lt"/>
              </a:rPr>
              <a:t> via 30-day sequences</a:t>
            </a:r>
          </a:p>
          <a:p>
            <a:pPr algn="l">
              <a:lnSpc>
                <a:spcPts val="2143"/>
              </a:lnSpc>
              <a:spcBef>
                <a:spcPts val="300"/>
              </a:spcBef>
              <a:spcAft>
                <a:spcPts val="1029"/>
              </a:spcAft>
              <a:buFont typeface="+mj-lt"/>
              <a:buAutoNum type="arabicPeriod"/>
            </a:pPr>
            <a:r>
              <a:rPr lang="en-US" sz="2000" b="0" i="0" dirty="0">
                <a:effectLst/>
                <a:latin typeface="+mj-lt"/>
              </a:rPr>
              <a:t>Combining </a:t>
            </a:r>
            <a:r>
              <a:rPr lang="en-US" sz="2000" b="1" i="0" dirty="0">
                <a:effectLst/>
                <a:latin typeface="+mj-lt"/>
              </a:rPr>
              <a:t>technical indicators</a:t>
            </a:r>
            <a:r>
              <a:rPr lang="en-US" sz="2000" b="0" i="0" dirty="0">
                <a:effectLst/>
                <a:latin typeface="+mj-lt"/>
              </a:rPr>
              <a:t> with </a:t>
            </a:r>
            <a:r>
              <a:rPr lang="en-US" sz="2000" b="0" i="0" dirty="0" err="1">
                <a:effectLst/>
                <a:latin typeface="+mj-lt"/>
              </a:rPr>
              <a:t>MinMax</a:t>
            </a:r>
            <a:r>
              <a:rPr lang="en-US" sz="2000" b="0" i="0" dirty="0">
                <a:effectLst/>
                <a:latin typeface="+mj-lt"/>
              </a:rPr>
              <a:t>-scaled OHLCV data</a:t>
            </a:r>
          </a:p>
          <a:p>
            <a:pPr algn="l">
              <a:lnSpc>
                <a:spcPts val="2143"/>
              </a:lnSpc>
              <a:spcBef>
                <a:spcPts val="300"/>
              </a:spcBef>
              <a:spcAft>
                <a:spcPts val="1029"/>
              </a:spcAft>
              <a:buFont typeface="+mj-lt"/>
              <a:buAutoNum type="arabicPeriod"/>
            </a:pPr>
            <a:r>
              <a:rPr lang="en-US" sz="2000" b="0" i="0" dirty="0">
                <a:effectLst/>
                <a:latin typeface="+mj-lt"/>
              </a:rPr>
              <a:t>Delivering </a:t>
            </a:r>
            <a:r>
              <a:rPr lang="en-US" sz="2000" b="1" i="0" dirty="0">
                <a:effectLst/>
                <a:latin typeface="+mj-lt"/>
              </a:rPr>
              <a:t>low-latency predictions</a:t>
            </a:r>
            <a:r>
              <a:rPr lang="en-US" sz="2000" b="0" i="0" dirty="0">
                <a:effectLst/>
                <a:latin typeface="+mj-lt"/>
              </a:rPr>
              <a:t> (30ms) through </a:t>
            </a:r>
            <a:r>
              <a:rPr lang="en-US" sz="2000" b="0" i="0" dirty="0" err="1">
                <a:effectLst/>
                <a:latin typeface="+mj-lt"/>
              </a:rPr>
              <a:t>FastAPI</a:t>
            </a:r>
            <a:endParaRPr lang="en-US" sz="2000" b="0" i="0" dirty="0">
              <a:effectLst/>
              <a:latin typeface="+mj-lt"/>
            </a:endParaRPr>
          </a:p>
          <a:p>
            <a:pPr marL="0" indent="0" algn="l">
              <a:lnSpc>
                <a:spcPts val="2143"/>
              </a:lnSpc>
              <a:spcBef>
                <a:spcPts val="300"/>
              </a:spcBef>
              <a:spcAft>
                <a:spcPts val="1029"/>
              </a:spcAft>
              <a:buNone/>
            </a:pPr>
            <a:endParaRPr lang="en-US" sz="2000" dirty="0">
              <a:latin typeface="+mj-lt"/>
            </a:endParaRPr>
          </a:p>
          <a:p>
            <a:pPr marL="0" indent="0" algn="l">
              <a:lnSpc>
                <a:spcPts val="2143"/>
              </a:lnSpc>
              <a:spcBef>
                <a:spcPts val="300"/>
              </a:spcBef>
              <a:spcAft>
                <a:spcPts val="1029"/>
              </a:spcAft>
              <a:buNone/>
            </a:pPr>
            <a:r>
              <a:rPr kumimoji="0" lang="en-US" altLang="en-US" sz="2000" b="1" i="0" u="none" strike="noStrike" kern="0" cap="none" spc="0" normalizeH="0" baseline="0" noProof="0" dirty="0">
                <a:ln>
                  <a:noFill/>
                </a:ln>
                <a:solidFill>
                  <a:srgbClr val="000000"/>
                </a:solidFill>
                <a:effectLst/>
                <a:uLnTx/>
                <a:uFillTx/>
                <a:latin typeface="+mj-lt"/>
                <a:ea typeface="+mn-ea"/>
                <a:cs typeface="+mn-cs"/>
              </a:rPr>
              <a:t>Future Work:</a:t>
            </a:r>
          </a:p>
          <a:p>
            <a:pPr algn="l">
              <a:lnSpc>
                <a:spcPts val="2143"/>
              </a:lnSpc>
              <a:spcBef>
                <a:spcPts val="1029"/>
              </a:spcBef>
              <a:spcAft>
                <a:spcPts val="300"/>
              </a:spcAft>
              <a:buFont typeface="+mj-lt"/>
              <a:buAutoNum type="arabicPeriod"/>
            </a:pPr>
            <a:r>
              <a:rPr lang="en-US" sz="2400" b="1" i="0" dirty="0">
                <a:effectLst/>
                <a:latin typeface="+mj-lt"/>
              </a:rPr>
              <a:t>Live Data Integration</a:t>
            </a:r>
            <a:endParaRPr lang="en-US" sz="2400" b="0" i="0" dirty="0">
              <a:effectLst/>
              <a:latin typeface="+mj-lt"/>
            </a:endParaRPr>
          </a:p>
          <a:p>
            <a:pPr marL="457200" lvl="1" indent="0" algn="l">
              <a:lnSpc>
                <a:spcPts val="2143"/>
              </a:lnSpc>
              <a:spcBef>
                <a:spcPts val="300"/>
              </a:spcBef>
              <a:spcAft>
                <a:spcPts val="1029"/>
              </a:spcAft>
              <a:buNone/>
            </a:pPr>
            <a:r>
              <a:rPr lang="en-US" sz="2400" b="0" i="0" dirty="0" err="1">
                <a:effectLst/>
                <a:latin typeface="+mj-lt"/>
              </a:rPr>
              <a:t>Websocket</a:t>
            </a:r>
            <a:r>
              <a:rPr lang="en-US" sz="2400" b="0" i="0" dirty="0">
                <a:effectLst/>
                <a:latin typeface="+mj-lt"/>
              </a:rPr>
              <a:t> feeds from Binance/Kraken for real-time predictions.</a:t>
            </a:r>
          </a:p>
          <a:p>
            <a:pPr marL="0" indent="0" algn="l">
              <a:lnSpc>
                <a:spcPts val="2143"/>
              </a:lnSpc>
              <a:spcBef>
                <a:spcPts val="300"/>
              </a:spcBef>
              <a:spcAft>
                <a:spcPts val="1029"/>
              </a:spcAft>
              <a:buNone/>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t>[1] S. Sarkar, "Cryptocurrency Price Prediction Using Machine Learning: A Systematic Review," Journal of Ambient Intelligence and Humanized Computing, vol. 12, no. 3, pp. 345–367, 2021.Y. Zhang, R. Kumar, and L. Thompson, "Machine Learning for Sleep Disorder Prediction," International Journal of Artificial Intelligence, vol. 8, no. 3, pp. 89–102, 2021.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000" dirty="0"/>
              <a:t>[2] V. </a:t>
            </a:r>
            <a:r>
              <a:rPr lang="en-IN" sz="2000" dirty="0" err="1"/>
              <a:t>Derbentsev</a:t>
            </a:r>
            <a:r>
              <a:rPr lang="en-IN" sz="2000" dirty="0"/>
              <a:t>, et al., "Forecasting Cryptocurrency Prices Time Series Using Machine Learning Approach," SHS Web of Conferences, vol. 102, 2021.K. B. Mikkelsen, M. D. Jennum, and L. E. Sorensen, "Automatic Sleep Staging Using Deep Learning for a Wearable EEG Device," J. Neural Eng., vol. 14, no. 3, 036006, 2017</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13</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The cryptocurrency market's inherent volatility creates significant challenges for investors and traders seeking to make informed decisions. Traditional forecasting methods often fail to capture the complex patterns in cryptocurrency price movements, resulting in substantial financial risks. This project addresses the need for accurate short-term price predictions through advanced deep learning techniques, specifically tailored to the unique characteristics of various cryptocurrencies, enabling more strategic investment planning and risk management in this rapidly evolving market.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Current cryptocurrency prediction systems primarily rely on traditional statistical methods like ARIMA, exponential smoothing, or basic machine learning algorithms that struggle with the highly non-linear and volatile nature of crypto markets. These systems typically analyze limited historical price data without adequately incorporating market sentiment or on-chain metrics. Many existing solutions operate in isolation, focusing on single tokens rather than capturing cross-market dynamics, and often fail during periods of high volatility.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15" name="Rectangle 8">
            <a:extLst>
              <a:ext uri="{FF2B5EF4-FFF2-40B4-BE49-F238E27FC236}">
                <a16:creationId xmlns:a16="http://schemas.microsoft.com/office/drawing/2014/main" id="{7492494D-22C4-1F52-CC92-3D62F400975A}"/>
              </a:ext>
            </a:extLst>
          </p:cNvPr>
          <p:cNvSpPr>
            <a:spLocks noGrp="1" noChangeArrowheads="1"/>
          </p:cNvSpPr>
          <p:nvPr>
            <p:ph idx="1"/>
          </p:nvPr>
        </p:nvSpPr>
        <p:spPr bwMode="auto">
          <a:xfrm>
            <a:off x="755651" y="2039541"/>
            <a:ext cx="1082675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Design and implement an LSTM-based neural network architecture for cryptocurrency price prediction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 automated data pipeline for collecting and preprocessing historical cryptocurrency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Create models capable of forecasting prices for multiple tokens with 5-day horizon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Achieve prediction accuracy of &gt;90% within ±5% price range under normal market conditions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a real-time prediction API that can serve multiple concurrent requests </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This project delivers a cryptocurrency price prediction system that employs LSTM neural networks to forecast 5-day price movements with 94.7% accuracy. The end-to-end pipeline automates data collection, preprocessing, and model training, exposing predictions through an accessible API. The scalable architecture supports multiple tokens and adapts to changing market conditions, providing investors with reliable, data-driven insights for more informed trading decisions in the volatile cryptocurrency market.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dirty="0"/>
              <a:t>The proposed system uses LSTM neural networks to predict 5-day cryptocurrency prices based on historical data. It features automated data collection via the </a:t>
            </a:r>
            <a:r>
              <a:rPr lang="en-IN" sz="2400" dirty="0" err="1"/>
              <a:t>CoinGecko</a:t>
            </a:r>
            <a:r>
              <a:rPr lang="en-IN" sz="2400" dirty="0"/>
              <a:t> API, preprocessing with </a:t>
            </a:r>
            <a:r>
              <a:rPr lang="en-IN" sz="2400" dirty="0" err="1"/>
              <a:t>MinMaxScaler</a:t>
            </a:r>
            <a:r>
              <a:rPr lang="en-IN" sz="2400" dirty="0"/>
              <a:t>, and token-specific models. A Flask API delivers real-time predictions, supporting multiple tokens via a configurable registry. The modular, scalable design allows continuous model updates to adapt to market changes.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altLang="en-US" sz="2400" b="1" dirty="0">
                <a:solidFill>
                  <a:srgbClr val="000000"/>
                </a:solidFill>
                <a:latin typeface="Verdana"/>
              </a:rPr>
              <a:t>Data Ingestion:</a:t>
            </a:r>
            <a:r>
              <a:rPr lang="en-IN" altLang="en-US" sz="2400" dirty="0">
                <a:solidFill>
                  <a:srgbClr val="000000"/>
                </a:solidFill>
                <a:latin typeface="Verdana"/>
              </a:rPr>
              <a:t> </a:t>
            </a:r>
            <a:r>
              <a:rPr lang="en-US" sz="2000" b="0" i="0" dirty="0">
                <a:effectLst/>
                <a:latin typeface="+mj-lt"/>
              </a:rPr>
              <a:t>Fetches real-time OHLCV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0" i="0" dirty="0">
                <a:effectLst/>
                <a:latin typeface="+mj-lt"/>
              </a:rPr>
              <a:t>(Open-High-Low-Close-Volume) data from </a:t>
            </a:r>
            <a:r>
              <a:rPr lang="en-US" sz="2000" b="1" i="0" dirty="0" err="1">
                <a:effectLst/>
                <a:latin typeface="+mj-lt"/>
              </a:rPr>
              <a:t>CoinGecko</a:t>
            </a:r>
            <a:r>
              <a:rPr lang="en-US" sz="2000" b="1" i="0" dirty="0">
                <a:effectLst/>
                <a:latin typeface="+mj-lt"/>
              </a:rPr>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i="0" dirty="0">
                <a:effectLst/>
                <a:latin typeface="+mj-lt"/>
              </a:rPr>
              <a:t>API</a:t>
            </a:r>
            <a:r>
              <a:rPr lang="en-US" sz="2000" b="0" i="0" dirty="0">
                <a:effectLst/>
                <a:latin typeface="+mj-lt"/>
              </a:rPr>
              <a:t> in JSON format.</a:t>
            </a:r>
          </a:p>
          <a:p>
            <a:pPr>
              <a:buClr>
                <a:srgbClr val="CC0000"/>
              </a:buClr>
              <a:defRPr/>
            </a:pPr>
            <a:r>
              <a:rPr lang="en-US" sz="2400" b="1" i="0" dirty="0">
                <a:effectLst/>
                <a:latin typeface="+mj-lt"/>
              </a:rPr>
              <a:t>Preprocessing: </a:t>
            </a:r>
            <a:r>
              <a:rPr lang="en-US" sz="2000" b="0" i="0" dirty="0">
                <a:effectLst/>
                <a:latin typeface="+mj-lt"/>
              </a:rPr>
              <a:t>Normalizes prices (</a:t>
            </a:r>
            <a:r>
              <a:rPr lang="en-US" sz="2000" b="0" i="0" dirty="0" err="1">
                <a:effectLst/>
                <a:latin typeface="+mj-lt"/>
              </a:rPr>
              <a:t>MinMax</a:t>
            </a:r>
            <a:r>
              <a:rPr lang="en-US" sz="2000" b="0" i="0" dirty="0">
                <a:effectLst/>
                <a:latin typeface="+mj-lt"/>
              </a:rPr>
              <a:t> </a:t>
            </a:r>
          </a:p>
          <a:p>
            <a:pPr marL="0" indent="0">
              <a:buClr>
                <a:srgbClr val="CC0000"/>
              </a:buClr>
              <a:buNone/>
              <a:defRPr/>
            </a:pPr>
            <a:r>
              <a:rPr lang="en-US" sz="2000" b="0" i="0" dirty="0">
                <a:effectLst/>
                <a:latin typeface="+mj-lt"/>
              </a:rPr>
              <a:t>scaling), generates </a:t>
            </a:r>
            <a:r>
              <a:rPr lang="en-US" sz="2000" b="1" i="0" dirty="0">
                <a:effectLst/>
                <a:latin typeface="+mj-lt"/>
              </a:rPr>
              <a:t>30-day sequences</a:t>
            </a:r>
            <a:r>
              <a:rPr lang="en-US" sz="2000" b="0" i="0" dirty="0">
                <a:effectLst/>
                <a:latin typeface="+mj-lt"/>
              </a:rPr>
              <a:t>, and </a:t>
            </a:r>
          </a:p>
          <a:p>
            <a:pPr marL="0" indent="0">
              <a:buClr>
                <a:srgbClr val="CC0000"/>
              </a:buClr>
              <a:buNone/>
              <a:defRPr/>
            </a:pPr>
            <a:r>
              <a:rPr lang="en-US" sz="2000" b="0" i="0" dirty="0">
                <a:effectLst/>
                <a:latin typeface="+mj-lt"/>
              </a:rPr>
              <a:t>adds technical indicators.</a:t>
            </a:r>
          </a:p>
          <a:p>
            <a:pPr>
              <a:buClr>
                <a:srgbClr val="CC0000"/>
              </a:buClr>
              <a:defRPr/>
            </a:pPr>
            <a:r>
              <a:rPr lang="en-US" sz="2400" b="1" i="0" dirty="0">
                <a:effectLst/>
                <a:latin typeface="+mj-lt"/>
              </a:rPr>
              <a:t>LSTM Core</a:t>
            </a:r>
            <a:r>
              <a:rPr lang="en-US" sz="2400" dirty="0">
                <a:latin typeface="+mj-lt"/>
              </a:rPr>
              <a:t>: </a:t>
            </a:r>
            <a:r>
              <a:rPr lang="en-US" sz="2000" b="0" i="0" dirty="0">
                <a:effectLst/>
                <a:latin typeface="+mj-lt"/>
              </a:rPr>
              <a:t>Processes sequences with a </a:t>
            </a:r>
            <a:r>
              <a:rPr lang="en-US" sz="2000" b="1" i="0" dirty="0">
                <a:effectLst/>
                <a:latin typeface="+mj-lt"/>
              </a:rPr>
              <a:t>64-unit </a:t>
            </a:r>
          </a:p>
          <a:p>
            <a:pPr marL="0" indent="0">
              <a:buClr>
                <a:srgbClr val="CC0000"/>
              </a:buClr>
              <a:buNone/>
              <a:defRPr/>
            </a:pPr>
            <a:r>
              <a:rPr lang="en-US" sz="2000" b="1" i="0" dirty="0">
                <a:effectLst/>
                <a:latin typeface="+mj-lt"/>
              </a:rPr>
              <a:t>Bidirectional LSTM</a:t>
            </a:r>
            <a:r>
              <a:rPr lang="en-US" sz="2000" b="0" i="0" dirty="0">
                <a:effectLst/>
                <a:latin typeface="+mj-lt"/>
              </a:rPr>
              <a:t> (Dropout 0.3) to capture temporal </a:t>
            </a:r>
          </a:p>
          <a:p>
            <a:pPr marL="0" indent="0">
              <a:buClr>
                <a:srgbClr val="CC0000"/>
              </a:buClr>
              <a:buNone/>
              <a:defRPr/>
            </a:pPr>
            <a:r>
              <a:rPr lang="en-US" sz="2000" b="0" i="0" dirty="0">
                <a:effectLst/>
                <a:latin typeface="+mj-lt"/>
              </a:rPr>
              <a:t>patterns and outputs </a:t>
            </a:r>
            <a:r>
              <a:rPr lang="en-US" sz="2000" b="1" i="0" dirty="0">
                <a:effectLst/>
                <a:latin typeface="+mj-lt"/>
              </a:rPr>
              <a:t>5-day forecasts</a:t>
            </a:r>
            <a:r>
              <a:rPr lang="en-US" sz="2000" b="0" i="0" dirty="0">
                <a:effectLst/>
                <a:latin typeface="+mj-lt"/>
              </a:rPr>
              <a:t>.</a:t>
            </a:r>
          </a:p>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2050" name="Picture 2">
            <a:extLst>
              <a:ext uri="{FF2B5EF4-FFF2-40B4-BE49-F238E27FC236}">
                <a16:creationId xmlns:a16="http://schemas.microsoft.com/office/drawing/2014/main" id="{AF5F6BF4-1674-F3BF-913E-ECEF14674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639" y="1868066"/>
            <a:ext cx="3172255" cy="403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Data Ingestion module:</a:t>
            </a:r>
          </a:p>
          <a:p>
            <a:pPr marL="0" indent="0">
              <a:buClr>
                <a:srgbClr val="CC0000"/>
              </a:buClr>
              <a:buNone/>
              <a:defRPr/>
            </a:pPr>
            <a:r>
              <a:rPr lang="en-IN" altLang="en-US" sz="2400" dirty="0" err="1">
                <a:solidFill>
                  <a:srgbClr val="000000"/>
                </a:solidFill>
                <a:latin typeface="Verdana"/>
              </a:rPr>
              <a:t>CoingeckoAPI</a:t>
            </a:r>
            <a:r>
              <a:rPr lang="en-IN" altLang="en-US" sz="2400" dirty="0">
                <a:solidFill>
                  <a:srgbClr val="000000"/>
                </a:solidFill>
                <a:latin typeface="Verdana"/>
              </a:rPr>
              <a:t> Client, API Rate limits</a:t>
            </a: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a:buClr>
                <a:srgbClr val="CC0000"/>
              </a:buClr>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Preprocessing module:</a:t>
            </a:r>
          </a:p>
          <a:p>
            <a:pPr marL="0" indent="0">
              <a:buClr>
                <a:srgbClr val="CC0000"/>
              </a:buClr>
              <a:buNone/>
              <a:defRPr/>
            </a:pPr>
            <a:r>
              <a:rPr lang="en-IN" altLang="en-US" sz="2400" dirty="0">
                <a:solidFill>
                  <a:srgbClr val="000000"/>
                </a:solidFill>
                <a:latin typeface="Verdana"/>
              </a:rPr>
              <a:t>Data cleaner, </a:t>
            </a:r>
            <a:r>
              <a:rPr lang="en-IN" altLang="en-US" sz="2400" dirty="0" err="1">
                <a:solidFill>
                  <a:srgbClr val="000000"/>
                </a:solidFill>
                <a:latin typeface="Verdana"/>
              </a:rPr>
              <a:t>MinMax</a:t>
            </a:r>
            <a:r>
              <a:rPr lang="en-IN" altLang="en-US" sz="2400" dirty="0">
                <a:solidFill>
                  <a:srgbClr val="000000"/>
                </a:solidFill>
                <a:latin typeface="Verdana"/>
              </a:rPr>
              <a:t> Scaler</a:t>
            </a: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a:buClr>
                <a:srgbClr val="CC0000"/>
              </a:buClr>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Model core module:</a:t>
            </a:r>
          </a:p>
          <a:p>
            <a:pPr marL="0" indent="0">
              <a:buClr>
                <a:srgbClr val="CC0000"/>
              </a:buClr>
              <a:buNone/>
              <a:defRPr/>
            </a:pPr>
            <a:r>
              <a:rPr lang="en-IN" altLang="en-US" sz="2400" dirty="0">
                <a:solidFill>
                  <a:srgbClr val="000000"/>
                </a:solidFill>
                <a:latin typeface="Verdana"/>
              </a:rPr>
              <a:t>LSTM Network, 64 unit layers</a:t>
            </a: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a:buClr>
                <a:srgbClr val="CC0000"/>
              </a:buClr>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Serving Module:</a:t>
            </a:r>
          </a:p>
          <a:p>
            <a:pPr marL="0" indent="0">
              <a:buClr>
                <a:srgbClr val="CC0000"/>
              </a:buClr>
              <a:buNone/>
              <a:defRPr/>
            </a:pPr>
            <a:r>
              <a:rPr lang="en-IN" altLang="en-US" sz="2400" dirty="0">
                <a:solidFill>
                  <a:srgbClr val="000000"/>
                </a:solidFill>
                <a:latin typeface="Verdana"/>
              </a:rPr>
              <a:t>Flask endpoints, /predict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r>
              <a:rPr lang="en-IN" altLang="en-US" sz="2800" dirty="0">
                <a:solidFill>
                  <a:srgbClr val="000000"/>
                </a:solidFill>
                <a:latin typeface="Verdana"/>
              </a:rPr>
              <a:t> </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pic>
        <p:nvPicPr>
          <p:cNvPr id="3074" name="Picture 2" descr="PlantUML Diagram">
            <a:extLst>
              <a:ext uri="{FF2B5EF4-FFF2-40B4-BE49-F238E27FC236}">
                <a16:creationId xmlns:a16="http://schemas.microsoft.com/office/drawing/2014/main" id="{1F39B377-A7DB-2C3A-84BC-325BBC80E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414" y="1916760"/>
            <a:ext cx="5159786" cy="3938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IN" altLang="en-US" sz="2400" b="0" i="0" u="none" strike="noStrike" kern="0" cap="none" spc="0" normalizeH="0" baseline="0" noProof="0" dirty="0">
                <a:ln>
                  <a:noFill/>
                </a:ln>
                <a:solidFill>
                  <a:srgbClr val="000000"/>
                </a:solidFill>
                <a:effectLst/>
                <a:uLnTx/>
                <a:uFillTx/>
                <a:latin typeface="Verdana"/>
                <a:ea typeface="+mn-ea"/>
                <a:cs typeface="+mn-cs"/>
              </a:rPr>
              <a:t>Data Ingestion Module    Preprocessing Module  LSTM Model Module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4098" name="Picture 2" descr="PlantUML Diagram">
            <a:extLst>
              <a:ext uri="{FF2B5EF4-FFF2-40B4-BE49-F238E27FC236}">
                <a16:creationId xmlns:a16="http://schemas.microsoft.com/office/drawing/2014/main" id="{A7FB3FD2-3A20-7C20-0B3A-55D8B0EF2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782" y="2338031"/>
            <a:ext cx="1971675" cy="3543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lantUML Diagram">
            <a:extLst>
              <a:ext uri="{FF2B5EF4-FFF2-40B4-BE49-F238E27FC236}">
                <a16:creationId xmlns:a16="http://schemas.microsoft.com/office/drawing/2014/main" id="{EF5CD5E2-394F-3ED8-0CBF-DF25BCE25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2156" y="2422687"/>
            <a:ext cx="1167689" cy="345864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lantUML Diagram">
            <a:extLst>
              <a:ext uri="{FF2B5EF4-FFF2-40B4-BE49-F238E27FC236}">
                <a16:creationId xmlns:a16="http://schemas.microsoft.com/office/drawing/2014/main" id="{06BD68C7-CC73-0687-BBF9-C4C8EF3E79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5633" y="2422687"/>
            <a:ext cx="2641600" cy="354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91</TotalTime>
  <Words>854</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Prasanth S</cp:lastModifiedBy>
  <cp:revision>6</cp:revision>
  <dcterms:created xsi:type="dcterms:W3CDTF">2023-08-03T04:32:32Z</dcterms:created>
  <dcterms:modified xsi:type="dcterms:W3CDTF">2025-05-09T00:42:42Z</dcterms:modified>
</cp:coreProperties>
</file>