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F4165-2E2B-B7DB-3DCA-C845DF5B95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96DFC-9B77-737D-41D4-CBCFDFACD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6EBE8-0734-C21A-4D6D-E7013B3CE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4D253-1329-456F-A9B2-095BD79DF20A}" type="datetimeFigureOut">
              <a:rPr lang="en-IN" smtClean="0"/>
              <a:t>05-09-2023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75D98-C2E5-39CD-44E9-67E9C9CED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8E457-CAE9-5D36-473F-DE7DCA709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8FA9-0217-43B1-BF07-802B7794B06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0533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331A4-BD60-9B42-5B40-941D6830E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20192-411B-E69E-1791-966EFC182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F6EDC-7FB8-5A8E-7FF9-47766C775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4D253-1329-456F-A9B2-095BD79DF20A}" type="datetimeFigureOut">
              <a:rPr lang="en-IN" smtClean="0"/>
              <a:t>05-09-2023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9DBF1-2B5B-DD1E-11DC-5CA19F6A7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EFEF1-8DEF-5771-F639-567B7517C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8FA9-0217-43B1-BF07-802B7794B06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3696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80C882-874E-434E-C2DA-2077A3BAA9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436059-1A37-5768-2234-928902C3F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8A29A-050C-D9BE-3AE5-F8C377D74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4D253-1329-456F-A9B2-095BD79DF20A}" type="datetimeFigureOut">
              <a:rPr lang="en-IN" smtClean="0"/>
              <a:t>05-09-2023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BC03B-1C1D-F0ED-951D-74838884C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03BA1-897B-7C08-3D32-CC1817A4F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8FA9-0217-43B1-BF07-802B7794B06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1269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F6841-6C4A-5C9C-0347-E6EA42034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E3977-0778-2BD3-0A71-AF80FEA18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4D9B4-0867-816F-92D5-C6A7C6C47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4D253-1329-456F-A9B2-095BD79DF20A}" type="datetimeFigureOut">
              <a:rPr lang="en-IN" smtClean="0"/>
              <a:t>05-09-2023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80595-96B9-9C13-4372-2CF63B9BA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E5019-A6F9-B6CD-84C3-A5E1E948D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8FA9-0217-43B1-BF07-802B7794B06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821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FBEF6-20D4-7D02-1A04-7C7217E74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38AEE-02D4-74B2-BF6D-0DD75B6E7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2A824-0CF5-0A00-9E54-94E7E82A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4D253-1329-456F-A9B2-095BD79DF20A}" type="datetimeFigureOut">
              <a:rPr lang="en-IN" smtClean="0"/>
              <a:t>05-09-2023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A9400-C113-ABD0-4B36-2512F678B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1B073-E96C-FC11-B6EE-9066AF219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8FA9-0217-43B1-BF07-802B7794B06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2702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380B0-D750-835C-4FD2-D781DE665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988B2-A534-E81E-EDD0-FB6AE1AFB3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1C8627-A57F-4C0E-B29D-51B01F3EB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D1632-98CA-D340-E380-B23D12964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4D253-1329-456F-A9B2-095BD79DF20A}" type="datetimeFigureOut">
              <a:rPr lang="en-IN" smtClean="0"/>
              <a:t>05-09-2023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763C2D-DE24-5210-7E9D-69FC2A839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E75CC-BF8A-2BB1-2EB1-9FA5E8F48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8FA9-0217-43B1-BF07-802B7794B06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2103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B20DD-AE96-95A5-5E7F-7A7AF9C0F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79438-2169-953B-8B57-F06C6F728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B6BCE1-1793-7DBD-017E-9559D951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C04D9E-6DC7-AEBB-D83B-B07057BCE5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03BBBA-8C05-5903-D4B2-BF563BCCE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E55F2F-AC96-FB85-71F8-329D200F0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4D253-1329-456F-A9B2-095BD79DF20A}" type="datetimeFigureOut">
              <a:rPr lang="en-IN" smtClean="0"/>
              <a:t>05-09-2023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E551DF-FE7F-9056-8F95-2DC19F489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617798-7CF3-EA38-F15B-63825AA95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8FA9-0217-43B1-BF07-802B7794B06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9518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96669-B15A-2402-6168-AB01BE82E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93D0C-91C6-7B2E-E038-EBCA1D491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4D253-1329-456F-A9B2-095BD79DF20A}" type="datetimeFigureOut">
              <a:rPr lang="en-IN" smtClean="0"/>
              <a:t>05-09-2023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B9C068-5E9D-8704-A021-2711A8EAB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B720AC-0AD5-B243-B291-FAA68B80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8FA9-0217-43B1-BF07-802B7794B06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9794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38C09B-DC6F-393A-426E-60D9DFAA2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4D253-1329-456F-A9B2-095BD79DF20A}" type="datetimeFigureOut">
              <a:rPr lang="en-IN" smtClean="0"/>
              <a:t>05-09-2023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FB15D5-A3DD-5A64-8236-D4E604DDA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8F5F4-8D8D-9590-0000-7149580C2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8FA9-0217-43B1-BF07-802B7794B06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8728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12AB8-1305-0A23-34E0-B10BF1999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62252-77C9-05E6-FCEF-4C2BAD112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699D52-E800-71BC-BC1D-B7BB04B3B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685F2-6C25-9BD7-85DB-6D02DD010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4D253-1329-456F-A9B2-095BD79DF20A}" type="datetimeFigureOut">
              <a:rPr lang="en-IN" smtClean="0"/>
              <a:t>05-09-2023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9CB883-A384-3297-50BB-00E2EFEE5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A4B75D-F1C5-7A9C-19BD-0C2C54433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8FA9-0217-43B1-BF07-802B7794B06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7636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5F112-1C87-7A48-91D7-878038325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BD14C7-E09D-3A90-498C-B058A20444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DFCF84-BAA1-66A3-B896-1B2666FC9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6F917-2C73-EE79-3047-FB293AAD2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4D253-1329-456F-A9B2-095BD79DF20A}" type="datetimeFigureOut">
              <a:rPr lang="en-IN" smtClean="0"/>
              <a:t>05-09-2023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C2A3A-0146-D08F-C948-1FAC111B0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AAD8EE-FE77-68F4-2671-BC433DD1A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8FA9-0217-43B1-BF07-802B7794B06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5012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FDBA57-68A5-08E6-3F12-42E220B5A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995FB-0E50-028F-995A-8554994B2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44B9F-5886-5FD7-A924-F970491B85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4D253-1329-456F-A9B2-095BD79DF20A}" type="datetimeFigureOut">
              <a:rPr lang="en-IN" smtClean="0"/>
              <a:t>05-09-2023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92720-C499-67B2-1377-443FC52516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B015C-68C2-A128-8698-F5BA295685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D8FA9-0217-43B1-BF07-802B7794B06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0779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7FD6E-89F4-C452-AC99-CA3DFF830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1682" y="2248677"/>
            <a:ext cx="9853126" cy="1261285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Bahnschrift Condensed" panose="020B0502040204020203" pitchFamily="34" charset="0"/>
              </a:rPr>
              <a:t>Customer Retention Analysis</a:t>
            </a:r>
            <a:endParaRPr lang="en-IN" b="1" dirty="0">
              <a:solidFill>
                <a:schemeClr val="accent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3F1B78-7E42-297D-9DC3-AA823A2F08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Using data analysis to address customer churn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97D013-8274-5A7F-ECC7-99E4E0860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524000" cy="115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1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B5F6C-EC28-6F63-6F6A-B46DFCF8B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47" y="1"/>
            <a:ext cx="5019869" cy="1212979"/>
          </a:xfrm>
        </p:spPr>
        <p:txBody>
          <a:bodyPr>
            <a:normAutofit/>
          </a:bodyPr>
          <a:lstStyle/>
          <a:p>
            <a:r>
              <a:rPr lang="en-US" sz="4800" b="1" u="sng" dirty="0">
                <a:solidFill>
                  <a:schemeClr val="accent1"/>
                </a:solidFill>
                <a:latin typeface="Bahnschrift" panose="020B0502040204020203" pitchFamily="34" charset="0"/>
              </a:rPr>
              <a:t>Customer</a:t>
            </a:r>
            <a:r>
              <a:rPr lang="en-US" sz="4800" b="1" dirty="0">
                <a:solidFill>
                  <a:schemeClr val="accent1"/>
                </a:solidFill>
                <a:latin typeface="Bahnschrift" panose="020B0502040204020203" pitchFamily="34" charset="0"/>
              </a:rPr>
              <a:t> </a:t>
            </a:r>
            <a:r>
              <a:rPr lang="en-US" sz="4800" b="1" u="sng" dirty="0">
                <a:solidFill>
                  <a:schemeClr val="accent1"/>
                </a:solidFill>
                <a:latin typeface="Bahnschrift" panose="020B0502040204020203" pitchFamily="34" charset="0"/>
              </a:rPr>
              <a:t>Report</a:t>
            </a:r>
            <a:endParaRPr lang="en-IN" sz="4800" b="1" u="sng" dirty="0">
              <a:solidFill>
                <a:schemeClr val="accent1"/>
              </a:solidFill>
              <a:latin typeface="Bahnschrift" panose="020B0502040204020203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0E57CB-CCDA-9C39-91F2-3365D0886F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59" y="1015599"/>
            <a:ext cx="4723261" cy="195040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06C7E6-7203-DD84-8606-503BE0ABA3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59" y="3087961"/>
            <a:ext cx="3453440" cy="20168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FB38D3-4EED-FFBA-E7C8-0D77D7A4A605}"/>
              </a:ext>
            </a:extLst>
          </p:cNvPr>
          <p:cNvSpPr txBox="1"/>
          <p:nvPr/>
        </p:nvSpPr>
        <p:spPr>
          <a:xfrm>
            <a:off x="410547" y="5226784"/>
            <a:ext cx="109432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Gender distribution is even. A large segment of our customers prefer </a:t>
            </a:r>
            <a:r>
              <a:rPr lang="en-US" sz="2000" dirty="0">
                <a:solidFill>
                  <a:schemeClr val="accent1"/>
                </a:solidFill>
              </a:rPr>
              <a:t>Month-to-Month</a:t>
            </a:r>
            <a:r>
              <a:rPr lang="en-US" sz="2000" dirty="0"/>
              <a:t> contract . Out of 7043 customers </a:t>
            </a:r>
            <a:r>
              <a:rPr lang="en-US" sz="2000" dirty="0">
                <a:solidFill>
                  <a:schemeClr val="accent1"/>
                </a:solidFill>
              </a:rPr>
              <a:t>55.01% </a:t>
            </a:r>
            <a:r>
              <a:rPr lang="en-US" sz="2000" dirty="0"/>
              <a:t>opted M-to-M , </a:t>
            </a:r>
            <a:r>
              <a:rPr lang="en-US" sz="2000" dirty="0">
                <a:solidFill>
                  <a:schemeClr val="accent1"/>
                </a:solidFill>
              </a:rPr>
              <a:t>24.06% </a:t>
            </a:r>
            <a:r>
              <a:rPr lang="en-US" sz="2000" dirty="0"/>
              <a:t>opted two years and </a:t>
            </a:r>
            <a:r>
              <a:rPr lang="en-US" sz="2000" dirty="0">
                <a:solidFill>
                  <a:schemeClr val="accent1"/>
                </a:solidFill>
              </a:rPr>
              <a:t>20.93% </a:t>
            </a:r>
            <a:r>
              <a:rPr lang="en-US" sz="2000" dirty="0"/>
              <a:t>are one year.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  <a:latin typeface="Söhne"/>
              </a:rPr>
              <a:t>A total of </a:t>
            </a:r>
            <a:r>
              <a:rPr lang="en-US" sz="2000" b="0" i="0" dirty="0">
                <a:solidFill>
                  <a:schemeClr val="accent1"/>
                </a:solidFill>
                <a:effectLst/>
                <a:latin typeface="Söhne"/>
              </a:rPr>
              <a:t>26.53% </a:t>
            </a:r>
            <a:r>
              <a:rPr lang="en-US" sz="2000" b="0" i="0" dirty="0">
                <a:effectLst/>
                <a:latin typeface="Söhne"/>
              </a:rPr>
              <a:t>of our customer base churned, resulting in a substantial loss of </a:t>
            </a:r>
            <a:r>
              <a:rPr lang="en-US" sz="2000" b="0" i="0" dirty="0">
                <a:solidFill>
                  <a:srgbClr val="CC0000"/>
                </a:solidFill>
                <a:effectLst/>
                <a:latin typeface="Söhne"/>
              </a:rPr>
              <a:t>$2.86 </a:t>
            </a:r>
            <a:r>
              <a:rPr lang="en-US" sz="2000" b="0" i="0" dirty="0">
                <a:effectLst/>
                <a:latin typeface="Söhne"/>
              </a:rPr>
              <a:t>million.</a:t>
            </a: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A20679B-E7CF-5762-D0E0-43D43203DA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15599"/>
            <a:ext cx="5280238" cy="284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845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7BBCB-E4A1-899E-37D1-39A011199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"/>
            <a:ext cx="5215812" cy="914399"/>
          </a:xfrm>
        </p:spPr>
        <p:txBody>
          <a:bodyPr>
            <a:normAutofit/>
          </a:bodyPr>
          <a:lstStyle/>
          <a:p>
            <a:r>
              <a:rPr lang="en-US" sz="4800" b="1" u="sng" dirty="0">
                <a:solidFill>
                  <a:schemeClr val="accent1"/>
                </a:solidFill>
                <a:latin typeface="Bahnschrift" panose="020B0502040204020203" pitchFamily="34" charset="0"/>
              </a:rPr>
              <a:t>Customer</a:t>
            </a:r>
            <a:r>
              <a:rPr lang="en-US" sz="4800" b="1" dirty="0">
                <a:solidFill>
                  <a:schemeClr val="accent1"/>
                </a:solidFill>
                <a:latin typeface="Bahnschrift" panose="020B0502040204020203" pitchFamily="34" charset="0"/>
              </a:rPr>
              <a:t> </a:t>
            </a:r>
            <a:r>
              <a:rPr lang="en-US" sz="4800" b="1" u="sng" dirty="0">
                <a:solidFill>
                  <a:schemeClr val="accent1"/>
                </a:solidFill>
                <a:latin typeface="Bahnschrift" panose="020B0502040204020203" pitchFamily="34" charset="0"/>
              </a:rPr>
              <a:t>Report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F9E8C2-FC59-1733-C308-658C1B8B37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3640" y="5253135"/>
            <a:ext cx="11644720" cy="1119672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IN" dirty="0"/>
              <a:t>Marital status and dependence of our customers doesn’t have much impact on them </a:t>
            </a:r>
            <a:r>
              <a:rPr lang="en-IN" dirty="0">
                <a:solidFill>
                  <a:schemeClr val="accent1"/>
                </a:solidFill>
              </a:rPr>
              <a:t>staying</a:t>
            </a:r>
            <a:r>
              <a:rPr lang="en-IN" dirty="0"/>
              <a:t> or </a:t>
            </a:r>
            <a:r>
              <a:rPr lang="en-IN" dirty="0">
                <a:solidFill>
                  <a:schemeClr val="accent1"/>
                </a:solidFill>
              </a:rPr>
              <a:t>churning</a:t>
            </a:r>
            <a:r>
              <a:rPr lang="en-IN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DB2FAD-4362-645F-8084-383E611FC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0" y="1134587"/>
            <a:ext cx="3766515" cy="18227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F7236E-9FAA-F413-57DC-63C6AAF109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420" y="1080761"/>
            <a:ext cx="6968497" cy="382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72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C3CD5-A893-327E-E595-D387AA7F8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79" y="-74644"/>
            <a:ext cx="6699380" cy="1194317"/>
          </a:xfrm>
        </p:spPr>
        <p:txBody>
          <a:bodyPr>
            <a:normAutofit fontScale="90000"/>
          </a:bodyPr>
          <a:lstStyle/>
          <a:p>
            <a:r>
              <a:rPr lang="en-US" sz="5300" b="1" u="sng" dirty="0">
                <a:solidFill>
                  <a:schemeClr val="accent1"/>
                </a:solidFill>
                <a:latin typeface="Bahnschrift" panose="020B0502040204020203" pitchFamily="34" charset="0"/>
              </a:rPr>
              <a:t>Churn Based On Tenure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F01BA9-D2CC-75BC-401F-F6574058E0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5516"/>
            <a:ext cx="6152617" cy="278003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498688-BBA9-C18B-B958-1AEAC7103C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617" y="1045516"/>
            <a:ext cx="6039383" cy="27800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B8AAE4-9AED-BF00-44E2-BEA79E32BB10}"/>
              </a:ext>
            </a:extLst>
          </p:cNvPr>
          <p:cNvSpPr txBox="1"/>
          <p:nvPr/>
        </p:nvSpPr>
        <p:spPr>
          <a:xfrm>
            <a:off x="121298" y="4460032"/>
            <a:ext cx="116259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  <a:latin typeface="Söhne"/>
              </a:rPr>
              <a:t>The tenure significantly influences the churn rate; the longer a customer remains with us, the more likely they are to stay. Churn rates decrease as tenure increases. Specifically, </a:t>
            </a:r>
            <a:r>
              <a:rPr lang="en-US" sz="2000" b="0" i="0" dirty="0">
                <a:solidFill>
                  <a:schemeClr val="accent1"/>
                </a:solidFill>
                <a:effectLst/>
                <a:latin typeface="Söhne"/>
              </a:rPr>
              <a:t>47.44% </a:t>
            </a:r>
            <a:r>
              <a:rPr lang="en-US" sz="2000" b="0" i="0" dirty="0">
                <a:effectLst/>
                <a:latin typeface="Söhne"/>
              </a:rPr>
              <a:t>of customers with 0-1 years of tenure churned, while only </a:t>
            </a:r>
            <a:r>
              <a:rPr lang="en-US" sz="2000" b="0" i="0" dirty="0">
                <a:solidFill>
                  <a:schemeClr val="accent1"/>
                </a:solidFill>
                <a:effectLst/>
                <a:latin typeface="Söhne"/>
              </a:rPr>
              <a:t>6.61% </a:t>
            </a:r>
            <a:r>
              <a:rPr lang="en-US" sz="2000" b="0" i="0" dirty="0">
                <a:effectLst/>
                <a:latin typeface="Söhne"/>
              </a:rPr>
              <a:t>of those with 5-6 years of tenure did so.</a:t>
            </a: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  <a:latin typeface="Söhne"/>
              </a:rPr>
              <a:t>To retain younger tenure customers, we can offer discounts, coupons, or special features when they choose longer subscription plans. This will help us keep them for a longer tenure.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999861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B0F10-67C8-EF34-6DCE-9BFAB7A510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858416"/>
          </a:xfrm>
        </p:spPr>
        <p:txBody>
          <a:bodyPr>
            <a:normAutofit/>
          </a:bodyPr>
          <a:lstStyle/>
          <a:p>
            <a:pPr algn="l"/>
            <a:r>
              <a:rPr lang="en-US" sz="4400" b="1" u="sng" dirty="0">
                <a:solidFill>
                  <a:schemeClr val="accent1"/>
                </a:solidFill>
                <a:latin typeface="Bahnschrift" panose="020B0502040204020203" pitchFamily="34" charset="0"/>
              </a:rPr>
              <a:t>Churn Based On Tech Tickets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D09421F-BA8E-25BA-CAA2-8AE98E8BC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555" y="887015"/>
            <a:ext cx="6578082" cy="289188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3353421-01BA-BDF3-39B9-449CC137B008}"/>
              </a:ext>
            </a:extLst>
          </p:cNvPr>
          <p:cNvSpPr txBox="1"/>
          <p:nvPr/>
        </p:nvSpPr>
        <p:spPr>
          <a:xfrm>
            <a:off x="298579" y="4004607"/>
            <a:ext cx="113180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  <a:latin typeface="Söhne"/>
              </a:rPr>
              <a:t>Our customers are experiencing numerous technical issues with our services. Notably, those who have raised a high number of tickets are the primary contributors to our churn percentage. For customers with no tickets, the churn percentage is </a:t>
            </a:r>
            <a:r>
              <a:rPr lang="en-US" sz="2000" b="0" i="0" dirty="0">
                <a:solidFill>
                  <a:schemeClr val="accent1"/>
                </a:solidFill>
                <a:effectLst/>
                <a:latin typeface="Söhne"/>
              </a:rPr>
              <a:t>19.69%, </a:t>
            </a:r>
            <a:r>
              <a:rPr lang="en-US" sz="2000" b="0" i="0" dirty="0">
                <a:effectLst/>
                <a:latin typeface="Söhne"/>
              </a:rPr>
              <a:t>while for those with 9 tickets, it reaches </a:t>
            </a:r>
            <a:r>
              <a:rPr lang="en-US" sz="2000" b="0" i="0" dirty="0">
                <a:solidFill>
                  <a:schemeClr val="accent1"/>
                </a:solidFill>
                <a:effectLst/>
                <a:latin typeface="Söhne"/>
              </a:rPr>
              <a:t>100%.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  <a:latin typeface="Söhne"/>
              </a:rPr>
              <a:t>To retain our customers successfully, it's imperative that we promptly address and resolve technical issues to prevent future churn </a:t>
            </a:r>
            <a:r>
              <a:rPr lang="en-US" sz="2000" dirty="0">
                <a:latin typeface="Söhne"/>
              </a:rPr>
              <a:t>and als</a:t>
            </a:r>
            <a:r>
              <a:rPr lang="en-US" sz="2000" b="0" i="0" dirty="0">
                <a:effectLst/>
                <a:latin typeface="Söhne"/>
              </a:rPr>
              <a:t>o for ensuring customer satisfaction and addressing their issues effectively, we should offer 24/7 customer support.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5572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067F6-657B-D199-116C-8D6717CA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05068"/>
          </a:xfrm>
        </p:spPr>
        <p:txBody>
          <a:bodyPr/>
          <a:lstStyle/>
          <a:p>
            <a:r>
              <a:rPr lang="en-US" sz="4800" b="1" u="sng" dirty="0">
                <a:solidFill>
                  <a:schemeClr val="accent1"/>
                </a:solidFill>
              </a:rPr>
              <a:t> </a:t>
            </a:r>
            <a:r>
              <a:rPr lang="en-US" b="1" u="sng" dirty="0">
                <a:solidFill>
                  <a:schemeClr val="accent1"/>
                </a:solidFill>
                <a:latin typeface="Bahnschrift" panose="020B0502040204020203" pitchFamily="34" charset="0"/>
              </a:rPr>
              <a:t>Churn Rate Based On Subscriptions</a:t>
            </a:r>
            <a:endParaRPr lang="en-IN" b="1" u="sng" dirty="0">
              <a:solidFill>
                <a:schemeClr val="accent1"/>
              </a:solidFill>
              <a:latin typeface="Bahnschrift" panose="020B0502040204020203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FDD528-59E7-52B2-F102-2D681BCABE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13" y="2379193"/>
            <a:ext cx="5704388" cy="209961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B06128-1A48-FDEC-CA60-224E10748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613" y="4659993"/>
            <a:ext cx="5704387" cy="20860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088DDE-9E4F-0071-FAA4-E55B7FE63D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612" y="2369862"/>
            <a:ext cx="5704387" cy="20996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FDFDDF-023A-0F7C-3037-E2E8AFDF95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13" y="4659992"/>
            <a:ext cx="5704387" cy="208603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E0800DC-E1C4-F68B-747E-454DE2CAE708}"/>
              </a:ext>
            </a:extLst>
          </p:cNvPr>
          <p:cNvSpPr txBox="1"/>
          <p:nvPr/>
        </p:nvSpPr>
        <p:spPr>
          <a:xfrm>
            <a:off x="485193" y="774441"/>
            <a:ext cx="11597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öhne"/>
              </a:rPr>
              <a:t>A significant portion of the customer base that has churned had not subscribed to our offered services</a:t>
            </a:r>
            <a:r>
              <a:rPr lang="en-US" dirty="0"/>
              <a:t>. </a:t>
            </a:r>
            <a:r>
              <a:rPr lang="en-US" dirty="0">
                <a:solidFill>
                  <a:schemeClr val="accent1"/>
                </a:solidFill>
              </a:rPr>
              <a:t>Device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Protection</a:t>
            </a:r>
            <a:r>
              <a:rPr lang="en-US" dirty="0"/>
              <a:t>(64.79%),</a:t>
            </a:r>
            <a:r>
              <a:rPr lang="en-US" dirty="0">
                <a:solidFill>
                  <a:schemeClr val="accent1"/>
                </a:solidFill>
              </a:rPr>
              <a:t>Tech Support</a:t>
            </a:r>
            <a:r>
              <a:rPr lang="en-US" dirty="0"/>
              <a:t>(77.36%),</a:t>
            </a:r>
            <a:r>
              <a:rPr lang="en-US" dirty="0">
                <a:solidFill>
                  <a:schemeClr val="accent1"/>
                </a:solidFill>
              </a:rPr>
              <a:t>Backup Service</a:t>
            </a:r>
            <a:r>
              <a:rPr lang="en-US" dirty="0"/>
              <a:t>(65.97%) and </a:t>
            </a:r>
            <a:r>
              <a:rPr lang="en-US" dirty="0">
                <a:solidFill>
                  <a:schemeClr val="accent1"/>
                </a:solidFill>
              </a:rPr>
              <a:t>Online Security</a:t>
            </a:r>
            <a:r>
              <a:rPr lang="en-US" dirty="0"/>
              <a:t>(78.17%).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öhne"/>
              </a:rPr>
              <a:t>To retain customers and keep them engaged with our services, we should offer special promotions, discounts, and enhance our tech support capabilities.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2632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2E5F0-E1BA-4817-B1F3-F2978D56F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821093"/>
          </a:xfrm>
        </p:spPr>
        <p:txBody>
          <a:bodyPr>
            <a:normAutofit/>
          </a:bodyPr>
          <a:lstStyle/>
          <a:p>
            <a:r>
              <a:rPr lang="en-US" sz="4000" b="1" u="sng" dirty="0">
                <a:solidFill>
                  <a:schemeClr val="accent1"/>
                </a:solidFill>
                <a:latin typeface="Bahnschrift" panose="020B0502040204020203" pitchFamily="34" charset="0"/>
              </a:rPr>
              <a:t>Churn Rate Based On Subscriptions</a:t>
            </a:r>
            <a:endParaRPr lang="en-IN" sz="4000" dirty="0">
              <a:latin typeface="Bahnschrif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30EBC8-E39E-1182-E2EB-2434154D1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74" y="898843"/>
            <a:ext cx="5641444" cy="22204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B8317D-DD9D-3CC6-D1C3-AA85A5487C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98843"/>
            <a:ext cx="5735216" cy="22152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F60BCE-7086-569D-2891-45347AB86F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91795"/>
            <a:ext cx="5849166" cy="26292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D3EAAE4-6F9A-4AA1-2034-E23F23FF92F6}"/>
              </a:ext>
            </a:extLst>
          </p:cNvPr>
          <p:cNvSpPr txBox="1"/>
          <p:nvPr/>
        </p:nvSpPr>
        <p:spPr>
          <a:xfrm>
            <a:off x="124874" y="3738712"/>
            <a:ext cx="59202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1"/>
                </a:solidFill>
              </a:rPr>
              <a:t>Streaming Tv 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1"/>
                </a:solidFill>
              </a:rPr>
              <a:t>Streaming Movies </a:t>
            </a:r>
            <a:r>
              <a:rPr lang="en-US" sz="2000" dirty="0"/>
              <a:t>and </a:t>
            </a:r>
            <a:r>
              <a:rPr lang="en-US" sz="2000" dirty="0">
                <a:solidFill>
                  <a:schemeClr val="accent1"/>
                </a:solidFill>
              </a:rPr>
              <a:t>Multiple Lines </a:t>
            </a:r>
            <a:r>
              <a:rPr lang="en-US" sz="2000" dirty="0"/>
              <a:t>doesn’t have much impact on the churn rate.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49877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B3ED1-D18F-C189-B62B-4E7BF247C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9898"/>
            <a:ext cx="10515600" cy="849086"/>
          </a:xfrm>
        </p:spPr>
        <p:txBody>
          <a:bodyPr>
            <a:normAutofit/>
          </a:bodyPr>
          <a:lstStyle/>
          <a:p>
            <a:r>
              <a:rPr lang="en-US" sz="4800" b="1" u="sng" dirty="0">
                <a:solidFill>
                  <a:schemeClr val="accent1"/>
                </a:solidFill>
              </a:rPr>
              <a:t> </a:t>
            </a:r>
            <a:r>
              <a:rPr lang="en-US" sz="4000" b="1" u="sng" dirty="0">
                <a:solidFill>
                  <a:schemeClr val="accent1"/>
                </a:solidFill>
                <a:latin typeface="Bahnschrift" panose="020B0502040204020203" pitchFamily="34" charset="0"/>
              </a:rPr>
              <a:t>Revenue (Profit And Loss)</a:t>
            </a:r>
            <a:endParaRPr lang="en-IN" sz="4800" b="1" u="sng" dirty="0">
              <a:solidFill>
                <a:schemeClr val="accent1"/>
              </a:solidFill>
              <a:latin typeface="Bahnschrif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72C99F-54C6-07A9-2FD8-D69EB7CFE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79" y="1815492"/>
            <a:ext cx="7098780" cy="28724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51F29E-C329-82FD-B0DF-DE0FA3D57C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176" y="771152"/>
            <a:ext cx="4674636" cy="31663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FD80E1-B4BA-B390-7F7D-453F3E6250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78" y="640523"/>
            <a:ext cx="6630421" cy="11431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614571-F857-2A09-16C8-4DE67E0EA918}"/>
              </a:ext>
            </a:extLst>
          </p:cNvPr>
          <p:cNvSpPr txBox="1"/>
          <p:nvPr/>
        </p:nvSpPr>
        <p:spPr>
          <a:xfrm>
            <a:off x="227578" y="4687936"/>
            <a:ext cx="118369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öhne"/>
              </a:rPr>
              <a:t>Our total revenue stands at </a:t>
            </a:r>
            <a:r>
              <a:rPr lang="en-US" b="0" i="0" dirty="0">
                <a:solidFill>
                  <a:schemeClr val="accent1"/>
                </a:solidFill>
                <a:effectLst/>
                <a:latin typeface="Söhne"/>
              </a:rPr>
              <a:t>$16.06 </a:t>
            </a:r>
            <a:r>
              <a:rPr lang="en-US" b="0" i="0" dirty="0">
                <a:effectLst/>
                <a:latin typeface="Söhne"/>
              </a:rPr>
              <a:t>million, with a corresponding loss of </a:t>
            </a:r>
            <a:r>
              <a:rPr lang="en-US" b="0" i="0" dirty="0">
                <a:solidFill>
                  <a:schemeClr val="accent1"/>
                </a:solidFill>
                <a:effectLst/>
                <a:latin typeface="Söhne"/>
              </a:rPr>
              <a:t>$2.86 </a:t>
            </a:r>
            <a:r>
              <a:rPr lang="en-US" b="0" i="0" dirty="0">
                <a:effectLst/>
                <a:latin typeface="Söhne"/>
              </a:rPr>
              <a:t>million, which represents </a:t>
            </a:r>
            <a:r>
              <a:rPr lang="en-US" b="0" i="0" dirty="0">
                <a:solidFill>
                  <a:srgbClr val="CC0000"/>
                </a:solidFill>
                <a:effectLst/>
                <a:latin typeface="Söhne"/>
              </a:rPr>
              <a:t>17.8% </a:t>
            </a:r>
            <a:r>
              <a:rPr lang="en-US" b="0" i="0" dirty="0">
                <a:effectLst/>
                <a:latin typeface="Söhne"/>
              </a:rPr>
              <a:t>of our revenue. Interestingly, customers with a tenure of 5-6 years account for a significant portion of our profits, contributing </a:t>
            </a:r>
            <a:r>
              <a:rPr lang="en-US" b="0" i="0" dirty="0">
                <a:solidFill>
                  <a:srgbClr val="00CC00"/>
                </a:solidFill>
                <a:effectLst/>
                <a:latin typeface="Söhne"/>
              </a:rPr>
              <a:t>50.79% </a:t>
            </a:r>
            <a:r>
              <a:rPr lang="en-US" b="0" i="0" dirty="0">
                <a:effectLst/>
                <a:latin typeface="Söhne"/>
              </a:rPr>
              <a:t>,</a:t>
            </a:r>
            <a:r>
              <a:rPr lang="en-US" b="0" i="0" dirty="0">
                <a:solidFill>
                  <a:srgbClr val="CC0000"/>
                </a:solidFill>
                <a:effectLst/>
                <a:latin typeface="Söhne"/>
              </a:rPr>
              <a:t> </a:t>
            </a:r>
            <a:r>
              <a:rPr lang="en-US" b="0" i="0" dirty="0">
                <a:effectLst/>
                <a:latin typeface="Söhne"/>
              </a:rPr>
              <a:t>but they are also the primary contributors to our losses. This group of customers appears to be experiencing a higher number of technical issues. To address this, it is crucial that we prioritize resolving these technical issues promptly and provide exceptional customer support 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öhne"/>
              </a:rPr>
              <a:t>Electronic checks are responsible for a significant </a:t>
            </a:r>
            <a:r>
              <a:rPr lang="en-US" b="0" i="0" dirty="0">
                <a:solidFill>
                  <a:srgbClr val="CC0000"/>
                </a:solidFill>
                <a:effectLst/>
                <a:latin typeface="Söhne"/>
              </a:rPr>
              <a:t>55.94% </a:t>
            </a:r>
            <a:r>
              <a:rPr lang="en-US" b="0" i="0" dirty="0">
                <a:effectLst/>
                <a:latin typeface="Söhne"/>
              </a:rPr>
              <a:t>of our losses. It is imperative that we address and rectify the technical issues customers encounter while using our payment systems to mitigate these losses.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2192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14E0E9-303D-5170-6F5B-588775EA9137}"/>
              </a:ext>
            </a:extLst>
          </p:cNvPr>
          <p:cNvSpPr txBox="1"/>
          <p:nvPr/>
        </p:nvSpPr>
        <p:spPr>
          <a:xfrm>
            <a:off x="3570038" y="3013501"/>
            <a:ext cx="71637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1"/>
                </a:solidFill>
              </a:rPr>
              <a:t>End Of The Report</a:t>
            </a:r>
            <a:endParaRPr lang="en-IN" sz="4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338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517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Bahnschrift</vt:lpstr>
      <vt:lpstr>Bahnschrift Condensed</vt:lpstr>
      <vt:lpstr>Calibri</vt:lpstr>
      <vt:lpstr>Calibri Light</vt:lpstr>
      <vt:lpstr>Söhne</vt:lpstr>
      <vt:lpstr>Wingdings</vt:lpstr>
      <vt:lpstr>Office Theme</vt:lpstr>
      <vt:lpstr>Customer Retention Analysis</vt:lpstr>
      <vt:lpstr>Customer Report</vt:lpstr>
      <vt:lpstr>Customer Report</vt:lpstr>
      <vt:lpstr>Churn Based On Tenure</vt:lpstr>
      <vt:lpstr>Churn Based On Tech Tickets</vt:lpstr>
      <vt:lpstr> Churn Rate Based On Subscriptions</vt:lpstr>
      <vt:lpstr>Churn Rate Based On Subscriptions</vt:lpstr>
      <vt:lpstr> Revenue (Profit And Loss)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Retention Analysis</dc:title>
  <dc:creator>Sai Prasanth</dc:creator>
  <cp:lastModifiedBy>Sai Prasanth</cp:lastModifiedBy>
  <cp:revision>9</cp:revision>
  <dcterms:created xsi:type="dcterms:W3CDTF">2023-09-04T09:00:17Z</dcterms:created>
  <dcterms:modified xsi:type="dcterms:W3CDTF">2023-09-05T15:39:22Z</dcterms:modified>
</cp:coreProperties>
</file>