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6"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37855-9BA8-C93A-A08D-126E5A1A823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81562FF-2F08-6C7B-BB8D-94A444BF88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94D5999-C693-6A89-9D16-DC3E4B723BD8}"/>
              </a:ext>
            </a:extLst>
          </p:cNvPr>
          <p:cNvSpPr>
            <a:spLocks noGrp="1"/>
          </p:cNvSpPr>
          <p:nvPr>
            <p:ph type="dt" sz="half" idx="10"/>
          </p:nvPr>
        </p:nvSpPr>
        <p:spPr/>
        <p:txBody>
          <a:bodyPr/>
          <a:lstStyle/>
          <a:p>
            <a:fld id="{C68D8A23-ACF0-4B37-A350-176A314A041C}" type="datetimeFigureOut">
              <a:rPr lang="en-IN" smtClean="0"/>
              <a:t>19-09-2023</a:t>
            </a:fld>
            <a:endParaRPr lang="en-IN"/>
          </a:p>
        </p:txBody>
      </p:sp>
      <p:sp>
        <p:nvSpPr>
          <p:cNvPr id="5" name="Footer Placeholder 4">
            <a:extLst>
              <a:ext uri="{FF2B5EF4-FFF2-40B4-BE49-F238E27FC236}">
                <a16:creationId xmlns:a16="http://schemas.microsoft.com/office/drawing/2014/main" id="{96B1BBA9-CEEF-728C-8308-2AAAA9E906D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51991C6-2BD7-AD93-46D3-A365F60D5FCE}"/>
              </a:ext>
            </a:extLst>
          </p:cNvPr>
          <p:cNvSpPr>
            <a:spLocks noGrp="1"/>
          </p:cNvSpPr>
          <p:nvPr>
            <p:ph type="sldNum" sz="quarter" idx="12"/>
          </p:nvPr>
        </p:nvSpPr>
        <p:spPr/>
        <p:txBody>
          <a:bodyPr/>
          <a:lstStyle/>
          <a:p>
            <a:fld id="{FD22C6CA-7E18-44CF-8FE9-914803764867}" type="slidenum">
              <a:rPr lang="en-IN" smtClean="0"/>
              <a:t>‹#›</a:t>
            </a:fld>
            <a:endParaRPr lang="en-IN"/>
          </a:p>
        </p:txBody>
      </p:sp>
    </p:spTree>
    <p:extLst>
      <p:ext uri="{BB962C8B-B14F-4D97-AF65-F5344CB8AC3E}">
        <p14:creationId xmlns:p14="http://schemas.microsoft.com/office/powerpoint/2010/main" val="2478045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D526B-451B-6958-DB81-579F1437D7D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C6C7474-F634-CDFA-67DA-852B481C713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34A375-4989-69A7-DE04-DF27A288E537}"/>
              </a:ext>
            </a:extLst>
          </p:cNvPr>
          <p:cNvSpPr>
            <a:spLocks noGrp="1"/>
          </p:cNvSpPr>
          <p:nvPr>
            <p:ph type="dt" sz="half" idx="10"/>
          </p:nvPr>
        </p:nvSpPr>
        <p:spPr/>
        <p:txBody>
          <a:bodyPr/>
          <a:lstStyle/>
          <a:p>
            <a:fld id="{C68D8A23-ACF0-4B37-A350-176A314A041C}" type="datetimeFigureOut">
              <a:rPr lang="en-IN" smtClean="0"/>
              <a:t>19-09-2023</a:t>
            </a:fld>
            <a:endParaRPr lang="en-IN"/>
          </a:p>
        </p:txBody>
      </p:sp>
      <p:sp>
        <p:nvSpPr>
          <p:cNvPr id="5" name="Footer Placeholder 4">
            <a:extLst>
              <a:ext uri="{FF2B5EF4-FFF2-40B4-BE49-F238E27FC236}">
                <a16:creationId xmlns:a16="http://schemas.microsoft.com/office/drawing/2014/main" id="{E2992A2E-EBED-409B-D75B-EF2339ECBA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FAE9FB-E3BB-3F4F-37B2-F80C0228ABD1}"/>
              </a:ext>
            </a:extLst>
          </p:cNvPr>
          <p:cNvSpPr>
            <a:spLocks noGrp="1"/>
          </p:cNvSpPr>
          <p:nvPr>
            <p:ph type="sldNum" sz="quarter" idx="12"/>
          </p:nvPr>
        </p:nvSpPr>
        <p:spPr/>
        <p:txBody>
          <a:bodyPr/>
          <a:lstStyle/>
          <a:p>
            <a:fld id="{FD22C6CA-7E18-44CF-8FE9-914803764867}" type="slidenum">
              <a:rPr lang="en-IN" smtClean="0"/>
              <a:t>‹#›</a:t>
            </a:fld>
            <a:endParaRPr lang="en-IN"/>
          </a:p>
        </p:txBody>
      </p:sp>
    </p:spTree>
    <p:extLst>
      <p:ext uri="{BB962C8B-B14F-4D97-AF65-F5344CB8AC3E}">
        <p14:creationId xmlns:p14="http://schemas.microsoft.com/office/powerpoint/2010/main" val="3293820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6031C6-2D53-7D39-C96F-34D29ABE6EA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A775B11-3A4A-A7E8-C94B-53FAE4A95F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7FF8EC-31A6-9351-AE21-ECD8E22DA13B}"/>
              </a:ext>
            </a:extLst>
          </p:cNvPr>
          <p:cNvSpPr>
            <a:spLocks noGrp="1"/>
          </p:cNvSpPr>
          <p:nvPr>
            <p:ph type="dt" sz="half" idx="10"/>
          </p:nvPr>
        </p:nvSpPr>
        <p:spPr/>
        <p:txBody>
          <a:bodyPr/>
          <a:lstStyle/>
          <a:p>
            <a:fld id="{C68D8A23-ACF0-4B37-A350-176A314A041C}" type="datetimeFigureOut">
              <a:rPr lang="en-IN" smtClean="0"/>
              <a:t>19-09-2023</a:t>
            </a:fld>
            <a:endParaRPr lang="en-IN"/>
          </a:p>
        </p:txBody>
      </p:sp>
      <p:sp>
        <p:nvSpPr>
          <p:cNvPr id="5" name="Footer Placeholder 4">
            <a:extLst>
              <a:ext uri="{FF2B5EF4-FFF2-40B4-BE49-F238E27FC236}">
                <a16:creationId xmlns:a16="http://schemas.microsoft.com/office/drawing/2014/main" id="{C3AEBDB5-C895-98A3-95BD-D00D41B04A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3B7623-86CC-5D20-3D50-BF3FAAB4C48D}"/>
              </a:ext>
            </a:extLst>
          </p:cNvPr>
          <p:cNvSpPr>
            <a:spLocks noGrp="1"/>
          </p:cNvSpPr>
          <p:nvPr>
            <p:ph type="sldNum" sz="quarter" idx="12"/>
          </p:nvPr>
        </p:nvSpPr>
        <p:spPr/>
        <p:txBody>
          <a:bodyPr/>
          <a:lstStyle/>
          <a:p>
            <a:fld id="{FD22C6CA-7E18-44CF-8FE9-914803764867}" type="slidenum">
              <a:rPr lang="en-IN" smtClean="0"/>
              <a:t>‹#›</a:t>
            </a:fld>
            <a:endParaRPr lang="en-IN"/>
          </a:p>
        </p:txBody>
      </p:sp>
    </p:spTree>
    <p:extLst>
      <p:ext uri="{BB962C8B-B14F-4D97-AF65-F5344CB8AC3E}">
        <p14:creationId xmlns:p14="http://schemas.microsoft.com/office/powerpoint/2010/main" val="2790252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AAF72-A946-C422-CED6-F8557305F91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FB471E2-3E21-5021-7067-48F84AD8D4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07CE4C-8A8E-9AE2-62BD-262CF7E7D7D6}"/>
              </a:ext>
            </a:extLst>
          </p:cNvPr>
          <p:cNvSpPr>
            <a:spLocks noGrp="1"/>
          </p:cNvSpPr>
          <p:nvPr>
            <p:ph type="dt" sz="half" idx="10"/>
          </p:nvPr>
        </p:nvSpPr>
        <p:spPr/>
        <p:txBody>
          <a:bodyPr/>
          <a:lstStyle/>
          <a:p>
            <a:fld id="{C68D8A23-ACF0-4B37-A350-176A314A041C}" type="datetimeFigureOut">
              <a:rPr lang="en-IN" smtClean="0"/>
              <a:t>19-09-2023</a:t>
            </a:fld>
            <a:endParaRPr lang="en-IN"/>
          </a:p>
        </p:txBody>
      </p:sp>
      <p:sp>
        <p:nvSpPr>
          <p:cNvPr id="5" name="Footer Placeholder 4">
            <a:extLst>
              <a:ext uri="{FF2B5EF4-FFF2-40B4-BE49-F238E27FC236}">
                <a16:creationId xmlns:a16="http://schemas.microsoft.com/office/drawing/2014/main" id="{6C80927E-6E39-3872-22C9-1F4D6D7A42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1AD85C-C938-A674-DA67-32AF9B0E9102}"/>
              </a:ext>
            </a:extLst>
          </p:cNvPr>
          <p:cNvSpPr>
            <a:spLocks noGrp="1"/>
          </p:cNvSpPr>
          <p:nvPr>
            <p:ph type="sldNum" sz="quarter" idx="12"/>
          </p:nvPr>
        </p:nvSpPr>
        <p:spPr/>
        <p:txBody>
          <a:bodyPr/>
          <a:lstStyle/>
          <a:p>
            <a:fld id="{FD22C6CA-7E18-44CF-8FE9-914803764867}" type="slidenum">
              <a:rPr lang="en-IN" smtClean="0"/>
              <a:t>‹#›</a:t>
            </a:fld>
            <a:endParaRPr lang="en-IN"/>
          </a:p>
        </p:txBody>
      </p:sp>
    </p:spTree>
    <p:extLst>
      <p:ext uri="{BB962C8B-B14F-4D97-AF65-F5344CB8AC3E}">
        <p14:creationId xmlns:p14="http://schemas.microsoft.com/office/powerpoint/2010/main" val="3930483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F7B1A-0B29-B14A-9C97-9F889C39AC3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93FCE80-0C94-3B44-A580-E7DDF3A48F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38995C-9CB8-28F3-A094-C859FFE8D855}"/>
              </a:ext>
            </a:extLst>
          </p:cNvPr>
          <p:cNvSpPr>
            <a:spLocks noGrp="1"/>
          </p:cNvSpPr>
          <p:nvPr>
            <p:ph type="dt" sz="half" idx="10"/>
          </p:nvPr>
        </p:nvSpPr>
        <p:spPr/>
        <p:txBody>
          <a:bodyPr/>
          <a:lstStyle/>
          <a:p>
            <a:fld id="{C68D8A23-ACF0-4B37-A350-176A314A041C}" type="datetimeFigureOut">
              <a:rPr lang="en-IN" smtClean="0"/>
              <a:t>19-09-2023</a:t>
            </a:fld>
            <a:endParaRPr lang="en-IN"/>
          </a:p>
        </p:txBody>
      </p:sp>
      <p:sp>
        <p:nvSpPr>
          <p:cNvPr id="5" name="Footer Placeholder 4">
            <a:extLst>
              <a:ext uri="{FF2B5EF4-FFF2-40B4-BE49-F238E27FC236}">
                <a16:creationId xmlns:a16="http://schemas.microsoft.com/office/drawing/2014/main" id="{A3E982C5-8C50-479F-E8F7-6A2763B618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0EA040-A92F-AF69-E871-E809123AC573}"/>
              </a:ext>
            </a:extLst>
          </p:cNvPr>
          <p:cNvSpPr>
            <a:spLocks noGrp="1"/>
          </p:cNvSpPr>
          <p:nvPr>
            <p:ph type="sldNum" sz="quarter" idx="12"/>
          </p:nvPr>
        </p:nvSpPr>
        <p:spPr/>
        <p:txBody>
          <a:bodyPr/>
          <a:lstStyle/>
          <a:p>
            <a:fld id="{FD22C6CA-7E18-44CF-8FE9-914803764867}" type="slidenum">
              <a:rPr lang="en-IN" smtClean="0"/>
              <a:t>‹#›</a:t>
            </a:fld>
            <a:endParaRPr lang="en-IN"/>
          </a:p>
        </p:txBody>
      </p:sp>
    </p:spTree>
    <p:extLst>
      <p:ext uri="{BB962C8B-B14F-4D97-AF65-F5344CB8AC3E}">
        <p14:creationId xmlns:p14="http://schemas.microsoft.com/office/powerpoint/2010/main" val="2097210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58C76-8403-75F0-5DCE-74D9DAB1677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2DEB9D8-8F09-80AB-8FC0-AC42B15DD13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C9AFBF9-18DD-4C66-A494-8C4AFCB779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C33EDBD-EDE4-EA53-9796-0922906BC6AE}"/>
              </a:ext>
            </a:extLst>
          </p:cNvPr>
          <p:cNvSpPr>
            <a:spLocks noGrp="1"/>
          </p:cNvSpPr>
          <p:nvPr>
            <p:ph type="dt" sz="half" idx="10"/>
          </p:nvPr>
        </p:nvSpPr>
        <p:spPr/>
        <p:txBody>
          <a:bodyPr/>
          <a:lstStyle/>
          <a:p>
            <a:fld id="{C68D8A23-ACF0-4B37-A350-176A314A041C}" type="datetimeFigureOut">
              <a:rPr lang="en-IN" smtClean="0"/>
              <a:t>19-09-2023</a:t>
            </a:fld>
            <a:endParaRPr lang="en-IN"/>
          </a:p>
        </p:txBody>
      </p:sp>
      <p:sp>
        <p:nvSpPr>
          <p:cNvPr id="6" name="Footer Placeholder 5">
            <a:extLst>
              <a:ext uri="{FF2B5EF4-FFF2-40B4-BE49-F238E27FC236}">
                <a16:creationId xmlns:a16="http://schemas.microsoft.com/office/drawing/2014/main" id="{9B525EC3-C549-CE4F-7DBD-66CAAB24FF8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E839D3-EF96-0B66-7EB5-5EE1649096A7}"/>
              </a:ext>
            </a:extLst>
          </p:cNvPr>
          <p:cNvSpPr>
            <a:spLocks noGrp="1"/>
          </p:cNvSpPr>
          <p:nvPr>
            <p:ph type="sldNum" sz="quarter" idx="12"/>
          </p:nvPr>
        </p:nvSpPr>
        <p:spPr/>
        <p:txBody>
          <a:bodyPr/>
          <a:lstStyle/>
          <a:p>
            <a:fld id="{FD22C6CA-7E18-44CF-8FE9-914803764867}" type="slidenum">
              <a:rPr lang="en-IN" smtClean="0"/>
              <a:t>‹#›</a:t>
            </a:fld>
            <a:endParaRPr lang="en-IN"/>
          </a:p>
        </p:txBody>
      </p:sp>
    </p:spTree>
    <p:extLst>
      <p:ext uri="{BB962C8B-B14F-4D97-AF65-F5344CB8AC3E}">
        <p14:creationId xmlns:p14="http://schemas.microsoft.com/office/powerpoint/2010/main" val="3540965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8043D-A3BA-B5FA-A213-6BB9C585C1B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68CEF35-5B03-3E9D-A796-1D245C3449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66E0D7-02BE-C5FC-75C0-4CFA237AAFE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F5E5109-6707-EDC0-9CFD-02917690C4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85536FF-D99F-7518-0FB2-3413788A850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9AF2DA5-F38F-A7E0-DB05-53BF235E27C9}"/>
              </a:ext>
            </a:extLst>
          </p:cNvPr>
          <p:cNvSpPr>
            <a:spLocks noGrp="1"/>
          </p:cNvSpPr>
          <p:nvPr>
            <p:ph type="dt" sz="half" idx="10"/>
          </p:nvPr>
        </p:nvSpPr>
        <p:spPr/>
        <p:txBody>
          <a:bodyPr/>
          <a:lstStyle/>
          <a:p>
            <a:fld id="{C68D8A23-ACF0-4B37-A350-176A314A041C}" type="datetimeFigureOut">
              <a:rPr lang="en-IN" smtClean="0"/>
              <a:t>19-09-2023</a:t>
            </a:fld>
            <a:endParaRPr lang="en-IN"/>
          </a:p>
        </p:txBody>
      </p:sp>
      <p:sp>
        <p:nvSpPr>
          <p:cNvPr id="8" name="Footer Placeholder 7">
            <a:extLst>
              <a:ext uri="{FF2B5EF4-FFF2-40B4-BE49-F238E27FC236}">
                <a16:creationId xmlns:a16="http://schemas.microsoft.com/office/drawing/2014/main" id="{C52173A0-7523-63B5-75EB-67FA1A764D4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B587CF6-1496-775B-D40B-4873D1531964}"/>
              </a:ext>
            </a:extLst>
          </p:cNvPr>
          <p:cNvSpPr>
            <a:spLocks noGrp="1"/>
          </p:cNvSpPr>
          <p:nvPr>
            <p:ph type="sldNum" sz="quarter" idx="12"/>
          </p:nvPr>
        </p:nvSpPr>
        <p:spPr/>
        <p:txBody>
          <a:bodyPr/>
          <a:lstStyle/>
          <a:p>
            <a:fld id="{FD22C6CA-7E18-44CF-8FE9-914803764867}" type="slidenum">
              <a:rPr lang="en-IN" smtClean="0"/>
              <a:t>‹#›</a:t>
            </a:fld>
            <a:endParaRPr lang="en-IN"/>
          </a:p>
        </p:txBody>
      </p:sp>
    </p:spTree>
    <p:extLst>
      <p:ext uri="{BB962C8B-B14F-4D97-AF65-F5344CB8AC3E}">
        <p14:creationId xmlns:p14="http://schemas.microsoft.com/office/powerpoint/2010/main" val="2712148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D4BCD-E981-3B14-567C-215502B32DF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1F75E82-78E2-5D26-999A-DBA97B47B89A}"/>
              </a:ext>
            </a:extLst>
          </p:cNvPr>
          <p:cNvSpPr>
            <a:spLocks noGrp="1"/>
          </p:cNvSpPr>
          <p:nvPr>
            <p:ph type="dt" sz="half" idx="10"/>
          </p:nvPr>
        </p:nvSpPr>
        <p:spPr/>
        <p:txBody>
          <a:bodyPr/>
          <a:lstStyle/>
          <a:p>
            <a:fld id="{C68D8A23-ACF0-4B37-A350-176A314A041C}" type="datetimeFigureOut">
              <a:rPr lang="en-IN" smtClean="0"/>
              <a:t>19-09-2023</a:t>
            </a:fld>
            <a:endParaRPr lang="en-IN"/>
          </a:p>
        </p:txBody>
      </p:sp>
      <p:sp>
        <p:nvSpPr>
          <p:cNvPr id="4" name="Footer Placeholder 3">
            <a:extLst>
              <a:ext uri="{FF2B5EF4-FFF2-40B4-BE49-F238E27FC236}">
                <a16:creationId xmlns:a16="http://schemas.microsoft.com/office/drawing/2014/main" id="{7607A2DC-404C-991D-A353-E2B5D8E5B4E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04C8983-17C0-BDC6-38B3-E83E9333AB91}"/>
              </a:ext>
            </a:extLst>
          </p:cNvPr>
          <p:cNvSpPr>
            <a:spLocks noGrp="1"/>
          </p:cNvSpPr>
          <p:nvPr>
            <p:ph type="sldNum" sz="quarter" idx="12"/>
          </p:nvPr>
        </p:nvSpPr>
        <p:spPr/>
        <p:txBody>
          <a:bodyPr/>
          <a:lstStyle/>
          <a:p>
            <a:fld id="{FD22C6CA-7E18-44CF-8FE9-914803764867}" type="slidenum">
              <a:rPr lang="en-IN" smtClean="0"/>
              <a:t>‹#›</a:t>
            </a:fld>
            <a:endParaRPr lang="en-IN"/>
          </a:p>
        </p:txBody>
      </p:sp>
    </p:spTree>
    <p:extLst>
      <p:ext uri="{BB962C8B-B14F-4D97-AF65-F5344CB8AC3E}">
        <p14:creationId xmlns:p14="http://schemas.microsoft.com/office/powerpoint/2010/main" val="3302333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8129C7-E1FA-C35B-B0F4-75587725061E}"/>
              </a:ext>
            </a:extLst>
          </p:cNvPr>
          <p:cNvSpPr>
            <a:spLocks noGrp="1"/>
          </p:cNvSpPr>
          <p:nvPr>
            <p:ph type="dt" sz="half" idx="10"/>
          </p:nvPr>
        </p:nvSpPr>
        <p:spPr/>
        <p:txBody>
          <a:bodyPr/>
          <a:lstStyle/>
          <a:p>
            <a:fld id="{C68D8A23-ACF0-4B37-A350-176A314A041C}" type="datetimeFigureOut">
              <a:rPr lang="en-IN" smtClean="0"/>
              <a:t>19-09-2023</a:t>
            </a:fld>
            <a:endParaRPr lang="en-IN"/>
          </a:p>
        </p:txBody>
      </p:sp>
      <p:sp>
        <p:nvSpPr>
          <p:cNvPr id="3" name="Footer Placeholder 2">
            <a:extLst>
              <a:ext uri="{FF2B5EF4-FFF2-40B4-BE49-F238E27FC236}">
                <a16:creationId xmlns:a16="http://schemas.microsoft.com/office/drawing/2014/main" id="{14CEEADF-28E0-2D8F-52EB-BF3C0FE630F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638DF7A-537D-0B7C-9648-C5A4A575EE6B}"/>
              </a:ext>
            </a:extLst>
          </p:cNvPr>
          <p:cNvSpPr>
            <a:spLocks noGrp="1"/>
          </p:cNvSpPr>
          <p:nvPr>
            <p:ph type="sldNum" sz="quarter" idx="12"/>
          </p:nvPr>
        </p:nvSpPr>
        <p:spPr/>
        <p:txBody>
          <a:bodyPr/>
          <a:lstStyle/>
          <a:p>
            <a:fld id="{FD22C6CA-7E18-44CF-8FE9-914803764867}" type="slidenum">
              <a:rPr lang="en-IN" smtClean="0"/>
              <a:t>‹#›</a:t>
            </a:fld>
            <a:endParaRPr lang="en-IN"/>
          </a:p>
        </p:txBody>
      </p:sp>
    </p:spTree>
    <p:extLst>
      <p:ext uri="{BB962C8B-B14F-4D97-AF65-F5344CB8AC3E}">
        <p14:creationId xmlns:p14="http://schemas.microsoft.com/office/powerpoint/2010/main" val="154279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85233-F4BB-A231-8466-88599AF15F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4D54F18-5520-EBF6-EBDF-705D1FFB18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53EB045-9E9B-EE4F-51D3-2AFFEC0597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1FB1A7-9D53-98E5-8F32-5E87C9FDD0DF}"/>
              </a:ext>
            </a:extLst>
          </p:cNvPr>
          <p:cNvSpPr>
            <a:spLocks noGrp="1"/>
          </p:cNvSpPr>
          <p:nvPr>
            <p:ph type="dt" sz="half" idx="10"/>
          </p:nvPr>
        </p:nvSpPr>
        <p:spPr/>
        <p:txBody>
          <a:bodyPr/>
          <a:lstStyle/>
          <a:p>
            <a:fld id="{C68D8A23-ACF0-4B37-A350-176A314A041C}" type="datetimeFigureOut">
              <a:rPr lang="en-IN" smtClean="0"/>
              <a:t>19-09-2023</a:t>
            </a:fld>
            <a:endParaRPr lang="en-IN"/>
          </a:p>
        </p:txBody>
      </p:sp>
      <p:sp>
        <p:nvSpPr>
          <p:cNvPr id="6" name="Footer Placeholder 5">
            <a:extLst>
              <a:ext uri="{FF2B5EF4-FFF2-40B4-BE49-F238E27FC236}">
                <a16:creationId xmlns:a16="http://schemas.microsoft.com/office/drawing/2014/main" id="{801E7CBB-30AC-BD01-0B0A-6745DFEDA44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96D0FF5-B7AB-0EB9-F7EF-B336637DCB20}"/>
              </a:ext>
            </a:extLst>
          </p:cNvPr>
          <p:cNvSpPr>
            <a:spLocks noGrp="1"/>
          </p:cNvSpPr>
          <p:nvPr>
            <p:ph type="sldNum" sz="quarter" idx="12"/>
          </p:nvPr>
        </p:nvSpPr>
        <p:spPr/>
        <p:txBody>
          <a:bodyPr/>
          <a:lstStyle/>
          <a:p>
            <a:fld id="{FD22C6CA-7E18-44CF-8FE9-914803764867}" type="slidenum">
              <a:rPr lang="en-IN" smtClean="0"/>
              <a:t>‹#›</a:t>
            </a:fld>
            <a:endParaRPr lang="en-IN"/>
          </a:p>
        </p:txBody>
      </p:sp>
    </p:spTree>
    <p:extLst>
      <p:ext uri="{BB962C8B-B14F-4D97-AF65-F5344CB8AC3E}">
        <p14:creationId xmlns:p14="http://schemas.microsoft.com/office/powerpoint/2010/main" val="526792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6078F-B035-58CC-4B11-B28DF9097F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4A08021-80B8-DD90-DC89-7FB3922839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C3495BB-3AD6-9D73-B452-E61E079A3F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DB83EE-8C69-1C3C-F3BC-7728341657DC}"/>
              </a:ext>
            </a:extLst>
          </p:cNvPr>
          <p:cNvSpPr>
            <a:spLocks noGrp="1"/>
          </p:cNvSpPr>
          <p:nvPr>
            <p:ph type="dt" sz="half" idx="10"/>
          </p:nvPr>
        </p:nvSpPr>
        <p:spPr/>
        <p:txBody>
          <a:bodyPr/>
          <a:lstStyle/>
          <a:p>
            <a:fld id="{C68D8A23-ACF0-4B37-A350-176A314A041C}" type="datetimeFigureOut">
              <a:rPr lang="en-IN" smtClean="0"/>
              <a:t>19-09-2023</a:t>
            </a:fld>
            <a:endParaRPr lang="en-IN"/>
          </a:p>
        </p:txBody>
      </p:sp>
      <p:sp>
        <p:nvSpPr>
          <p:cNvPr id="6" name="Footer Placeholder 5">
            <a:extLst>
              <a:ext uri="{FF2B5EF4-FFF2-40B4-BE49-F238E27FC236}">
                <a16:creationId xmlns:a16="http://schemas.microsoft.com/office/drawing/2014/main" id="{E6482451-DF92-55F5-4882-CD016B8521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BD70C4A-A5D2-A3D1-7CB0-2458C5D86A44}"/>
              </a:ext>
            </a:extLst>
          </p:cNvPr>
          <p:cNvSpPr>
            <a:spLocks noGrp="1"/>
          </p:cNvSpPr>
          <p:nvPr>
            <p:ph type="sldNum" sz="quarter" idx="12"/>
          </p:nvPr>
        </p:nvSpPr>
        <p:spPr/>
        <p:txBody>
          <a:bodyPr/>
          <a:lstStyle/>
          <a:p>
            <a:fld id="{FD22C6CA-7E18-44CF-8FE9-914803764867}" type="slidenum">
              <a:rPr lang="en-IN" smtClean="0"/>
              <a:t>‹#›</a:t>
            </a:fld>
            <a:endParaRPr lang="en-IN"/>
          </a:p>
        </p:txBody>
      </p:sp>
    </p:spTree>
    <p:extLst>
      <p:ext uri="{BB962C8B-B14F-4D97-AF65-F5344CB8AC3E}">
        <p14:creationId xmlns:p14="http://schemas.microsoft.com/office/powerpoint/2010/main" val="3469421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545421-F26E-C3BA-7F37-985A278E50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3BA1092-E0F5-0245-9677-114B474F4D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48CBFC-A9A5-5527-AB7C-A62E3B99E6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8D8A23-ACF0-4B37-A350-176A314A041C}" type="datetimeFigureOut">
              <a:rPr lang="en-IN" smtClean="0"/>
              <a:t>19-09-2023</a:t>
            </a:fld>
            <a:endParaRPr lang="en-IN"/>
          </a:p>
        </p:txBody>
      </p:sp>
      <p:sp>
        <p:nvSpPr>
          <p:cNvPr id="5" name="Footer Placeholder 4">
            <a:extLst>
              <a:ext uri="{FF2B5EF4-FFF2-40B4-BE49-F238E27FC236}">
                <a16:creationId xmlns:a16="http://schemas.microsoft.com/office/drawing/2014/main" id="{EED91454-3D0D-D2FC-C5BF-17BDAD20D2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792913C-E3B2-8504-4972-D4B3521A6F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22C6CA-7E18-44CF-8FE9-914803764867}" type="slidenum">
              <a:rPr lang="en-IN" smtClean="0"/>
              <a:t>‹#›</a:t>
            </a:fld>
            <a:endParaRPr lang="en-IN"/>
          </a:p>
        </p:txBody>
      </p:sp>
    </p:spTree>
    <p:extLst>
      <p:ext uri="{BB962C8B-B14F-4D97-AF65-F5344CB8AC3E}">
        <p14:creationId xmlns:p14="http://schemas.microsoft.com/office/powerpoint/2010/main" val="23296291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998AF54-D220-F26E-C20B-9C44024DAB20}"/>
              </a:ext>
            </a:extLst>
          </p:cNvPr>
          <p:cNvSpPr/>
          <p:nvPr/>
        </p:nvSpPr>
        <p:spPr>
          <a:xfrm rot="10800000">
            <a:off x="0" y="0"/>
            <a:ext cx="12194438" cy="6858000"/>
          </a:xfrm>
          <a:custGeom>
            <a:avLst/>
            <a:gdLst>
              <a:gd name="connsiteX0" fmla="*/ 0 w 10000"/>
              <a:gd name="connsiteY0" fmla="*/ 2000 h 10000"/>
              <a:gd name="connsiteX1" fmla="*/ 2000 w 10000"/>
              <a:gd name="connsiteY1" fmla="*/ 0 h 10000"/>
              <a:gd name="connsiteX2" fmla="*/ 10000 w 10000"/>
              <a:gd name="connsiteY2" fmla="*/ 0 h 10000"/>
              <a:gd name="connsiteX3" fmla="*/ 10000 w 10000"/>
              <a:gd name="connsiteY3" fmla="*/ 10000 h 10000"/>
              <a:gd name="connsiteX4" fmla="*/ 0 w 10000"/>
              <a:gd name="connsiteY4" fmla="*/ 10000 h 10000"/>
              <a:gd name="connsiteX5" fmla="*/ 0 w 10000"/>
              <a:gd name="connsiteY5" fmla="*/ 2000 h 10000"/>
              <a:gd name="connsiteX0" fmla="*/ 0 w 10000"/>
              <a:gd name="connsiteY0" fmla="*/ 2000 h 10000"/>
              <a:gd name="connsiteX1" fmla="*/ 3454 w 10000"/>
              <a:gd name="connsiteY1" fmla="*/ 14 h 10000"/>
              <a:gd name="connsiteX2" fmla="*/ 10000 w 10000"/>
              <a:gd name="connsiteY2" fmla="*/ 0 h 10000"/>
              <a:gd name="connsiteX3" fmla="*/ 10000 w 10000"/>
              <a:gd name="connsiteY3" fmla="*/ 10000 h 10000"/>
              <a:gd name="connsiteX4" fmla="*/ 0 w 10000"/>
              <a:gd name="connsiteY4" fmla="*/ 10000 h 10000"/>
              <a:gd name="connsiteX5" fmla="*/ 0 w 10000"/>
              <a:gd name="connsiteY5" fmla="*/ 2000 h 10000"/>
              <a:gd name="connsiteX0" fmla="*/ 31 w 10000"/>
              <a:gd name="connsiteY0" fmla="*/ 3714 h 10000"/>
              <a:gd name="connsiteX1" fmla="*/ 3454 w 10000"/>
              <a:gd name="connsiteY1" fmla="*/ 14 h 10000"/>
              <a:gd name="connsiteX2" fmla="*/ 10000 w 10000"/>
              <a:gd name="connsiteY2" fmla="*/ 0 h 10000"/>
              <a:gd name="connsiteX3" fmla="*/ 10000 w 10000"/>
              <a:gd name="connsiteY3" fmla="*/ 10000 h 10000"/>
              <a:gd name="connsiteX4" fmla="*/ 0 w 10000"/>
              <a:gd name="connsiteY4" fmla="*/ 10000 h 10000"/>
              <a:gd name="connsiteX5" fmla="*/ 31 w 10000"/>
              <a:gd name="connsiteY5" fmla="*/ 3714 h 10000"/>
              <a:gd name="connsiteX0" fmla="*/ 2 w 10002"/>
              <a:gd name="connsiteY0" fmla="*/ 3714 h 10000"/>
              <a:gd name="connsiteX1" fmla="*/ 3456 w 10002"/>
              <a:gd name="connsiteY1" fmla="*/ 14 h 10000"/>
              <a:gd name="connsiteX2" fmla="*/ 10002 w 10002"/>
              <a:gd name="connsiteY2" fmla="*/ 0 h 10000"/>
              <a:gd name="connsiteX3" fmla="*/ 10002 w 10002"/>
              <a:gd name="connsiteY3" fmla="*/ 10000 h 10000"/>
              <a:gd name="connsiteX4" fmla="*/ 2 w 10002"/>
              <a:gd name="connsiteY4" fmla="*/ 10000 h 10000"/>
              <a:gd name="connsiteX5" fmla="*/ 2 w 10002"/>
              <a:gd name="connsiteY5" fmla="*/ 3714 h 10000"/>
              <a:gd name="connsiteX0" fmla="*/ 2 w 10002"/>
              <a:gd name="connsiteY0" fmla="*/ 3714 h 10000"/>
              <a:gd name="connsiteX1" fmla="*/ 3089 w 10002"/>
              <a:gd name="connsiteY1" fmla="*/ 0 h 10000"/>
              <a:gd name="connsiteX2" fmla="*/ 10002 w 10002"/>
              <a:gd name="connsiteY2" fmla="*/ 0 h 10000"/>
              <a:gd name="connsiteX3" fmla="*/ 10002 w 10002"/>
              <a:gd name="connsiteY3" fmla="*/ 10000 h 10000"/>
              <a:gd name="connsiteX4" fmla="*/ 2 w 10002"/>
              <a:gd name="connsiteY4" fmla="*/ 10000 h 10000"/>
              <a:gd name="connsiteX5" fmla="*/ 2 w 10002"/>
              <a:gd name="connsiteY5" fmla="*/ 3714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2" h="10000">
                <a:moveTo>
                  <a:pt x="2" y="3714"/>
                </a:moveTo>
                <a:lnTo>
                  <a:pt x="3089" y="0"/>
                </a:lnTo>
                <a:lnTo>
                  <a:pt x="10002" y="0"/>
                </a:lnTo>
                <a:lnTo>
                  <a:pt x="10002" y="10000"/>
                </a:lnTo>
                <a:lnTo>
                  <a:pt x="2" y="10000"/>
                </a:lnTo>
                <a:cubicBezTo>
                  <a:pt x="12" y="7905"/>
                  <a:pt x="-8" y="5809"/>
                  <a:pt x="2" y="3714"/>
                </a:cubicBezTo>
                <a:close/>
              </a:path>
            </a:pathLst>
          </a:custGeom>
          <a:solidFill>
            <a:schemeClr val="accent4">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TextBox 3">
            <a:extLst>
              <a:ext uri="{FF2B5EF4-FFF2-40B4-BE49-F238E27FC236}">
                <a16:creationId xmlns:a16="http://schemas.microsoft.com/office/drawing/2014/main" id="{E5832A3A-982E-01A8-4878-28F937C2A3E8}"/>
              </a:ext>
            </a:extLst>
          </p:cNvPr>
          <p:cNvSpPr txBox="1"/>
          <p:nvPr/>
        </p:nvSpPr>
        <p:spPr>
          <a:xfrm>
            <a:off x="1976068" y="2730445"/>
            <a:ext cx="8239864" cy="830997"/>
          </a:xfrm>
          <a:prstGeom prst="rect">
            <a:avLst/>
          </a:prstGeom>
          <a:noFill/>
        </p:spPr>
        <p:txBody>
          <a:bodyPr wrap="square" rtlCol="0">
            <a:spAutoFit/>
          </a:bodyPr>
          <a:lstStyle/>
          <a:p>
            <a:r>
              <a:rPr lang="en-IN" sz="4800" b="1" dirty="0">
                <a:solidFill>
                  <a:schemeClr val="bg1">
                    <a:lumMod val="95000"/>
                  </a:schemeClr>
                </a:solidFill>
              </a:rPr>
              <a:t>SHOPPING MALL SALES REPORT</a:t>
            </a:r>
            <a:endParaRPr lang="en-IN" sz="4000" b="1" dirty="0">
              <a:solidFill>
                <a:schemeClr val="bg1">
                  <a:lumMod val="95000"/>
                </a:schemeClr>
              </a:solidFill>
            </a:endParaRPr>
          </a:p>
        </p:txBody>
      </p:sp>
      <p:sp>
        <p:nvSpPr>
          <p:cNvPr id="5" name="TextBox 4">
            <a:extLst>
              <a:ext uri="{FF2B5EF4-FFF2-40B4-BE49-F238E27FC236}">
                <a16:creationId xmlns:a16="http://schemas.microsoft.com/office/drawing/2014/main" id="{16B0F076-F5B6-2013-7E58-11BC1293B0D3}"/>
              </a:ext>
            </a:extLst>
          </p:cNvPr>
          <p:cNvSpPr txBox="1"/>
          <p:nvPr/>
        </p:nvSpPr>
        <p:spPr>
          <a:xfrm>
            <a:off x="8263346" y="3561442"/>
            <a:ext cx="3341293" cy="369332"/>
          </a:xfrm>
          <a:prstGeom prst="rect">
            <a:avLst/>
          </a:prstGeom>
          <a:noFill/>
        </p:spPr>
        <p:txBody>
          <a:bodyPr wrap="square" rtlCol="0">
            <a:spAutoFit/>
          </a:bodyPr>
          <a:lstStyle/>
          <a:p>
            <a:r>
              <a:rPr lang="en-IN" dirty="0">
                <a:solidFill>
                  <a:schemeClr val="bg1">
                    <a:lumMod val="95000"/>
                  </a:schemeClr>
                </a:solidFill>
              </a:rPr>
              <a:t>By  SAI PRASANTH</a:t>
            </a:r>
          </a:p>
        </p:txBody>
      </p:sp>
    </p:spTree>
    <p:extLst>
      <p:ext uri="{BB962C8B-B14F-4D97-AF65-F5344CB8AC3E}">
        <p14:creationId xmlns:p14="http://schemas.microsoft.com/office/powerpoint/2010/main" val="26966830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D8B880A-BE22-102E-ACA3-D019AA5203EA}"/>
              </a:ext>
            </a:extLst>
          </p:cNvPr>
          <p:cNvSpPr/>
          <p:nvPr/>
        </p:nvSpPr>
        <p:spPr>
          <a:xfrm>
            <a:off x="0" y="-93306"/>
            <a:ext cx="12192000" cy="1054359"/>
          </a:xfrm>
          <a:prstGeom prst="rect">
            <a:avLst/>
          </a:prstGeom>
          <a:solidFill>
            <a:schemeClr val="accent4">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66F3E7A2-F36A-1C3B-04B5-DAE5B13EB54C}"/>
              </a:ext>
            </a:extLst>
          </p:cNvPr>
          <p:cNvSpPr txBox="1"/>
          <p:nvPr/>
        </p:nvSpPr>
        <p:spPr>
          <a:xfrm>
            <a:off x="149290" y="391885"/>
            <a:ext cx="4927497" cy="584775"/>
          </a:xfrm>
          <a:prstGeom prst="rect">
            <a:avLst/>
          </a:prstGeom>
          <a:noFill/>
        </p:spPr>
        <p:txBody>
          <a:bodyPr wrap="square" rtlCol="0">
            <a:spAutoFit/>
          </a:bodyPr>
          <a:lstStyle/>
          <a:p>
            <a:r>
              <a:rPr lang="en-US" sz="3200" b="1" dirty="0">
                <a:solidFill>
                  <a:schemeClr val="bg1"/>
                </a:solidFill>
              </a:rPr>
              <a:t>RECOMENDATIONS</a:t>
            </a:r>
            <a:endParaRPr lang="en-IN" b="1" dirty="0">
              <a:solidFill>
                <a:schemeClr val="bg1"/>
              </a:solidFill>
            </a:endParaRPr>
          </a:p>
        </p:txBody>
      </p:sp>
      <p:sp>
        <p:nvSpPr>
          <p:cNvPr id="7" name="TextBox 6">
            <a:extLst>
              <a:ext uri="{FF2B5EF4-FFF2-40B4-BE49-F238E27FC236}">
                <a16:creationId xmlns:a16="http://schemas.microsoft.com/office/drawing/2014/main" id="{DA435370-76E6-854A-65D1-A79232B2D809}"/>
              </a:ext>
            </a:extLst>
          </p:cNvPr>
          <p:cNvSpPr txBox="1"/>
          <p:nvPr/>
        </p:nvSpPr>
        <p:spPr>
          <a:xfrm>
            <a:off x="289249" y="1399591"/>
            <a:ext cx="11821886" cy="6186309"/>
          </a:xfrm>
          <a:prstGeom prst="rect">
            <a:avLst/>
          </a:prstGeom>
          <a:noFill/>
        </p:spPr>
        <p:txBody>
          <a:bodyPr wrap="square" rtlCol="0">
            <a:spAutoFit/>
          </a:bodyPr>
          <a:lstStyle/>
          <a:p>
            <a:pPr marL="285750" indent="-285750">
              <a:buFont typeface="Wingdings" panose="05000000000000000000" pitchFamily="2" charset="2"/>
              <a:buChar char="v"/>
            </a:pPr>
            <a:r>
              <a:rPr lang="en-US" dirty="0"/>
              <a:t>We need to attract males as the ration of females are higher in sales , in our stores we must add the new and trending designed clothes for men .</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As the age group of 15-30 are the least sales generating group , we must add new design clothes and must also provide extra coupons and discounts. </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b="0" i="0" dirty="0">
                <a:effectLst/>
                <a:latin typeface="Söhne"/>
              </a:rPr>
              <a:t>The relatively lower utilization of debit cards by customers warrants a thorough examination of our payment systems to identify any potential technical issues. If such issues are identified, it is imperative that we resolve them promptly to ensure a seamless payment experience for our customers. Should our investigation reveal no technical errors in our payment systems, we should consider implementing incentive strategies, such as additional discounts or cashback offers, to incentivize customers to choose debit cards as their preferred payment method.</a:t>
            </a:r>
          </a:p>
          <a:p>
            <a:pPr marL="285750" indent="-285750">
              <a:buFont typeface="Wingdings" panose="05000000000000000000" pitchFamily="2" charset="2"/>
              <a:buChar char="v"/>
            </a:pPr>
            <a:endParaRPr lang="en-US" dirty="0">
              <a:latin typeface="Söhne"/>
            </a:endParaRPr>
          </a:p>
          <a:p>
            <a:pPr marL="285750" indent="-285750">
              <a:buFont typeface="Wingdings" panose="05000000000000000000" pitchFamily="2" charset="2"/>
              <a:buChar char="v"/>
            </a:pPr>
            <a:r>
              <a:rPr lang="en-US" b="0" i="0" dirty="0">
                <a:effectLst/>
                <a:latin typeface="Söhne"/>
              </a:rPr>
              <a:t>Foods and Beverage , Books and Souvenir are the least selling categories , in the first case if we talk about Foods and Beverage , we need to keep our food hygienic and fresh for customer satisfaction and introduce more fast foods which will attract customers. In the second case in the Books category , we have to keep the books of most selling authors and publishers . And in the third case Souvenir category , we have to keep more </a:t>
            </a:r>
            <a:r>
              <a:rPr lang="en-US" dirty="0">
                <a:latin typeface="Söhne"/>
              </a:rPr>
              <a:t>varieties of </a:t>
            </a:r>
            <a:r>
              <a:rPr lang="en-US" b="0" i="0" dirty="0">
                <a:effectLst/>
                <a:latin typeface="Söhne"/>
              </a:rPr>
              <a:t>Souvenir and must also provide offers and discounts .</a:t>
            </a:r>
          </a:p>
          <a:p>
            <a:pPr marL="285750" indent="-285750">
              <a:buFont typeface="Wingdings" panose="05000000000000000000" pitchFamily="2" charset="2"/>
              <a:buChar char="v"/>
            </a:pPr>
            <a:endParaRPr lang="en-US" dirty="0">
              <a:latin typeface="Söhne"/>
            </a:endParaRPr>
          </a:p>
          <a:p>
            <a:pPr marL="285750" indent="-285750">
              <a:buFont typeface="Wingdings" panose="05000000000000000000" pitchFamily="2" charset="2"/>
              <a:buChar char="v"/>
            </a:pPr>
            <a:endParaRPr lang="en-US" b="0" i="0" dirty="0">
              <a:effectLst/>
              <a:latin typeface="Söhne"/>
            </a:endParaRPr>
          </a:p>
          <a:p>
            <a:pPr marL="285750" indent="-285750">
              <a:buFont typeface="Wingdings" panose="05000000000000000000" pitchFamily="2" charset="2"/>
              <a:buChar char="v"/>
            </a:pPr>
            <a:endParaRPr lang="en-US" dirty="0">
              <a:latin typeface="Söhne"/>
            </a:endParaRP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endParaRPr lang="en-IN" dirty="0"/>
          </a:p>
        </p:txBody>
      </p:sp>
    </p:spTree>
    <p:extLst>
      <p:ext uri="{BB962C8B-B14F-4D97-AF65-F5344CB8AC3E}">
        <p14:creationId xmlns:p14="http://schemas.microsoft.com/office/powerpoint/2010/main" val="13127581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CF6553-3E95-D7DC-1D46-14BF2FF50B42}"/>
              </a:ext>
            </a:extLst>
          </p:cNvPr>
          <p:cNvSpPr txBox="1"/>
          <p:nvPr/>
        </p:nvSpPr>
        <p:spPr>
          <a:xfrm>
            <a:off x="4320074" y="2659559"/>
            <a:ext cx="8836090" cy="769441"/>
          </a:xfrm>
          <a:prstGeom prst="rect">
            <a:avLst/>
          </a:prstGeom>
          <a:noFill/>
        </p:spPr>
        <p:txBody>
          <a:bodyPr wrap="square" rtlCol="0">
            <a:spAutoFit/>
          </a:bodyPr>
          <a:lstStyle/>
          <a:p>
            <a:r>
              <a:rPr lang="en-US" sz="4400" b="1" dirty="0"/>
              <a:t>THANK YOU</a:t>
            </a:r>
            <a:endParaRPr lang="en-IN" sz="4400" b="1" dirty="0"/>
          </a:p>
        </p:txBody>
      </p:sp>
    </p:spTree>
    <p:extLst>
      <p:ext uri="{BB962C8B-B14F-4D97-AF65-F5344CB8AC3E}">
        <p14:creationId xmlns:p14="http://schemas.microsoft.com/office/powerpoint/2010/main" val="3543770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1ACB946-0B1E-6DFB-13DA-85B4163A5D60}"/>
              </a:ext>
            </a:extLst>
          </p:cNvPr>
          <p:cNvSpPr/>
          <p:nvPr/>
        </p:nvSpPr>
        <p:spPr>
          <a:xfrm>
            <a:off x="0" y="-93306"/>
            <a:ext cx="12192000" cy="1054359"/>
          </a:xfrm>
          <a:prstGeom prst="rect">
            <a:avLst/>
          </a:prstGeom>
          <a:solidFill>
            <a:schemeClr val="accent4">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F781957C-3801-150D-7229-7665EEC28AC5}"/>
              </a:ext>
            </a:extLst>
          </p:cNvPr>
          <p:cNvSpPr txBox="1"/>
          <p:nvPr/>
        </p:nvSpPr>
        <p:spPr>
          <a:xfrm>
            <a:off x="186612" y="267020"/>
            <a:ext cx="5411755" cy="707886"/>
          </a:xfrm>
          <a:prstGeom prst="rect">
            <a:avLst/>
          </a:prstGeom>
          <a:noFill/>
        </p:spPr>
        <p:txBody>
          <a:bodyPr wrap="square" rtlCol="0">
            <a:spAutoFit/>
          </a:bodyPr>
          <a:lstStyle/>
          <a:p>
            <a:r>
              <a:rPr lang="en-IN" sz="4000" b="1" dirty="0">
                <a:solidFill>
                  <a:schemeClr val="bg1"/>
                </a:solidFill>
              </a:rPr>
              <a:t>AGENDA</a:t>
            </a:r>
            <a:endParaRPr lang="en-IN" sz="2000" b="1" dirty="0">
              <a:solidFill>
                <a:schemeClr val="bg1"/>
              </a:solidFill>
            </a:endParaRPr>
          </a:p>
        </p:txBody>
      </p:sp>
      <p:sp>
        <p:nvSpPr>
          <p:cNvPr id="4" name="TextBox 3">
            <a:extLst>
              <a:ext uri="{FF2B5EF4-FFF2-40B4-BE49-F238E27FC236}">
                <a16:creationId xmlns:a16="http://schemas.microsoft.com/office/drawing/2014/main" id="{60741DBD-4421-61CC-1DE9-4467150F4522}"/>
              </a:ext>
            </a:extLst>
          </p:cNvPr>
          <p:cNvSpPr txBox="1"/>
          <p:nvPr/>
        </p:nvSpPr>
        <p:spPr>
          <a:xfrm>
            <a:off x="270587" y="1912776"/>
            <a:ext cx="8070980" cy="3970318"/>
          </a:xfrm>
          <a:prstGeom prst="rect">
            <a:avLst/>
          </a:prstGeom>
          <a:noFill/>
        </p:spPr>
        <p:txBody>
          <a:bodyPr wrap="square" rtlCol="0">
            <a:spAutoFit/>
          </a:bodyPr>
          <a:lstStyle/>
          <a:p>
            <a:pPr marL="285750" indent="-285750">
              <a:buFont typeface="Wingdings" panose="05000000000000000000" pitchFamily="2" charset="2"/>
              <a:buChar char="v"/>
            </a:pPr>
            <a:r>
              <a:rPr lang="en-IN" sz="2400" dirty="0"/>
              <a:t>Introduction</a:t>
            </a:r>
          </a:p>
          <a:p>
            <a:pPr marL="285750" indent="-285750">
              <a:buFont typeface="Wingdings" panose="05000000000000000000" pitchFamily="2" charset="2"/>
              <a:buChar char="v"/>
            </a:pPr>
            <a:endParaRPr lang="en-IN" sz="2400" dirty="0"/>
          </a:p>
          <a:p>
            <a:pPr marL="285750" indent="-285750">
              <a:buFont typeface="Wingdings" panose="05000000000000000000" pitchFamily="2" charset="2"/>
              <a:buChar char="v"/>
            </a:pPr>
            <a:r>
              <a:rPr lang="en-IN" sz="2400" dirty="0"/>
              <a:t>Problem Statement</a:t>
            </a:r>
          </a:p>
          <a:p>
            <a:pPr marL="285750" indent="-285750">
              <a:buFont typeface="Wingdings" panose="05000000000000000000" pitchFamily="2" charset="2"/>
              <a:buChar char="v"/>
            </a:pPr>
            <a:endParaRPr lang="en-IN" sz="2400" dirty="0"/>
          </a:p>
          <a:p>
            <a:pPr marL="285750" indent="-285750">
              <a:buFont typeface="Wingdings" panose="05000000000000000000" pitchFamily="2" charset="2"/>
              <a:buChar char="v"/>
            </a:pPr>
            <a:r>
              <a:rPr lang="en-IN" sz="2400" dirty="0"/>
              <a:t>Data Exploration</a:t>
            </a:r>
          </a:p>
          <a:p>
            <a:pPr marL="285750" indent="-285750">
              <a:buFont typeface="Wingdings" panose="05000000000000000000" pitchFamily="2" charset="2"/>
              <a:buChar char="v"/>
            </a:pPr>
            <a:endParaRPr lang="en-IN" sz="2400" dirty="0"/>
          </a:p>
          <a:p>
            <a:pPr marL="285750" indent="-285750">
              <a:buFont typeface="Wingdings" panose="05000000000000000000" pitchFamily="2" charset="2"/>
              <a:buChar char="v"/>
            </a:pPr>
            <a:r>
              <a:rPr lang="en-IN" sz="2400" dirty="0"/>
              <a:t>Insight Summary</a:t>
            </a:r>
          </a:p>
          <a:p>
            <a:pPr marL="285750" indent="-285750">
              <a:buFont typeface="Wingdings" panose="05000000000000000000" pitchFamily="2" charset="2"/>
              <a:buChar char="v"/>
            </a:pPr>
            <a:endParaRPr lang="en-IN" sz="2400" dirty="0"/>
          </a:p>
          <a:p>
            <a:pPr marL="285750" indent="-285750">
              <a:buFont typeface="Wingdings" panose="05000000000000000000" pitchFamily="2" charset="2"/>
              <a:buChar char="v"/>
            </a:pPr>
            <a:r>
              <a:rPr lang="en-IN" sz="2400" dirty="0"/>
              <a:t>Recommendation</a:t>
            </a:r>
          </a:p>
          <a:p>
            <a:pPr marL="285750" indent="-285750">
              <a:buFont typeface="Wingdings" panose="05000000000000000000" pitchFamily="2" charset="2"/>
              <a:buChar char="v"/>
            </a:pPr>
            <a:endParaRPr lang="en-IN" dirty="0"/>
          </a:p>
          <a:p>
            <a:pPr marL="285750" indent="-285750">
              <a:buFont typeface="Wingdings" panose="05000000000000000000" pitchFamily="2" charset="2"/>
              <a:buChar char="v"/>
            </a:pPr>
            <a:endParaRPr lang="en-IN" dirty="0"/>
          </a:p>
        </p:txBody>
      </p:sp>
    </p:spTree>
    <p:extLst>
      <p:ext uri="{BB962C8B-B14F-4D97-AF65-F5344CB8AC3E}">
        <p14:creationId xmlns:p14="http://schemas.microsoft.com/office/powerpoint/2010/main" val="502009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A088EAB-3775-B692-EAA4-C8A3F5309DF0}"/>
              </a:ext>
            </a:extLst>
          </p:cNvPr>
          <p:cNvSpPr/>
          <p:nvPr/>
        </p:nvSpPr>
        <p:spPr>
          <a:xfrm>
            <a:off x="0" y="-93306"/>
            <a:ext cx="12192000" cy="1054359"/>
          </a:xfrm>
          <a:prstGeom prst="rect">
            <a:avLst/>
          </a:prstGeom>
          <a:solidFill>
            <a:schemeClr val="accent4">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7821AFAF-A39E-0FB2-D039-3C33E657DA45}"/>
              </a:ext>
            </a:extLst>
          </p:cNvPr>
          <p:cNvSpPr txBox="1"/>
          <p:nvPr/>
        </p:nvSpPr>
        <p:spPr>
          <a:xfrm>
            <a:off x="102637" y="335903"/>
            <a:ext cx="4460033" cy="707886"/>
          </a:xfrm>
          <a:prstGeom prst="rect">
            <a:avLst/>
          </a:prstGeom>
          <a:noFill/>
        </p:spPr>
        <p:txBody>
          <a:bodyPr wrap="square" rtlCol="0">
            <a:spAutoFit/>
          </a:bodyPr>
          <a:lstStyle/>
          <a:p>
            <a:r>
              <a:rPr lang="en-IN" sz="4000" b="1" dirty="0">
                <a:solidFill>
                  <a:schemeClr val="bg1">
                    <a:lumMod val="95000"/>
                  </a:schemeClr>
                </a:solidFill>
              </a:rPr>
              <a:t>INTRODUCTION</a:t>
            </a:r>
            <a:endParaRPr lang="en-IN" b="1" dirty="0">
              <a:solidFill>
                <a:schemeClr val="bg1">
                  <a:lumMod val="95000"/>
                </a:schemeClr>
              </a:solidFill>
            </a:endParaRPr>
          </a:p>
        </p:txBody>
      </p:sp>
      <p:sp>
        <p:nvSpPr>
          <p:cNvPr id="6" name="TextBox 5">
            <a:extLst>
              <a:ext uri="{FF2B5EF4-FFF2-40B4-BE49-F238E27FC236}">
                <a16:creationId xmlns:a16="http://schemas.microsoft.com/office/drawing/2014/main" id="{1E942643-00F2-A4B1-10FF-35E73A2E3870}"/>
              </a:ext>
            </a:extLst>
          </p:cNvPr>
          <p:cNvSpPr txBox="1"/>
          <p:nvPr/>
        </p:nvSpPr>
        <p:spPr>
          <a:xfrm>
            <a:off x="597159" y="1427585"/>
            <a:ext cx="11252718" cy="461665"/>
          </a:xfrm>
          <a:prstGeom prst="rect">
            <a:avLst/>
          </a:prstGeom>
          <a:noFill/>
        </p:spPr>
        <p:txBody>
          <a:bodyPr wrap="square" rtlCol="0">
            <a:spAutoFit/>
          </a:bodyPr>
          <a:lstStyle/>
          <a:p>
            <a:r>
              <a:rPr lang="en-US" sz="2400" b="1" u="sng" dirty="0">
                <a:solidFill>
                  <a:schemeClr val="accent5">
                    <a:lumMod val="75000"/>
                  </a:schemeClr>
                </a:solidFill>
                <a:effectLst/>
                <a:latin typeface="Söhne"/>
              </a:rPr>
              <a:t>Unlocking Insights into Istanbul's Shopping Trends</a:t>
            </a:r>
            <a:endParaRPr lang="en-IN" b="1" u="sng" dirty="0">
              <a:solidFill>
                <a:schemeClr val="accent5">
                  <a:lumMod val="75000"/>
                </a:schemeClr>
              </a:solidFill>
            </a:endParaRPr>
          </a:p>
        </p:txBody>
      </p:sp>
      <p:sp>
        <p:nvSpPr>
          <p:cNvPr id="8" name="TextBox 7">
            <a:extLst>
              <a:ext uri="{FF2B5EF4-FFF2-40B4-BE49-F238E27FC236}">
                <a16:creationId xmlns:a16="http://schemas.microsoft.com/office/drawing/2014/main" id="{8966C38F-EF67-DF4B-6C14-9AB76D143B17}"/>
              </a:ext>
            </a:extLst>
          </p:cNvPr>
          <p:cNvSpPr txBox="1"/>
          <p:nvPr/>
        </p:nvSpPr>
        <p:spPr>
          <a:xfrm>
            <a:off x="377890" y="2514400"/>
            <a:ext cx="11131420" cy="2862322"/>
          </a:xfrm>
          <a:prstGeom prst="rect">
            <a:avLst/>
          </a:prstGeom>
          <a:noFill/>
        </p:spPr>
        <p:txBody>
          <a:bodyPr wrap="square" rtlCol="0">
            <a:spAutoFit/>
          </a:bodyPr>
          <a:lstStyle/>
          <a:p>
            <a:pPr marL="285750" indent="-285750">
              <a:buFont typeface="Wingdings" panose="05000000000000000000" pitchFamily="2" charset="2"/>
              <a:buChar char="v"/>
            </a:pPr>
            <a:r>
              <a:rPr lang="en-US" sz="2000" dirty="0"/>
              <a:t>Welcome to the fascinating world of Istanbul's shopping habits! In this data analysis project, we delve into a rich dataset spanning the years 2021 to 2023, encompassing the shopping experiences of diverse age groups and genders across 10 different shopping malls in this vibrant city.</a:t>
            </a:r>
          </a:p>
          <a:p>
            <a:pPr marL="285750" indent="-285750">
              <a:buFont typeface="Wingdings" panose="05000000000000000000" pitchFamily="2" charset="2"/>
              <a:buChar char="v"/>
            </a:pPr>
            <a:endParaRPr lang="en-US" sz="2000" dirty="0"/>
          </a:p>
          <a:p>
            <a:pPr marL="285750" indent="-285750">
              <a:buFont typeface="Wingdings" panose="05000000000000000000" pitchFamily="2" charset="2"/>
              <a:buChar char="v"/>
            </a:pPr>
            <a:endParaRPr lang="en-US" sz="2000" dirty="0"/>
          </a:p>
          <a:p>
            <a:pPr marL="285750" indent="-285750">
              <a:buFont typeface="Wingdings" panose="05000000000000000000" pitchFamily="2" charset="2"/>
              <a:buChar char="v"/>
            </a:pPr>
            <a:r>
              <a:rPr lang="en-US" sz="2000" dirty="0"/>
              <a:t>Istanbul, a city renowned for its unique blend of history and modernity, offers a captivating glimpse into the dynamics of consumer behavior. Our dataset, meticulously curated, includes crucial information such as invoice numbers, customer IDs, age, gender, payment methods, product categories, quantity, price, order dates, and shopping mall locations.</a:t>
            </a:r>
            <a:endParaRPr lang="en-IN" sz="2000" dirty="0"/>
          </a:p>
        </p:txBody>
      </p:sp>
    </p:spTree>
    <p:extLst>
      <p:ext uri="{BB962C8B-B14F-4D97-AF65-F5344CB8AC3E}">
        <p14:creationId xmlns:p14="http://schemas.microsoft.com/office/powerpoint/2010/main" val="2595214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BD316DB-074E-52E3-271B-5F523949B974}"/>
              </a:ext>
            </a:extLst>
          </p:cNvPr>
          <p:cNvSpPr/>
          <p:nvPr/>
        </p:nvSpPr>
        <p:spPr>
          <a:xfrm>
            <a:off x="0" y="-93306"/>
            <a:ext cx="12192000" cy="1054359"/>
          </a:xfrm>
          <a:prstGeom prst="rect">
            <a:avLst/>
          </a:prstGeom>
          <a:solidFill>
            <a:schemeClr val="accent4">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B57BDA2B-28AF-62E9-8213-B9EE1CB9AD1E}"/>
              </a:ext>
            </a:extLst>
          </p:cNvPr>
          <p:cNvSpPr txBox="1"/>
          <p:nvPr/>
        </p:nvSpPr>
        <p:spPr>
          <a:xfrm>
            <a:off x="0" y="298580"/>
            <a:ext cx="5347375" cy="646331"/>
          </a:xfrm>
          <a:prstGeom prst="rect">
            <a:avLst/>
          </a:prstGeom>
          <a:noFill/>
        </p:spPr>
        <p:txBody>
          <a:bodyPr wrap="square" rtlCol="0">
            <a:spAutoFit/>
          </a:bodyPr>
          <a:lstStyle/>
          <a:p>
            <a:r>
              <a:rPr lang="en-IN" sz="3600" b="1" dirty="0">
                <a:solidFill>
                  <a:schemeClr val="bg1"/>
                </a:solidFill>
              </a:rPr>
              <a:t>PROBLEM STATEMENT</a:t>
            </a:r>
            <a:r>
              <a:rPr lang="en-IN" sz="3200" dirty="0"/>
              <a:t> </a:t>
            </a:r>
          </a:p>
        </p:txBody>
      </p:sp>
      <p:sp>
        <p:nvSpPr>
          <p:cNvPr id="5" name="TextBox 4">
            <a:extLst>
              <a:ext uri="{FF2B5EF4-FFF2-40B4-BE49-F238E27FC236}">
                <a16:creationId xmlns:a16="http://schemas.microsoft.com/office/drawing/2014/main" id="{58CF285C-3F4D-325D-8D0E-ED3DF11CBA33}"/>
              </a:ext>
            </a:extLst>
          </p:cNvPr>
          <p:cNvSpPr txBox="1"/>
          <p:nvPr/>
        </p:nvSpPr>
        <p:spPr>
          <a:xfrm>
            <a:off x="177282" y="1567541"/>
            <a:ext cx="11837436" cy="3970318"/>
          </a:xfrm>
          <a:prstGeom prst="rect">
            <a:avLst/>
          </a:prstGeom>
          <a:noFill/>
        </p:spPr>
        <p:txBody>
          <a:bodyPr wrap="square" rtlCol="0">
            <a:spAutoFit/>
          </a:bodyPr>
          <a:lstStyle/>
          <a:p>
            <a:r>
              <a:rPr lang="en-US" sz="2400" b="1" u="sng" dirty="0">
                <a:solidFill>
                  <a:schemeClr val="accent5">
                    <a:lumMod val="75000"/>
                  </a:schemeClr>
                </a:solidFill>
              </a:rPr>
              <a:t>Investigate and Analyze Sales Trends and Patterns in Istanbul's Shopping Malls from 2021 to 2023.</a:t>
            </a:r>
          </a:p>
          <a:p>
            <a:endParaRPr lang="en-US" sz="2400" b="1" u="sng" dirty="0"/>
          </a:p>
          <a:p>
            <a:pPr lvl="1"/>
            <a:r>
              <a:rPr lang="en-US" dirty="0"/>
              <a:t>The aim of this data analysis project is to gain a comprehensive understanding of the sales trends and patterns within the shopping malls of Istanbul over a period spanning from 2021 to 2023. We seek to answer critical questions related to consumer behavior, purchase habits, and the factors influencing sales performance in this dynamic retail environment.</a:t>
            </a:r>
          </a:p>
          <a:p>
            <a:endParaRPr lang="en-US" dirty="0"/>
          </a:p>
          <a:p>
            <a:pPr marL="285750" indent="-285750">
              <a:buFont typeface="Wingdings" panose="05000000000000000000" pitchFamily="2" charset="2"/>
              <a:buChar char="v"/>
            </a:pPr>
            <a:r>
              <a:rPr lang="en-US" dirty="0"/>
              <a:t>Identify and analyze temporal sales trends over the three-year period to understand the growth or fluctuations in sales volumes.</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Investigate how different product categories contribute to overall sales and identify any category-specific trends.</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Examine whether there are distinct shopping patterns based on customer age, gender, and payment methods.</a:t>
            </a:r>
            <a:endParaRPr lang="en-IN" dirty="0"/>
          </a:p>
        </p:txBody>
      </p:sp>
    </p:spTree>
    <p:extLst>
      <p:ext uri="{BB962C8B-B14F-4D97-AF65-F5344CB8AC3E}">
        <p14:creationId xmlns:p14="http://schemas.microsoft.com/office/powerpoint/2010/main" val="2738346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1C1D95-82C2-2DB7-C2F6-24DE4C429786}"/>
              </a:ext>
            </a:extLst>
          </p:cNvPr>
          <p:cNvSpPr/>
          <p:nvPr/>
        </p:nvSpPr>
        <p:spPr>
          <a:xfrm>
            <a:off x="0" y="-93306"/>
            <a:ext cx="12192000" cy="1054359"/>
          </a:xfrm>
          <a:prstGeom prst="rect">
            <a:avLst/>
          </a:prstGeom>
          <a:solidFill>
            <a:schemeClr val="accent4">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AB55609B-55A2-1F6E-77AD-F1DFB2133D1D}"/>
              </a:ext>
            </a:extLst>
          </p:cNvPr>
          <p:cNvSpPr txBox="1"/>
          <p:nvPr/>
        </p:nvSpPr>
        <p:spPr>
          <a:xfrm>
            <a:off x="121296" y="376278"/>
            <a:ext cx="6848669" cy="584775"/>
          </a:xfrm>
          <a:prstGeom prst="rect">
            <a:avLst/>
          </a:prstGeom>
          <a:noFill/>
        </p:spPr>
        <p:txBody>
          <a:bodyPr wrap="square" rtlCol="0">
            <a:spAutoFit/>
          </a:bodyPr>
          <a:lstStyle/>
          <a:p>
            <a:r>
              <a:rPr lang="en-IN" sz="3200" b="1" dirty="0">
                <a:solidFill>
                  <a:schemeClr val="bg1"/>
                </a:solidFill>
              </a:rPr>
              <a:t>DATA EXPLORATION</a:t>
            </a:r>
            <a:endParaRPr lang="en-IN" b="1" dirty="0">
              <a:solidFill>
                <a:schemeClr val="bg1"/>
              </a:solidFill>
            </a:endParaRPr>
          </a:p>
        </p:txBody>
      </p:sp>
      <p:sp>
        <p:nvSpPr>
          <p:cNvPr id="4" name="TextBox 3">
            <a:extLst>
              <a:ext uri="{FF2B5EF4-FFF2-40B4-BE49-F238E27FC236}">
                <a16:creationId xmlns:a16="http://schemas.microsoft.com/office/drawing/2014/main" id="{F2B43171-F589-E767-3C47-DE0F1CA645B7}"/>
              </a:ext>
            </a:extLst>
          </p:cNvPr>
          <p:cNvSpPr txBox="1"/>
          <p:nvPr/>
        </p:nvSpPr>
        <p:spPr>
          <a:xfrm>
            <a:off x="223935" y="1259631"/>
            <a:ext cx="3946849" cy="461665"/>
          </a:xfrm>
          <a:prstGeom prst="rect">
            <a:avLst/>
          </a:prstGeom>
          <a:noFill/>
        </p:spPr>
        <p:txBody>
          <a:bodyPr wrap="square" rtlCol="0">
            <a:spAutoFit/>
          </a:bodyPr>
          <a:lstStyle/>
          <a:p>
            <a:r>
              <a:rPr lang="en-US" sz="2400" b="1" u="sng" dirty="0">
                <a:solidFill>
                  <a:schemeClr val="accent5">
                    <a:lumMod val="75000"/>
                  </a:schemeClr>
                </a:solidFill>
              </a:rPr>
              <a:t>Customer Details</a:t>
            </a:r>
            <a:endParaRPr lang="en-IN" b="1" u="sng" dirty="0">
              <a:solidFill>
                <a:schemeClr val="accent5">
                  <a:lumMod val="75000"/>
                </a:schemeClr>
              </a:solidFill>
            </a:endParaRPr>
          </a:p>
        </p:txBody>
      </p:sp>
      <p:pic>
        <p:nvPicPr>
          <p:cNvPr id="7" name="Picture 6">
            <a:extLst>
              <a:ext uri="{FF2B5EF4-FFF2-40B4-BE49-F238E27FC236}">
                <a16:creationId xmlns:a16="http://schemas.microsoft.com/office/drawing/2014/main" id="{0CD09EB4-2F04-DA3D-E437-DE294280CA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5773" y="1471528"/>
            <a:ext cx="4863841" cy="2566747"/>
          </a:xfrm>
          <a:prstGeom prst="rect">
            <a:avLst/>
          </a:prstGeom>
        </p:spPr>
      </p:pic>
      <p:pic>
        <p:nvPicPr>
          <p:cNvPr id="9" name="Picture 8">
            <a:extLst>
              <a:ext uri="{FF2B5EF4-FFF2-40B4-BE49-F238E27FC236}">
                <a16:creationId xmlns:a16="http://schemas.microsoft.com/office/drawing/2014/main" id="{F459F4CD-9C6E-021E-A56D-3FF80C4544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0857" y="1471528"/>
            <a:ext cx="4313626" cy="2566747"/>
          </a:xfrm>
          <a:prstGeom prst="rect">
            <a:avLst/>
          </a:prstGeom>
        </p:spPr>
      </p:pic>
      <p:sp>
        <p:nvSpPr>
          <p:cNvPr id="10" name="TextBox 9">
            <a:extLst>
              <a:ext uri="{FF2B5EF4-FFF2-40B4-BE49-F238E27FC236}">
                <a16:creationId xmlns:a16="http://schemas.microsoft.com/office/drawing/2014/main" id="{A44A71B0-7295-FDD5-9F9D-6EF8DF866F39}"/>
              </a:ext>
            </a:extLst>
          </p:cNvPr>
          <p:cNvSpPr txBox="1"/>
          <p:nvPr/>
        </p:nvSpPr>
        <p:spPr>
          <a:xfrm>
            <a:off x="223935" y="4264089"/>
            <a:ext cx="11672596" cy="2308324"/>
          </a:xfrm>
          <a:prstGeom prst="rect">
            <a:avLst/>
          </a:prstGeom>
          <a:noFill/>
        </p:spPr>
        <p:txBody>
          <a:bodyPr wrap="square" rtlCol="0">
            <a:spAutoFit/>
          </a:bodyPr>
          <a:lstStyle/>
          <a:p>
            <a:pPr marL="285750" indent="-285750">
              <a:buFont typeface="Wingdings" panose="05000000000000000000" pitchFamily="2" charset="2"/>
              <a:buChar char="v"/>
            </a:pPr>
            <a:r>
              <a:rPr lang="en-US" b="0" i="0" dirty="0">
                <a:effectLst/>
                <a:latin typeface="Söhne"/>
              </a:rPr>
              <a:t>The data illustrates a total customer count of 99.46 thousand individuals who engaged in shopping activities over the three-year period. Amongst this cohort, male customers numbered 40 thousand, while female customers comprised the majority, totaling 59 thousand.</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Average age of customers is 43.4 .</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b="0" i="0" dirty="0">
                <a:effectLst/>
                <a:latin typeface="Söhne"/>
              </a:rPr>
              <a:t>The sales analysis reveals that male contributions account for 40.29% of total sales, while female contributions dominate at 59.71%, signifying a notable predominance of female customers in driving sales.</a:t>
            </a:r>
            <a:endParaRPr lang="en-IN" dirty="0"/>
          </a:p>
        </p:txBody>
      </p:sp>
    </p:spTree>
    <p:extLst>
      <p:ext uri="{BB962C8B-B14F-4D97-AF65-F5344CB8AC3E}">
        <p14:creationId xmlns:p14="http://schemas.microsoft.com/office/powerpoint/2010/main" val="441565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7B853B4-62A9-8D0C-4DB8-B540E18A7992}"/>
              </a:ext>
            </a:extLst>
          </p:cNvPr>
          <p:cNvSpPr/>
          <p:nvPr/>
        </p:nvSpPr>
        <p:spPr>
          <a:xfrm>
            <a:off x="0" y="-93306"/>
            <a:ext cx="12192000" cy="1054359"/>
          </a:xfrm>
          <a:prstGeom prst="rect">
            <a:avLst/>
          </a:prstGeom>
          <a:solidFill>
            <a:schemeClr val="accent4">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ABB5E918-B5A1-BE70-C454-E32BD373B3BF}"/>
              </a:ext>
            </a:extLst>
          </p:cNvPr>
          <p:cNvSpPr txBox="1"/>
          <p:nvPr/>
        </p:nvSpPr>
        <p:spPr>
          <a:xfrm>
            <a:off x="1" y="335903"/>
            <a:ext cx="5542384" cy="584775"/>
          </a:xfrm>
          <a:prstGeom prst="rect">
            <a:avLst/>
          </a:prstGeom>
          <a:noFill/>
        </p:spPr>
        <p:txBody>
          <a:bodyPr wrap="square" rtlCol="0">
            <a:spAutoFit/>
          </a:bodyPr>
          <a:lstStyle/>
          <a:p>
            <a:r>
              <a:rPr lang="en-US" sz="3200" b="1" dirty="0">
                <a:solidFill>
                  <a:schemeClr val="bg1"/>
                </a:solidFill>
              </a:rPr>
              <a:t>DATA EXPLORATION</a:t>
            </a:r>
            <a:endParaRPr lang="en-IN" sz="3200" b="1" dirty="0">
              <a:solidFill>
                <a:schemeClr val="bg1"/>
              </a:solidFill>
            </a:endParaRPr>
          </a:p>
        </p:txBody>
      </p:sp>
      <p:sp>
        <p:nvSpPr>
          <p:cNvPr id="4" name="TextBox 3">
            <a:extLst>
              <a:ext uri="{FF2B5EF4-FFF2-40B4-BE49-F238E27FC236}">
                <a16:creationId xmlns:a16="http://schemas.microsoft.com/office/drawing/2014/main" id="{5ECC5EA9-F230-F127-FFEF-49A78147A64D}"/>
              </a:ext>
            </a:extLst>
          </p:cNvPr>
          <p:cNvSpPr txBox="1"/>
          <p:nvPr/>
        </p:nvSpPr>
        <p:spPr>
          <a:xfrm>
            <a:off x="233268" y="1125977"/>
            <a:ext cx="5467739" cy="523220"/>
          </a:xfrm>
          <a:prstGeom prst="rect">
            <a:avLst/>
          </a:prstGeom>
          <a:noFill/>
        </p:spPr>
        <p:txBody>
          <a:bodyPr wrap="square" rtlCol="0">
            <a:spAutoFit/>
          </a:bodyPr>
          <a:lstStyle/>
          <a:p>
            <a:r>
              <a:rPr lang="en-US" sz="2800" b="1" u="sng" dirty="0">
                <a:solidFill>
                  <a:schemeClr val="accent5">
                    <a:lumMod val="75000"/>
                  </a:schemeClr>
                </a:solidFill>
              </a:rPr>
              <a:t>Sales By Age</a:t>
            </a:r>
            <a:endParaRPr lang="en-IN" sz="2400" b="1" u="sng" dirty="0">
              <a:solidFill>
                <a:schemeClr val="accent5">
                  <a:lumMod val="75000"/>
                </a:schemeClr>
              </a:solidFill>
            </a:endParaRPr>
          </a:p>
        </p:txBody>
      </p:sp>
      <p:pic>
        <p:nvPicPr>
          <p:cNvPr id="6" name="Picture 5">
            <a:extLst>
              <a:ext uri="{FF2B5EF4-FFF2-40B4-BE49-F238E27FC236}">
                <a16:creationId xmlns:a16="http://schemas.microsoft.com/office/drawing/2014/main" id="{A6785CC7-595B-F920-5BB5-60330A331D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024" y="1646145"/>
            <a:ext cx="5567262" cy="2923509"/>
          </a:xfrm>
          <a:prstGeom prst="rect">
            <a:avLst/>
          </a:prstGeom>
        </p:spPr>
      </p:pic>
      <p:pic>
        <p:nvPicPr>
          <p:cNvPr id="8" name="Picture 7">
            <a:extLst>
              <a:ext uri="{FF2B5EF4-FFF2-40B4-BE49-F238E27FC236}">
                <a16:creationId xmlns:a16="http://schemas.microsoft.com/office/drawing/2014/main" id="{D8512559-B5AE-19F2-E176-C8B5B74C5A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1595" y="1646145"/>
            <a:ext cx="6046583" cy="2923508"/>
          </a:xfrm>
          <a:prstGeom prst="rect">
            <a:avLst/>
          </a:prstGeom>
        </p:spPr>
      </p:pic>
      <p:sp>
        <p:nvSpPr>
          <p:cNvPr id="9" name="TextBox 8">
            <a:extLst>
              <a:ext uri="{FF2B5EF4-FFF2-40B4-BE49-F238E27FC236}">
                <a16:creationId xmlns:a16="http://schemas.microsoft.com/office/drawing/2014/main" id="{61C3F2FC-4B36-8811-1A4D-C9F1EA219B7F}"/>
              </a:ext>
            </a:extLst>
          </p:cNvPr>
          <p:cNvSpPr txBox="1"/>
          <p:nvPr/>
        </p:nvSpPr>
        <p:spPr>
          <a:xfrm>
            <a:off x="233268" y="5019697"/>
            <a:ext cx="11625940" cy="923330"/>
          </a:xfrm>
          <a:prstGeom prst="rect">
            <a:avLst/>
          </a:prstGeom>
          <a:noFill/>
        </p:spPr>
        <p:txBody>
          <a:bodyPr wrap="square" rtlCol="0">
            <a:spAutoFit/>
          </a:bodyPr>
          <a:lstStyle/>
          <a:p>
            <a:pPr marL="285750" indent="-285750">
              <a:buFont typeface="Wingdings" panose="05000000000000000000" pitchFamily="2" charset="2"/>
              <a:buChar char="v"/>
            </a:pPr>
            <a:r>
              <a:rPr lang="en-US" b="0" i="0" dirty="0">
                <a:effectLst/>
                <a:latin typeface="Söhne"/>
              </a:rPr>
              <a:t>The data depicted in the figure reveals that the highest sales figures, amounting to $27 million, are observed within the age group of 30-50. Following closely, the age group of 50-70 contributes significantly with sales totaling $26 million, while the 15-30 age bracket lags behind with sales amounting to $16 million.</a:t>
            </a:r>
            <a:endParaRPr lang="en-IN" dirty="0"/>
          </a:p>
        </p:txBody>
      </p:sp>
    </p:spTree>
    <p:extLst>
      <p:ext uri="{BB962C8B-B14F-4D97-AF65-F5344CB8AC3E}">
        <p14:creationId xmlns:p14="http://schemas.microsoft.com/office/powerpoint/2010/main" val="3242269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19E4895-6370-EC71-53A2-BD48C2BEA15D}"/>
              </a:ext>
            </a:extLst>
          </p:cNvPr>
          <p:cNvSpPr/>
          <p:nvPr/>
        </p:nvSpPr>
        <p:spPr>
          <a:xfrm>
            <a:off x="0" y="-93306"/>
            <a:ext cx="12192000" cy="1054359"/>
          </a:xfrm>
          <a:prstGeom prst="rect">
            <a:avLst/>
          </a:prstGeom>
          <a:solidFill>
            <a:schemeClr val="accent4">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15E09E02-9487-4A04-4EB6-EDF2B1712F53}"/>
              </a:ext>
            </a:extLst>
          </p:cNvPr>
          <p:cNvSpPr txBox="1"/>
          <p:nvPr/>
        </p:nvSpPr>
        <p:spPr>
          <a:xfrm>
            <a:off x="111967" y="433873"/>
            <a:ext cx="5141167" cy="523220"/>
          </a:xfrm>
          <a:prstGeom prst="rect">
            <a:avLst/>
          </a:prstGeom>
          <a:noFill/>
        </p:spPr>
        <p:txBody>
          <a:bodyPr wrap="square" rtlCol="0">
            <a:spAutoFit/>
          </a:bodyPr>
          <a:lstStyle/>
          <a:p>
            <a:r>
              <a:rPr lang="en-US" sz="2800" b="1" dirty="0">
                <a:solidFill>
                  <a:schemeClr val="bg1"/>
                </a:solidFill>
              </a:rPr>
              <a:t>DATA EXPLORATION</a:t>
            </a:r>
            <a:endParaRPr lang="en-IN" b="1" dirty="0">
              <a:solidFill>
                <a:schemeClr val="bg1"/>
              </a:solidFill>
            </a:endParaRPr>
          </a:p>
        </p:txBody>
      </p:sp>
      <p:sp>
        <p:nvSpPr>
          <p:cNvPr id="4" name="TextBox 3">
            <a:extLst>
              <a:ext uri="{FF2B5EF4-FFF2-40B4-BE49-F238E27FC236}">
                <a16:creationId xmlns:a16="http://schemas.microsoft.com/office/drawing/2014/main" id="{9791DFCA-0980-2B25-06ED-EC91190CE2B4}"/>
              </a:ext>
            </a:extLst>
          </p:cNvPr>
          <p:cNvSpPr txBox="1"/>
          <p:nvPr/>
        </p:nvSpPr>
        <p:spPr>
          <a:xfrm>
            <a:off x="111967" y="1119672"/>
            <a:ext cx="4553339" cy="461665"/>
          </a:xfrm>
          <a:prstGeom prst="rect">
            <a:avLst/>
          </a:prstGeom>
          <a:noFill/>
        </p:spPr>
        <p:txBody>
          <a:bodyPr wrap="square" rtlCol="0">
            <a:spAutoFit/>
          </a:bodyPr>
          <a:lstStyle/>
          <a:p>
            <a:r>
              <a:rPr lang="en-US" sz="2400" b="1" u="sng" dirty="0">
                <a:solidFill>
                  <a:schemeClr val="accent1">
                    <a:lumMod val="75000"/>
                  </a:schemeClr>
                </a:solidFill>
              </a:rPr>
              <a:t>Sales Based On Payment Method</a:t>
            </a:r>
            <a:endParaRPr lang="en-IN" sz="2000" b="1" u="sng" dirty="0">
              <a:solidFill>
                <a:schemeClr val="accent1">
                  <a:lumMod val="75000"/>
                </a:schemeClr>
              </a:solidFill>
            </a:endParaRPr>
          </a:p>
        </p:txBody>
      </p:sp>
      <p:pic>
        <p:nvPicPr>
          <p:cNvPr id="6" name="Picture 5">
            <a:extLst>
              <a:ext uri="{FF2B5EF4-FFF2-40B4-BE49-F238E27FC236}">
                <a16:creationId xmlns:a16="http://schemas.microsoft.com/office/drawing/2014/main" id="{AD6AB1AA-4E65-0DF1-152D-FE0B715339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9963" y="1621407"/>
            <a:ext cx="4305901" cy="2667372"/>
          </a:xfrm>
          <a:prstGeom prst="rect">
            <a:avLst/>
          </a:prstGeom>
        </p:spPr>
      </p:pic>
      <p:pic>
        <p:nvPicPr>
          <p:cNvPr id="8" name="Picture 7">
            <a:extLst>
              <a:ext uri="{FF2B5EF4-FFF2-40B4-BE49-F238E27FC236}">
                <a16:creationId xmlns:a16="http://schemas.microsoft.com/office/drawing/2014/main" id="{E26AE442-1E64-3B3A-34B0-48865019E4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621407"/>
            <a:ext cx="4606350" cy="2667372"/>
          </a:xfrm>
          <a:prstGeom prst="rect">
            <a:avLst/>
          </a:prstGeom>
        </p:spPr>
      </p:pic>
      <p:sp>
        <p:nvSpPr>
          <p:cNvPr id="10" name="TextBox 9">
            <a:extLst>
              <a:ext uri="{FF2B5EF4-FFF2-40B4-BE49-F238E27FC236}">
                <a16:creationId xmlns:a16="http://schemas.microsoft.com/office/drawing/2014/main" id="{3BD41AA7-034C-0AE1-FAFE-1DAA34D8B474}"/>
              </a:ext>
            </a:extLst>
          </p:cNvPr>
          <p:cNvSpPr txBox="1"/>
          <p:nvPr/>
        </p:nvSpPr>
        <p:spPr>
          <a:xfrm>
            <a:off x="111967" y="4755723"/>
            <a:ext cx="11430000" cy="1323439"/>
          </a:xfrm>
          <a:prstGeom prst="rect">
            <a:avLst/>
          </a:prstGeom>
          <a:noFill/>
        </p:spPr>
        <p:txBody>
          <a:bodyPr wrap="square" rtlCol="0">
            <a:spAutoFit/>
          </a:bodyPr>
          <a:lstStyle/>
          <a:p>
            <a:pPr marL="285750" indent="-285750">
              <a:buFont typeface="Wingdings" panose="05000000000000000000" pitchFamily="2" charset="2"/>
              <a:buChar char="v"/>
            </a:pPr>
            <a:r>
              <a:rPr lang="en-US" sz="2000" b="0" i="0" dirty="0">
                <a:effectLst/>
                <a:latin typeface="Söhne"/>
              </a:rPr>
              <a:t>Based on the provided data, it is evident that the predominant payment method utilized by customers is cash exchange, accounting for a total revenue of $30.7 million. Following closely, credit card transactions contributed significantly to the revenue, totaling $24.1 million, while debit card users constituted the lowest share with a revenue of $13.8 million.</a:t>
            </a:r>
            <a:endParaRPr lang="en-IN" sz="2000" dirty="0"/>
          </a:p>
        </p:txBody>
      </p:sp>
    </p:spTree>
    <p:extLst>
      <p:ext uri="{BB962C8B-B14F-4D97-AF65-F5344CB8AC3E}">
        <p14:creationId xmlns:p14="http://schemas.microsoft.com/office/powerpoint/2010/main" val="14042847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823AEBC-BC26-1163-D0E9-2F939B72638B}"/>
              </a:ext>
            </a:extLst>
          </p:cNvPr>
          <p:cNvSpPr/>
          <p:nvPr/>
        </p:nvSpPr>
        <p:spPr>
          <a:xfrm>
            <a:off x="0" y="-93306"/>
            <a:ext cx="12192000" cy="1054359"/>
          </a:xfrm>
          <a:prstGeom prst="rect">
            <a:avLst/>
          </a:prstGeom>
          <a:solidFill>
            <a:schemeClr val="accent4">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3A009AE2-3EF2-879A-8FD7-FEF1BDE60C36}"/>
              </a:ext>
            </a:extLst>
          </p:cNvPr>
          <p:cNvSpPr txBox="1"/>
          <p:nvPr/>
        </p:nvSpPr>
        <p:spPr>
          <a:xfrm>
            <a:off x="65314" y="376278"/>
            <a:ext cx="5956041" cy="584775"/>
          </a:xfrm>
          <a:prstGeom prst="rect">
            <a:avLst/>
          </a:prstGeom>
          <a:noFill/>
        </p:spPr>
        <p:txBody>
          <a:bodyPr wrap="square" rtlCol="0">
            <a:spAutoFit/>
          </a:bodyPr>
          <a:lstStyle/>
          <a:p>
            <a:r>
              <a:rPr lang="en-US" sz="3200" b="1" dirty="0">
                <a:solidFill>
                  <a:schemeClr val="bg1"/>
                </a:solidFill>
              </a:rPr>
              <a:t>DATA EXPLORATION</a:t>
            </a:r>
            <a:endParaRPr lang="en-IN" b="1" dirty="0">
              <a:solidFill>
                <a:schemeClr val="bg1"/>
              </a:solidFill>
            </a:endParaRPr>
          </a:p>
        </p:txBody>
      </p:sp>
      <p:sp>
        <p:nvSpPr>
          <p:cNvPr id="5" name="TextBox 4">
            <a:extLst>
              <a:ext uri="{FF2B5EF4-FFF2-40B4-BE49-F238E27FC236}">
                <a16:creationId xmlns:a16="http://schemas.microsoft.com/office/drawing/2014/main" id="{2CE3E02B-6FB6-C97A-0673-BCD0C88447BF}"/>
              </a:ext>
            </a:extLst>
          </p:cNvPr>
          <p:cNvSpPr txBox="1"/>
          <p:nvPr/>
        </p:nvSpPr>
        <p:spPr>
          <a:xfrm>
            <a:off x="121296" y="1119673"/>
            <a:ext cx="4730620" cy="461665"/>
          </a:xfrm>
          <a:prstGeom prst="rect">
            <a:avLst/>
          </a:prstGeom>
          <a:noFill/>
        </p:spPr>
        <p:txBody>
          <a:bodyPr wrap="square" rtlCol="0">
            <a:spAutoFit/>
          </a:bodyPr>
          <a:lstStyle/>
          <a:p>
            <a:r>
              <a:rPr lang="en-US" sz="2400" b="1" u="sng" dirty="0">
                <a:solidFill>
                  <a:schemeClr val="accent1">
                    <a:lumMod val="75000"/>
                  </a:schemeClr>
                </a:solidFill>
              </a:rPr>
              <a:t>Sales Based On Category</a:t>
            </a:r>
            <a:endParaRPr lang="en-IN" dirty="0"/>
          </a:p>
        </p:txBody>
      </p:sp>
      <p:pic>
        <p:nvPicPr>
          <p:cNvPr id="7" name="Picture 6">
            <a:extLst>
              <a:ext uri="{FF2B5EF4-FFF2-40B4-BE49-F238E27FC236}">
                <a16:creationId xmlns:a16="http://schemas.microsoft.com/office/drawing/2014/main" id="{8DD1A7D1-5DE6-FD2A-6CC9-02853F6B3C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1306" y="1639134"/>
            <a:ext cx="5138059" cy="3296760"/>
          </a:xfrm>
          <a:prstGeom prst="rect">
            <a:avLst/>
          </a:prstGeom>
        </p:spPr>
      </p:pic>
      <p:sp>
        <p:nvSpPr>
          <p:cNvPr id="9" name="TextBox 8">
            <a:extLst>
              <a:ext uri="{FF2B5EF4-FFF2-40B4-BE49-F238E27FC236}">
                <a16:creationId xmlns:a16="http://schemas.microsoft.com/office/drawing/2014/main" id="{07BFABB9-F9BE-438A-D0A0-25335C3B85B7}"/>
              </a:ext>
            </a:extLst>
          </p:cNvPr>
          <p:cNvSpPr txBox="1"/>
          <p:nvPr/>
        </p:nvSpPr>
        <p:spPr>
          <a:xfrm>
            <a:off x="233265" y="1934193"/>
            <a:ext cx="6307494" cy="2862322"/>
          </a:xfrm>
          <a:prstGeom prst="rect">
            <a:avLst/>
          </a:prstGeom>
          <a:noFill/>
        </p:spPr>
        <p:txBody>
          <a:bodyPr wrap="square" rtlCol="0">
            <a:spAutoFit/>
          </a:bodyPr>
          <a:lstStyle/>
          <a:p>
            <a:pPr marL="285750" indent="-285750">
              <a:buFont typeface="Wingdings" panose="05000000000000000000" pitchFamily="2" charset="2"/>
              <a:buChar char="v"/>
            </a:pPr>
            <a:r>
              <a:rPr lang="en-US" b="0" i="0" dirty="0">
                <a:effectLst/>
                <a:latin typeface="Söhne"/>
              </a:rPr>
              <a:t>Within the spectrum of product categories, it is evident from the data that clothing emerges as the highest revenue-generating category, boasting sales totaling $31 million. Subsequently, shoes follow suit with a substantial revenue of $18 million, while the technology category secures the third position with sales amounting to $16 million.</a:t>
            </a:r>
          </a:p>
          <a:p>
            <a:pPr marL="285750" indent="-285750">
              <a:buFont typeface="Wingdings" panose="05000000000000000000" pitchFamily="2" charset="2"/>
              <a:buChar char="v"/>
            </a:pPr>
            <a:endParaRPr lang="en-US" dirty="0">
              <a:latin typeface="Söhne"/>
            </a:endParaRP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b="0" i="0" dirty="0">
                <a:effectLst/>
                <a:latin typeface="Söhne"/>
              </a:rPr>
              <a:t>The amalgamation of these three categories collectively accounts for a significant 95% share of the total sales revenue.</a:t>
            </a:r>
            <a:endParaRPr lang="en-IN" dirty="0"/>
          </a:p>
        </p:txBody>
      </p:sp>
    </p:spTree>
    <p:extLst>
      <p:ext uri="{BB962C8B-B14F-4D97-AF65-F5344CB8AC3E}">
        <p14:creationId xmlns:p14="http://schemas.microsoft.com/office/powerpoint/2010/main" val="23828498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A140B09-30F0-350B-36D1-638DF25D2CF2}"/>
              </a:ext>
            </a:extLst>
          </p:cNvPr>
          <p:cNvSpPr/>
          <p:nvPr/>
        </p:nvSpPr>
        <p:spPr>
          <a:xfrm>
            <a:off x="0" y="-93306"/>
            <a:ext cx="12192000" cy="1054359"/>
          </a:xfrm>
          <a:prstGeom prst="rect">
            <a:avLst/>
          </a:prstGeom>
          <a:solidFill>
            <a:schemeClr val="accent4">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60D526EB-E64E-0988-D4A0-C7D6E2A06FE1}"/>
              </a:ext>
            </a:extLst>
          </p:cNvPr>
          <p:cNvSpPr txBox="1"/>
          <p:nvPr/>
        </p:nvSpPr>
        <p:spPr>
          <a:xfrm>
            <a:off x="83976" y="388153"/>
            <a:ext cx="5840963" cy="584775"/>
          </a:xfrm>
          <a:prstGeom prst="rect">
            <a:avLst/>
          </a:prstGeom>
          <a:noFill/>
        </p:spPr>
        <p:txBody>
          <a:bodyPr wrap="square" rtlCol="0">
            <a:spAutoFit/>
          </a:bodyPr>
          <a:lstStyle/>
          <a:p>
            <a:r>
              <a:rPr lang="en-US" sz="3200" b="1" dirty="0">
                <a:solidFill>
                  <a:schemeClr val="bg1"/>
                </a:solidFill>
              </a:rPr>
              <a:t>INSIGHT SUMMARY</a:t>
            </a:r>
            <a:endParaRPr lang="en-IN" b="1" dirty="0">
              <a:solidFill>
                <a:schemeClr val="bg1"/>
              </a:solidFill>
            </a:endParaRPr>
          </a:p>
        </p:txBody>
      </p:sp>
      <p:sp>
        <p:nvSpPr>
          <p:cNvPr id="7" name="TextBox 6">
            <a:extLst>
              <a:ext uri="{FF2B5EF4-FFF2-40B4-BE49-F238E27FC236}">
                <a16:creationId xmlns:a16="http://schemas.microsoft.com/office/drawing/2014/main" id="{2CC85A2E-B7B6-95B7-C17B-F3176EE63F11}"/>
              </a:ext>
            </a:extLst>
          </p:cNvPr>
          <p:cNvSpPr txBox="1"/>
          <p:nvPr/>
        </p:nvSpPr>
        <p:spPr>
          <a:xfrm>
            <a:off x="261257" y="2481943"/>
            <a:ext cx="10935478" cy="3877985"/>
          </a:xfrm>
          <a:prstGeom prst="rect">
            <a:avLst/>
          </a:prstGeom>
          <a:noFill/>
        </p:spPr>
        <p:txBody>
          <a:bodyPr wrap="square" rtlCol="0">
            <a:spAutoFit/>
          </a:bodyPr>
          <a:lstStyle/>
          <a:p>
            <a:pPr marL="285750" indent="-285750">
              <a:buFont typeface="Wingdings" panose="05000000000000000000" pitchFamily="2" charset="2"/>
              <a:buChar char="v"/>
            </a:pPr>
            <a:r>
              <a:rPr lang="en-US" sz="2000" dirty="0"/>
              <a:t>Female customers are having more contribution on sales as compared to male customers.</a:t>
            </a:r>
          </a:p>
          <a:p>
            <a:pPr marL="285750" indent="-285750">
              <a:buFont typeface="Wingdings" panose="05000000000000000000" pitchFamily="2" charset="2"/>
              <a:buChar char="v"/>
            </a:pPr>
            <a:endParaRPr lang="en-US" sz="2000" dirty="0"/>
          </a:p>
          <a:p>
            <a:pPr marL="285750" indent="-285750">
              <a:buFont typeface="Wingdings" panose="05000000000000000000" pitchFamily="2" charset="2"/>
              <a:buChar char="v"/>
            </a:pPr>
            <a:r>
              <a:rPr lang="en-US" sz="2000" dirty="0"/>
              <a:t> The age group of 30-50 are the major contributor of sales($27 million).</a:t>
            </a:r>
          </a:p>
          <a:p>
            <a:pPr marL="285750" indent="-285750">
              <a:buFont typeface="Wingdings" panose="05000000000000000000" pitchFamily="2" charset="2"/>
              <a:buChar char="v"/>
            </a:pPr>
            <a:endParaRPr lang="en-US" sz="2000" dirty="0"/>
          </a:p>
          <a:p>
            <a:pPr marL="285750" indent="-285750">
              <a:buFont typeface="Wingdings" panose="05000000000000000000" pitchFamily="2" charset="2"/>
              <a:buChar char="v"/>
            </a:pPr>
            <a:r>
              <a:rPr lang="en-US" sz="2000" dirty="0"/>
              <a:t>Customers are using cash as the payment method($30.7 million).</a:t>
            </a:r>
          </a:p>
          <a:p>
            <a:pPr marL="285750" indent="-285750">
              <a:buFont typeface="Wingdings" panose="05000000000000000000" pitchFamily="2" charset="2"/>
              <a:buChar char="v"/>
            </a:pPr>
            <a:endParaRPr lang="en-US" sz="2000" dirty="0"/>
          </a:p>
          <a:p>
            <a:pPr marL="285750" indent="-285750">
              <a:buFont typeface="Wingdings" panose="05000000000000000000" pitchFamily="2" charset="2"/>
              <a:buChar char="v"/>
            </a:pPr>
            <a:r>
              <a:rPr lang="en-US" sz="2000" dirty="0"/>
              <a:t>Clothing is the category where more number of sales have happened($31 million)</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endParaRPr lang="en-IN" dirty="0"/>
          </a:p>
        </p:txBody>
      </p:sp>
      <p:sp>
        <p:nvSpPr>
          <p:cNvPr id="8" name="TextBox 7">
            <a:extLst>
              <a:ext uri="{FF2B5EF4-FFF2-40B4-BE49-F238E27FC236}">
                <a16:creationId xmlns:a16="http://schemas.microsoft.com/office/drawing/2014/main" id="{7E84D567-434F-09C7-7D8A-4C90E3979FAC}"/>
              </a:ext>
            </a:extLst>
          </p:cNvPr>
          <p:cNvSpPr txBox="1"/>
          <p:nvPr/>
        </p:nvSpPr>
        <p:spPr>
          <a:xfrm>
            <a:off x="261257" y="1454387"/>
            <a:ext cx="6700313" cy="461665"/>
          </a:xfrm>
          <a:prstGeom prst="rect">
            <a:avLst/>
          </a:prstGeom>
          <a:noFill/>
        </p:spPr>
        <p:txBody>
          <a:bodyPr wrap="square" rtlCol="0">
            <a:spAutoFit/>
          </a:bodyPr>
          <a:lstStyle/>
          <a:p>
            <a:r>
              <a:rPr lang="en-US" sz="2400" b="1" u="sng" dirty="0">
                <a:solidFill>
                  <a:schemeClr val="accent1">
                    <a:lumMod val="75000"/>
                  </a:schemeClr>
                </a:solidFill>
              </a:rPr>
              <a:t>Data Insights From The Data Set</a:t>
            </a:r>
            <a:endParaRPr lang="en-IN" b="1" u="sng" dirty="0">
              <a:solidFill>
                <a:schemeClr val="accent1">
                  <a:lumMod val="75000"/>
                </a:schemeClr>
              </a:solidFill>
            </a:endParaRPr>
          </a:p>
        </p:txBody>
      </p:sp>
    </p:spTree>
    <p:extLst>
      <p:ext uri="{BB962C8B-B14F-4D97-AF65-F5344CB8AC3E}">
        <p14:creationId xmlns:p14="http://schemas.microsoft.com/office/powerpoint/2010/main" val="9017645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206</TotalTime>
  <Words>881</Words>
  <Application>Microsoft Office PowerPoint</Application>
  <PresentationFormat>Widescreen</PresentationFormat>
  <Paragraphs>72</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Söhne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 Prasanth</dc:creator>
  <cp:lastModifiedBy>Sai Prasanth</cp:lastModifiedBy>
  <cp:revision>4</cp:revision>
  <dcterms:created xsi:type="dcterms:W3CDTF">2023-09-19T07:56:39Z</dcterms:created>
  <dcterms:modified xsi:type="dcterms:W3CDTF">2023-09-19T14:45:40Z</dcterms:modified>
</cp:coreProperties>
</file>