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9" r:id="rId7"/>
    <p:sldId id="286" r:id="rId8"/>
    <p:sldId id="288" r:id="rId9"/>
    <p:sldId id="287" r:id="rId10"/>
    <p:sldId id="261" r:id="rId11"/>
    <p:sldId id="260" r:id="rId12"/>
    <p:sldId id="259" r:id="rId13"/>
    <p:sldId id="264" r:id="rId14"/>
    <p:sldId id="265" r:id="rId15"/>
    <p:sldId id="266" r:id="rId16"/>
    <p:sldId id="267" r:id="rId17"/>
    <p:sldId id="268" r:id="rId18"/>
    <p:sldId id="270" r:id="rId19"/>
    <p:sldId id="271" r:id="rId20"/>
    <p:sldId id="272" r:id="rId21"/>
    <p:sldId id="273" r:id="rId22"/>
    <p:sldId id="274" r:id="rId23"/>
    <p:sldId id="289" r:id="rId24"/>
    <p:sldId id="275" r:id="rId25"/>
    <p:sldId id="276" r:id="rId26"/>
    <p:sldId id="277" r:id="rId27"/>
    <p:sldId id="278" r:id="rId28"/>
    <p:sldId id="279" r:id="rId29"/>
    <p:sldId id="280" r:id="rId30"/>
    <p:sldId id="282" r:id="rId31"/>
    <p:sldId id="281" r:id="rId32"/>
    <p:sldId id="338" r:id="rId33"/>
    <p:sldId id="340" r:id="rId34"/>
    <p:sldId id="341" r:id="rId35"/>
    <p:sldId id="339" r:id="rId36"/>
    <p:sldId id="283" r:id="rId37"/>
    <p:sldId id="285" r:id="rId38"/>
    <p:sldId id="284" r:id="rId39"/>
    <p:sldId id="290" r:id="rId40"/>
    <p:sldId id="291" r:id="rId41"/>
    <p:sldId id="292" r:id="rId42"/>
    <p:sldId id="293" r:id="rId43"/>
    <p:sldId id="294" r:id="rId44"/>
    <p:sldId id="342" r:id="rId45"/>
    <p:sldId id="295" r:id="rId46"/>
    <p:sldId id="296" r:id="rId47"/>
    <p:sldId id="302" r:id="rId48"/>
    <p:sldId id="322" r:id="rId49"/>
    <p:sldId id="335" r:id="rId50"/>
    <p:sldId id="305" r:id="rId51"/>
    <p:sldId id="308" r:id="rId52"/>
    <p:sldId id="336" r:id="rId53"/>
    <p:sldId id="324" r:id="rId54"/>
    <p:sldId id="326" r:id="rId55"/>
    <p:sldId id="299" r:id="rId56"/>
    <p:sldId id="323" r:id="rId57"/>
    <p:sldId id="300" r:id="rId58"/>
    <p:sldId id="325" r:id="rId59"/>
    <p:sldId id="303" r:id="rId60"/>
    <p:sldId id="333" r:id="rId61"/>
    <p:sldId id="332" r:id="rId62"/>
    <p:sldId id="331" r:id="rId63"/>
    <p:sldId id="330" r:id="rId64"/>
    <p:sldId id="301" r:id="rId65"/>
    <p:sldId id="329" r:id="rId66"/>
    <p:sldId id="328" r:id="rId67"/>
    <p:sldId id="327" r:id="rId68"/>
    <p:sldId id="334" r:id="rId69"/>
    <p:sldId id="304" r:id="rId70"/>
    <p:sldId id="297" r:id="rId71"/>
    <p:sldId id="337" r:id="rId72"/>
    <p:sldId id="298" r:id="rId73"/>
    <p:sldId id="306" r:id="rId74"/>
    <p:sldId id="307" r:id="rId75"/>
    <p:sldId id="309" r:id="rId76"/>
    <p:sldId id="310" r:id="rId77"/>
    <p:sldId id="311" r:id="rId78"/>
    <p:sldId id="312" r:id="rId79"/>
    <p:sldId id="313" r:id="rId80"/>
    <p:sldId id="314" r:id="rId81"/>
    <p:sldId id="315" r:id="rId82"/>
    <p:sldId id="317" r:id="rId83"/>
    <p:sldId id="318" r:id="rId84"/>
    <p:sldId id="319" r:id="rId85"/>
    <p:sldId id="320" r:id="rId86"/>
    <p:sldId id="321" r:id="rId87"/>
    <p:sldId id="316"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1143" y="5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F179E9-DA8C-4FEF-B1DF-45737C70811B}"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1386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179E9-DA8C-4FEF-B1DF-45737C70811B}"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170207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179E9-DA8C-4FEF-B1DF-45737C70811B}"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87534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179E9-DA8C-4FEF-B1DF-45737C70811B}"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157364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179E9-DA8C-4FEF-B1DF-45737C70811B}"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306286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F179E9-DA8C-4FEF-B1DF-45737C70811B}"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176759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F179E9-DA8C-4FEF-B1DF-45737C70811B}"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172099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F179E9-DA8C-4FEF-B1DF-45737C70811B}"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408381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179E9-DA8C-4FEF-B1DF-45737C70811B}"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17931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179E9-DA8C-4FEF-B1DF-45737C70811B}"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8759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179E9-DA8C-4FEF-B1DF-45737C70811B}"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A5FA6-9AE6-40BA-A3DE-6B78857BEAAF}" type="slidenum">
              <a:rPr lang="en-US" smtClean="0"/>
              <a:t>‹#›</a:t>
            </a:fld>
            <a:endParaRPr lang="en-US"/>
          </a:p>
        </p:txBody>
      </p:sp>
    </p:spTree>
    <p:extLst>
      <p:ext uri="{BB962C8B-B14F-4D97-AF65-F5344CB8AC3E}">
        <p14:creationId xmlns:p14="http://schemas.microsoft.com/office/powerpoint/2010/main" val="383020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179E9-DA8C-4FEF-B1DF-45737C70811B}" type="datetimeFigureOut">
              <a:rPr lang="en-US" smtClean="0"/>
              <a:t>6/27/2023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A5FA6-9AE6-40BA-A3DE-6B78857BEAAF}" type="slidenum">
              <a:rPr lang="en-US" smtClean="0"/>
              <a:t>‹#›</a:t>
            </a:fld>
            <a:endParaRPr lang="en-US"/>
          </a:p>
        </p:txBody>
      </p:sp>
    </p:spTree>
    <p:extLst>
      <p:ext uri="{BB962C8B-B14F-4D97-AF65-F5344CB8AC3E}">
        <p14:creationId xmlns:p14="http://schemas.microsoft.com/office/powerpoint/2010/main" val="899484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hyperlink" Target="https://www.softwaretestingmaterial.com/selenium-tutorial/" TargetMode="External" /><Relationship Id="rId2" Type="http://schemas.openxmlformats.org/officeDocument/2006/relationships/hyperlink" Target="https://www.softwaretestingmaterial.com/go/testpad-stpost/" TargetMode="Externa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hyperlink" Target="https://www.guru99.com/test-case.html" TargetMode="External"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normAutofit/>
          </a:bodyPr>
          <a:lstStyle/>
          <a:p>
            <a:r>
              <a:rPr lang="en-US" sz="4800" b="1" i="1" u="sng" dirty="0">
                <a:solidFill>
                  <a:srgbClr val="002060"/>
                </a:solidFill>
                <a:latin typeface="Arial" pitchFamily="34" charset="0"/>
                <a:cs typeface="Arial" pitchFamily="34" charset="0"/>
              </a:rPr>
              <a:t>SOFTWARE TESTING</a:t>
            </a:r>
          </a:p>
        </p:txBody>
      </p:sp>
    </p:spTree>
    <p:extLst>
      <p:ext uri="{BB962C8B-B14F-4D97-AF65-F5344CB8AC3E}">
        <p14:creationId xmlns:p14="http://schemas.microsoft.com/office/powerpoint/2010/main" val="350302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marL="12065" indent="0">
              <a:lnSpc>
                <a:spcPct val="100000"/>
              </a:lnSpc>
              <a:spcBef>
                <a:spcPts val="100"/>
              </a:spcBef>
              <a:buNone/>
              <a:tabLst>
                <a:tab pos="171450" algn="l"/>
              </a:tabLst>
            </a:pPr>
            <a:endParaRPr lang="en-US" b="1" spc="-85" dirty="0">
              <a:latin typeface="Arial" pitchFamily="34" charset="0"/>
              <a:cs typeface="Arial" pitchFamily="34" charset="0"/>
            </a:endParaRPr>
          </a:p>
          <a:p>
            <a:pPr marL="170815" indent="-158750">
              <a:lnSpc>
                <a:spcPct val="100000"/>
              </a:lnSpc>
              <a:spcBef>
                <a:spcPts val="100"/>
              </a:spcBef>
              <a:buAutoNum type="arabicPeriod" startAt="2"/>
              <a:tabLst>
                <a:tab pos="171450" algn="l"/>
              </a:tabLst>
            </a:pPr>
            <a:r>
              <a:rPr lang="en-US" b="1" spc="-85" dirty="0">
                <a:latin typeface="Arial" pitchFamily="34" charset="0"/>
                <a:cs typeface="Arial" pitchFamily="34" charset="0"/>
              </a:rPr>
              <a:t>Software </a:t>
            </a:r>
            <a:r>
              <a:rPr lang="en-US" b="1" spc="-80" dirty="0">
                <a:latin typeface="Arial" pitchFamily="34" charset="0"/>
                <a:cs typeface="Arial" pitchFamily="34" charset="0"/>
              </a:rPr>
              <a:t>Development </a:t>
            </a:r>
            <a:r>
              <a:rPr lang="en-US" b="1" spc="-90" dirty="0">
                <a:latin typeface="Arial" pitchFamily="34" charset="0"/>
                <a:cs typeface="Arial" pitchFamily="34" charset="0"/>
              </a:rPr>
              <a:t>Life </a:t>
            </a:r>
            <a:r>
              <a:rPr lang="en-US" b="1" spc="-80" dirty="0">
                <a:latin typeface="Arial" pitchFamily="34" charset="0"/>
                <a:cs typeface="Arial" pitchFamily="34" charset="0"/>
              </a:rPr>
              <a:t>Cycle</a:t>
            </a:r>
            <a:r>
              <a:rPr lang="en-US" b="1" spc="75" dirty="0">
                <a:latin typeface="Arial" pitchFamily="34" charset="0"/>
                <a:cs typeface="Arial" pitchFamily="34" charset="0"/>
              </a:rPr>
              <a:t> </a:t>
            </a:r>
            <a:r>
              <a:rPr lang="en-US" b="1" spc="-130" dirty="0">
                <a:latin typeface="Arial" pitchFamily="34" charset="0"/>
                <a:cs typeface="Arial" pitchFamily="34" charset="0"/>
              </a:rPr>
              <a:t>(SDLC)</a:t>
            </a:r>
            <a:endParaRPr lang="en-US" dirty="0">
              <a:latin typeface="Arial" pitchFamily="34" charset="0"/>
              <a:cs typeface="Arial" pitchFamily="34" charset="0"/>
            </a:endParaRPr>
          </a:p>
          <a:p>
            <a:pPr>
              <a:lnSpc>
                <a:spcPct val="100000"/>
              </a:lnSpc>
              <a:buFont typeface="Georgia"/>
              <a:buAutoNum type="arabicPeriod" startAt="2"/>
            </a:pPr>
            <a:endParaRPr lang="en-US" sz="1800" dirty="0">
              <a:latin typeface="Arial" pitchFamily="34" charset="0"/>
              <a:cs typeface="Arial" pitchFamily="34" charset="0"/>
            </a:endParaRPr>
          </a:p>
          <a:p>
            <a:pPr>
              <a:lnSpc>
                <a:spcPct val="100000"/>
              </a:lnSpc>
              <a:spcBef>
                <a:spcPts val="5"/>
              </a:spcBef>
              <a:buFont typeface="Georgia"/>
              <a:buAutoNum type="arabicPeriod" startAt="2"/>
            </a:pPr>
            <a:endParaRPr lang="en-US" sz="1800" dirty="0">
              <a:latin typeface="Arial" pitchFamily="34" charset="0"/>
              <a:cs typeface="Arial" pitchFamily="34" charset="0"/>
            </a:endParaRPr>
          </a:p>
          <a:p>
            <a:pPr marL="223520" lvl="1" indent="-211454">
              <a:lnSpc>
                <a:spcPct val="100000"/>
              </a:lnSpc>
              <a:buAutoNum type="arabicPeriod"/>
              <a:tabLst>
                <a:tab pos="224154" algn="l"/>
              </a:tabLst>
            </a:pPr>
            <a:r>
              <a:rPr lang="en-US" b="1" spc="-40" dirty="0">
                <a:latin typeface="Arial" pitchFamily="34" charset="0"/>
                <a:cs typeface="Arial" pitchFamily="34" charset="0"/>
              </a:rPr>
              <a:t>What </a:t>
            </a:r>
            <a:r>
              <a:rPr lang="en-US" b="1" spc="-55" dirty="0">
                <a:latin typeface="Arial" pitchFamily="34" charset="0"/>
                <a:cs typeface="Arial" pitchFamily="34" charset="0"/>
              </a:rPr>
              <a:t>is Software </a:t>
            </a:r>
            <a:r>
              <a:rPr lang="en-US" b="1" spc="-60" dirty="0">
                <a:latin typeface="Arial" pitchFamily="34" charset="0"/>
                <a:cs typeface="Arial" pitchFamily="34" charset="0"/>
              </a:rPr>
              <a:t>Development </a:t>
            </a:r>
            <a:r>
              <a:rPr lang="en-US" b="1" spc="-85" dirty="0">
                <a:latin typeface="Arial" pitchFamily="34" charset="0"/>
                <a:cs typeface="Arial" pitchFamily="34" charset="0"/>
              </a:rPr>
              <a:t>Life</a:t>
            </a:r>
            <a:r>
              <a:rPr lang="en-US" b="1" spc="-235" dirty="0">
                <a:latin typeface="Arial" pitchFamily="34" charset="0"/>
                <a:cs typeface="Arial" pitchFamily="34" charset="0"/>
              </a:rPr>
              <a:t> </a:t>
            </a:r>
            <a:r>
              <a:rPr lang="en-US" b="1" spc="-85" dirty="0">
                <a:latin typeface="Arial" pitchFamily="34" charset="0"/>
                <a:cs typeface="Arial" pitchFamily="34" charset="0"/>
              </a:rPr>
              <a:t>Cycle</a:t>
            </a:r>
            <a:endParaRPr lang="en-US" dirty="0">
              <a:latin typeface="Arial" pitchFamily="34" charset="0"/>
              <a:cs typeface="Arial" pitchFamily="34" charset="0"/>
            </a:endParaRPr>
          </a:p>
          <a:p>
            <a:pPr lvl="1">
              <a:lnSpc>
                <a:spcPct val="100000"/>
              </a:lnSpc>
              <a:spcBef>
                <a:spcPts val="35"/>
              </a:spcBef>
              <a:buFont typeface="Trebuchet MS"/>
              <a:buAutoNum type="arabicPeriod"/>
            </a:pPr>
            <a:endParaRPr lang="en-US" sz="2400" dirty="0">
              <a:latin typeface="Arial" pitchFamily="34" charset="0"/>
              <a:cs typeface="Arial" pitchFamily="34" charset="0"/>
            </a:endParaRPr>
          </a:p>
          <a:p>
            <a:pPr marL="12700" marR="5080">
              <a:lnSpc>
                <a:spcPct val="100899"/>
              </a:lnSpc>
            </a:pPr>
            <a:r>
              <a:rPr lang="en-US" sz="2400" spc="-65" dirty="0">
                <a:latin typeface="Arial" pitchFamily="34" charset="0"/>
                <a:cs typeface="Arial" pitchFamily="34" charset="0"/>
              </a:rPr>
              <a:t>“SDLC </a:t>
            </a:r>
            <a:r>
              <a:rPr lang="en-US" sz="2400" spc="-80" dirty="0">
                <a:latin typeface="Arial" pitchFamily="34" charset="0"/>
                <a:cs typeface="Arial" pitchFamily="34" charset="0"/>
              </a:rPr>
              <a:t>is </a:t>
            </a:r>
            <a:r>
              <a:rPr lang="en-US" sz="2400" spc="-70" dirty="0">
                <a:latin typeface="Arial" pitchFamily="34" charset="0"/>
                <a:cs typeface="Arial" pitchFamily="34" charset="0"/>
              </a:rPr>
              <a:t>a </a:t>
            </a:r>
            <a:r>
              <a:rPr lang="en-US" sz="2400" spc="-60" dirty="0">
                <a:latin typeface="Arial" pitchFamily="34" charset="0"/>
                <a:cs typeface="Arial" pitchFamily="34" charset="0"/>
              </a:rPr>
              <a:t>process </a:t>
            </a:r>
            <a:r>
              <a:rPr lang="en-US" sz="2400" spc="-10" dirty="0">
                <a:latin typeface="Arial" pitchFamily="34" charset="0"/>
                <a:cs typeface="Arial" pitchFamily="34" charset="0"/>
              </a:rPr>
              <a:t>followed </a:t>
            </a:r>
            <a:r>
              <a:rPr lang="en-US" sz="2400" spc="5" dirty="0">
                <a:latin typeface="Arial" pitchFamily="34" charset="0"/>
                <a:cs typeface="Arial" pitchFamily="34" charset="0"/>
              </a:rPr>
              <a:t>for </a:t>
            </a:r>
            <a:r>
              <a:rPr lang="en-US" sz="2400" spc="-70" dirty="0">
                <a:latin typeface="Arial" pitchFamily="34" charset="0"/>
                <a:cs typeface="Arial" pitchFamily="34" charset="0"/>
              </a:rPr>
              <a:t>a </a:t>
            </a:r>
            <a:r>
              <a:rPr lang="en-US" sz="2400" spc="-25" dirty="0">
                <a:latin typeface="Arial" pitchFamily="34" charset="0"/>
                <a:cs typeface="Arial" pitchFamily="34" charset="0"/>
              </a:rPr>
              <a:t>software </a:t>
            </a:r>
            <a:r>
              <a:rPr lang="en-US" sz="2400" spc="-20" dirty="0">
                <a:latin typeface="Arial" pitchFamily="34" charset="0"/>
                <a:cs typeface="Arial" pitchFamily="34" charset="0"/>
              </a:rPr>
              <a:t>project, </a:t>
            </a:r>
            <a:r>
              <a:rPr lang="en-US" sz="2400" dirty="0">
                <a:latin typeface="Arial" pitchFamily="34" charset="0"/>
                <a:cs typeface="Arial" pitchFamily="34" charset="0"/>
              </a:rPr>
              <a:t>within </a:t>
            </a:r>
            <a:r>
              <a:rPr lang="en-US" sz="2400" spc="-70" dirty="0">
                <a:latin typeface="Arial" pitchFamily="34" charset="0"/>
                <a:cs typeface="Arial" pitchFamily="34" charset="0"/>
              </a:rPr>
              <a:t>a </a:t>
            </a:r>
            <a:r>
              <a:rPr lang="en-US" sz="2400" spc="-25" dirty="0">
                <a:latin typeface="Arial" pitchFamily="34" charset="0"/>
                <a:cs typeface="Arial" pitchFamily="34" charset="0"/>
              </a:rPr>
              <a:t>software organization. </a:t>
            </a:r>
            <a:r>
              <a:rPr lang="en-US" sz="2400" spc="5" dirty="0">
                <a:latin typeface="Arial" pitchFamily="34" charset="0"/>
                <a:cs typeface="Arial" pitchFamily="34" charset="0"/>
              </a:rPr>
              <a:t>It </a:t>
            </a:r>
            <a:r>
              <a:rPr lang="en-US" sz="2400" spc="-70" dirty="0">
                <a:latin typeface="Arial" pitchFamily="34" charset="0"/>
                <a:cs typeface="Arial" pitchFamily="34" charset="0"/>
              </a:rPr>
              <a:t>consists </a:t>
            </a:r>
            <a:r>
              <a:rPr lang="en-US" sz="2400" dirty="0">
                <a:latin typeface="Arial" pitchFamily="34" charset="0"/>
                <a:cs typeface="Arial" pitchFamily="34" charset="0"/>
              </a:rPr>
              <a:t>of </a:t>
            </a:r>
            <a:r>
              <a:rPr lang="en-US" sz="2400" spc="-70" dirty="0">
                <a:latin typeface="Arial" pitchFamily="34" charset="0"/>
                <a:cs typeface="Arial" pitchFamily="34" charset="0"/>
              </a:rPr>
              <a:t>a  </a:t>
            </a:r>
            <a:r>
              <a:rPr lang="en-US" sz="2400" spc="-25" dirty="0">
                <a:latin typeface="Arial" pitchFamily="34" charset="0"/>
                <a:cs typeface="Arial" pitchFamily="34" charset="0"/>
              </a:rPr>
              <a:t>detailed</a:t>
            </a:r>
            <a:r>
              <a:rPr lang="en-US" sz="2400" spc="-80" dirty="0">
                <a:latin typeface="Arial" pitchFamily="34" charset="0"/>
                <a:cs typeface="Arial" pitchFamily="34" charset="0"/>
              </a:rPr>
              <a:t> </a:t>
            </a:r>
            <a:r>
              <a:rPr lang="en-US" sz="2400" spc="-30" dirty="0">
                <a:latin typeface="Arial" pitchFamily="34" charset="0"/>
                <a:cs typeface="Arial" pitchFamily="34" charset="0"/>
              </a:rPr>
              <a:t>plan</a:t>
            </a:r>
            <a:r>
              <a:rPr lang="en-US" sz="2400" spc="-80" dirty="0">
                <a:latin typeface="Arial" pitchFamily="34" charset="0"/>
                <a:cs typeface="Arial" pitchFamily="34" charset="0"/>
              </a:rPr>
              <a:t> </a:t>
            </a:r>
            <a:r>
              <a:rPr lang="en-US" sz="2400" spc="-35" dirty="0">
                <a:latin typeface="Arial" pitchFamily="34" charset="0"/>
                <a:cs typeface="Arial" pitchFamily="34" charset="0"/>
              </a:rPr>
              <a:t>describing</a:t>
            </a:r>
            <a:r>
              <a:rPr lang="en-US" sz="2400" spc="-80" dirty="0">
                <a:latin typeface="Arial" pitchFamily="34" charset="0"/>
                <a:cs typeface="Arial" pitchFamily="34" charset="0"/>
              </a:rPr>
              <a:t> </a:t>
            </a:r>
            <a:r>
              <a:rPr lang="en-US" sz="2400" spc="5" dirty="0">
                <a:latin typeface="Arial" pitchFamily="34" charset="0"/>
                <a:cs typeface="Arial" pitchFamily="34" charset="0"/>
              </a:rPr>
              <a:t>how</a:t>
            </a:r>
            <a:r>
              <a:rPr lang="en-US" sz="2400" spc="-75" dirty="0">
                <a:latin typeface="Arial" pitchFamily="34" charset="0"/>
                <a:cs typeface="Arial" pitchFamily="34" charset="0"/>
              </a:rPr>
              <a:t> </a:t>
            </a:r>
            <a:r>
              <a:rPr lang="en-US" sz="2400" spc="-5" dirty="0">
                <a:latin typeface="Arial" pitchFamily="34" charset="0"/>
                <a:cs typeface="Arial" pitchFamily="34" charset="0"/>
              </a:rPr>
              <a:t>to</a:t>
            </a:r>
            <a:r>
              <a:rPr lang="en-US" sz="2400" spc="-75" dirty="0">
                <a:latin typeface="Arial" pitchFamily="34" charset="0"/>
                <a:cs typeface="Arial" pitchFamily="34" charset="0"/>
              </a:rPr>
              <a:t> </a:t>
            </a:r>
            <a:r>
              <a:rPr lang="en-US" sz="2400" spc="-30" dirty="0">
                <a:latin typeface="Arial" pitchFamily="34" charset="0"/>
                <a:cs typeface="Arial" pitchFamily="34" charset="0"/>
              </a:rPr>
              <a:t>develop,</a:t>
            </a:r>
            <a:r>
              <a:rPr lang="en-US" sz="2400" spc="-85" dirty="0">
                <a:latin typeface="Arial" pitchFamily="34" charset="0"/>
                <a:cs typeface="Arial" pitchFamily="34" charset="0"/>
              </a:rPr>
              <a:t> </a:t>
            </a:r>
            <a:r>
              <a:rPr lang="en-US" sz="2400" spc="-30" dirty="0">
                <a:latin typeface="Arial" pitchFamily="34" charset="0"/>
                <a:cs typeface="Arial" pitchFamily="34" charset="0"/>
              </a:rPr>
              <a:t>maintain,</a:t>
            </a:r>
            <a:r>
              <a:rPr lang="en-US" sz="2400" spc="-80" dirty="0">
                <a:latin typeface="Arial" pitchFamily="34" charset="0"/>
                <a:cs typeface="Arial" pitchFamily="34" charset="0"/>
              </a:rPr>
              <a:t> </a:t>
            </a:r>
            <a:r>
              <a:rPr lang="en-US" sz="2400" spc="-35" dirty="0">
                <a:latin typeface="Arial" pitchFamily="34" charset="0"/>
                <a:cs typeface="Arial" pitchFamily="34" charset="0"/>
              </a:rPr>
              <a:t>replace</a:t>
            </a:r>
            <a:r>
              <a:rPr lang="en-US" sz="2400" spc="-75" dirty="0">
                <a:latin typeface="Arial" pitchFamily="34" charset="0"/>
                <a:cs typeface="Arial" pitchFamily="34" charset="0"/>
              </a:rPr>
              <a:t> </a:t>
            </a:r>
            <a:r>
              <a:rPr lang="en-US" sz="2400" spc="-35" dirty="0">
                <a:latin typeface="Arial" pitchFamily="34" charset="0"/>
                <a:cs typeface="Arial" pitchFamily="34" charset="0"/>
              </a:rPr>
              <a:t>and</a:t>
            </a:r>
            <a:r>
              <a:rPr lang="en-US" sz="2400" spc="-85" dirty="0">
                <a:latin typeface="Arial" pitchFamily="34" charset="0"/>
                <a:cs typeface="Arial" pitchFamily="34" charset="0"/>
              </a:rPr>
              <a:t> </a:t>
            </a:r>
            <a:r>
              <a:rPr lang="en-US" sz="2400" spc="-20" dirty="0">
                <a:latin typeface="Arial" pitchFamily="34" charset="0"/>
                <a:cs typeface="Arial" pitchFamily="34" charset="0"/>
              </a:rPr>
              <a:t>alter</a:t>
            </a:r>
            <a:r>
              <a:rPr lang="en-US" sz="2400" spc="-85" dirty="0">
                <a:latin typeface="Arial" pitchFamily="34" charset="0"/>
                <a:cs typeface="Arial" pitchFamily="34" charset="0"/>
              </a:rPr>
              <a:t> </a:t>
            </a:r>
            <a:r>
              <a:rPr lang="en-US" sz="2400" spc="10" dirty="0">
                <a:latin typeface="Arial" pitchFamily="34" charset="0"/>
                <a:cs typeface="Arial" pitchFamily="34" charset="0"/>
              </a:rPr>
              <a:t>or</a:t>
            </a:r>
            <a:r>
              <a:rPr lang="en-US" sz="2400" spc="-75" dirty="0">
                <a:latin typeface="Arial" pitchFamily="34" charset="0"/>
                <a:cs typeface="Arial" pitchFamily="34" charset="0"/>
              </a:rPr>
              <a:t> </a:t>
            </a:r>
            <a:r>
              <a:rPr lang="en-US" sz="2400" spc="-40" dirty="0">
                <a:latin typeface="Arial" pitchFamily="34" charset="0"/>
                <a:cs typeface="Arial" pitchFamily="34" charset="0"/>
              </a:rPr>
              <a:t>enhance</a:t>
            </a:r>
            <a:r>
              <a:rPr lang="en-US" sz="2400" spc="-95" dirty="0">
                <a:latin typeface="Arial" pitchFamily="34" charset="0"/>
                <a:cs typeface="Arial" pitchFamily="34" charset="0"/>
              </a:rPr>
              <a:t> </a:t>
            </a:r>
            <a:r>
              <a:rPr lang="en-US" sz="2400" spc="-50" dirty="0">
                <a:latin typeface="Arial" pitchFamily="34" charset="0"/>
                <a:cs typeface="Arial" pitchFamily="34" charset="0"/>
              </a:rPr>
              <a:t>specific</a:t>
            </a:r>
            <a:r>
              <a:rPr lang="en-US" sz="2400" spc="-75" dirty="0">
                <a:latin typeface="Arial" pitchFamily="34" charset="0"/>
                <a:cs typeface="Arial" pitchFamily="34" charset="0"/>
              </a:rPr>
              <a:t> </a:t>
            </a:r>
            <a:r>
              <a:rPr lang="en-US" sz="2400" spc="-10" dirty="0">
                <a:latin typeface="Arial" pitchFamily="34" charset="0"/>
                <a:cs typeface="Arial" pitchFamily="34" charset="0"/>
              </a:rPr>
              <a:t>software”</a:t>
            </a:r>
            <a:endParaRPr lang="en-US" sz="2400" dirty="0">
              <a:latin typeface="Arial" pitchFamily="34" charset="0"/>
              <a:cs typeface="Arial" pitchFamily="34" charset="0"/>
            </a:endParaRPr>
          </a:p>
          <a:p>
            <a:pPr>
              <a:lnSpc>
                <a:spcPct val="100000"/>
              </a:lnSpc>
              <a:spcBef>
                <a:spcPts val="25"/>
              </a:spcBef>
            </a:pPr>
            <a:endParaRPr lang="en-US" sz="2400" dirty="0">
              <a:latin typeface="Arial" pitchFamily="34" charset="0"/>
              <a:cs typeface="Arial" pitchFamily="34" charset="0"/>
            </a:endParaRPr>
          </a:p>
          <a:p>
            <a:pPr marL="223520" lvl="1" indent="-211454">
              <a:lnSpc>
                <a:spcPct val="100000"/>
              </a:lnSpc>
              <a:buAutoNum type="arabicPeriod" startAt="2"/>
              <a:tabLst>
                <a:tab pos="224154" algn="l"/>
              </a:tabLst>
            </a:pPr>
            <a:r>
              <a:rPr lang="en-US" b="1" spc="-40" dirty="0">
                <a:latin typeface="Arial" pitchFamily="34" charset="0"/>
                <a:cs typeface="Arial" pitchFamily="34" charset="0"/>
              </a:rPr>
              <a:t>Why </a:t>
            </a:r>
            <a:r>
              <a:rPr lang="en-US" b="1" spc="-60" dirty="0">
                <a:latin typeface="Arial" pitchFamily="34" charset="0"/>
                <a:cs typeface="Arial" pitchFamily="34" charset="0"/>
              </a:rPr>
              <a:t>Software </a:t>
            </a:r>
            <a:r>
              <a:rPr lang="en-US" b="1" spc="-65" dirty="0">
                <a:latin typeface="Arial" pitchFamily="34" charset="0"/>
                <a:cs typeface="Arial" pitchFamily="34" charset="0"/>
              </a:rPr>
              <a:t>Development </a:t>
            </a:r>
            <a:r>
              <a:rPr lang="en-US" b="1" spc="-85" dirty="0">
                <a:latin typeface="Arial" pitchFamily="34" charset="0"/>
                <a:cs typeface="Arial" pitchFamily="34" charset="0"/>
              </a:rPr>
              <a:t>Life</a:t>
            </a:r>
            <a:r>
              <a:rPr lang="en-US" b="1" spc="-175" dirty="0">
                <a:latin typeface="Arial" pitchFamily="34" charset="0"/>
                <a:cs typeface="Arial" pitchFamily="34" charset="0"/>
              </a:rPr>
              <a:t> </a:t>
            </a:r>
            <a:r>
              <a:rPr lang="en-US" b="1" spc="-85" dirty="0">
                <a:latin typeface="Arial" pitchFamily="34" charset="0"/>
                <a:cs typeface="Arial" pitchFamily="34" charset="0"/>
              </a:rPr>
              <a:t>Cycle</a:t>
            </a:r>
            <a:endParaRPr lang="en-US" dirty="0">
              <a:latin typeface="Arial" pitchFamily="34" charset="0"/>
              <a:cs typeface="Arial" pitchFamily="34" charset="0"/>
            </a:endParaRPr>
          </a:p>
          <a:p>
            <a:pPr lvl="1">
              <a:lnSpc>
                <a:spcPct val="100000"/>
              </a:lnSpc>
              <a:spcBef>
                <a:spcPts val="35"/>
              </a:spcBef>
              <a:buFont typeface="Trebuchet MS"/>
              <a:buAutoNum type="arabicPeriod" startAt="2"/>
            </a:pPr>
            <a:endParaRPr lang="en-US" sz="2400" dirty="0">
              <a:latin typeface="Arial" pitchFamily="34" charset="0"/>
              <a:cs typeface="Arial" pitchFamily="34" charset="0"/>
            </a:endParaRPr>
          </a:p>
          <a:p>
            <a:pPr marL="12700">
              <a:lnSpc>
                <a:spcPct val="100000"/>
              </a:lnSpc>
            </a:pPr>
            <a:r>
              <a:rPr lang="en-US" sz="2400" spc="-85" dirty="0">
                <a:latin typeface="Arial" pitchFamily="34" charset="0"/>
                <a:cs typeface="Arial" pitchFamily="34" charset="0"/>
              </a:rPr>
              <a:t>“SDLC</a:t>
            </a:r>
            <a:r>
              <a:rPr lang="en-US" sz="2400" spc="-95" dirty="0">
                <a:latin typeface="Arial" pitchFamily="34" charset="0"/>
                <a:cs typeface="Arial" pitchFamily="34" charset="0"/>
              </a:rPr>
              <a:t> </a:t>
            </a:r>
            <a:r>
              <a:rPr lang="en-US" sz="2400" spc="-40" dirty="0">
                <a:latin typeface="Arial" pitchFamily="34" charset="0"/>
                <a:cs typeface="Arial" pitchFamily="34" charset="0"/>
              </a:rPr>
              <a:t>ensure</a:t>
            </a:r>
            <a:r>
              <a:rPr lang="en-US" sz="2400" spc="-80" dirty="0">
                <a:latin typeface="Arial" pitchFamily="34" charset="0"/>
                <a:cs typeface="Arial" pitchFamily="34" charset="0"/>
              </a:rPr>
              <a:t> </a:t>
            </a:r>
            <a:r>
              <a:rPr lang="en-US" sz="2400" spc="-95" dirty="0">
                <a:latin typeface="Arial" pitchFamily="34" charset="0"/>
                <a:cs typeface="Arial" pitchFamily="34" charset="0"/>
              </a:rPr>
              <a:t>success </a:t>
            </a:r>
            <a:r>
              <a:rPr lang="en-US" sz="2400" spc="-15" dirty="0">
                <a:latin typeface="Arial" pitchFamily="34" charset="0"/>
                <a:cs typeface="Arial" pitchFamily="34" charset="0"/>
              </a:rPr>
              <a:t>in</a:t>
            </a:r>
            <a:r>
              <a:rPr lang="en-US" sz="2400" spc="-80" dirty="0">
                <a:latin typeface="Arial" pitchFamily="34" charset="0"/>
                <a:cs typeface="Arial" pitchFamily="34" charset="0"/>
              </a:rPr>
              <a:t> </a:t>
            </a:r>
            <a:r>
              <a:rPr lang="en-US" sz="2400" spc="-60" dirty="0">
                <a:latin typeface="Arial" pitchFamily="34" charset="0"/>
                <a:cs typeface="Arial" pitchFamily="34" charset="0"/>
              </a:rPr>
              <a:t>process</a:t>
            </a:r>
            <a:r>
              <a:rPr lang="en-US" sz="2400" spc="-90" dirty="0">
                <a:latin typeface="Arial" pitchFamily="34" charset="0"/>
                <a:cs typeface="Arial" pitchFamily="34" charset="0"/>
              </a:rPr>
              <a:t> </a:t>
            </a:r>
            <a:r>
              <a:rPr lang="en-US" sz="2400" dirty="0">
                <a:latin typeface="Arial" pitchFamily="34" charset="0"/>
                <a:cs typeface="Arial" pitchFamily="34" charset="0"/>
              </a:rPr>
              <a:t>of</a:t>
            </a:r>
            <a:r>
              <a:rPr lang="en-US" sz="2400" spc="-80" dirty="0">
                <a:latin typeface="Arial" pitchFamily="34" charset="0"/>
                <a:cs typeface="Arial" pitchFamily="34" charset="0"/>
              </a:rPr>
              <a:t> </a:t>
            </a:r>
            <a:r>
              <a:rPr lang="en-US" sz="2400" spc="-25" dirty="0">
                <a:latin typeface="Arial" pitchFamily="34" charset="0"/>
                <a:cs typeface="Arial" pitchFamily="34" charset="0"/>
              </a:rPr>
              <a:t>software</a:t>
            </a:r>
            <a:r>
              <a:rPr lang="en-US" sz="2400" spc="-80" dirty="0">
                <a:latin typeface="Arial" pitchFamily="34" charset="0"/>
                <a:cs typeface="Arial" pitchFamily="34" charset="0"/>
              </a:rPr>
              <a:t> </a:t>
            </a:r>
            <a:r>
              <a:rPr lang="en-US" sz="2400" spc="-20" dirty="0">
                <a:latin typeface="Arial" pitchFamily="34" charset="0"/>
                <a:cs typeface="Arial" pitchFamily="34" charset="0"/>
              </a:rPr>
              <a:t>development.”</a:t>
            </a:r>
            <a:endParaRPr lang="en-US" sz="2400" dirty="0">
              <a:latin typeface="Arial" pitchFamily="34" charset="0"/>
              <a:cs typeface="Arial" pitchFamily="34" charset="0"/>
            </a:endParaRPr>
          </a:p>
          <a:p>
            <a:pPr>
              <a:lnSpc>
                <a:spcPct val="100000"/>
              </a:lnSpc>
              <a:spcBef>
                <a:spcPts val="20"/>
              </a:spcBef>
            </a:pPr>
            <a:endParaRPr lang="en-US" sz="700" dirty="0">
              <a:latin typeface="UnDotum"/>
              <a:cs typeface="UnDotum"/>
            </a:endParaRPr>
          </a:p>
          <a:p>
            <a:pPr marL="0" indent="0">
              <a:buNone/>
            </a:pPr>
            <a:endParaRPr lang="en-US" dirty="0"/>
          </a:p>
        </p:txBody>
      </p:sp>
    </p:spTree>
    <p:extLst>
      <p:ext uri="{BB962C8B-B14F-4D97-AF65-F5344CB8AC3E}">
        <p14:creationId xmlns:p14="http://schemas.microsoft.com/office/powerpoint/2010/main" val="398106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381000"/>
            <a:ext cx="6748463" cy="617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77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10000"/>
          </a:bodyPr>
          <a:lstStyle/>
          <a:p>
            <a:pPr marL="12700">
              <a:lnSpc>
                <a:spcPct val="100000"/>
              </a:lnSpc>
            </a:pPr>
            <a:endParaRPr lang="en-US" sz="1800" spc="-60" dirty="0">
              <a:latin typeface="Arial" pitchFamily="34" charset="0"/>
              <a:cs typeface="Arial" pitchFamily="34" charset="0"/>
            </a:endParaRPr>
          </a:p>
          <a:p>
            <a:pPr marL="0" indent="0">
              <a:lnSpc>
                <a:spcPct val="100000"/>
              </a:lnSpc>
              <a:buNone/>
            </a:pPr>
            <a:r>
              <a:rPr lang="en-US" sz="3000" b="1" spc="-60" dirty="0">
                <a:latin typeface="Arial" pitchFamily="34" charset="0"/>
                <a:cs typeface="Arial" pitchFamily="34" charset="0"/>
              </a:rPr>
              <a:t>1. Requirement / Initial</a:t>
            </a:r>
          </a:p>
          <a:p>
            <a:pPr marL="0" indent="0">
              <a:lnSpc>
                <a:spcPct val="100000"/>
              </a:lnSpc>
              <a:buNone/>
            </a:pPr>
            <a:endParaRPr lang="en-US" sz="1800" spc="-60" dirty="0">
              <a:latin typeface="Arial" pitchFamily="34" charset="0"/>
              <a:cs typeface="Arial" pitchFamily="34" charset="0"/>
            </a:endParaRPr>
          </a:p>
          <a:p>
            <a:pPr marL="12700">
              <a:lnSpc>
                <a:spcPct val="100000"/>
              </a:lnSpc>
            </a:pPr>
            <a:r>
              <a:rPr lang="en-US" sz="2600" spc="-60" dirty="0">
                <a:latin typeface="Arial" pitchFamily="34" charset="0"/>
                <a:cs typeface="Arial" pitchFamily="34" charset="0"/>
              </a:rPr>
              <a:t>Business</a:t>
            </a:r>
            <a:r>
              <a:rPr lang="en-US" sz="2600" spc="-95" dirty="0">
                <a:latin typeface="Arial" pitchFamily="34" charset="0"/>
                <a:cs typeface="Arial" pitchFamily="34" charset="0"/>
              </a:rPr>
              <a:t> </a:t>
            </a:r>
            <a:r>
              <a:rPr lang="en-US" sz="2600" spc="-25" dirty="0">
                <a:latin typeface="Arial" pitchFamily="34" charset="0"/>
                <a:cs typeface="Arial" pitchFamily="34" charset="0"/>
              </a:rPr>
              <a:t>requirements</a:t>
            </a:r>
            <a:r>
              <a:rPr lang="en-US" sz="2600" spc="-95" dirty="0">
                <a:latin typeface="Arial" pitchFamily="34" charset="0"/>
                <a:cs typeface="Arial" pitchFamily="34" charset="0"/>
              </a:rPr>
              <a:t> </a:t>
            </a:r>
            <a:r>
              <a:rPr lang="en-US" sz="2600" spc="-35" dirty="0">
                <a:latin typeface="Arial" pitchFamily="34" charset="0"/>
                <a:cs typeface="Arial" pitchFamily="34" charset="0"/>
              </a:rPr>
              <a:t>are</a:t>
            </a:r>
            <a:r>
              <a:rPr lang="en-US" sz="2600" spc="-80" dirty="0">
                <a:latin typeface="Arial" pitchFamily="34" charset="0"/>
                <a:cs typeface="Arial" pitchFamily="34" charset="0"/>
              </a:rPr>
              <a:t> </a:t>
            </a:r>
            <a:r>
              <a:rPr lang="en-US" sz="2600" spc="-25" dirty="0">
                <a:latin typeface="Arial" pitchFamily="34" charset="0"/>
                <a:cs typeface="Arial" pitchFamily="34" charset="0"/>
              </a:rPr>
              <a:t>gathered</a:t>
            </a:r>
            <a:r>
              <a:rPr lang="en-US" sz="2600" spc="-80" dirty="0">
                <a:latin typeface="Arial" pitchFamily="34" charset="0"/>
                <a:cs typeface="Arial" pitchFamily="34" charset="0"/>
              </a:rPr>
              <a:t> </a:t>
            </a:r>
            <a:r>
              <a:rPr lang="en-US" sz="2600" spc="-15" dirty="0">
                <a:latin typeface="Arial" pitchFamily="34" charset="0"/>
                <a:cs typeface="Arial" pitchFamily="34" charset="0"/>
              </a:rPr>
              <a:t>in</a:t>
            </a:r>
            <a:r>
              <a:rPr lang="en-US" sz="2600" spc="-85" dirty="0">
                <a:latin typeface="Arial" pitchFamily="34" charset="0"/>
                <a:cs typeface="Arial" pitchFamily="34" charset="0"/>
              </a:rPr>
              <a:t> </a:t>
            </a:r>
            <a:r>
              <a:rPr lang="en-US" sz="2600" spc="-40" dirty="0">
                <a:latin typeface="Arial" pitchFamily="34" charset="0"/>
                <a:cs typeface="Arial" pitchFamily="34" charset="0"/>
              </a:rPr>
              <a:t>this</a:t>
            </a:r>
            <a:r>
              <a:rPr lang="en-US" sz="2600" spc="-80" dirty="0">
                <a:latin typeface="Arial" pitchFamily="34" charset="0"/>
                <a:cs typeface="Arial" pitchFamily="34" charset="0"/>
              </a:rPr>
              <a:t> </a:t>
            </a:r>
            <a:r>
              <a:rPr lang="en-US" sz="2600" spc="-60" dirty="0">
                <a:latin typeface="Arial" pitchFamily="34" charset="0"/>
                <a:cs typeface="Arial" pitchFamily="34" charset="0"/>
              </a:rPr>
              <a:t>phase.</a:t>
            </a:r>
            <a:r>
              <a:rPr lang="en-US" sz="2600" spc="-80" dirty="0">
                <a:latin typeface="Arial" pitchFamily="34" charset="0"/>
                <a:cs typeface="Arial" pitchFamily="34" charset="0"/>
              </a:rPr>
              <a:t> </a:t>
            </a:r>
            <a:r>
              <a:rPr lang="en-US" sz="2600" spc="95" dirty="0">
                <a:latin typeface="Arial" pitchFamily="34" charset="0"/>
                <a:cs typeface="Arial" pitchFamily="34" charset="0"/>
              </a:rPr>
              <a:t>“</a:t>
            </a:r>
            <a:endParaRPr lang="en-US" sz="2600" dirty="0">
              <a:latin typeface="Arial" pitchFamily="34" charset="0"/>
              <a:cs typeface="Arial" pitchFamily="34" charset="0"/>
            </a:endParaRPr>
          </a:p>
          <a:p>
            <a:pPr>
              <a:lnSpc>
                <a:spcPct val="100000"/>
              </a:lnSpc>
              <a:spcBef>
                <a:spcPts val="80"/>
              </a:spcBef>
            </a:pPr>
            <a:endParaRPr lang="en-US" sz="2600" dirty="0">
              <a:latin typeface="Arial" pitchFamily="34" charset="0"/>
              <a:cs typeface="Arial" pitchFamily="34" charset="0"/>
            </a:endParaRPr>
          </a:p>
          <a:p>
            <a:pPr marL="12700" marR="5080">
              <a:lnSpc>
                <a:spcPct val="100000"/>
              </a:lnSpc>
            </a:pPr>
            <a:r>
              <a:rPr lang="en-US" sz="2600" spc="-50" dirty="0">
                <a:latin typeface="Arial" pitchFamily="34" charset="0"/>
                <a:cs typeface="Arial" pitchFamily="34" charset="0"/>
              </a:rPr>
              <a:t>This</a:t>
            </a:r>
            <a:r>
              <a:rPr lang="en-US" sz="2600" spc="-80" dirty="0">
                <a:latin typeface="Arial" pitchFamily="34" charset="0"/>
                <a:cs typeface="Arial" pitchFamily="34" charset="0"/>
              </a:rPr>
              <a:t> </a:t>
            </a:r>
            <a:r>
              <a:rPr lang="en-US" sz="2600" spc="-60" dirty="0">
                <a:latin typeface="Arial" pitchFamily="34" charset="0"/>
                <a:cs typeface="Arial" pitchFamily="34" charset="0"/>
              </a:rPr>
              <a:t>phase</a:t>
            </a:r>
            <a:r>
              <a:rPr lang="en-US" sz="2600" spc="-75" dirty="0">
                <a:latin typeface="Arial" pitchFamily="34" charset="0"/>
                <a:cs typeface="Arial" pitchFamily="34" charset="0"/>
              </a:rPr>
              <a:t> </a:t>
            </a:r>
            <a:r>
              <a:rPr lang="en-US" sz="2600" spc="-80" dirty="0">
                <a:latin typeface="Arial" pitchFamily="34" charset="0"/>
                <a:cs typeface="Arial" pitchFamily="34" charset="0"/>
              </a:rPr>
              <a:t>is</a:t>
            </a:r>
            <a:r>
              <a:rPr lang="en-US" sz="2600" spc="-90" dirty="0">
                <a:latin typeface="Arial" pitchFamily="34" charset="0"/>
                <a:cs typeface="Arial" pitchFamily="34" charset="0"/>
              </a:rPr>
              <a:t> </a:t>
            </a:r>
            <a:r>
              <a:rPr lang="en-US" sz="2600" spc="-15" dirty="0">
                <a:latin typeface="Arial" pitchFamily="34" charset="0"/>
                <a:cs typeface="Arial" pitchFamily="34" charset="0"/>
              </a:rPr>
              <a:t>the</a:t>
            </a:r>
            <a:r>
              <a:rPr lang="en-US" sz="2600" spc="-85" dirty="0">
                <a:latin typeface="Arial" pitchFamily="34" charset="0"/>
                <a:cs typeface="Arial" pitchFamily="34" charset="0"/>
              </a:rPr>
              <a:t> </a:t>
            </a:r>
            <a:r>
              <a:rPr lang="en-US" sz="2600" spc="-30" dirty="0">
                <a:latin typeface="Arial" pitchFamily="34" charset="0"/>
                <a:cs typeface="Arial" pitchFamily="34" charset="0"/>
              </a:rPr>
              <a:t>main</a:t>
            </a:r>
            <a:r>
              <a:rPr lang="en-US" sz="2600" spc="-85" dirty="0">
                <a:latin typeface="Arial" pitchFamily="34" charset="0"/>
                <a:cs typeface="Arial" pitchFamily="34" charset="0"/>
              </a:rPr>
              <a:t> </a:t>
            </a:r>
            <a:r>
              <a:rPr lang="en-US" sz="2600" spc="-50" dirty="0">
                <a:latin typeface="Arial" pitchFamily="34" charset="0"/>
                <a:cs typeface="Arial" pitchFamily="34" charset="0"/>
              </a:rPr>
              <a:t>focus</a:t>
            </a:r>
            <a:r>
              <a:rPr lang="en-US" sz="2600" spc="-80" dirty="0">
                <a:latin typeface="Arial" pitchFamily="34" charset="0"/>
                <a:cs typeface="Arial" pitchFamily="34" charset="0"/>
              </a:rPr>
              <a:t> </a:t>
            </a:r>
            <a:r>
              <a:rPr lang="en-US" sz="2600" dirty="0">
                <a:latin typeface="Arial" pitchFamily="34" charset="0"/>
                <a:cs typeface="Arial" pitchFamily="34" charset="0"/>
              </a:rPr>
              <a:t>of</a:t>
            </a:r>
            <a:r>
              <a:rPr lang="en-US" sz="2600" spc="-90" dirty="0">
                <a:latin typeface="Arial" pitchFamily="34" charset="0"/>
                <a:cs typeface="Arial" pitchFamily="34" charset="0"/>
              </a:rPr>
              <a:t> </a:t>
            </a:r>
            <a:r>
              <a:rPr lang="en-US" sz="2600" spc="-15" dirty="0">
                <a:latin typeface="Arial" pitchFamily="34" charset="0"/>
                <a:cs typeface="Arial" pitchFamily="34" charset="0"/>
              </a:rPr>
              <a:t>the</a:t>
            </a:r>
            <a:r>
              <a:rPr lang="en-US" sz="2600" spc="-80" dirty="0">
                <a:latin typeface="Arial" pitchFamily="34" charset="0"/>
                <a:cs typeface="Arial" pitchFamily="34" charset="0"/>
              </a:rPr>
              <a:t> </a:t>
            </a:r>
            <a:r>
              <a:rPr lang="en-US" sz="2600" spc="-15" dirty="0">
                <a:latin typeface="Arial" pitchFamily="34" charset="0"/>
                <a:cs typeface="Arial" pitchFamily="34" charset="0"/>
              </a:rPr>
              <a:t>project</a:t>
            </a:r>
            <a:r>
              <a:rPr lang="en-US" sz="2600" spc="-85" dirty="0">
                <a:latin typeface="Arial" pitchFamily="34" charset="0"/>
                <a:cs typeface="Arial" pitchFamily="34" charset="0"/>
              </a:rPr>
              <a:t> </a:t>
            </a:r>
            <a:r>
              <a:rPr lang="en-US" sz="2600" spc="-45" dirty="0">
                <a:latin typeface="Arial" pitchFamily="34" charset="0"/>
                <a:cs typeface="Arial" pitchFamily="34" charset="0"/>
              </a:rPr>
              <a:t>managers</a:t>
            </a:r>
            <a:r>
              <a:rPr lang="en-US" sz="2600" spc="-85" dirty="0">
                <a:latin typeface="Arial" pitchFamily="34" charset="0"/>
                <a:cs typeface="Arial" pitchFamily="34" charset="0"/>
              </a:rPr>
              <a:t> </a:t>
            </a:r>
            <a:r>
              <a:rPr lang="en-US" sz="2600" spc="-40" dirty="0">
                <a:latin typeface="Arial" pitchFamily="34" charset="0"/>
                <a:cs typeface="Arial" pitchFamily="34" charset="0"/>
              </a:rPr>
              <a:t>and</a:t>
            </a:r>
            <a:r>
              <a:rPr lang="en-US" sz="2600" spc="-80" dirty="0">
                <a:latin typeface="Arial" pitchFamily="34" charset="0"/>
                <a:cs typeface="Arial" pitchFamily="34" charset="0"/>
              </a:rPr>
              <a:t> </a:t>
            </a:r>
            <a:r>
              <a:rPr lang="en-US" sz="2600" spc="-60" dirty="0">
                <a:latin typeface="Arial" pitchFamily="34" charset="0"/>
                <a:cs typeface="Arial" pitchFamily="34" charset="0"/>
              </a:rPr>
              <a:t>stake</a:t>
            </a:r>
            <a:r>
              <a:rPr lang="en-US" sz="2600" spc="-70" dirty="0">
                <a:latin typeface="Arial" pitchFamily="34" charset="0"/>
                <a:cs typeface="Arial" pitchFamily="34" charset="0"/>
              </a:rPr>
              <a:t> </a:t>
            </a:r>
            <a:r>
              <a:rPr lang="en-US" sz="2600" spc="-35" dirty="0">
                <a:latin typeface="Arial" pitchFamily="34" charset="0"/>
                <a:cs typeface="Arial" pitchFamily="34" charset="0"/>
              </a:rPr>
              <a:t>holders.</a:t>
            </a:r>
            <a:r>
              <a:rPr lang="en-US" sz="2600" spc="-85" dirty="0">
                <a:latin typeface="Arial" pitchFamily="34" charset="0"/>
                <a:cs typeface="Arial" pitchFamily="34" charset="0"/>
              </a:rPr>
              <a:t> </a:t>
            </a:r>
            <a:r>
              <a:rPr lang="en-US" sz="2600" spc="-35" dirty="0">
                <a:latin typeface="Arial" pitchFamily="34" charset="0"/>
                <a:cs typeface="Arial" pitchFamily="34" charset="0"/>
              </a:rPr>
              <a:t>Meetings</a:t>
            </a:r>
            <a:r>
              <a:rPr lang="en-US" sz="2600" spc="-90" dirty="0">
                <a:latin typeface="Arial" pitchFamily="34" charset="0"/>
                <a:cs typeface="Arial" pitchFamily="34" charset="0"/>
              </a:rPr>
              <a:t> </a:t>
            </a:r>
            <a:r>
              <a:rPr lang="en-US" sz="2600" spc="10" dirty="0">
                <a:latin typeface="Arial" pitchFamily="34" charset="0"/>
                <a:cs typeface="Arial" pitchFamily="34" charset="0"/>
              </a:rPr>
              <a:t>with</a:t>
            </a:r>
            <a:r>
              <a:rPr lang="en-US" sz="2600" spc="-90" dirty="0">
                <a:latin typeface="Arial" pitchFamily="34" charset="0"/>
                <a:cs typeface="Arial" pitchFamily="34" charset="0"/>
              </a:rPr>
              <a:t> </a:t>
            </a:r>
            <a:r>
              <a:rPr lang="en-US" sz="2600" spc="-50" dirty="0">
                <a:latin typeface="Arial" pitchFamily="34" charset="0"/>
                <a:cs typeface="Arial" pitchFamily="34" charset="0"/>
              </a:rPr>
              <a:t>managers,  </a:t>
            </a:r>
            <a:r>
              <a:rPr lang="en-US" sz="2600" spc="-60" dirty="0">
                <a:latin typeface="Arial" pitchFamily="34" charset="0"/>
                <a:cs typeface="Arial" pitchFamily="34" charset="0"/>
              </a:rPr>
              <a:t>stake</a:t>
            </a:r>
            <a:r>
              <a:rPr lang="en-US" sz="2600" spc="-90" dirty="0">
                <a:latin typeface="Arial" pitchFamily="34" charset="0"/>
                <a:cs typeface="Arial" pitchFamily="34" charset="0"/>
              </a:rPr>
              <a:t> </a:t>
            </a:r>
            <a:r>
              <a:rPr lang="en-US" sz="2600" spc="-35" dirty="0">
                <a:latin typeface="Arial" pitchFamily="34" charset="0"/>
                <a:cs typeface="Arial" pitchFamily="34" charset="0"/>
              </a:rPr>
              <a:t>holders</a:t>
            </a:r>
            <a:r>
              <a:rPr lang="en-US" sz="2600" spc="-90" dirty="0">
                <a:latin typeface="Arial" pitchFamily="34" charset="0"/>
                <a:cs typeface="Arial" pitchFamily="34" charset="0"/>
              </a:rPr>
              <a:t> </a:t>
            </a:r>
            <a:r>
              <a:rPr lang="en-US" sz="2600" spc="-35" dirty="0">
                <a:latin typeface="Arial" pitchFamily="34" charset="0"/>
                <a:cs typeface="Arial" pitchFamily="34" charset="0"/>
              </a:rPr>
              <a:t>and</a:t>
            </a:r>
            <a:r>
              <a:rPr lang="en-US" sz="2600" spc="-85" dirty="0">
                <a:latin typeface="Arial" pitchFamily="34" charset="0"/>
                <a:cs typeface="Arial" pitchFamily="34" charset="0"/>
              </a:rPr>
              <a:t> </a:t>
            </a:r>
            <a:r>
              <a:rPr lang="en-US" sz="2600" spc="-70" dirty="0">
                <a:latin typeface="Arial" pitchFamily="34" charset="0"/>
                <a:cs typeface="Arial" pitchFamily="34" charset="0"/>
              </a:rPr>
              <a:t>users</a:t>
            </a:r>
            <a:r>
              <a:rPr lang="en-US" sz="2600" spc="-90" dirty="0">
                <a:latin typeface="Arial" pitchFamily="34" charset="0"/>
                <a:cs typeface="Arial" pitchFamily="34" charset="0"/>
              </a:rPr>
              <a:t> </a:t>
            </a:r>
            <a:r>
              <a:rPr lang="en-US" sz="2600" spc="-30" dirty="0">
                <a:latin typeface="Arial" pitchFamily="34" charset="0"/>
                <a:cs typeface="Arial" pitchFamily="34" charset="0"/>
              </a:rPr>
              <a:t>are</a:t>
            </a:r>
            <a:r>
              <a:rPr lang="en-US" sz="2600" spc="-95" dirty="0">
                <a:latin typeface="Arial" pitchFamily="34" charset="0"/>
                <a:cs typeface="Arial" pitchFamily="34" charset="0"/>
              </a:rPr>
              <a:t> </a:t>
            </a:r>
            <a:r>
              <a:rPr lang="en-US" sz="2600" spc="-25" dirty="0">
                <a:latin typeface="Arial" pitchFamily="34" charset="0"/>
                <a:cs typeface="Arial" pitchFamily="34" charset="0"/>
              </a:rPr>
              <a:t>held</a:t>
            </a:r>
            <a:r>
              <a:rPr lang="en-US" sz="2600" spc="-90" dirty="0">
                <a:latin typeface="Arial" pitchFamily="34" charset="0"/>
                <a:cs typeface="Arial" pitchFamily="34" charset="0"/>
              </a:rPr>
              <a:t> </a:t>
            </a:r>
            <a:r>
              <a:rPr lang="en-US" sz="2600" spc="-15" dirty="0">
                <a:latin typeface="Arial" pitchFamily="34" charset="0"/>
                <a:cs typeface="Arial" pitchFamily="34" charset="0"/>
              </a:rPr>
              <a:t>in</a:t>
            </a:r>
            <a:r>
              <a:rPr lang="en-US" sz="2600" spc="-80" dirty="0">
                <a:latin typeface="Arial" pitchFamily="34" charset="0"/>
                <a:cs typeface="Arial" pitchFamily="34" charset="0"/>
              </a:rPr>
              <a:t> </a:t>
            </a:r>
            <a:r>
              <a:rPr lang="en-US" sz="2600" spc="-5" dirty="0">
                <a:latin typeface="Arial" pitchFamily="34" charset="0"/>
                <a:cs typeface="Arial" pitchFamily="34" charset="0"/>
              </a:rPr>
              <a:t>order</a:t>
            </a:r>
            <a:r>
              <a:rPr lang="en-US" sz="2600" spc="-75" dirty="0">
                <a:latin typeface="Arial" pitchFamily="34" charset="0"/>
                <a:cs typeface="Arial" pitchFamily="34" charset="0"/>
              </a:rPr>
              <a:t> </a:t>
            </a:r>
            <a:r>
              <a:rPr lang="en-US" sz="2600" spc="-5" dirty="0">
                <a:latin typeface="Arial" pitchFamily="34" charset="0"/>
                <a:cs typeface="Arial" pitchFamily="34" charset="0"/>
              </a:rPr>
              <a:t>to</a:t>
            </a:r>
            <a:r>
              <a:rPr lang="en-US" sz="2600" spc="-80" dirty="0">
                <a:latin typeface="Arial" pitchFamily="34" charset="0"/>
                <a:cs typeface="Arial" pitchFamily="34" charset="0"/>
              </a:rPr>
              <a:t> </a:t>
            </a:r>
            <a:r>
              <a:rPr lang="en-US" sz="2600" spc="-25" dirty="0">
                <a:latin typeface="Arial" pitchFamily="34" charset="0"/>
                <a:cs typeface="Arial" pitchFamily="34" charset="0"/>
              </a:rPr>
              <a:t>determine</a:t>
            </a:r>
            <a:r>
              <a:rPr lang="en-US" sz="2600" spc="-90" dirty="0">
                <a:latin typeface="Arial" pitchFamily="34" charset="0"/>
                <a:cs typeface="Arial" pitchFamily="34" charset="0"/>
              </a:rPr>
              <a:t> </a:t>
            </a:r>
            <a:r>
              <a:rPr lang="en-US" sz="2600" spc="-20" dirty="0">
                <a:latin typeface="Arial" pitchFamily="34" charset="0"/>
                <a:cs typeface="Arial" pitchFamily="34" charset="0"/>
              </a:rPr>
              <a:t>the</a:t>
            </a:r>
            <a:r>
              <a:rPr lang="en-US" sz="2600" spc="-75" dirty="0">
                <a:latin typeface="Arial" pitchFamily="34" charset="0"/>
                <a:cs typeface="Arial" pitchFamily="34" charset="0"/>
              </a:rPr>
              <a:t> </a:t>
            </a:r>
            <a:r>
              <a:rPr lang="en-US" sz="2600" spc="-25" dirty="0">
                <a:latin typeface="Arial" pitchFamily="34" charset="0"/>
                <a:cs typeface="Arial" pitchFamily="34" charset="0"/>
              </a:rPr>
              <a:t>requirements</a:t>
            </a:r>
            <a:r>
              <a:rPr lang="en-US" sz="2600" spc="-80" dirty="0">
                <a:latin typeface="Arial" pitchFamily="34" charset="0"/>
                <a:cs typeface="Arial" pitchFamily="34" charset="0"/>
              </a:rPr>
              <a:t> </a:t>
            </a:r>
            <a:r>
              <a:rPr lang="en-US" sz="2600" spc="-35" dirty="0">
                <a:latin typeface="Arial" pitchFamily="34" charset="0"/>
                <a:cs typeface="Arial" pitchFamily="34" charset="0"/>
              </a:rPr>
              <a:t>like;</a:t>
            </a:r>
            <a:endParaRPr lang="en-US" sz="2600" dirty="0">
              <a:latin typeface="Arial" pitchFamily="34" charset="0"/>
              <a:cs typeface="Arial" pitchFamily="34" charset="0"/>
            </a:endParaRPr>
          </a:p>
          <a:p>
            <a:pPr>
              <a:lnSpc>
                <a:spcPct val="100000"/>
              </a:lnSpc>
              <a:spcBef>
                <a:spcPts val="15"/>
              </a:spcBef>
            </a:pPr>
            <a:endParaRPr lang="en-US" sz="2600" dirty="0">
              <a:latin typeface="Arial" pitchFamily="34" charset="0"/>
              <a:cs typeface="Arial" pitchFamily="34" charset="0"/>
            </a:endParaRPr>
          </a:p>
          <a:p>
            <a:pPr marL="469265" indent="-228600">
              <a:lnSpc>
                <a:spcPct val="100000"/>
              </a:lnSpc>
              <a:buChar char="-"/>
              <a:tabLst>
                <a:tab pos="469265" algn="l"/>
                <a:tab pos="469900" algn="l"/>
              </a:tabLst>
            </a:pPr>
            <a:r>
              <a:rPr lang="en-US" sz="2600" spc="15" dirty="0">
                <a:latin typeface="Arial" pitchFamily="34" charset="0"/>
                <a:cs typeface="Arial" pitchFamily="34" charset="0"/>
              </a:rPr>
              <a:t>Who</a:t>
            </a:r>
            <a:r>
              <a:rPr lang="en-US" sz="2600" spc="-85" dirty="0">
                <a:latin typeface="Arial" pitchFamily="34" charset="0"/>
                <a:cs typeface="Arial" pitchFamily="34" charset="0"/>
              </a:rPr>
              <a:t> </a:t>
            </a:r>
            <a:r>
              <a:rPr lang="en-US" sz="2600" spc="-80" dirty="0">
                <a:latin typeface="Arial" pitchFamily="34" charset="0"/>
                <a:cs typeface="Arial" pitchFamily="34" charset="0"/>
              </a:rPr>
              <a:t>is</a:t>
            </a:r>
            <a:r>
              <a:rPr lang="en-US" sz="2600" spc="-95" dirty="0">
                <a:latin typeface="Arial" pitchFamily="34" charset="0"/>
                <a:cs typeface="Arial" pitchFamily="34" charset="0"/>
              </a:rPr>
              <a:t> </a:t>
            </a:r>
            <a:r>
              <a:rPr lang="en-US" sz="2600" spc="-25" dirty="0">
                <a:latin typeface="Arial" pitchFamily="34" charset="0"/>
                <a:cs typeface="Arial" pitchFamily="34" charset="0"/>
              </a:rPr>
              <a:t>going</a:t>
            </a:r>
            <a:r>
              <a:rPr lang="en-US" sz="2600" spc="-85" dirty="0">
                <a:latin typeface="Arial" pitchFamily="34" charset="0"/>
                <a:cs typeface="Arial" pitchFamily="34" charset="0"/>
              </a:rPr>
              <a:t> </a:t>
            </a:r>
            <a:r>
              <a:rPr lang="en-US" sz="2600" spc="-5" dirty="0">
                <a:latin typeface="Arial" pitchFamily="34" charset="0"/>
                <a:cs typeface="Arial" pitchFamily="34" charset="0"/>
              </a:rPr>
              <a:t>to</a:t>
            </a:r>
            <a:r>
              <a:rPr lang="en-US" sz="2600" spc="-80" dirty="0">
                <a:latin typeface="Arial" pitchFamily="34" charset="0"/>
                <a:cs typeface="Arial" pitchFamily="34" charset="0"/>
              </a:rPr>
              <a:t> </a:t>
            </a:r>
            <a:r>
              <a:rPr lang="en-US" sz="2600" spc="-75" dirty="0">
                <a:latin typeface="Arial" pitchFamily="34" charset="0"/>
                <a:cs typeface="Arial" pitchFamily="34" charset="0"/>
              </a:rPr>
              <a:t>use</a:t>
            </a:r>
            <a:r>
              <a:rPr lang="en-US" sz="2600" spc="-80" dirty="0">
                <a:latin typeface="Arial" pitchFamily="34" charset="0"/>
                <a:cs typeface="Arial" pitchFamily="34" charset="0"/>
              </a:rPr>
              <a:t> </a:t>
            </a:r>
            <a:r>
              <a:rPr lang="en-US" sz="2600" spc="-15" dirty="0">
                <a:latin typeface="Arial" pitchFamily="34" charset="0"/>
                <a:cs typeface="Arial" pitchFamily="34" charset="0"/>
              </a:rPr>
              <a:t>the</a:t>
            </a:r>
            <a:r>
              <a:rPr lang="en-US" sz="2600" spc="-95" dirty="0">
                <a:latin typeface="Arial" pitchFamily="34" charset="0"/>
                <a:cs typeface="Arial" pitchFamily="34" charset="0"/>
              </a:rPr>
              <a:t> </a:t>
            </a:r>
            <a:r>
              <a:rPr lang="en-US" sz="2600" spc="-60" dirty="0">
                <a:latin typeface="Arial" pitchFamily="34" charset="0"/>
                <a:cs typeface="Arial" pitchFamily="34" charset="0"/>
              </a:rPr>
              <a:t>system?</a:t>
            </a:r>
            <a:endParaRPr lang="en-US" sz="2600" dirty="0">
              <a:latin typeface="Arial" pitchFamily="34" charset="0"/>
              <a:cs typeface="Arial" pitchFamily="34" charset="0"/>
            </a:endParaRPr>
          </a:p>
          <a:p>
            <a:pPr marL="469265" indent="-228600">
              <a:lnSpc>
                <a:spcPct val="100000"/>
              </a:lnSpc>
              <a:spcBef>
                <a:spcPts val="229"/>
              </a:spcBef>
              <a:buChar char="-"/>
              <a:tabLst>
                <a:tab pos="469265" algn="l"/>
                <a:tab pos="469900" algn="l"/>
              </a:tabLst>
            </a:pPr>
            <a:r>
              <a:rPr lang="en-US" sz="2600" dirty="0">
                <a:latin typeface="Arial" pitchFamily="34" charset="0"/>
                <a:cs typeface="Arial" pitchFamily="34" charset="0"/>
              </a:rPr>
              <a:t>How</a:t>
            </a:r>
            <a:r>
              <a:rPr lang="en-US" sz="2600" spc="-95" dirty="0">
                <a:latin typeface="Arial" pitchFamily="34" charset="0"/>
                <a:cs typeface="Arial" pitchFamily="34" charset="0"/>
              </a:rPr>
              <a:t> </a:t>
            </a:r>
            <a:r>
              <a:rPr lang="en-US" sz="2600" spc="5" dirty="0">
                <a:latin typeface="Arial" pitchFamily="34" charset="0"/>
                <a:cs typeface="Arial" pitchFamily="34" charset="0"/>
              </a:rPr>
              <a:t>will</a:t>
            </a:r>
            <a:r>
              <a:rPr lang="en-US" sz="2600" spc="-85" dirty="0">
                <a:latin typeface="Arial" pitchFamily="34" charset="0"/>
                <a:cs typeface="Arial" pitchFamily="34" charset="0"/>
              </a:rPr>
              <a:t> </a:t>
            </a:r>
            <a:r>
              <a:rPr lang="en-US" sz="2600" spc="-5" dirty="0">
                <a:latin typeface="Arial" pitchFamily="34" charset="0"/>
                <a:cs typeface="Arial" pitchFamily="34" charset="0"/>
              </a:rPr>
              <a:t>they</a:t>
            </a:r>
            <a:r>
              <a:rPr lang="en-US" sz="2600" spc="-80" dirty="0">
                <a:latin typeface="Arial" pitchFamily="34" charset="0"/>
                <a:cs typeface="Arial" pitchFamily="34" charset="0"/>
              </a:rPr>
              <a:t> </a:t>
            </a:r>
            <a:r>
              <a:rPr lang="en-US" sz="2600" spc="-75" dirty="0">
                <a:latin typeface="Arial" pitchFamily="34" charset="0"/>
                <a:cs typeface="Arial" pitchFamily="34" charset="0"/>
              </a:rPr>
              <a:t>use</a:t>
            </a:r>
            <a:r>
              <a:rPr lang="en-US" sz="2600" spc="-80" dirty="0">
                <a:latin typeface="Arial" pitchFamily="34" charset="0"/>
                <a:cs typeface="Arial" pitchFamily="34" charset="0"/>
              </a:rPr>
              <a:t> </a:t>
            </a:r>
            <a:r>
              <a:rPr lang="en-US" sz="2600" spc="-15" dirty="0">
                <a:latin typeface="Arial" pitchFamily="34" charset="0"/>
                <a:cs typeface="Arial" pitchFamily="34" charset="0"/>
              </a:rPr>
              <a:t>the</a:t>
            </a:r>
            <a:r>
              <a:rPr lang="en-US" sz="2600" spc="-95" dirty="0">
                <a:latin typeface="Arial" pitchFamily="34" charset="0"/>
                <a:cs typeface="Arial" pitchFamily="34" charset="0"/>
              </a:rPr>
              <a:t> </a:t>
            </a:r>
            <a:r>
              <a:rPr lang="en-US" sz="2600" spc="-60" dirty="0">
                <a:latin typeface="Arial" pitchFamily="34" charset="0"/>
                <a:cs typeface="Arial" pitchFamily="34" charset="0"/>
              </a:rPr>
              <a:t>system?</a:t>
            </a:r>
            <a:endParaRPr lang="en-US" sz="2600" dirty="0">
              <a:latin typeface="Arial" pitchFamily="34" charset="0"/>
              <a:cs typeface="Arial" pitchFamily="34" charset="0"/>
            </a:endParaRPr>
          </a:p>
          <a:p>
            <a:pPr marL="469265" indent="-228600">
              <a:lnSpc>
                <a:spcPct val="100000"/>
              </a:lnSpc>
              <a:spcBef>
                <a:spcPts val="215"/>
              </a:spcBef>
              <a:buChar char="-"/>
              <a:tabLst>
                <a:tab pos="469265" algn="l"/>
                <a:tab pos="469900" algn="l"/>
              </a:tabLst>
            </a:pPr>
            <a:r>
              <a:rPr lang="en-US" sz="2600" dirty="0">
                <a:latin typeface="Arial" pitchFamily="34" charset="0"/>
                <a:cs typeface="Arial" pitchFamily="34" charset="0"/>
              </a:rPr>
              <a:t>What</a:t>
            </a:r>
            <a:r>
              <a:rPr lang="en-US" sz="2600" spc="-85" dirty="0">
                <a:latin typeface="Arial" pitchFamily="34" charset="0"/>
                <a:cs typeface="Arial" pitchFamily="34" charset="0"/>
              </a:rPr>
              <a:t> </a:t>
            </a:r>
            <a:r>
              <a:rPr lang="en-US" sz="2600" spc="-40" dirty="0">
                <a:latin typeface="Arial" pitchFamily="34" charset="0"/>
                <a:cs typeface="Arial" pitchFamily="34" charset="0"/>
              </a:rPr>
              <a:t>data</a:t>
            </a:r>
            <a:r>
              <a:rPr lang="en-US" sz="2600" spc="-95" dirty="0">
                <a:latin typeface="Arial" pitchFamily="34" charset="0"/>
                <a:cs typeface="Arial" pitchFamily="34" charset="0"/>
              </a:rPr>
              <a:t> </a:t>
            </a:r>
            <a:r>
              <a:rPr lang="en-US" sz="2600" spc="-40" dirty="0">
                <a:latin typeface="Arial" pitchFamily="34" charset="0"/>
                <a:cs typeface="Arial" pitchFamily="34" charset="0"/>
              </a:rPr>
              <a:t>should</a:t>
            </a:r>
            <a:r>
              <a:rPr lang="en-US" sz="2600" spc="-90" dirty="0">
                <a:latin typeface="Arial" pitchFamily="34" charset="0"/>
                <a:cs typeface="Arial" pitchFamily="34" charset="0"/>
              </a:rPr>
              <a:t> </a:t>
            </a:r>
            <a:r>
              <a:rPr lang="en-US" sz="2600" spc="-35" dirty="0">
                <a:latin typeface="Arial" pitchFamily="34" charset="0"/>
                <a:cs typeface="Arial" pitchFamily="34" charset="0"/>
              </a:rPr>
              <a:t>be</a:t>
            </a:r>
            <a:r>
              <a:rPr lang="en-US" sz="2600" spc="-95" dirty="0">
                <a:latin typeface="Arial" pitchFamily="34" charset="0"/>
                <a:cs typeface="Arial" pitchFamily="34" charset="0"/>
              </a:rPr>
              <a:t> </a:t>
            </a:r>
            <a:r>
              <a:rPr lang="en-US" sz="2600" spc="-10" dirty="0">
                <a:latin typeface="Arial" pitchFamily="34" charset="0"/>
                <a:cs typeface="Arial" pitchFamily="34" charset="0"/>
              </a:rPr>
              <a:t>input</a:t>
            </a:r>
            <a:r>
              <a:rPr lang="en-US" sz="2600" spc="-90" dirty="0">
                <a:latin typeface="Arial" pitchFamily="34" charset="0"/>
                <a:cs typeface="Arial" pitchFamily="34" charset="0"/>
              </a:rPr>
              <a:t> </a:t>
            </a:r>
            <a:r>
              <a:rPr lang="en-US" sz="2600" spc="-10" dirty="0">
                <a:latin typeface="Arial" pitchFamily="34" charset="0"/>
                <a:cs typeface="Arial" pitchFamily="34" charset="0"/>
              </a:rPr>
              <a:t>into</a:t>
            </a:r>
            <a:r>
              <a:rPr lang="en-US" sz="2600" spc="-75" dirty="0">
                <a:latin typeface="Arial" pitchFamily="34" charset="0"/>
                <a:cs typeface="Arial" pitchFamily="34" charset="0"/>
              </a:rPr>
              <a:t> </a:t>
            </a:r>
            <a:r>
              <a:rPr lang="en-US" sz="2600" spc="-25" dirty="0">
                <a:latin typeface="Arial" pitchFamily="34" charset="0"/>
                <a:cs typeface="Arial" pitchFamily="34" charset="0"/>
              </a:rPr>
              <a:t>the</a:t>
            </a:r>
            <a:r>
              <a:rPr lang="en-US" sz="2600" spc="-80" dirty="0">
                <a:latin typeface="Arial" pitchFamily="34" charset="0"/>
                <a:cs typeface="Arial" pitchFamily="34" charset="0"/>
              </a:rPr>
              <a:t> </a:t>
            </a:r>
            <a:r>
              <a:rPr lang="en-US" sz="2600" spc="-60" dirty="0">
                <a:latin typeface="Arial" pitchFamily="34" charset="0"/>
                <a:cs typeface="Arial" pitchFamily="34" charset="0"/>
              </a:rPr>
              <a:t>system?</a:t>
            </a:r>
            <a:endParaRPr lang="en-US" sz="2600" dirty="0">
              <a:latin typeface="Arial" pitchFamily="34" charset="0"/>
              <a:cs typeface="Arial" pitchFamily="34" charset="0"/>
            </a:endParaRPr>
          </a:p>
          <a:p>
            <a:pPr marL="469265" indent="-228600">
              <a:lnSpc>
                <a:spcPct val="100000"/>
              </a:lnSpc>
              <a:spcBef>
                <a:spcPts val="240"/>
              </a:spcBef>
              <a:buChar char="-"/>
              <a:tabLst>
                <a:tab pos="469265" algn="l"/>
                <a:tab pos="469900" algn="l"/>
              </a:tabLst>
            </a:pPr>
            <a:r>
              <a:rPr lang="en-US" sz="2600" dirty="0">
                <a:latin typeface="Arial" pitchFamily="34" charset="0"/>
                <a:cs typeface="Arial" pitchFamily="34" charset="0"/>
              </a:rPr>
              <a:t>What</a:t>
            </a:r>
            <a:r>
              <a:rPr lang="en-US" sz="2600" spc="-80" dirty="0">
                <a:latin typeface="Arial" pitchFamily="34" charset="0"/>
                <a:cs typeface="Arial" pitchFamily="34" charset="0"/>
              </a:rPr>
              <a:t> </a:t>
            </a:r>
            <a:r>
              <a:rPr lang="en-US" sz="2600" spc="-40" dirty="0">
                <a:latin typeface="Arial" pitchFamily="34" charset="0"/>
                <a:cs typeface="Arial" pitchFamily="34" charset="0"/>
              </a:rPr>
              <a:t>data</a:t>
            </a:r>
            <a:r>
              <a:rPr lang="en-US" sz="2600" spc="-95" dirty="0">
                <a:latin typeface="Arial" pitchFamily="34" charset="0"/>
                <a:cs typeface="Arial" pitchFamily="34" charset="0"/>
              </a:rPr>
              <a:t> </a:t>
            </a:r>
            <a:r>
              <a:rPr lang="en-US" sz="2600" spc="-40" dirty="0">
                <a:latin typeface="Arial" pitchFamily="34" charset="0"/>
                <a:cs typeface="Arial" pitchFamily="34" charset="0"/>
              </a:rPr>
              <a:t>should</a:t>
            </a:r>
            <a:r>
              <a:rPr lang="en-US" sz="2600" spc="-85" dirty="0">
                <a:latin typeface="Arial" pitchFamily="34" charset="0"/>
                <a:cs typeface="Arial" pitchFamily="34" charset="0"/>
              </a:rPr>
              <a:t> </a:t>
            </a:r>
            <a:r>
              <a:rPr lang="en-US" sz="2600" spc="-35" dirty="0">
                <a:latin typeface="Arial" pitchFamily="34" charset="0"/>
                <a:cs typeface="Arial" pitchFamily="34" charset="0"/>
              </a:rPr>
              <a:t>be</a:t>
            </a:r>
            <a:r>
              <a:rPr lang="en-US" sz="2600" spc="-95" dirty="0">
                <a:latin typeface="Arial" pitchFamily="34" charset="0"/>
                <a:cs typeface="Arial" pitchFamily="34" charset="0"/>
              </a:rPr>
              <a:t> </a:t>
            </a:r>
            <a:r>
              <a:rPr lang="en-US" sz="2600" spc="-10" dirty="0">
                <a:latin typeface="Arial" pitchFamily="34" charset="0"/>
                <a:cs typeface="Arial" pitchFamily="34" charset="0"/>
              </a:rPr>
              <a:t>output</a:t>
            </a:r>
            <a:r>
              <a:rPr lang="en-US" sz="2600" spc="-80" dirty="0">
                <a:latin typeface="Arial" pitchFamily="34" charset="0"/>
                <a:cs typeface="Arial" pitchFamily="34" charset="0"/>
              </a:rPr>
              <a:t> </a:t>
            </a:r>
            <a:r>
              <a:rPr lang="en-US" sz="2600" spc="5" dirty="0">
                <a:latin typeface="Arial" pitchFamily="34" charset="0"/>
                <a:cs typeface="Arial" pitchFamily="34" charset="0"/>
              </a:rPr>
              <a:t>by</a:t>
            </a:r>
            <a:r>
              <a:rPr lang="en-US" sz="2600" spc="-75" dirty="0">
                <a:latin typeface="Arial" pitchFamily="34" charset="0"/>
                <a:cs typeface="Arial" pitchFamily="34" charset="0"/>
              </a:rPr>
              <a:t> </a:t>
            </a:r>
            <a:r>
              <a:rPr lang="en-US" sz="2600" spc="-25" dirty="0">
                <a:latin typeface="Arial" pitchFamily="34" charset="0"/>
                <a:cs typeface="Arial" pitchFamily="34" charset="0"/>
              </a:rPr>
              <a:t>the</a:t>
            </a:r>
            <a:r>
              <a:rPr lang="en-US" sz="2600" spc="-80" dirty="0">
                <a:latin typeface="Arial" pitchFamily="34" charset="0"/>
                <a:cs typeface="Arial" pitchFamily="34" charset="0"/>
              </a:rPr>
              <a:t> </a:t>
            </a:r>
            <a:r>
              <a:rPr lang="en-US" sz="2600" spc="-60" dirty="0">
                <a:latin typeface="Arial" pitchFamily="34" charset="0"/>
                <a:cs typeface="Arial" pitchFamily="34" charset="0"/>
              </a:rPr>
              <a:t>system?</a:t>
            </a:r>
            <a:endParaRPr lang="en-US" sz="2600" dirty="0">
              <a:latin typeface="Arial" pitchFamily="34" charset="0"/>
              <a:cs typeface="Arial" pitchFamily="34" charset="0"/>
            </a:endParaRPr>
          </a:p>
          <a:p>
            <a:pPr>
              <a:lnSpc>
                <a:spcPct val="100000"/>
              </a:lnSpc>
              <a:spcBef>
                <a:spcPts val="25"/>
              </a:spcBef>
            </a:pPr>
            <a:endParaRPr lang="en-US" sz="2600" dirty="0">
              <a:latin typeface="Arial" pitchFamily="34" charset="0"/>
              <a:cs typeface="Arial" pitchFamily="34" charset="0"/>
            </a:endParaRPr>
          </a:p>
          <a:p>
            <a:pPr marL="12700">
              <a:lnSpc>
                <a:spcPct val="100000"/>
              </a:lnSpc>
            </a:pPr>
            <a:r>
              <a:rPr lang="en-US" sz="2600" b="1" spc="-55" dirty="0">
                <a:latin typeface="Arial" pitchFamily="34" charset="0"/>
                <a:cs typeface="Arial" pitchFamily="34" charset="0"/>
              </a:rPr>
              <a:t>Roles </a:t>
            </a:r>
            <a:r>
              <a:rPr lang="en-US" sz="2600" b="1" spc="-60" dirty="0">
                <a:latin typeface="Arial" pitchFamily="34" charset="0"/>
                <a:cs typeface="Arial" pitchFamily="34" charset="0"/>
              </a:rPr>
              <a:t>Involved: </a:t>
            </a:r>
            <a:r>
              <a:rPr lang="en-US" sz="2600" spc="-80" dirty="0">
                <a:latin typeface="Arial" pitchFamily="34" charset="0"/>
                <a:cs typeface="Arial" pitchFamily="34" charset="0"/>
              </a:rPr>
              <a:t>Business </a:t>
            </a:r>
            <a:r>
              <a:rPr lang="en-US" sz="2600" spc="-25" dirty="0">
                <a:latin typeface="Arial" pitchFamily="34" charset="0"/>
                <a:cs typeface="Arial" pitchFamily="34" charset="0"/>
              </a:rPr>
              <a:t>Analyst </a:t>
            </a:r>
            <a:r>
              <a:rPr lang="en-US" sz="2600" spc="-30" dirty="0">
                <a:latin typeface="Arial" pitchFamily="34" charset="0"/>
                <a:cs typeface="Arial" pitchFamily="34" charset="0"/>
              </a:rPr>
              <a:t>(BA), </a:t>
            </a:r>
            <a:r>
              <a:rPr lang="en-US" sz="2600" spc="-65" dirty="0">
                <a:latin typeface="Arial" pitchFamily="34" charset="0"/>
                <a:cs typeface="Arial" pitchFamily="34" charset="0"/>
              </a:rPr>
              <a:t>System</a:t>
            </a:r>
            <a:r>
              <a:rPr lang="en-US" sz="2600" spc="-235" dirty="0">
                <a:latin typeface="Arial" pitchFamily="34" charset="0"/>
                <a:cs typeface="Arial" pitchFamily="34" charset="0"/>
              </a:rPr>
              <a:t> </a:t>
            </a:r>
            <a:r>
              <a:rPr lang="en-US" sz="2600" spc="-30" dirty="0">
                <a:latin typeface="Arial" pitchFamily="34" charset="0"/>
                <a:cs typeface="Arial" pitchFamily="34" charset="0"/>
              </a:rPr>
              <a:t>Architects</a:t>
            </a:r>
            <a:endParaRPr lang="en-US" sz="2600" dirty="0">
              <a:latin typeface="Arial" pitchFamily="34" charset="0"/>
              <a:cs typeface="Arial" pitchFamily="34" charset="0"/>
            </a:endParaRPr>
          </a:p>
          <a:p>
            <a:pPr>
              <a:lnSpc>
                <a:spcPct val="100000"/>
              </a:lnSpc>
              <a:spcBef>
                <a:spcPts val="15"/>
              </a:spcBef>
            </a:pPr>
            <a:endParaRPr lang="en-US" sz="2600" dirty="0">
              <a:latin typeface="Arial" pitchFamily="34" charset="0"/>
              <a:cs typeface="Arial" pitchFamily="34" charset="0"/>
            </a:endParaRPr>
          </a:p>
          <a:p>
            <a:pPr marL="12700">
              <a:lnSpc>
                <a:spcPct val="100000"/>
              </a:lnSpc>
            </a:pPr>
            <a:r>
              <a:rPr lang="en-US" sz="2600" b="1" spc="-70" dirty="0">
                <a:latin typeface="Arial" pitchFamily="34" charset="0"/>
                <a:cs typeface="Arial" pitchFamily="34" charset="0"/>
              </a:rPr>
              <a:t>Outcome: </a:t>
            </a:r>
            <a:r>
              <a:rPr lang="en-US" sz="2600" spc="-60" dirty="0">
                <a:latin typeface="Arial" pitchFamily="34" charset="0"/>
                <a:cs typeface="Arial" pitchFamily="34" charset="0"/>
              </a:rPr>
              <a:t>System </a:t>
            </a:r>
            <a:r>
              <a:rPr lang="en-US" sz="2600" spc="-25" dirty="0">
                <a:latin typeface="Arial" pitchFamily="34" charset="0"/>
                <a:cs typeface="Arial" pitchFamily="34" charset="0"/>
              </a:rPr>
              <a:t>Requirement </a:t>
            </a:r>
            <a:r>
              <a:rPr lang="en-US" sz="2600" spc="-40" dirty="0">
                <a:latin typeface="Arial" pitchFamily="34" charset="0"/>
                <a:cs typeface="Arial" pitchFamily="34" charset="0"/>
              </a:rPr>
              <a:t>Specification</a:t>
            </a:r>
            <a:r>
              <a:rPr lang="en-US" sz="2600" spc="-195" dirty="0">
                <a:latin typeface="Arial" pitchFamily="34" charset="0"/>
                <a:cs typeface="Arial" pitchFamily="34" charset="0"/>
              </a:rPr>
              <a:t> </a:t>
            </a:r>
            <a:r>
              <a:rPr lang="en-US" sz="2600" spc="-95" dirty="0">
                <a:latin typeface="Arial" pitchFamily="34" charset="0"/>
                <a:cs typeface="Arial" pitchFamily="34" charset="0"/>
              </a:rPr>
              <a:t>(SRS)</a:t>
            </a:r>
            <a:endParaRPr lang="en-US" sz="2600" dirty="0">
              <a:latin typeface="Arial" pitchFamily="34" charset="0"/>
              <a:cs typeface="Arial" pitchFamily="34" charset="0"/>
            </a:endParaRPr>
          </a:p>
          <a:p>
            <a:endParaRPr lang="en-US" sz="1800" dirty="0">
              <a:latin typeface="Arial" pitchFamily="34" charset="0"/>
              <a:cs typeface="Arial" pitchFamily="34" charset="0"/>
            </a:endParaRPr>
          </a:p>
        </p:txBody>
      </p:sp>
    </p:spTree>
    <p:extLst>
      <p:ext uri="{BB962C8B-B14F-4D97-AF65-F5344CB8AC3E}">
        <p14:creationId xmlns:p14="http://schemas.microsoft.com/office/powerpoint/2010/main" val="140337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lnSpcReduction="10000"/>
          </a:bodyPr>
          <a:lstStyle/>
          <a:p>
            <a:pPr marL="0" indent="0">
              <a:lnSpc>
                <a:spcPct val="100000"/>
              </a:lnSpc>
              <a:spcBef>
                <a:spcPts val="105"/>
              </a:spcBef>
              <a:buNone/>
              <a:tabLst>
                <a:tab pos="457200" algn="l"/>
              </a:tabLst>
            </a:pPr>
            <a:endParaRPr lang="en-US" sz="2800" b="1" spc="-50" dirty="0">
              <a:latin typeface="Arial" pitchFamily="34" charset="0"/>
              <a:cs typeface="Arial" pitchFamily="34" charset="0"/>
            </a:endParaRPr>
          </a:p>
          <a:p>
            <a:pPr marL="0" indent="0">
              <a:lnSpc>
                <a:spcPct val="100000"/>
              </a:lnSpc>
              <a:spcBef>
                <a:spcPts val="105"/>
              </a:spcBef>
              <a:buNone/>
              <a:tabLst>
                <a:tab pos="457200" algn="l"/>
              </a:tabLst>
            </a:pPr>
            <a:r>
              <a:rPr lang="en-US" sz="2800" b="1" spc="-50" dirty="0">
                <a:latin typeface="Arial" pitchFamily="34" charset="0"/>
                <a:cs typeface="Arial" pitchFamily="34" charset="0"/>
              </a:rPr>
              <a:t>2. Analysis</a:t>
            </a:r>
            <a:endParaRPr lang="en-US" sz="2800" dirty="0">
              <a:latin typeface="Arial" pitchFamily="34" charset="0"/>
              <a:cs typeface="Arial" pitchFamily="34" charset="0"/>
            </a:endParaRPr>
          </a:p>
          <a:p>
            <a:pPr marL="0" marR="5080" indent="0">
              <a:lnSpc>
                <a:spcPct val="100000"/>
              </a:lnSpc>
              <a:buNone/>
            </a:pPr>
            <a:endParaRPr lang="en-US" sz="2000" spc="20" dirty="0">
              <a:latin typeface="Arial" pitchFamily="34" charset="0"/>
              <a:cs typeface="Arial" pitchFamily="34" charset="0"/>
            </a:endParaRPr>
          </a:p>
          <a:p>
            <a:pPr marL="12700" marR="5080">
              <a:lnSpc>
                <a:spcPct val="100000"/>
              </a:lnSpc>
            </a:pPr>
            <a:r>
              <a:rPr lang="en-US" sz="2400" spc="20" dirty="0">
                <a:latin typeface="Arial" pitchFamily="34" charset="0"/>
                <a:cs typeface="Arial" pitchFamily="34" charset="0"/>
              </a:rPr>
              <a:t>“After</a:t>
            </a:r>
            <a:r>
              <a:rPr lang="en-US" sz="2400" spc="-85" dirty="0">
                <a:latin typeface="Arial" pitchFamily="34" charset="0"/>
                <a:cs typeface="Arial" pitchFamily="34" charset="0"/>
              </a:rPr>
              <a:t> </a:t>
            </a:r>
            <a:r>
              <a:rPr lang="en-US" sz="2400" spc="-15" dirty="0">
                <a:latin typeface="Arial" pitchFamily="34" charset="0"/>
                <a:cs typeface="Arial" pitchFamily="34" charset="0"/>
              </a:rPr>
              <a:t>requirement</a:t>
            </a:r>
            <a:r>
              <a:rPr lang="en-US" sz="2400" spc="-85" dirty="0">
                <a:latin typeface="Arial" pitchFamily="34" charset="0"/>
                <a:cs typeface="Arial" pitchFamily="34" charset="0"/>
              </a:rPr>
              <a:t> </a:t>
            </a:r>
            <a:r>
              <a:rPr lang="en-US" sz="2400" spc="-25" dirty="0">
                <a:latin typeface="Arial" pitchFamily="34" charset="0"/>
                <a:cs typeface="Arial" pitchFamily="34" charset="0"/>
              </a:rPr>
              <a:t>gathering</a:t>
            </a:r>
            <a:r>
              <a:rPr lang="en-US" sz="2400" spc="-75" dirty="0">
                <a:latin typeface="Arial" pitchFamily="34" charset="0"/>
                <a:cs typeface="Arial" pitchFamily="34" charset="0"/>
              </a:rPr>
              <a:t> </a:t>
            </a:r>
            <a:r>
              <a:rPr lang="en-US" sz="2400" spc="-50" dirty="0">
                <a:latin typeface="Arial" pitchFamily="34" charset="0"/>
                <a:cs typeface="Arial" pitchFamily="34" charset="0"/>
              </a:rPr>
              <a:t>these</a:t>
            </a:r>
            <a:r>
              <a:rPr lang="en-US" sz="2400" spc="-70" dirty="0">
                <a:latin typeface="Arial" pitchFamily="34" charset="0"/>
                <a:cs typeface="Arial" pitchFamily="34" charset="0"/>
              </a:rPr>
              <a:t> </a:t>
            </a:r>
            <a:r>
              <a:rPr lang="en-US" sz="2400" spc="-25" dirty="0">
                <a:latin typeface="Arial" pitchFamily="34" charset="0"/>
                <a:cs typeface="Arial" pitchFamily="34" charset="0"/>
              </a:rPr>
              <a:t>requirements</a:t>
            </a:r>
            <a:r>
              <a:rPr lang="en-US" sz="2400" spc="-80" dirty="0">
                <a:latin typeface="Arial" pitchFamily="34" charset="0"/>
                <a:cs typeface="Arial" pitchFamily="34" charset="0"/>
              </a:rPr>
              <a:t> </a:t>
            </a:r>
            <a:r>
              <a:rPr lang="en-US" sz="2400" spc="-30" dirty="0">
                <a:latin typeface="Arial" pitchFamily="34" charset="0"/>
                <a:cs typeface="Arial" pitchFamily="34" charset="0"/>
              </a:rPr>
              <a:t>are</a:t>
            </a:r>
            <a:r>
              <a:rPr lang="en-US" sz="2400" spc="-85" dirty="0">
                <a:latin typeface="Arial" pitchFamily="34" charset="0"/>
                <a:cs typeface="Arial" pitchFamily="34" charset="0"/>
              </a:rPr>
              <a:t> </a:t>
            </a:r>
            <a:r>
              <a:rPr lang="en-US" sz="2400" spc="-30" dirty="0">
                <a:latin typeface="Arial" pitchFamily="34" charset="0"/>
                <a:cs typeface="Arial" pitchFamily="34" charset="0"/>
              </a:rPr>
              <a:t>analyzed</a:t>
            </a:r>
            <a:r>
              <a:rPr lang="en-US" sz="2400" spc="-75" dirty="0">
                <a:latin typeface="Arial" pitchFamily="34" charset="0"/>
                <a:cs typeface="Arial" pitchFamily="34" charset="0"/>
              </a:rPr>
              <a:t> </a:t>
            </a:r>
            <a:r>
              <a:rPr lang="en-US" sz="2400" spc="5" dirty="0">
                <a:latin typeface="Arial" pitchFamily="34" charset="0"/>
                <a:cs typeface="Arial" pitchFamily="34" charset="0"/>
              </a:rPr>
              <a:t>for</a:t>
            </a:r>
            <a:r>
              <a:rPr lang="en-US" sz="2400" spc="-85" dirty="0">
                <a:latin typeface="Arial" pitchFamily="34" charset="0"/>
                <a:cs typeface="Arial" pitchFamily="34" charset="0"/>
              </a:rPr>
              <a:t> </a:t>
            </a:r>
            <a:r>
              <a:rPr lang="en-US" sz="2400" spc="-5" dirty="0">
                <a:latin typeface="Arial" pitchFamily="34" charset="0"/>
                <a:cs typeface="Arial" pitchFamily="34" charset="0"/>
              </a:rPr>
              <a:t>their</a:t>
            </a:r>
            <a:r>
              <a:rPr lang="en-US" sz="2400" spc="-80" dirty="0">
                <a:latin typeface="Arial" pitchFamily="34" charset="0"/>
                <a:cs typeface="Arial" pitchFamily="34" charset="0"/>
              </a:rPr>
              <a:t> </a:t>
            </a:r>
            <a:r>
              <a:rPr lang="en-US" sz="2400" spc="-10" dirty="0">
                <a:latin typeface="Arial" pitchFamily="34" charset="0"/>
                <a:cs typeface="Arial" pitchFamily="34" charset="0"/>
              </a:rPr>
              <a:t>validity</a:t>
            </a:r>
            <a:r>
              <a:rPr lang="en-US" sz="2400" spc="-70" dirty="0">
                <a:latin typeface="Arial" pitchFamily="34" charset="0"/>
                <a:cs typeface="Arial" pitchFamily="34" charset="0"/>
              </a:rPr>
              <a:t> </a:t>
            </a:r>
            <a:r>
              <a:rPr lang="en-US" sz="2400" spc="-40" dirty="0">
                <a:latin typeface="Arial" pitchFamily="34" charset="0"/>
                <a:cs typeface="Arial" pitchFamily="34" charset="0"/>
              </a:rPr>
              <a:t>and</a:t>
            </a:r>
            <a:r>
              <a:rPr lang="en-US" sz="2400" spc="-75" dirty="0">
                <a:latin typeface="Arial" pitchFamily="34" charset="0"/>
                <a:cs typeface="Arial" pitchFamily="34" charset="0"/>
              </a:rPr>
              <a:t> </a:t>
            </a:r>
            <a:r>
              <a:rPr lang="en-US" sz="2400" spc="-20" dirty="0">
                <a:latin typeface="Arial" pitchFamily="34" charset="0"/>
                <a:cs typeface="Arial" pitchFamily="34" charset="0"/>
              </a:rPr>
              <a:t>the</a:t>
            </a:r>
            <a:r>
              <a:rPr lang="en-US" sz="2400" spc="-70" dirty="0">
                <a:latin typeface="Arial" pitchFamily="34" charset="0"/>
                <a:cs typeface="Arial" pitchFamily="34" charset="0"/>
              </a:rPr>
              <a:t> </a:t>
            </a:r>
            <a:r>
              <a:rPr lang="en-US" sz="2400" spc="-35" dirty="0">
                <a:latin typeface="Arial" pitchFamily="34" charset="0"/>
                <a:cs typeface="Arial" pitchFamily="34" charset="0"/>
              </a:rPr>
              <a:t>possibility  </a:t>
            </a:r>
            <a:r>
              <a:rPr lang="en-US" sz="2400" dirty="0">
                <a:latin typeface="Arial" pitchFamily="34" charset="0"/>
                <a:cs typeface="Arial" pitchFamily="34" charset="0"/>
              </a:rPr>
              <a:t>of</a:t>
            </a:r>
            <a:r>
              <a:rPr lang="en-US" sz="2400" spc="-85" dirty="0">
                <a:latin typeface="Arial" pitchFamily="34" charset="0"/>
                <a:cs typeface="Arial" pitchFamily="34" charset="0"/>
              </a:rPr>
              <a:t> </a:t>
            </a:r>
            <a:r>
              <a:rPr lang="en-US" sz="2400" spc="-25" dirty="0">
                <a:latin typeface="Arial" pitchFamily="34" charset="0"/>
                <a:cs typeface="Arial" pitchFamily="34" charset="0"/>
              </a:rPr>
              <a:t>developing</a:t>
            </a:r>
            <a:r>
              <a:rPr lang="en-US" sz="2400" spc="-85" dirty="0">
                <a:latin typeface="Arial" pitchFamily="34" charset="0"/>
                <a:cs typeface="Arial" pitchFamily="34" charset="0"/>
              </a:rPr>
              <a:t> </a:t>
            </a:r>
            <a:r>
              <a:rPr lang="en-US" sz="2400" spc="-20" dirty="0">
                <a:latin typeface="Arial" pitchFamily="34" charset="0"/>
                <a:cs typeface="Arial" pitchFamily="34" charset="0"/>
              </a:rPr>
              <a:t>the</a:t>
            </a:r>
            <a:r>
              <a:rPr lang="en-US" sz="2400" spc="-80" dirty="0">
                <a:latin typeface="Arial" pitchFamily="34" charset="0"/>
                <a:cs typeface="Arial" pitchFamily="34" charset="0"/>
              </a:rPr>
              <a:t> </a:t>
            </a:r>
            <a:r>
              <a:rPr lang="en-US" sz="2400" spc="-30" dirty="0">
                <a:latin typeface="Arial" pitchFamily="34" charset="0"/>
                <a:cs typeface="Arial" pitchFamily="34" charset="0"/>
              </a:rPr>
              <a:t>requirements</a:t>
            </a:r>
            <a:r>
              <a:rPr lang="en-US" sz="2400" spc="-80" dirty="0">
                <a:latin typeface="Arial" pitchFamily="34" charset="0"/>
                <a:cs typeface="Arial" pitchFamily="34" charset="0"/>
              </a:rPr>
              <a:t> </a:t>
            </a:r>
            <a:r>
              <a:rPr lang="en-US" sz="2400" spc="-15" dirty="0">
                <a:latin typeface="Arial" pitchFamily="34" charset="0"/>
                <a:cs typeface="Arial" pitchFamily="34" charset="0"/>
              </a:rPr>
              <a:t>in</a:t>
            </a:r>
            <a:r>
              <a:rPr lang="en-US" sz="2400" spc="-90" dirty="0">
                <a:latin typeface="Arial" pitchFamily="34" charset="0"/>
                <a:cs typeface="Arial" pitchFamily="34" charset="0"/>
              </a:rPr>
              <a:t> </a:t>
            </a:r>
            <a:r>
              <a:rPr lang="en-US" sz="2400" spc="-25" dirty="0">
                <a:latin typeface="Arial" pitchFamily="34" charset="0"/>
                <a:cs typeface="Arial" pitchFamily="34" charset="0"/>
              </a:rPr>
              <a:t>the</a:t>
            </a:r>
            <a:r>
              <a:rPr lang="en-US" sz="2400" spc="-80" dirty="0">
                <a:latin typeface="Arial" pitchFamily="34" charset="0"/>
                <a:cs typeface="Arial" pitchFamily="34" charset="0"/>
              </a:rPr>
              <a:t> </a:t>
            </a:r>
            <a:r>
              <a:rPr lang="en-US" sz="2400" spc="-40" dirty="0">
                <a:latin typeface="Arial" pitchFamily="34" charset="0"/>
                <a:cs typeface="Arial" pitchFamily="34" charset="0"/>
              </a:rPr>
              <a:t>system.”</a:t>
            </a:r>
            <a:endParaRPr lang="en-US" sz="2400" dirty="0">
              <a:latin typeface="Arial" pitchFamily="34" charset="0"/>
              <a:cs typeface="Arial" pitchFamily="34" charset="0"/>
            </a:endParaRPr>
          </a:p>
          <a:p>
            <a:pPr>
              <a:lnSpc>
                <a:spcPct val="100000"/>
              </a:lnSpc>
            </a:pPr>
            <a:endParaRPr lang="en-US" sz="2400" dirty="0">
              <a:latin typeface="Arial" pitchFamily="34" charset="0"/>
              <a:cs typeface="Arial" pitchFamily="34" charset="0"/>
            </a:endParaRPr>
          </a:p>
          <a:p>
            <a:pPr marL="12700" marR="222885">
              <a:lnSpc>
                <a:spcPct val="100000"/>
              </a:lnSpc>
            </a:pPr>
            <a:r>
              <a:rPr lang="en-US" sz="2400" spc="-25" dirty="0">
                <a:latin typeface="Arial" pitchFamily="34" charset="0"/>
                <a:cs typeface="Arial" pitchFamily="34" charset="0"/>
              </a:rPr>
              <a:t>Requirement</a:t>
            </a:r>
            <a:r>
              <a:rPr lang="en-US" sz="2400" spc="-75" dirty="0">
                <a:latin typeface="Arial" pitchFamily="34" charset="0"/>
                <a:cs typeface="Arial" pitchFamily="34" charset="0"/>
              </a:rPr>
              <a:t> </a:t>
            </a:r>
            <a:r>
              <a:rPr lang="en-US" sz="2400" spc="-55" dirty="0">
                <a:latin typeface="Arial" pitchFamily="34" charset="0"/>
                <a:cs typeface="Arial" pitchFamily="34" charset="0"/>
              </a:rPr>
              <a:t>analysis</a:t>
            </a:r>
            <a:r>
              <a:rPr lang="en-US" sz="2400" spc="-80" dirty="0">
                <a:latin typeface="Arial" pitchFamily="34" charset="0"/>
                <a:cs typeface="Arial" pitchFamily="34" charset="0"/>
              </a:rPr>
              <a:t> is</a:t>
            </a:r>
            <a:r>
              <a:rPr lang="en-US" sz="2400" spc="-90" dirty="0">
                <a:latin typeface="Arial" pitchFamily="34" charset="0"/>
                <a:cs typeface="Arial" pitchFamily="34" charset="0"/>
              </a:rPr>
              <a:t> </a:t>
            </a:r>
            <a:r>
              <a:rPr lang="en-US" sz="2400" spc="-20" dirty="0">
                <a:latin typeface="Arial" pitchFamily="34" charset="0"/>
                <a:cs typeface="Arial" pitchFamily="34" charset="0"/>
              </a:rPr>
              <a:t>the</a:t>
            </a:r>
            <a:r>
              <a:rPr lang="en-US" sz="2400" spc="-85" dirty="0">
                <a:latin typeface="Arial" pitchFamily="34" charset="0"/>
                <a:cs typeface="Arial" pitchFamily="34" charset="0"/>
              </a:rPr>
              <a:t> </a:t>
            </a:r>
            <a:r>
              <a:rPr lang="en-US" sz="2400" spc="-40" dirty="0">
                <a:latin typeface="Arial" pitchFamily="34" charset="0"/>
                <a:cs typeface="Arial" pitchFamily="34" charset="0"/>
              </a:rPr>
              <a:t>most</a:t>
            </a:r>
            <a:r>
              <a:rPr lang="en-US" sz="2400" spc="-75" dirty="0">
                <a:latin typeface="Arial" pitchFamily="34" charset="0"/>
                <a:cs typeface="Arial" pitchFamily="34" charset="0"/>
              </a:rPr>
              <a:t> </a:t>
            </a:r>
            <a:r>
              <a:rPr lang="en-US" sz="2400" spc="-15" dirty="0">
                <a:latin typeface="Arial" pitchFamily="34" charset="0"/>
                <a:cs typeface="Arial" pitchFamily="34" charset="0"/>
              </a:rPr>
              <a:t>important</a:t>
            </a:r>
            <a:r>
              <a:rPr lang="en-US" sz="2400" spc="-85" dirty="0">
                <a:latin typeface="Arial" pitchFamily="34" charset="0"/>
                <a:cs typeface="Arial" pitchFamily="34" charset="0"/>
              </a:rPr>
              <a:t> </a:t>
            </a:r>
            <a:r>
              <a:rPr lang="en-US" sz="2400" spc="-35" dirty="0">
                <a:latin typeface="Arial" pitchFamily="34" charset="0"/>
                <a:cs typeface="Arial" pitchFamily="34" charset="0"/>
              </a:rPr>
              <a:t>and</a:t>
            </a:r>
            <a:r>
              <a:rPr lang="en-US" sz="2400" spc="-80" dirty="0">
                <a:latin typeface="Arial" pitchFamily="34" charset="0"/>
                <a:cs typeface="Arial" pitchFamily="34" charset="0"/>
              </a:rPr>
              <a:t> </a:t>
            </a:r>
            <a:r>
              <a:rPr lang="en-US" sz="2400" spc="-25" dirty="0">
                <a:latin typeface="Arial" pitchFamily="34" charset="0"/>
                <a:cs typeface="Arial" pitchFamily="34" charset="0"/>
              </a:rPr>
              <a:t>fundamental</a:t>
            </a:r>
            <a:r>
              <a:rPr lang="en-US" sz="2400" spc="-90" dirty="0">
                <a:latin typeface="Arial" pitchFamily="34" charset="0"/>
                <a:cs typeface="Arial" pitchFamily="34" charset="0"/>
              </a:rPr>
              <a:t> </a:t>
            </a:r>
            <a:r>
              <a:rPr lang="en-US" sz="2400" spc="-55" dirty="0">
                <a:latin typeface="Arial" pitchFamily="34" charset="0"/>
                <a:cs typeface="Arial" pitchFamily="34" charset="0"/>
              </a:rPr>
              <a:t>stage</a:t>
            </a:r>
            <a:r>
              <a:rPr lang="en-US" sz="2400" spc="-80" dirty="0">
                <a:latin typeface="Arial" pitchFamily="34" charset="0"/>
                <a:cs typeface="Arial" pitchFamily="34" charset="0"/>
              </a:rPr>
              <a:t> </a:t>
            </a:r>
            <a:r>
              <a:rPr lang="en-US" sz="2400" spc="-15" dirty="0">
                <a:latin typeface="Arial" pitchFamily="34" charset="0"/>
                <a:cs typeface="Arial" pitchFamily="34" charset="0"/>
              </a:rPr>
              <a:t>in</a:t>
            </a:r>
            <a:r>
              <a:rPr lang="en-US" sz="2400" spc="-75" dirty="0">
                <a:latin typeface="Arial" pitchFamily="34" charset="0"/>
                <a:cs typeface="Arial" pitchFamily="34" charset="0"/>
              </a:rPr>
              <a:t> </a:t>
            </a:r>
            <a:r>
              <a:rPr lang="en-US" sz="2400" spc="-100" dirty="0">
                <a:latin typeface="Arial" pitchFamily="34" charset="0"/>
                <a:cs typeface="Arial" pitchFamily="34" charset="0"/>
              </a:rPr>
              <a:t>SDLC.</a:t>
            </a:r>
            <a:r>
              <a:rPr lang="en-US" sz="2400" spc="-80" dirty="0">
                <a:latin typeface="Arial" pitchFamily="34" charset="0"/>
                <a:cs typeface="Arial" pitchFamily="34" charset="0"/>
              </a:rPr>
              <a:t> </a:t>
            </a:r>
            <a:r>
              <a:rPr lang="en-US" sz="2400" spc="5" dirty="0">
                <a:latin typeface="Arial" pitchFamily="34" charset="0"/>
                <a:cs typeface="Arial" pitchFamily="34" charset="0"/>
              </a:rPr>
              <a:t>It</a:t>
            </a:r>
            <a:r>
              <a:rPr lang="en-US" sz="2400" spc="-80" dirty="0">
                <a:latin typeface="Arial" pitchFamily="34" charset="0"/>
                <a:cs typeface="Arial" pitchFamily="34" charset="0"/>
              </a:rPr>
              <a:t> is</a:t>
            </a:r>
            <a:r>
              <a:rPr lang="en-US" sz="2400" spc="-90" dirty="0">
                <a:latin typeface="Arial" pitchFamily="34" charset="0"/>
                <a:cs typeface="Arial" pitchFamily="34" charset="0"/>
              </a:rPr>
              <a:t> </a:t>
            </a:r>
            <a:r>
              <a:rPr lang="en-US" sz="2400" spc="-15" dirty="0">
                <a:latin typeface="Arial" pitchFamily="34" charset="0"/>
                <a:cs typeface="Arial" pitchFamily="34" charset="0"/>
              </a:rPr>
              <a:t>performed</a:t>
            </a:r>
            <a:r>
              <a:rPr lang="en-US" sz="2400" spc="-75" dirty="0">
                <a:latin typeface="Arial" pitchFamily="34" charset="0"/>
                <a:cs typeface="Arial" pitchFamily="34" charset="0"/>
              </a:rPr>
              <a:t> </a:t>
            </a:r>
            <a:r>
              <a:rPr lang="en-US" sz="2400" dirty="0">
                <a:latin typeface="Arial" pitchFamily="34" charset="0"/>
                <a:cs typeface="Arial" pitchFamily="34" charset="0"/>
              </a:rPr>
              <a:t>by  </a:t>
            </a:r>
            <a:r>
              <a:rPr lang="en-US" sz="2400" spc="-10" dirty="0">
                <a:latin typeface="Arial" pitchFamily="34" charset="0"/>
                <a:cs typeface="Arial" pitchFamily="34" charset="0"/>
              </a:rPr>
              <a:t>both</a:t>
            </a:r>
            <a:r>
              <a:rPr lang="en-US" sz="2400" spc="-90" dirty="0">
                <a:latin typeface="Arial" pitchFamily="34" charset="0"/>
                <a:cs typeface="Arial" pitchFamily="34" charset="0"/>
              </a:rPr>
              <a:t> </a:t>
            </a:r>
            <a:r>
              <a:rPr lang="en-US" sz="2400" spc="-25" dirty="0">
                <a:latin typeface="Arial" pitchFamily="34" charset="0"/>
                <a:cs typeface="Arial" pitchFamily="34" charset="0"/>
              </a:rPr>
              <a:t>development</a:t>
            </a:r>
            <a:r>
              <a:rPr lang="en-US" sz="2400" spc="-80" dirty="0">
                <a:latin typeface="Arial" pitchFamily="34" charset="0"/>
                <a:cs typeface="Arial" pitchFamily="34" charset="0"/>
              </a:rPr>
              <a:t> </a:t>
            </a:r>
            <a:r>
              <a:rPr lang="en-US" sz="2400" spc="-35" dirty="0">
                <a:latin typeface="Arial" pitchFamily="34" charset="0"/>
                <a:cs typeface="Arial" pitchFamily="34" charset="0"/>
              </a:rPr>
              <a:t>team</a:t>
            </a:r>
            <a:r>
              <a:rPr lang="en-US" sz="2400" spc="-80" dirty="0">
                <a:latin typeface="Arial" pitchFamily="34" charset="0"/>
                <a:cs typeface="Arial" pitchFamily="34" charset="0"/>
              </a:rPr>
              <a:t> </a:t>
            </a:r>
            <a:r>
              <a:rPr lang="en-US" sz="2400" spc="-40" dirty="0">
                <a:latin typeface="Arial" pitchFamily="34" charset="0"/>
                <a:cs typeface="Arial" pitchFamily="34" charset="0"/>
              </a:rPr>
              <a:t>and</a:t>
            </a:r>
            <a:r>
              <a:rPr lang="en-US" sz="2400" spc="-85" dirty="0">
                <a:latin typeface="Arial" pitchFamily="34" charset="0"/>
                <a:cs typeface="Arial" pitchFamily="34" charset="0"/>
              </a:rPr>
              <a:t> </a:t>
            </a:r>
            <a:r>
              <a:rPr lang="en-US" sz="2400" spc="-30" dirty="0">
                <a:latin typeface="Arial" pitchFamily="34" charset="0"/>
                <a:cs typeface="Arial" pitchFamily="34" charset="0"/>
              </a:rPr>
              <a:t>testing</a:t>
            </a:r>
            <a:r>
              <a:rPr lang="en-US" sz="2400" spc="-85" dirty="0">
                <a:latin typeface="Arial" pitchFamily="34" charset="0"/>
                <a:cs typeface="Arial" pitchFamily="34" charset="0"/>
              </a:rPr>
              <a:t> </a:t>
            </a:r>
            <a:r>
              <a:rPr lang="en-US" sz="2400" spc="-40" dirty="0">
                <a:latin typeface="Arial" pitchFamily="34" charset="0"/>
                <a:cs typeface="Arial" pitchFamily="34" charset="0"/>
              </a:rPr>
              <a:t>team.</a:t>
            </a:r>
            <a:endParaRPr lang="en-US" sz="2400" dirty="0">
              <a:latin typeface="Arial" pitchFamily="34" charset="0"/>
              <a:cs typeface="Arial" pitchFamily="34" charset="0"/>
            </a:endParaRPr>
          </a:p>
          <a:p>
            <a:pPr>
              <a:lnSpc>
                <a:spcPct val="100000"/>
              </a:lnSpc>
              <a:spcBef>
                <a:spcPts val="10"/>
              </a:spcBef>
            </a:pPr>
            <a:endParaRPr lang="en-US" sz="2400" dirty="0">
              <a:latin typeface="Arial" pitchFamily="34" charset="0"/>
              <a:cs typeface="Arial" pitchFamily="34" charset="0"/>
            </a:endParaRPr>
          </a:p>
          <a:p>
            <a:pPr marL="12700">
              <a:lnSpc>
                <a:spcPct val="100000"/>
              </a:lnSpc>
            </a:pPr>
            <a:r>
              <a:rPr lang="en-US" sz="2400" b="1" spc="-55" dirty="0">
                <a:latin typeface="Arial" pitchFamily="34" charset="0"/>
                <a:cs typeface="Arial" pitchFamily="34" charset="0"/>
              </a:rPr>
              <a:t>Roles</a:t>
            </a:r>
            <a:r>
              <a:rPr lang="en-US" sz="2400" b="1" spc="-90" dirty="0">
                <a:latin typeface="Arial" pitchFamily="34" charset="0"/>
                <a:cs typeface="Arial" pitchFamily="34" charset="0"/>
              </a:rPr>
              <a:t> </a:t>
            </a:r>
            <a:r>
              <a:rPr lang="en-US" sz="2400" b="1" spc="-60" dirty="0">
                <a:latin typeface="Arial" pitchFamily="34" charset="0"/>
                <a:cs typeface="Arial" pitchFamily="34" charset="0"/>
              </a:rPr>
              <a:t>Involved:</a:t>
            </a:r>
            <a:r>
              <a:rPr lang="en-US" sz="2400" b="1" spc="-80" dirty="0">
                <a:latin typeface="Arial" pitchFamily="34" charset="0"/>
                <a:cs typeface="Arial" pitchFamily="34" charset="0"/>
              </a:rPr>
              <a:t> </a:t>
            </a:r>
            <a:r>
              <a:rPr lang="en-US" sz="2400" spc="-30" dirty="0" err="1">
                <a:latin typeface="Arial" pitchFamily="34" charset="0"/>
                <a:cs typeface="Arial" pitchFamily="34" charset="0"/>
              </a:rPr>
              <a:t>Dev</a:t>
            </a:r>
            <a:r>
              <a:rPr lang="en-US" sz="2400" spc="-85" dirty="0">
                <a:latin typeface="Arial" pitchFamily="34" charset="0"/>
                <a:cs typeface="Arial" pitchFamily="34" charset="0"/>
              </a:rPr>
              <a:t> </a:t>
            </a:r>
            <a:r>
              <a:rPr lang="en-US" sz="2400" spc="5" dirty="0">
                <a:latin typeface="Arial" pitchFamily="34" charset="0"/>
                <a:cs typeface="Arial" pitchFamily="34" charset="0"/>
              </a:rPr>
              <a:t>&amp;</a:t>
            </a:r>
            <a:r>
              <a:rPr lang="en-US" sz="2400" spc="-90" dirty="0">
                <a:latin typeface="Arial" pitchFamily="34" charset="0"/>
                <a:cs typeface="Arial" pitchFamily="34" charset="0"/>
              </a:rPr>
              <a:t> </a:t>
            </a:r>
            <a:r>
              <a:rPr lang="en-US" sz="2400" spc="15" dirty="0">
                <a:latin typeface="Arial" pitchFamily="34" charset="0"/>
                <a:cs typeface="Arial" pitchFamily="34" charset="0"/>
              </a:rPr>
              <a:t>QA</a:t>
            </a:r>
            <a:r>
              <a:rPr lang="en-US" sz="2400" spc="-85" dirty="0">
                <a:latin typeface="Arial" pitchFamily="34" charset="0"/>
                <a:cs typeface="Arial" pitchFamily="34" charset="0"/>
              </a:rPr>
              <a:t> </a:t>
            </a:r>
            <a:r>
              <a:rPr lang="en-US" sz="2400" spc="-35" dirty="0">
                <a:latin typeface="Arial" pitchFamily="34" charset="0"/>
                <a:cs typeface="Arial" pitchFamily="34" charset="0"/>
              </a:rPr>
              <a:t>team,</a:t>
            </a:r>
            <a:r>
              <a:rPr lang="en-US" sz="2400" spc="-95" dirty="0">
                <a:latin typeface="Arial" pitchFamily="34" charset="0"/>
                <a:cs typeface="Arial" pitchFamily="34" charset="0"/>
              </a:rPr>
              <a:t> </a:t>
            </a:r>
            <a:r>
              <a:rPr lang="en-US" sz="2400" spc="-30" dirty="0">
                <a:latin typeface="Arial" pitchFamily="34" charset="0"/>
                <a:cs typeface="Arial" pitchFamily="34" charset="0"/>
              </a:rPr>
              <a:t>Architects,</a:t>
            </a:r>
            <a:r>
              <a:rPr lang="en-US" sz="2400" spc="-90" dirty="0">
                <a:latin typeface="Arial" pitchFamily="34" charset="0"/>
                <a:cs typeface="Arial" pitchFamily="34" charset="0"/>
              </a:rPr>
              <a:t> </a:t>
            </a:r>
            <a:r>
              <a:rPr lang="en-US" sz="2400" spc="-20" dirty="0">
                <a:latin typeface="Arial" pitchFamily="34" charset="0"/>
                <a:cs typeface="Arial" pitchFamily="34" charset="0"/>
              </a:rPr>
              <a:t>Project</a:t>
            </a:r>
            <a:r>
              <a:rPr lang="en-US" sz="2400" spc="-90" dirty="0">
                <a:latin typeface="Arial" pitchFamily="34" charset="0"/>
                <a:cs typeface="Arial" pitchFamily="34" charset="0"/>
              </a:rPr>
              <a:t> </a:t>
            </a:r>
            <a:r>
              <a:rPr lang="en-US" sz="2400" spc="-40" dirty="0">
                <a:latin typeface="Arial" pitchFamily="34" charset="0"/>
                <a:cs typeface="Arial" pitchFamily="34" charset="0"/>
              </a:rPr>
              <a:t>Managers</a:t>
            </a:r>
            <a:endParaRPr lang="en-US" sz="2400" dirty="0">
              <a:latin typeface="Arial" pitchFamily="34" charset="0"/>
              <a:cs typeface="Arial" pitchFamily="34" charset="0"/>
            </a:endParaRPr>
          </a:p>
          <a:p>
            <a:pPr>
              <a:lnSpc>
                <a:spcPct val="100000"/>
              </a:lnSpc>
              <a:spcBef>
                <a:spcPts val="25"/>
              </a:spcBef>
            </a:pPr>
            <a:endParaRPr lang="en-US" sz="2400" dirty="0">
              <a:latin typeface="Arial" pitchFamily="34" charset="0"/>
              <a:cs typeface="Arial" pitchFamily="34" charset="0"/>
            </a:endParaRPr>
          </a:p>
          <a:p>
            <a:pPr marL="12700">
              <a:lnSpc>
                <a:spcPct val="100000"/>
              </a:lnSpc>
            </a:pPr>
            <a:r>
              <a:rPr lang="en-US" sz="2400" b="1" spc="-70" dirty="0">
                <a:latin typeface="Arial" pitchFamily="34" charset="0"/>
                <a:cs typeface="Arial" pitchFamily="34" charset="0"/>
              </a:rPr>
              <a:t>Outcome:</a:t>
            </a:r>
            <a:r>
              <a:rPr lang="en-US" sz="2400" b="1" spc="-90" dirty="0">
                <a:latin typeface="Arial" pitchFamily="34" charset="0"/>
                <a:cs typeface="Arial" pitchFamily="34" charset="0"/>
              </a:rPr>
              <a:t> </a:t>
            </a:r>
            <a:r>
              <a:rPr lang="en-US" sz="2400" spc="-30" dirty="0">
                <a:latin typeface="Arial" pitchFamily="34" charset="0"/>
                <a:cs typeface="Arial" pitchFamily="34" charset="0"/>
              </a:rPr>
              <a:t>Final</a:t>
            </a:r>
            <a:r>
              <a:rPr lang="en-US" sz="2400" spc="-85" dirty="0">
                <a:latin typeface="Arial" pitchFamily="34" charset="0"/>
                <a:cs typeface="Arial" pitchFamily="34" charset="0"/>
              </a:rPr>
              <a:t> </a:t>
            </a:r>
            <a:r>
              <a:rPr lang="en-US" sz="2400" spc="-150" dirty="0">
                <a:latin typeface="Arial" pitchFamily="34" charset="0"/>
                <a:cs typeface="Arial" pitchFamily="34" charset="0"/>
              </a:rPr>
              <a:t>SRS</a:t>
            </a:r>
            <a:r>
              <a:rPr lang="en-US" sz="2400" spc="-85" dirty="0">
                <a:latin typeface="Arial" pitchFamily="34" charset="0"/>
                <a:cs typeface="Arial" pitchFamily="34" charset="0"/>
              </a:rPr>
              <a:t> </a:t>
            </a:r>
            <a:r>
              <a:rPr lang="en-US" sz="2400" spc="-20" dirty="0">
                <a:latin typeface="Arial" pitchFamily="34" charset="0"/>
                <a:cs typeface="Arial" pitchFamily="34" charset="0"/>
              </a:rPr>
              <a:t>approved</a:t>
            </a:r>
            <a:r>
              <a:rPr lang="en-US" sz="2400" spc="-80" dirty="0">
                <a:latin typeface="Arial" pitchFamily="34" charset="0"/>
                <a:cs typeface="Arial" pitchFamily="34" charset="0"/>
              </a:rPr>
              <a:t> </a:t>
            </a:r>
            <a:r>
              <a:rPr lang="en-US" sz="2400" spc="5" dirty="0">
                <a:latin typeface="Arial" pitchFamily="34" charset="0"/>
                <a:cs typeface="Arial" pitchFamily="34" charset="0"/>
              </a:rPr>
              <a:t>by</a:t>
            </a:r>
            <a:r>
              <a:rPr lang="en-US" sz="2400" spc="-75" dirty="0">
                <a:latin typeface="Arial" pitchFamily="34" charset="0"/>
                <a:cs typeface="Arial" pitchFamily="34" charset="0"/>
              </a:rPr>
              <a:t> </a:t>
            </a:r>
            <a:r>
              <a:rPr lang="en-US" sz="2400" spc="-40" dirty="0">
                <a:latin typeface="Arial" pitchFamily="34" charset="0"/>
                <a:cs typeface="Arial" pitchFamily="34" charset="0"/>
              </a:rPr>
              <a:t>customer,</a:t>
            </a:r>
            <a:r>
              <a:rPr lang="en-US" sz="2400" spc="-80" dirty="0">
                <a:latin typeface="Arial" pitchFamily="34" charset="0"/>
                <a:cs typeface="Arial" pitchFamily="34" charset="0"/>
              </a:rPr>
              <a:t> </a:t>
            </a:r>
            <a:r>
              <a:rPr lang="en-US" sz="2400" spc="-25" dirty="0">
                <a:latin typeface="Arial" pitchFamily="34" charset="0"/>
                <a:cs typeface="Arial" pitchFamily="34" charset="0"/>
              </a:rPr>
              <a:t>Technology</a:t>
            </a:r>
            <a:r>
              <a:rPr lang="en-US" sz="2400" spc="-80" dirty="0">
                <a:latin typeface="Arial" pitchFamily="34" charset="0"/>
                <a:cs typeface="Arial" pitchFamily="34" charset="0"/>
              </a:rPr>
              <a:t> </a:t>
            </a:r>
            <a:r>
              <a:rPr lang="en-US" sz="2400" spc="-40" dirty="0">
                <a:latin typeface="Arial" pitchFamily="34" charset="0"/>
                <a:cs typeface="Arial" pitchFamily="34" charset="0"/>
              </a:rPr>
              <a:t>selection</a:t>
            </a:r>
            <a:r>
              <a:rPr lang="en-US" sz="2400" spc="-80" dirty="0">
                <a:latin typeface="Arial" pitchFamily="34" charset="0"/>
                <a:cs typeface="Arial" pitchFamily="34" charset="0"/>
              </a:rPr>
              <a:t> </a:t>
            </a:r>
            <a:r>
              <a:rPr lang="en-US" sz="2400" spc="5" dirty="0">
                <a:latin typeface="Arial" pitchFamily="34" charset="0"/>
                <a:cs typeface="Arial" pitchFamily="34" charset="0"/>
              </a:rPr>
              <a:t>for</a:t>
            </a:r>
            <a:r>
              <a:rPr lang="en-US" sz="2400" spc="-80" dirty="0">
                <a:latin typeface="Arial" pitchFamily="34" charset="0"/>
                <a:cs typeface="Arial" pitchFamily="34" charset="0"/>
              </a:rPr>
              <a:t> </a:t>
            </a:r>
            <a:r>
              <a:rPr lang="en-US" sz="2400" spc="-10" dirty="0">
                <a:latin typeface="Arial" pitchFamily="34" charset="0"/>
                <a:cs typeface="Arial" pitchFamily="34" charset="0"/>
              </a:rPr>
              <a:t>both</a:t>
            </a:r>
            <a:r>
              <a:rPr lang="en-US" sz="2400" spc="-80" dirty="0">
                <a:latin typeface="Arial" pitchFamily="34" charset="0"/>
                <a:cs typeface="Arial" pitchFamily="34" charset="0"/>
              </a:rPr>
              <a:t> </a:t>
            </a:r>
            <a:r>
              <a:rPr lang="en-US" sz="2400" spc="-30" dirty="0" err="1">
                <a:latin typeface="Arial" pitchFamily="34" charset="0"/>
                <a:cs typeface="Arial" pitchFamily="34" charset="0"/>
              </a:rPr>
              <a:t>Dev</a:t>
            </a:r>
            <a:r>
              <a:rPr lang="en-US" sz="2400" spc="-85" dirty="0">
                <a:latin typeface="Arial" pitchFamily="34" charset="0"/>
                <a:cs typeface="Arial" pitchFamily="34" charset="0"/>
              </a:rPr>
              <a:t> </a:t>
            </a:r>
            <a:r>
              <a:rPr lang="en-US" sz="2400" spc="5" dirty="0">
                <a:latin typeface="Arial" pitchFamily="34" charset="0"/>
                <a:cs typeface="Arial" pitchFamily="34" charset="0"/>
              </a:rPr>
              <a:t>&amp;</a:t>
            </a:r>
            <a:r>
              <a:rPr lang="en-US" sz="2400" spc="-90" dirty="0">
                <a:latin typeface="Arial" pitchFamily="34" charset="0"/>
                <a:cs typeface="Arial" pitchFamily="34" charset="0"/>
              </a:rPr>
              <a:t> </a:t>
            </a:r>
            <a:r>
              <a:rPr lang="en-US" sz="2400" spc="15" dirty="0">
                <a:latin typeface="Arial" pitchFamily="34" charset="0"/>
                <a:cs typeface="Arial" pitchFamily="34" charset="0"/>
              </a:rPr>
              <a:t>QA</a:t>
            </a:r>
            <a:endParaRPr lang="en-US" sz="2400" dirty="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201399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0" indent="0">
              <a:lnSpc>
                <a:spcPct val="100000"/>
              </a:lnSpc>
              <a:spcBef>
                <a:spcPts val="100"/>
              </a:spcBef>
              <a:buNone/>
              <a:tabLst>
                <a:tab pos="457200" algn="l"/>
              </a:tabLst>
            </a:pPr>
            <a:r>
              <a:rPr lang="en-US" sz="2800" b="1" spc="-50" dirty="0">
                <a:latin typeface="Arial" pitchFamily="34" charset="0"/>
                <a:cs typeface="Arial" pitchFamily="34" charset="0"/>
              </a:rPr>
              <a:t>3. Design</a:t>
            </a:r>
            <a:endParaRPr lang="en-US" sz="2800" dirty="0">
              <a:latin typeface="Arial" pitchFamily="34" charset="0"/>
              <a:cs typeface="Arial" pitchFamily="34" charset="0"/>
            </a:endParaRPr>
          </a:p>
          <a:p>
            <a:pPr>
              <a:lnSpc>
                <a:spcPct val="100000"/>
              </a:lnSpc>
              <a:spcBef>
                <a:spcPts val="5"/>
              </a:spcBef>
            </a:pPr>
            <a:endParaRPr lang="en-US" sz="2400" dirty="0">
              <a:latin typeface="Arial" pitchFamily="34" charset="0"/>
              <a:cs typeface="Arial" pitchFamily="34" charset="0"/>
            </a:endParaRPr>
          </a:p>
          <a:p>
            <a:pPr marL="12700" marR="203835">
              <a:lnSpc>
                <a:spcPct val="100000"/>
              </a:lnSpc>
            </a:pPr>
            <a:r>
              <a:rPr lang="en-US" sz="2400" dirty="0">
                <a:latin typeface="Arial" pitchFamily="34" charset="0"/>
                <a:cs typeface="Arial" pitchFamily="34" charset="0"/>
              </a:rPr>
              <a:t>“During</a:t>
            </a:r>
            <a:r>
              <a:rPr lang="en-US" sz="2400" spc="-80" dirty="0">
                <a:latin typeface="Arial" pitchFamily="34" charset="0"/>
                <a:cs typeface="Arial" pitchFamily="34" charset="0"/>
              </a:rPr>
              <a:t> </a:t>
            </a:r>
            <a:r>
              <a:rPr lang="en-US" sz="2400" spc="-40" dirty="0">
                <a:latin typeface="Arial" pitchFamily="34" charset="0"/>
                <a:cs typeface="Arial" pitchFamily="34" charset="0"/>
              </a:rPr>
              <a:t>this</a:t>
            </a:r>
            <a:r>
              <a:rPr lang="en-US" sz="2400" spc="-90" dirty="0">
                <a:latin typeface="Arial" pitchFamily="34" charset="0"/>
                <a:cs typeface="Arial" pitchFamily="34" charset="0"/>
              </a:rPr>
              <a:t> </a:t>
            </a:r>
            <a:r>
              <a:rPr lang="en-US" sz="2400" spc="-15" dirty="0">
                <a:latin typeface="Arial" pitchFamily="34" charset="0"/>
                <a:cs typeface="Arial" pitchFamily="34" charset="0"/>
              </a:rPr>
              <a:t>part</a:t>
            </a:r>
            <a:r>
              <a:rPr lang="en-US" sz="2400" spc="-90" dirty="0">
                <a:latin typeface="Arial" pitchFamily="34" charset="0"/>
                <a:cs typeface="Arial" pitchFamily="34" charset="0"/>
              </a:rPr>
              <a:t> </a:t>
            </a:r>
            <a:r>
              <a:rPr lang="en-US" sz="2400" dirty="0">
                <a:latin typeface="Arial" pitchFamily="34" charset="0"/>
                <a:cs typeface="Arial" pitchFamily="34" charset="0"/>
              </a:rPr>
              <a:t>of</a:t>
            </a:r>
            <a:r>
              <a:rPr lang="en-US" sz="2400" spc="-80" dirty="0">
                <a:latin typeface="Arial" pitchFamily="34" charset="0"/>
                <a:cs typeface="Arial" pitchFamily="34" charset="0"/>
              </a:rPr>
              <a:t> </a:t>
            </a:r>
            <a:r>
              <a:rPr lang="en-US" sz="2400" spc="-25" dirty="0">
                <a:latin typeface="Arial" pitchFamily="34" charset="0"/>
                <a:cs typeface="Arial" pitchFamily="34" charset="0"/>
              </a:rPr>
              <a:t>the</a:t>
            </a:r>
            <a:r>
              <a:rPr lang="en-US" sz="2400" spc="-75" dirty="0">
                <a:latin typeface="Arial" pitchFamily="34" charset="0"/>
                <a:cs typeface="Arial" pitchFamily="34" charset="0"/>
              </a:rPr>
              <a:t> </a:t>
            </a:r>
            <a:r>
              <a:rPr lang="en-US" sz="2400" spc="-50" dirty="0">
                <a:latin typeface="Arial" pitchFamily="34" charset="0"/>
                <a:cs typeface="Arial" pitchFamily="34" charset="0"/>
              </a:rPr>
              <a:t>design</a:t>
            </a:r>
            <a:r>
              <a:rPr lang="en-US" sz="2400" spc="-80" dirty="0">
                <a:latin typeface="Arial" pitchFamily="34" charset="0"/>
                <a:cs typeface="Arial" pitchFamily="34" charset="0"/>
              </a:rPr>
              <a:t> </a:t>
            </a:r>
            <a:r>
              <a:rPr lang="en-US" sz="2400" spc="-60" dirty="0">
                <a:latin typeface="Arial" pitchFamily="34" charset="0"/>
                <a:cs typeface="Arial" pitchFamily="34" charset="0"/>
              </a:rPr>
              <a:t>phase,</a:t>
            </a:r>
            <a:r>
              <a:rPr lang="en-US" sz="2400" spc="-70" dirty="0">
                <a:latin typeface="Arial" pitchFamily="34" charset="0"/>
                <a:cs typeface="Arial" pitchFamily="34" charset="0"/>
              </a:rPr>
              <a:t> </a:t>
            </a:r>
            <a:r>
              <a:rPr lang="en-US" sz="2400" spc="-15" dirty="0">
                <a:latin typeface="Arial" pitchFamily="34" charset="0"/>
                <a:cs typeface="Arial" pitchFamily="34" charset="0"/>
              </a:rPr>
              <a:t>the</a:t>
            </a:r>
            <a:r>
              <a:rPr lang="en-US" sz="2400" spc="-85" dirty="0">
                <a:latin typeface="Arial" pitchFamily="34" charset="0"/>
                <a:cs typeface="Arial" pitchFamily="34" charset="0"/>
              </a:rPr>
              <a:t> </a:t>
            </a:r>
            <a:r>
              <a:rPr lang="en-US" sz="2400" spc="-45" dirty="0">
                <a:latin typeface="Arial" pitchFamily="34" charset="0"/>
                <a:cs typeface="Arial" pitchFamily="34" charset="0"/>
              </a:rPr>
              <a:t>consultants/architects</a:t>
            </a:r>
            <a:r>
              <a:rPr lang="en-US" sz="2400" spc="-80" dirty="0">
                <a:latin typeface="Arial" pitchFamily="34" charset="0"/>
                <a:cs typeface="Arial" pitchFamily="34" charset="0"/>
              </a:rPr>
              <a:t> </a:t>
            </a:r>
            <a:r>
              <a:rPr lang="en-US" sz="2400" spc="-35" dirty="0">
                <a:latin typeface="Arial" pitchFamily="34" charset="0"/>
                <a:cs typeface="Arial" pitchFamily="34" charset="0"/>
              </a:rPr>
              <a:t>break</a:t>
            </a:r>
            <a:r>
              <a:rPr lang="en-US" sz="2400" spc="-90" dirty="0">
                <a:latin typeface="Arial" pitchFamily="34" charset="0"/>
                <a:cs typeface="Arial" pitchFamily="34" charset="0"/>
              </a:rPr>
              <a:t> </a:t>
            </a:r>
            <a:r>
              <a:rPr lang="en-US" sz="2400" dirty="0">
                <a:latin typeface="Arial" pitchFamily="34" charset="0"/>
                <a:cs typeface="Arial" pitchFamily="34" charset="0"/>
              </a:rPr>
              <a:t>down</a:t>
            </a:r>
            <a:r>
              <a:rPr lang="en-US" sz="2400" spc="-80" dirty="0">
                <a:latin typeface="Arial" pitchFamily="34" charset="0"/>
                <a:cs typeface="Arial" pitchFamily="34" charset="0"/>
              </a:rPr>
              <a:t> </a:t>
            </a:r>
            <a:r>
              <a:rPr lang="en-US" sz="2400" spc="-20" dirty="0">
                <a:latin typeface="Arial" pitchFamily="34" charset="0"/>
                <a:cs typeface="Arial" pitchFamily="34" charset="0"/>
              </a:rPr>
              <a:t>the</a:t>
            </a:r>
            <a:r>
              <a:rPr lang="en-US" sz="2400" spc="-95" dirty="0">
                <a:latin typeface="Arial" pitchFamily="34" charset="0"/>
                <a:cs typeface="Arial" pitchFamily="34" charset="0"/>
              </a:rPr>
              <a:t> </a:t>
            </a:r>
            <a:r>
              <a:rPr lang="en-US" sz="2400" spc="-55" dirty="0">
                <a:latin typeface="Arial" pitchFamily="34" charset="0"/>
                <a:cs typeface="Arial" pitchFamily="34" charset="0"/>
              </a:rPr>
              <a:t>system</a:t>
            </a:r>
            <a:r>
              <a:rPr lang="en-US" sz="2400" spc="-85" dirty="0">
                <a:latin typeface="Arial" pitchFamily="34" charset="0"/>
                <a:cs typeface="Arial" pitchFamily="34" charset="0"/>
              </a:rPr>
              <a:t> </a:t>
            </a:r>
            <a:r>
              <a:rPr lang="en-US" sz="2400" spc="-5" dirty="0">
                <a:latin typeface="Arial" pitchFamily="34" charset="0"/>
                <a:cs typeface="Arial" pitchFamily="34" charset="0"/>
              </a:rPr>
              <a:t>into</a:t>
            </a:r>
            <a:r>
              <a:rPr lang="en-US" sz="2400" spc="-85" dirty="0">
                <a:latin typeface="Arial" pitchFamily="34" charset="0"/>
                <a:cs typeface="Arial" pitchFamily="34" charset="0"/>
              </a:rPr>
              <a:t> </a:t>
            </a:r>
            <a:r>
              <a:rPr lang="en-US" sz="2400" spc="-60" dirty="0">
                <a:latin typeface="Arial" pitchFamily="34" charset="0"/>
                <a:cs typeface="Arial" pitchFamily="34" charset="0"/>
              </a:rPr>
              <a:t>pieces  </a:t>
            </a:r>
            <a:r>
              <a:rPr lang="en-US" sz="2400" spc="-15" dirty="0">
                <a:latin typeface="Arial" pitchFamily="34" charset="0"/>
                <a:cs typeface="Arial" pitchFamily="34" charset="0"/>
              </a:rPr>
              <a:t>that </a:t>
            </a:r>
            <a:r>
              <a:rPr lang="en-US" sz="2400" spc="-50" dirty="0">
                <a:latin typeface="Arial" pitchFamily="34" charset="0"/>
                <a:cs typeface="Arial" pitchFamily="34" charset="0"/>
              </a:rPr>
              <a:t>can </a:t>
            </a:r>
            <a:r>
              <a:rPr lang="en-US" sz="2400" spc="-35" dirty="0">
                <a:latin typeface="Arial" pitchFamily="34" charset="0"/>
                <a:cs typeface="Arial" pitchFamily="34" charset="0"/>
              </a:rPr>
              <a:t>be</a:t>
            </a:r>
            <a:r>
              <a:rPr lang="en-US" sz="2400" spc="-204" dirty="0">
                <a:latin typeface="Arial" pitchFamily="34" charset="0"/>
                <a:cs typeface="Arial" pitchFamily="34" charset="0"/>
              </a:rPr>
              <a:t> </a:t>
            </a:r>
            <a:r>
              <a:rPr lang="en-US" sz="2400" spc="-15" dirty="0">
                <a:latin typeface="Arial" pitchFamily="34" charset="0"/>
                <a:cs typeface="Arial" pitchFamily="34" charset="0"/>
              </a:rPr>
              <a:t>programmed.”</a:t>
            </a:r>
            <a:endParaRPr lang="en-US" sz="2400" dirty="0">
              <a:latin typeface="Arial" pitchFamily="34" charset="0"/>
              <a:cs typeface="Arial" pitchFamily="34" charset="0"/>
            </a:endParaRPr>
          </a:p>
          <a:p>
            <a:pPr>
              <a:lnSpc>
                <a:spcPct val="100000"/>
              </a:lnSpc>
              <a:spcBef>
                <a:spcPts val="80"/>
              </a:spcBef>
            </a:pPr>
            <a:endParaRPr lang="en-US" sz="2400" dirty="0">
              <a:latin typeface="Arial" pitchFamily="34" charset="0"/>
              <a:cs typeface="Arial" pitchFamily="34" charset="0"/>
            </a:endParaRPr>
          </a:p>
          <a:p>
            <a:pPr marL="12700" marR="5080">
              <a:lnSpc>
                <a:spcPct val="100000"/>
              </a:lnSpc>
              <a:spcBef>
                <a:spcPts val="5"/>
              </a:spcBef>
            </a:pPr>
            <a:r>
              <a:rPr lang="en-US" sz="2400" spc="-60" dirty="0">
                <a:latin typeface="Arial" pitchFamily="34" charset="0"/>
                <a:cs typeface="Arial" pitchFamily="34" charset="0"/>
              </a:rPr>
              <a:t>System</a:t>
            </a:r>
            <a:r>
              <a:rPr lang="en-US" sz="2400" spc="-85" dirty="0">
                <a:latin typeface="Arial" pitchFamily="34" charset="0"/>
                <a:cs typeface="Arial" pitchFamily="34" charset="0"/>
              </a:rPr>
              <a:t> </a:t>
            </a:r>
            <a:r>
              <a:rPr lang="en-US" sz="2400" spc="-50" dirty="0">
                <a:latin typeface="Arial" pitchFamily="34" charset="0"/>
                <a:cs typeface="Arial" pitchFamily="34" charset="0"/>
              </a:rPr>
              <a:t>Design</a:t>
            </a:r>
            <a:r>
              <a:rPr lang="en-US" sz="2400" spc="-80" dirty="0">
                <a:latin typeface="Arial" pitchFamily="34" charset="0"/>
                <a:cs typeface="Arial" pitchFamily="34" charset="0"/>
              </a:rPr>
              <a:t> </a:t>
            </a:r>
            <a:r>
              <a:rPr lang="en-US" sz="2400" spc="-50" dirty="0">
                <a:latin typeface="Arial" pitchFamily="34" charset="0"/>
                <a:cs typeface="Arial" pitchFamily="34" charset="0"/>
              </a:rPr>
              <a:t>helps</a:t>
            </a:r>
            <a:r>
              <a:rPr lang="en-US" sz="2400" spc="-80" dirty="0">
                <a:latin typeface="Arial" pitchFamily="34" charset="0"/>
                <a:cs typeface="Arial" pitchFamily="34" charset="0"/>
              </a:rPr>
              <a:t> </a:t>
            </a:r>
            <a:r>
              <a:rPr lang="en-US" sz="2400" spc="-15" dirty="0">
                <a:latin typeface="Arial" pitchFamily="34" charset="0"/>
                <a:cs typeface="Arial" pitchFamily="34" charset="0"/>
              </a:rPr>
              <a:t>in</a:t>
            </a:r>
            <a:r>
              <a:rPr lang="en-US" sz="2400" spc="-75" dirty="0">
                <a:latin typeface="Arial" pitchFamily="34" charset="0"/>
                <a:cs typeface="Arial" pitchFamily="34" charset="0"/>
              </a:rPr>
              <a:t> </a:t>
            </a:r>
            <a:r>
              <a:rPr lang="en-US" sz="2400" spc="-35" dirty="0">
                <a:latin typeface="Arial" pitchFamily="34" charset="0"/>
                <a:cs typeface="Arial" pitchFamily="34" charset="0"/>
              </a:rPr>
              <a:t>specifying</a:t>
            </a:r>
            <a:r>
              <a:rPr lang="en-US" sz="2400" spc="-85" dirty="0">
                <a:latin typeface="Arial" pitchFamily="34" charset="0"/>
                <a:cs typeface="Arial" pitchFamily="34" charset="0"/>
              </a:rPr>
              <a:t> </a:t>
            </a:r>
            <a:r>
              <a:rPr lang="en-US" sz="2400" spc="-15" dirty="0">
                <a:latin typeface="Arial" pitchFamily="34" charset="0"/>
                <a:cs typeface="Arial" pitchFamily="34" charset="0"/>
              </a:rPr>
              <a:t>hardware</a:t>
            </a:r>
            <a:r>
              <a:rPr lang="en-US" sz="2400" spc="-85" dirty="0">
                <a:latin typeface="Arial" pitchFamily="34" charset="0"/>
                <a:cs typeface="Arial" pitchFamily="34" charset="0"/>
              </a:rPr>
              <a:t> </a:t>
            </a:r>
            <a:r>
              <a:rPr lang="en-US" sz="2400" spc="-35" dirty="0">
                <a:latin typeface="Arial" pitchFamily="34" charset="0"/>
                <a:cs typeface="Arial" pitchFamily="34" charset="0"/>
              </a:rPr>
              <a:t>and</a:t>
            </a:r>
            <a:r>
              <a:rPr lang="en-US" sz="2400" spc="-85" dirty="0">
                <a:latin typeface="Arial" pitchFamily="34" charset="0"/>
                <a:cs typeface="Arial" pitchFamily="34" charset="0"/>
              </a:rPr>
              <a:t> </a:t>
            </a:r>
            <a:r>
              <a:rPr lang="en-US" sz="2400" spc="-55" dirty="0">
                <a:latin typeface="Arial" pitchFamily="34" charset="0"/>
                <a:cs typeface="Arial" pitchFamily="34" charset="0"/>
              </a:rPr>
              <a:t>system</a:t>
            </a:r>
            <a:r>
              <a:rPr lang="en-US" sz="2400" spc="-75" dirty="0">
                <a:latin typeface="Arial" pitchFamily="34" charset="0"/>
                <a:cs typeface="Arial" pitchFamily="34" charset="0"/>
              </a:rPr>
              <a:t> </a:t>
            </a:r>
            <a:r>
              <a:rPr lang="en-US" sz="2400" spc="-25" dirty="0">
                <a:latin typeface="Arial" pitchFamily="34" charset="0"/>
                <a:cs typeface="Arial" pitchFamily="34" charset="0"/>
              </a:rPr>
              <a:t>requirements</a:t>
            </a:r>
            <a:r>
              <a:rPr lang="en-US" sz="2400" spc="-75" dirty="0">
                <a:latin typeface="Arial" pitchFamily="34" charset="0"/>
                <a:cs typeface="Arial" pitchFamily="34" charset="0"/>
              </a:rPr>
              <a:t> </a:t>
            </a:r>
            <a:r>
              <a:rPr lang="en-US" sz="2400" spc="-35" dirty="0">
                <a:latin typeface="Arial" pitchFamily="34" charset="0"/>
                <a:cs typeface="Arial" pitchFamily="34" charset="0"/>
              </a:rPr>
              <a:t>and</a:t>
            </a:r>
            <a:r>
              <a:rPr lang="en-US" sz="2400" spc="-80" dirty="0">
                <a:latin typeface="Arial" pitchFamily="34" charset="0"/>
                <a:cs typeface="Arial" pitchFamily="34" charset="0"/>
              </a:rPr>
              <a:t> </a:t>
            </a:r>
            <a:r>
              <a:rPr lang="en-US" sz="2400" spc="-65" dirty="0">
                <a:latin typeface="Arial" pitchFamily="34" charset="0"/>
                <a:cs typeface="Arial" pitchFamily="34" charset="0"/>
              </a:rPr>
              <a:t>also</a:t>
            </a:r>
            <a:r>
              <a:rPr lang="en-US" sz="2400" spc="-75" dirty="0">
                <a:latin typeface="Arial" pitchFamily="34" charset="0"/>
                <a:cs typeface="Arial" pitchFamily="34" charset="0"/>
              </a:rPr>
              <a:t> </a:t>
            </a:r>
            <a:r>
              <a:rPr lang="en-US" sz="2400" spc="-50" dirty="0">
                <a:latin typeface="Arial" pitchFamily="34" charset="0"/>
                <a:cs typeface="Arial" pitchFamily="34" charset="0"/>
              </a:rPr>
              <a:t>helps</a:t>
            </a:r>
            <a:r>
              <a:rPr lang="en-US" sz="2400" spc="-80" dirty="0">
                <a:latin typeface="Arial" pitchFamily="34" charset="0"/>
                <a:cs typeface="Arial" pitchFamily="34" charset="0"/>
              </a:rPr>
              <a:t> </a:t>
            </a:r>
            <a:r>
              <a:rPr lang="en-US" sz="2400" spc="-15" dirty="0">
                <a:latin typeface="Arial" pitchFamily="34" charset="0"/>
                <a:cs typeface="Arial" pitchFamily="34" charset="0"/>
              </a:rPr>
              <a:t>in</a:t>
            </a:r>
            <a:r>
              <a:rPr lang="en-US" sz="2400" spc="-70" dirty="0">
                <a:latin typeface="Arial" pitchFamily="34" charset="0"/>
                <a:cs typeface="Arial" pitchFamily="34" charset="0"/>
              </a:rPr>
              <a:t> </a:t>
            </a:r>
            <a:r>
              <a:rPr lang="en-US" sz="2400" spc="-20" dirty="0">
                <a:latin typeface="Arial" pitchFamily="34" charset="0"/>
                <a:cs typeface="Arial" pitchFamily="34" charset="0"/>
              </a:rPr>
              <a:t>defining</a:t>
            </a:r>
            <a:r>
              <a:rPr lang="en-US" sz="2400" spc="-80" dirty="0">
                <a:latin typeface="Arial" pitchFamily="34" charset="0"/>
                <a:cs typeface="Arial" pitchFamily="34" charset="0"/>
              </a:rPr>
              <a:t> </a:t>
            </a:r>
            <a:r>
              <a:rPr lang="en-US" sz="2400" spc="-15" dirty="0">
                <a:latin typeface="Arial" pitchFamily="34" charset="0"/>
                <a:cs typeface="Arial" pitchFamily="34" charset="0"/>
              </a:rPr>
              <a:t>overall  </a:t>
            </a:r>
            <a:r>
              <a:rPr lang="en-US" sz="2400" spc="-55" dirty="0">
                <a:latin typeface="Arial" pitchFamily="34" charset="0"/>
                <a:cs typeface="Arial" pitchFamily="34" charset="0"/>
              </a:rPr>
              <a:t>system</a:t>
            </a:r>
            <a:r>
              <a:rPr lang="en-US" sz="2400" spc="-85" dirty="0">
                <a:latin typeface="Arial" pitchFamily="34" charset="0"/>
                <a:cs typeface="Arial" pitchFamily="34" charset="0"/>
              </a:rPr>
              <a:t> </a:t>
            </a:r>
            <a:r>
              <a:rPr lang="en-US" sz="2400" spc="-25" dirty="0">
                <a:latin typeface="Arial" pitchFamily="34" charset="0"/>
                <a:cs typeface="Arial" pitchFamily="34" charset="0"/>
              </a:rPr>
              <a:t>architecture.</a:t>
            </a:r>
            <a:r>
              <a:rPr lang="en-US" sz="2400" spc="-90" dirty="0">
                <a:latin typeface="Arial" pitchFamily="34" charset="0"/>
                <a:cs typeface="Arial" pitchFamily="34" charset="0"/>
              </a:rPr>
              <a:t> </a:t>
            </a:r>
            <a:r>
              <a:rPr lang="en-US" sz="2400" spc="-30" dirty="0">
                <a:latin typeface="Arial" pitchFamily="34" charset="0"/>
                <a:cs typeface="Arial" pitchFamily="34" charset="0"/>
              </a:rPr>
              <a:t>The</a:t>
            </a:r>
            <a:r>
              <a:rPr lang="en-US" sz="2400" spc="-70" dirty="0">
                <a:latin typeface="Arial" pitchFamily="34" charset="0"/>
                <a:cs typeface="Arial" pitchFamily="34" charset="0"/>
              </a:rPr>
              <a:t> </a:t>
            </a:r>
            <a:r>
              <a:rPr lang="en-US" sz="2400" spc="-60" dirty="0">
                <a:latin typeface="Arial" pitchFamily="34" charset="0"/>
                <a:cs typeface="Arial" pitchFamily="34" charset="0"/>
              </a:rPr>
              <a:t>system</a:t>
            </a:r>
            <a:r>
              <a:rPr lang="en-US" sz="2400" spc="-75" dirty="0">
                <a:latin typeface="Arial" pitchFamily="34" charset="0"/>
                <a:cs typeface="Arial" pitchFamily="34" charset="0"/>
              </a:rPr>
              <a:t> </a:t>
            </a:r>
            <a:r>
              <a:rPr lang="en-US" sz="2400" spc="-50" dirty="0">
                <a:latin typeface="Arial" pitchFamily="34" charset="0"/>
                <a:cs typeface="Arial" pitchFamily="34" charset="0"/>
              </a:rPr>
              <a:t>design</a:t>
            </a:r>
            <a:r>
              <a:rPr lang="en-US" sz="2400" spc="-75" dirty="0">
                <a:latin typeface="Arial" pitchFamily="34" charset="0"/>
                <a:cs typeface="Arial" pitchFamily="34" charset="0"/>
              </a:rPr>
              <a:t> </a:t>
            </a:r>
            <a:r>
              <a:rPr lang="en-US" sz="2400" spc="-45" dirty="0">
                <a:latin typeface="Arial" pitchFamily="34" charset="0"/>
                <a:cs typeface="Arial" pitchFamily="34" charset="0"/>
              </a:rPr>
              <a:t>specifications</a:t>
            </a:r>
            <a:r>
              <a:rPr lang="en-US" sz="2400" spc="-85" dirty="0">
                <a:latin typeface="Arial" pitchFamily="34" charset="0"/>
                <a:cs typeface="Arial" pitchFamily="34" charset="0"/>
              </a:rPr>
              <a:t> </a:t>
            </a:r>
            <a:r>
              <a:rPr lang="en-US" sz="2400" spc="-45" dirty="0">
                <a:latin typeface="Arial" pitchFamily="34" charset="0"/>
                <a:cs typeface="Arial" pitchFamily="34" charset="0"/>
              </a:rPr>
              <a:t>serve</a:t>
            </a:r>
            <a:r>
              <a:rPr lang="en-US" sz="2400" spc="-75" dirty="0">
                <a:latin typeface="Arial" pitchFamily="34" charset="0"/>
                <a:cs typeface="Arial" pitchFamily="34" charset="0"/>
              </a:rPr>
              <a:t> </a:t>
            </a:r>
            <a:r>
              <a:rPr lang="en-US" sz="2400" spc="-105" dirty="0">
                <a:latin typeface="Arial" pitchFamily="34" charset="0"/>
                <a:cs typeface="Arial" pitchFamily="34" charset="0"/>
              </a:rPr>
              <a:t>as</a:t>
            </a:r>
            <a:r>
              <a:rPr lang="en-US" sz="2400" spc="-75" dirty="0">
                <a:latin typeface="Arial" pitchFamily="34" charset="0"/>
                <a:cs typeface="Arial" pitchFamily="34" charset="0"/>
              </a:rPr>
              <a:t> </a:t>
            </a:r>
            <a:r>
              <a:rPr lang="en-US" sz="2400" spc="-10" dirty="0">
                <a:latin typeface="Arial" pitchFamily="34" charset="0"/>
                <a:cs typeface="Arial" pitchFamily="34" charset="0"/>
              </a:rPr>
              <a:t>input</a:t>
            </a:r>
            <a:r>
              <a:rPr lang="en-US" sz="2400" spc="-75" dirty="0">
                <a:latin typeface="Arial" pitchFamily="34" charset="0"/>
                <a:cs typeface="Arial" pitchFamily="34" charset="0"/>
              </a:rPr>
              <a:t> </a:t>
            </a:r>
            <a:r>
              <a:rPr lang="en-US" sz="2400" spc="5" dirty="0">
                <a:latin typeface="Arial" pitchFamily="34" charset="0"/>
                <a:cs typeface="Arial" pitchFamily="34" charset="0"/>
              </a:rPr>
              <a:t>for</a:t>
            </a:r>
            <a:r>
              <a:rPr lang="en-US" sz="2400" spc="-85" dirty="0">
                <a:latin typeface="Arial" pitchFamily="34" charset="0"/>
                <a:cs typeface="Arial" pitchFamily="34" charset="0"/>
              </a:rPr>
              <a:t> </a:t>
            </a:r>
            <a:r>
              <a:rPr lang="en-US" sz="2400" spc="-15" dirty="0">
                <a:latin typeface="Arial" pitchFamily="34" charset="0"/>
                <a:cs typeface="Arial" pitchFamily="34" charset="0"/>
              </a:rPr>
              <a:t>the</a:t>
            </a:r>
            <a:r>
              <a:rPr lang="en-US" sz="2400" spc="-80" dirty="0">
                <a:latin typeface="Arial" pitchFamily="34" charset="0"/>
                <a:cs typeface="Arial" pitchFamily="34" charset="0"/>
              </a:rPr>
              <a:t> </a:t>
            </a:r>
            <a:r>
              <a:rPr lang="en-US" sz="2400" spc="-20" dirty="0">
                <a:latin typeface="Arial" pitchFamily="34" charset="0"/>
                <a:cs typeface="Arial" pitchFamily="34" charset="0"/>
              </a:rPr>
              <a:t>next</a:t>
            </a:r>
            <a:r>
              <a:rPr lang="en-US" sz="2400" spc="-85" dirty="0">
                <a:latin typeface="Arial" pitchFamily="34" charset="0"/>
                <a:cs typeface="Arial" pitchFamily="34" charset="0"/>
              </a:rPr>
              <a:t> </a:t>
            </a:r>
            <a:r>
              <a:rPr lang="en-US" sz="2400" spc="-60" dirty="0">
                <a:latin typeface="Arial" pitchFamily="34" charset="0"/>
                <a:cs typeface="Arial" pitchFamily="34" charset="0"/>
              </a:rPr>
              <a:t>phase</a:t>
            </a:r>
            <a:r>
              <a:rPr lang="en-US" sz="2400" spc="-70" dirty="0">
                <a:latin typeface="Arial" pitchFamily="34" charset="0"/>
                <a:cs typeface="Arial" pitchFamily="34" charset="0"/>
              </a:rPr>
              <a:t> </a:t>
            </a:r>
            <a:r>
              <a:rPr lang="en-US" sz="2400" dirty="0">
                <a:latin typeface="Arial" pitchFamily="34" charset="0"/>
                <a:cs typeface="Arial" pitchFamily="34" charset="0"/>
              </a:rPr>
              <a:t>of</a:t>
            </a:r>
            <a:r>
              <a:rPr lang="en-US" sz="2400" spc="-90" dirty="0">
                <a:latin typeface="Arial" pitchFamily="34" charset="0"/>
                <a:cs typeface="Arial" pitchFamily="34" charset="0"/>
              </a:rPr>
              <a:t> </a:t>
            </a:r>
            <a:r>
              <a:rPr lang="en-US" sz="2400" spc="-20" dirty="0">
                <a:latin typeface="Arial" pitchFamily="34" charset="0"/>
                <a:cs typeface="Arial" pitchFamily="34" charset="0"/>
              </a:rPr>
              <a:t>the</a:t>
            </a:r>
            <a:r>
              <a:rPr lang="en-US" sz="2400" spc="-80" dirty="0">
                <a:latin typeface="Arial" pitchFamily="34" charset="0"/>
                <a:cs typeface="Arial" pitchFamily="34" charset="0"/>
              </a:rPr>
              <a:t> </a:t>
            </a:r>
            <a:r>
              <a:rPr lang="en-US" sz="2400" spc="-30" dirty="0">
                <a:latin typeface="Arial" pitchFamily="34" charset="0"/>
                <a:cs typeface="Arial" pitchFamily="34" charset="0"/>
              </a:rPr>
              <a:t>model.</a:t>
            </a:r>
            <a:endParaRPr lang="en-US" sz="2400" dirty="0">
              <a:latin typeface="Arial" pitchFamily="34" charset="0"/>
              <a:cs typeface="Arial" pitchFamily="34" charset="0"/>
            </a:endParaRPr>
          </a:p>
          <a:p>
            <a:pPr>
              <a:lnSpc>
                <a:spcPct val="100000"/>
              </a:lnSpc>
              <a:spcBef>
                <a:spcPts val="20"/>
              </a:spcBef>
            </a:pPr>
            <a:endParaRPr lang="en-US" sz="2400" dirty="0">
              <a:latin typeface="Arial" pitchFamily="34" charset="0"/>
              <a:cs typeface="Arial" pitchFamily="34" charset="0"/>
            </a:endParaRPr>
          </a:p>
          <a:p>
            <a:pPr marL="12700">
              <a:lnSpc>
                <a:spcPct val="100000"/>
              </a:lnSpc>
              <a:spcBef>
                <a:spcPts val="5"/>
              </a:spcBef>
            </a:pPr>
            <a:r>
              <a:rPr lang="en-US" sz="2400" b="1" spc="-55" dirty="0">
                <a:latin typeface="Arial" pitchFamily="34" charset="0"/>
                <a:cs typeface="Arial" pitchFamily="34" charset="0"/>
              </a:rPr>
              <a:t>Roles </a:t>
            </a:r>
            <a:r>
              <a:rPr lang="en-US" sz="2400" b="1" spc="-60" dirty="0">
                <a:latin typeface="Arial" pitchFamily="34" charset="0"/>
                <a:cs typeface="Arial" pitchFamily="34" charset="0"/>
              </a:rPr>
              <a:t>Involved: </a:t>
            </a:r>
            <a:r>
              <a:rPr lang="en-US" sz="2400" spc="-30" dirty="0">
                <a:latin typeface="Arial" pitchFamily="34" charset="0"/>
                <a:cs typeface="Arial" pitchFamily="34" charset="0"/>
              </a:rPr>
              <a:t>Architects </a:t>
            </a:r>
            <a:r>
              <a:rPr lang="en-US" sz="2400" spc="5" dirty="0">
                <a:latin typeface="Arial" pitchFamily="34" charset="0"/>
                <a:cs typeface="Arial" pitchFamily="34" charset="0"/>
              </a:rPr>
              <a:t>&amp;</a:t>
            </a:r>
            <a:r>
              <a:rPr lang="en-US" sz="2400" spc="-200" dirty="0">
                <a:latin typeface="Arial" pitchFamily="34" charset="0"/>
                <a:cs typeface="Arial" pitchFamily="34" charset="0"/>
              </a:rPr>
              <a:t> </a:t>
            </a:r>
            <a:r>
              <a:rPr lang="en-US" sz="2400" spc="-40" dirty="0">
                <a:latin typeface="Arial" pitchFamily="34" charset="0"/>
                <a:cs typeface="Arial" pitchFamily="34" charset="0"/>
              </a:rPr>
              <a:t>Team</a:t>
            </a:r>
          </a:p>
          <a:p>
            <a:pPr marL="12700">
              <a:lnSpc>
                <a:spcPct val="100000"/>
              </a:lnSpc>
              <a:spcBef>
                <a:spcPts val="5"/>
              </a:spcBef>
            </a:pPr>
            <a:endParaRPr lang="en-US" sz="2400" spc="-40" dirty="0">
              <a:latin typeface="Arial" pitchFamily="34" charset="0"/>
              <a:cs typeface="Arial" pitchFamily="34" charset="0"/>
            </a:endParaRPr>
          </a:p>
          <a:p>
            <a:pPr marL="12700">
              <a:spcBef>
                <a:spcPts val="5"/>
              </a:spcBef>
            </a:pPr>
            <a:r>
              <a:rPr lang="en-US" sz="2400" b="1" spc="-60" dirty="0">
                <a:latin typeface="Trebuchet MS"/>
                <a:cs typeface="Trebuchet MS"/>
              </a:rPr>
              <a:t>Outcome</a:t>
            </a:r>
            <a:r>
              <a:rPr lang="en-US" sz="2400" spc="-60" dirty="0">
                <a:latin typeface="UnDotum"/>
                <a:cs typeface="UnDotum"/>
              </a:rPr>
              <a:t>: </a:t>
            </a:r>
            <a:r>
              <a:rPr lang="en-US" sz="2400" spc="-35" dirty="0">
                <a:latin typeface="UnDotum"/>
                <a:cs typeface="UnDotum"/>
              </a:rPr>
              <a:t>Technical </a:t>
            </a:r>
            <a:r>
              <a:rPr lang="en-US" sz="2400" spc="-50" dirty="0">
                <a:latin typeface="UnDotum"/>
                <a:cs typeface="UnDotum"/>
              </a:rPr>
              <a:t>Design </a:t>
            </a:r>
            <a:r>
              <a:rPr lang="en-US" sz="2400" spc="-30" dirty="0">
                <a:latin typeface="UnDotum"/>
                <a:cs typeface="UnDotum"/>
              </a:rPr>
              <a:t>Document</a:t>
            </a:r>
            <a:r>
              <a:rPr lang="en-US" sz="2400" spc="-229" dirty="0">
                <a:latin typeface="UnDotum"/>
                <a:cs typeface="UnDotum"/>
              </a:rPr>
              <a:t> </a:t>
            </a:r>
            <a:r>
              <a:rPr lang="en-US" sz="2400" spc="-25" dirty="0">
                <a:latin typeface="UnDotum"/>
                <a:cs typeface="UnDotum"/>
              </a:rPr>
              <a:t>(TDD)</a:t>
            </a:r>
            <a:endParaRPr lang="en-US" sz="2400" dirty="0">
              <a:latin typeface="UnDotum"/>
              <a:cs typeface="UnDotum"/>
            </a:endParaRPr>
          </a:p>
          <a:p>
            <a:pPr marL="0" indent="0">
              <a:lnSpc>
                <a:spcPct val="100000"/>
              </a:lnSpc>
              <a:spcBef>
                <a:spcPts val="5"/>
              </a:spcBef>
              <a:buNone/>
            </a:pP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Tree>
    <p:extLst>
      <p:ext uri="{BB962C8B-B14F-4D97-AF65-F5344CB8AC3E}">
        <p14:creationId xmlns:p14="http://schemas.microsoft.com/office/powerpoint/2010/main" val="2964908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457200" lvl="2" indent="-445134">
              <a:lnSpc>
                <a:spcPct val="100000"/>
              </a:lnSpc>
              <a:spcBef>
                <a:spcPts val="100"/>
              </a:spcBef>
              <a:buAutoNum type="arabicPeriod" startAt="4"/>
              <a:tabLst>
                <a:tab pos="457200" algn="l"/>
                <a:tab pos="457834" algn="l"/>
              </a:tabLst>
            </a:pPr>
            <a:r>
              <a:rPr lang="en-US" sz="2800" b="1" spc="-55" dirty="0">
                <a:latin typeface="Arial" pitchFamily="34" charset="0"/>
                <a:cs typeface="Arial" pitchFamily="34" charset="0"/>
              </a:rPr>
              <a:t>Coding</a:t>
            </a:r>
            <a:endParaRPr lang="en-US" sz="2800" dirty="0">
              <a:latin typeface="Arial" pitchFamily="34" charset="0"/>
              <a:cs typeface="Arial" pitchFamily="34" charset="0"/>
            </a:endParaRPr>
          </a:p>
          <a:p>
            <a:pPr lvl="2">
              <a:lnSpc>
                <a:spcPct val="100000"/>
              </a:lnSpc>
              <a:spcBef>
                <a:spcPts val="50"/>
              </a:spcBef>
              <a:buFont typeface="Trebuchet MS"/>
              <a:buAutoNum type="arabicPeriod" startAt="4"/>
            </a:pPr>
            <a:endParaRPr lang="en-US" dirty="0">
              <a:latin typeface="Arial" pitchFamily="34" charset="0"/>
              <a:cs typeface="Arial" pitchFamily="34" charset="0"/>
            </a:endParaRPr>
          </a:p>
          <a:p>
            <a:pPr marL="12700">
              <a:lnSpc>
                <a:spcPct val="100000"/>
              </a:lnSpc>
              <a:spcBef>
                <a:spcPts val="5"/>
              </a:spcBef>
            </a:pPr>
            <a:r>
              <a:rPr lang="en-US" sz="2400" spc="20" dirty="0">
                <a:latin typeface="Arial" pitchFamily="34" charset="0"/>
                <a:cs typeface="Arial" pitchFamily="34" charset="0"/>
              </a:rPr>
              <a:t>“The </a:t>
            </a:r>
            <a:r>
              <a:rPr lang="en-US" sz="2400" spc="-5" dirty="0">
                <a:latin typeface="Arial" pitchFamily="34" charset="0"/>
                <a:cs typeface="Arial" pitchFamily="34" charset="0"/>
              </a:rPr>
              <a:t>actual development starts and </a:t>
            </a:r>
            <a:r>
              <a:rPr lang="en-US" sz="2400" dirty="0">
                <a:latin typeface="Arial" pitchFamily="34" charset="0"/>
                <a:cs typeface="Arial" pitchFamily="34" charset="0"/>
              </a:rPr>
              <a:t>the </a:t>
            </a:r>
            <a:r>
              <a:rPr lang="en-US" sz="2400" spc="-5" dirty="0">
                <a:latin typeface="Arial" pitchFamily="34" charset="0"/>
                <a:cs typeface="Arial" pitchFamily="34" charset="0"/>
              </a:rPr>
              <a:t>product </a:t>
            </a:r>
            <a:r>
              <a:rPr lang="en-US" sz="2400" dirty="0">
                <a:latin typeface="Arial" pitchFamily="34" charset="0"/>
                <a:cs typeface="Arial" pitchFamily="34" charset="0"/>
              </a:rPr>
              <a:t>is </a:t>
            </a:r>
            <a:r>
              <a:rPr lang="en-US" sz="2400" spc="-5" dirty="0">
                <a:latin typeface="Arial" pitchFamily="34" charset="0"/>
                <a:cs typeface="Arial" pitchFamily="34" charset="0"/>
              </a:rPr>
              <a:t>built </a:t>
            </a:r>
            <a:r>
              <a:rPr lang="en-US" sz="2400" spc="-10" dirty="0">
                <a:latin typeface="Arial" pitchFamily="34" charset="0"/>
                <a:cs typeface="Arial" pitchFamily="34" charset="0"/>
              </a:rPr>
              <a:t>in </a:t>
            </a:r>
            <a:r>
              <a:rPr lang="en-US" sz="2400" spc="-5" dirty="0">
                <a:latin typeface="Arial" pitchFamily="34" charset="0"/>
                <a:cs typeface="Arial" pitchFamily="34" charset="0"/>
              </a:rPr>
              <a:t>coding phase.</a:t>
            </a:r>
            <a:r>
              <a:rPr lang="en-US" sz="2400" spc="5" dirty="0">
                <a:latin typeface="Arial" pitchFamily="34" charset="0"/>
                <a:cs typeface="Arial" pitchFamily="34" charset="0"/>
              </a:rPr>
              <a:t> </a:t>
            </a:r>
            <a:r>
              <a:rPr lang="en-US" sz="2400" spc="95" dirty="0">
                <a:latin typeface="Arial" pitchFamily="34" charset="0"/>
                <a:cs typeface="Arial" pitchFamily="34" charset="0"/>
              </a:rPr>
              <a:t>“</a:t>
            </a:r>
            <a:endParaRPr lang="en-US" sz="2400" dirty="0">
              <a:latin typeface="Arial" pitchFamily="34" charset="0"/>
              <a:cs typeface="Arial" pitchFamily="34" charset="0"/>
            </a:endParaRPr>
          </a:p>
          <a:p>
            <a:pPr>
              <a:lnSpc>
                <a:spcPct val="100000"/>
              </a:lnSpc>
              <a:spcBef>
                <a:spcPts val="55"/>
              </a:spcBef>
            </a:pPr>
            <a:endParaRPr lang="en-US" sz="2400" dirty="0">
              <a:latin typeface="Arial" pitchFamily="34" charset="0"/>
              <a:cs typeface="Arial" pitchFamily="34" charset="0"/>
            </a:endParaRPr>
          </a:p>
          <a:p>
            <a:pPr marL="12700" marR="362585">
              <a:lnSpc>
                <a:spcPct val="104400"/>
              </a:lnSpc>
            </a:pPr>
            <a:r>
              <a:rPr lang="en-US" sz="2400" spc="-5" dirty="0">
                <a:latin typeface="Arial" pitchFamily="34" charset="0"/>
                <a:cs typeface="Arial" pitchFamily="34" charset="0"/>
              </a:rPr>
              <a:t>The work </a:t>
            </a:r>
            <a:r>
              <a:rPr lang="en-US" sz="2400" dirty="0">
                <a:latin typeface="Arial" pitchFamily="34" charset="0"/>
                <a:cs typeface="Arial" pitchFamily="34" charset="0"/>
              </a:rPr>
              <a:t>is </a:t>
            </a:r>
            <a:r>
              <a:rPr lang="en-US" sz="2400" spc="-5" dirty="0">
                <a:latin typeface="Arial" pitchFamily="34" charset="0"/>
                <a:cs typeface="Arial" pitchFamily="34" charset="0"/>
              </a:rPr>
              <a:t>divided in modules/units and actual coding </a:t>
            </a:r>
            <a:r>
              <a:rPr lang="en-US" sz="2400" dirty="0">
                <a:latin typeface="Arial" pitchFamily="34" charset="0"/>
                <a:cs typeface="Arial" pitchFamily="34" charset="0"/>
              </a:rPr>
              <a:t>is </a:t>
            </a:r>
            <a:r>
              <a:rPr lang="en-US" sz="2400" spc="-5" dirty="0">
                <a:latin typeface="Arial" pitchFamily="34" charset="0"/>
                <a:cs typeface="Arial" pitchFamily="34" charset="0"/>
              </a:rPr>
              <a:t>started </a:t>
            </a:r>
            <a:r>
              <a:rPr lang="en-US" sz="2400" spc="-10" dirty="0">
                <a:latin typeface="Arial" pitchFamily="34" charset="0"/>
                <a:cs typeface="Arial" pitchFamily="34" charset="0"/>
              </a:rPr>
              <a:t>in </a:t>
            </a:r>
            <a:r>
              <a:rPr lang="en-US" sz="2400" spc="-5" dirty="0">
                <a:latin typeface="Arial" pitchFamily="34" charset="0"/>
                <a:cs typeface="Arial" pitchFamily="34" charset="0"/>
              </a:rPr>
              <a:t>this coding phase and it </a:t>
            </a:r>
            <a:r>
              <a:rPr lang="en-US" sz="2400" dirty="0">
                <a:latin typeface="Arial" pitchFamily="34" charset="0"/>
                <a:cs typeface="Arial" pitchFamily="34" charset="0"/>
              </a:rPr>
              <a:t>is </a:t>
            </a:r>
            <a:r>
              <a:rPr lang="en-US" sz="2400" spc="-5" dirty="0">
                <a:latin typeface="Arial" pitchFamily="34" charset="0"/>
                <a:cs typeface="Arial" pitchFamily="34" charset="0"/>
              </a:rPr>
              <a:t>the </a:t>
            </a:r>
            <a:r>
              <a:rPr lang="en-US" sz="2400" dirty="0">
                <a:latin typeface="Arial" pitchFamily="34" charset="0"/>
                <a:cs typeface="Arial" pitchFamily="34" charset="0"/>
              </a:rPr>
              <a:t>main </a:t>
            </a:r>
            <a:r>
              <a:rPr lang="en-US" sz="2400" spc="-5" dirty="0">
                <a:latin typeface="Arial" pitchFamily="34" charset="0"/>
                <a:cs typeface="Arial" pitchFamily="34" charset="0"/>
              </a:rPr>
              <a:t>focus  </a:t>
            </a:r>
            <a:r>
              <a:rPr lang="en-US" sz="2400" dirty="0">
                <a:latin typeface="Arial" pitchFamily="34" charset="0"/>
                <a:cs typeface="Arial" pitchFamily="34" charset="0"/>
              </a:rPr>
              <a:t>for </a:t>
            </a:r>
            <a:r>
              <a:rPr lang="en-US" sz="2400" spc="-5" dirty="0">
                <a:latin typeface="Arial" pitchFamily="34" charset="0"/>
                <a:cs typeface="Arial" pitchFamily="34" charset="0"/>
              </a:rPr>
              <a:t>developer. Coding </a:t>
            </a:r>
            <a:r>
              <a:rPr lang="en-US" sz="2400" spc="-10" dirty="0">
                <a:latin typeface="Arial" pitchFamily="34" charset="0"/>
                <a:cs typeface="Arial" pitchFamily="34" charset="0"/>
              </a:rPr>
              <a:t>is </a:t>
            </a:r>
            <a:r>
              <a:rPr lang="en-US" sz="2400" spc="-5" dirty="0">
                <a:latin typeface="Arial" pitchFamily="34" charset="0"/>
                <a:cs typeface="Arial" pitchFamily="34" charset="0"/>
              </a:rPr>
              <a:t>one </a:t>
            </a:r>
            <a:r>
              <a:rPr lang="en-US" sz="2400" dirty="0">
                <a:latin typeface="Arial" pitchFamily="34" charset="0"/>
                <a:cs typeface="Arial" pitchFamily="34" charset="0"/>
              </a:rPr>
              <a:t>of the </a:t>
            </a:r>
            <a:r>
              <a:rPr lang="en-US" sz="2400" spc="-5" dirty="0">
                <a:latin typeface="Arial" pitchFamily="34" charset="0"/>
                <a:cs typeface="Arial" pitchFamily="34" charset="0"/>
              </a:rPr>
              <a:t>longest phase of</a:t>
            </a:r>
            <a:r>
              <a:rPr lang="en-US" sz="2400" spc="10" dirty="0">
                <a:latin typeface="Arial" pitchFamily="34" charset="0"/>
                <a:cs typeface="Arial" pitchFamily="34" charset="0"/>
              </a:rPr>
              <a:t> </a:t>
            </a:r>
            <a:r>
              <a:rPr lang="en-US" sz="2400" spc="-5" dirty="0">
                <a:latin typeface="Arial" pitchFamily="34" charset="0"/>
                <a:cs typeface="Arial" pitchFamily="34" charset="0"/>
              </a:rPr>
              <a:t>SDLC.</a:t>
            </a:r>
            <a:endParaRPr lang="en-US" sz="2400" dirty="0">
              <a:latin typeface="Arial" pitchFamily="34" charset="0"/>
              <a:cs typeface="Arial" pitchFamily="34" charset="0"/>
            </a:endParaRPr>
          </a:p>
          <a:p>
            <a:pPr>
              <a:lnSpc>
                <a:spcPct val="100000"/>
              </a:lnSpc>
              <a:spcBef>
                <a:spcPts val="35"/>
              </a:spcBef>
            </a:pPr>
            <a:endParaRPr lang="en-US" sz="2400" dirty="0">
              <a:latin typeface="Arial" pitchFamily="34" charset="0"/>
              <a:cs typeface="Arial" pitchFamily="34" charset="0"/>
            </a:endParaRPr>
          </a:p>
          <a:p>
            <a:pPr marL="12700">
              <a:lnSpc>
                <a:spcPct val="100000"/>
              </a:lnSpc>
            </a:pPr>
            <a:r>
              <a:rPr lang="en-US" sz="2400" b="1" spc="-5" dirty="0">
                <a:latin typeface="Arial" pitchFamily="34" charset="0"/>
                <a:cs typeface="Arial" pitchFamily="34" charset="0"/>
              </a:rPr>
              <a:t>Roles involved: </a:t>
            </a:r>
            <a:r>
              <a:rPr lang="en-US" sz="2400" spc="-5" dirty="0">
                <a:latin typeface="Arial" pitchFamily="34" charset="0"/>
                <a:cs typeface="Arial" pitchFamily="34" charset="0"/>
              </a:rPr>
              <a:t>Developers and</a:t>
            </a:r>
            <a:r>
              <a:rPr lang="en-US" sz="2400" dirty="0">
                <a:latin typeface="Arial" pitchFamily="34" charset="0"/>
                <a:cs typeface="Arial" pitchFamily="34" charset="0"/>
              </a:rPr>
              <a:t> </a:t>
            </a:r>
            <a:r>
              <a:rPr lang="en-US" sz="2400" spc="-5" dirty="0">
                <a:latin typeface="Arial" pitchFamily="34" charset="0"/>
                <a:cs typeface="Arial" pitchFamily="34" charset="0"/>
              </a:rPr>
              <a:t>Architects</a:t>
            </a:r>
            <a:endParaRPr lang="en-US" sz="2400" dirty="0">
              <a:latin typeface="Arial" pitchFamily="34" charset="0"/>
              <a:cs typeface="Arial" pitchFamily="34" charset="0"/>
            </a:endParaRPr>
          </a:p>
          <a:p>
            <a:pPr>
              <a:lnSpc>
                <a:spcPct val="100000"/>
              </a:lnSpc>
              <a:spcBef>
                <a:spcPts val="25"/>
              </a:spcBef>
            </a:pPr>
            <a:endParaRPr lang="en-US" sz="2400" dirty="0">
              <a:latin typeface="Arial" pitchFamily="34" charset="0"/>
              <a:cs typeface="Arial" pitchFamily="34" charset="0"/>
            </a:endParaRPr>
          </a:p>
          <a:p>
            <a:pPr marL="12700">
              <a:lnSpc>
                <a:spcPct val="100000"/>
              </a:lnSpc>
            </a:pPr>
            <a:r>
              <a:rPr lang="en-US" sz="2400" b="1" dirty="0">
                <a:latin typeface="Arial" pitchFamily="34" charset="0"/>
                <a:cs typeface="Arial" pitchFamily="34" charset="0"/>
              </a:rPr>
              <a:t>Outcome: </a:t>
            </a:r>
            <a:r>
              <a:rPr lang="en-US" sz="2400" spc="-5" dirty="0">
                <a:latin typeface="Arial" pitchFamily="34" charset="0"/>
                <a:cs typeface="Arial" pitchFamily="34" charset="0"/>
              </a:rPr>
              <a:t>Programs or Application or</a:t>
            </a:r>
            <a:r>
              <a:rPr lang="en-US" sz="2400" spc="-15" dirty="0">
                <a:latin typeface="Arial" pitchFamily="34" charset="0"/>
                <a:cs typeface="Arial" pitchFamily="34" charset="0"/>
              </a:rPr>
              <a:t> </a:t>
            </a:r>
            <a:r>
              <a:rPr lang="en-US" sz="2400" spc="-5" dirty="0">
                <a:latin typeface="Arial" pitchFamily="34" charset="0"/>
                <a:cs typeface="Arial" pitchFamily="34" charset="0"/>
              </a:rPr>
              <a:t>Module</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126646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a:lnSpc>
                <a:spcPct val="100000"/>
              </a:lnSpc>
              <a:spcBef>
                <a:spcPts val="40"/>
              </a:spcBef>
            </a:pPr>
            <a:endParaRPr lang="en-US" sz="2400" dirty="0">
              <a:latin typeface="Arial" pitchFamily="34" charset="0"/>
              <a:cs typeface="Arial" pitchFamily="34" charset="0"/>
            </a:endParaRPr>
          </a:p>
          <a:p>
            <a:pPr marL="457200" lvl="2" indent="-445134">
              <a:lnSpc>
                <a:spcPct val="100000"/>
              </a:lnSpc>
              <a:buSzPct val="104761"/>
              <a:buAutoNum type="arabicPeriod" startAt="5"/>
              <a:tabLst>
                <a:tab pos="457200" algn="l"/>
                <a:tab pos="457834" algn="l"/>
              </a:tabLst>
            </a:pPr>
            <a:r>
              <a:rPr lang="en-US" b="1" spc="-65" dirty="0">
                <a:latin typeface="Arial" pitchFamily="34" charset="0"/>
                <a:cs typeface="Arial" pitchFamily="34" charset="0"/>
              </a:rPr>
              <a:t>Testing</a:t>
            </a:r>
            <a:endParaRPr lang="en-US" dirty="0">
              <a:latin typeface="Arial" pitchFamily="34" charset="0"/>
              <a:cs typeface="Arial" pitchFamily="34" charset="0"/>
            </a:endParaRPr>
          </a:p>
          <a:p>
            <a:pPr>
              <a:lnSpc>
                <a:spcPct val="100000"/>
              </a:lnSpc>
            </a:pPr>
            <a:endParaRPr lang="en-US" sz="2400" dirty="0">
              <a:latin typeface="Arial" pitchFamily="34" charset="0"/>
              <a:cs typeface="Arial" pitchFamily="34" charset="0"/>
            </a:endParaRPr>
          </a:p>
          <a:p>
            <a:pPr marL="12700" marR="5080">
              <a:lnSpc>
                <a:spcPct val="100000"/>
              </a:lnSpc>
            </a:pPr>
            <a:r>
              <a:rPr lang="en-US" sz="2400" spc="25" dirty="0">
                <a:latin typeface="Arial" pitchFamily="34" charset="0"/>
                <a:cs typeface="Arial" pitchFamily="34" charset="0"/>
              </a:rPr>
              <a:t>“In</a:t>
            </a:r>
            <a:r>
              <a:rPr lang="en-US" sz="2400" spc="-85" dirty="0">
                <a:latin typeface="Arial" pitchFamily="34" charset="0"/>
                <a:cs typeface="Arial" pitchFamily="34" charset="0"/>
              </a:rPr>
              <a:t> </a:t>
            </a:r>
            <a:r>
              <a:rPr lang="en-US" sz="2400" spc="-40" dirty="0">
                <a:latin typeface="Arial" pitchFamily="34" charset="0"/>
                <a:cs typeface="Arial" pitchFamily="34" charset="0"/>
              </a:rPr>
              <a:t>Testing</a:t>
            </a:r>
            <a:r>
              <a:rPr lang="en-US" sz="2400" spc="-80" dirty="0">
                <a:latin typeface="Arial" pitchFamily="34" charset="0"/>
                <a:cs typeface="Arial" pitchFamily="34" charset="0"/>
              </a:rPr>
              <a:t> </a:t>
            </a:r>
            <a:r>
              <a:rPr lang="en-US" sz="2400" spc="-60" dirty="0">
                <a:latin typeface="Arial" pitchFamily="34" charset="0"/>
                <a:cs typeface="Arial" pitchFamily="34" charset="0"/>
              </a:rPr>
              <a:t>phase</a:t>
            </a:r>
            <a:r>
              <a:rPr lang="en-US" sz="2400" spc="-80" dirty="0">
                <a:latin typeface="Arial" pitchFamily="34" charset="0"/>
                <a:cs typeface="Arial" pitchFamily="34" charset="0"/>
              </a:rPr>
              <a:t> </a:t>
            </a:r>
            <a:r>
              <a:rPr lang="en-US" sz="2400" spc="-50" dirty="0">
                <a:latin typeface="Arial" pitchFamily="34" charset="0"/>
                <a:cs typeface="Arial" pitchFamily="34" charset="0"/>
              </a:rPr>
              <a:t>testers</a:t>
            </a:r>
            <a:r>
              <a:rPr lang="en-US" sz="2400" spc="-80" dirty="0">
                <a:latin typeface="Arial" pitchFamily="34" charset="0"/>
                <a:cs typeface="Arial" pitchFamily="34" charset="0"/>
              </a:rPr>
              <a:t> </a:t>
            </a:r>
            <a:r>
              <a:rPr lang="en-US" sz="2400" spc="-35" dirty="0">
                <a:latin typeface="Arial" pitchFamily="34" charset="0"/>
                <a:cs typeface="Arial" pitchFamily="34" charset="0"/>
              </a:rPr>
              <a:t>execute</a:t>
            </a:r>
            <a:r>
              <a:rPr lang="en-US" sz="2400" spc="-85" dirty="0">
                <a:latin typeface="Arial" pitchFamily="34" charset="0"/>
                <a:cs typeface="Arial" pitchFamily="34" charset="0"/>
              </a:rPr>
              <a:t> </a:t>
            </a:r>
            <a:r>
              <a:rPr lang="en-US" sz="2400" spc="-20" dirty="0">
                <a:latin typeface="Arial" pitchFamily="34" charset="0"/>
                <a:cs typeface="Arial" pitchFamily="34" charset="0"/>
              </a:rPr>
              <a:t>the</a:t>
            </a:r>
            <a:r>
              <a:rPr lang="en-US" sz="2400" spc="-80" dirty="0">
                <a:latin typeface="Arial" pitchFamily="34" charset="0"/>
                <a:cs typeface="Arial" pitchFamily="34" charset="0"/>
              </a:rPr>
              <a:t> </a:t>
            </a:r>
            <a:r>
              <a:rPr lang="en-US" sz="2400" spc="-45" dirty="0">
                <a:latin typeface="Arial" pitchFamily="34" charset="0"/>
                <a:cs typeface="Arial" pitchFamily="34" charset="0"/>
              </a:rPr>
              <a:t>test</a:t>
            </a:r>
            <a:r>
              <a:rPr lang="en-US" sz="2400" spc="-70" dirty="0">
                <a:latin typeface="Arial" pitchFamily="34" charset="0"/>
                <a:cs typeface="Arial" pitchFamily="34" charset="0"/>
              </a:rPr>
              <a:t> </a:t>
            </a:r>
            <a:r>
              <a:rPr lang="en-US" sz="2400" spc="-95" dirty="0">
                <a:latin typeface="Arial" pitchFamily="34" charset="0"/>
                <a:cs typeface="Arial" pitchFamily="34" charset="0"/>
              </a:rPr>
              <a:t>cases</a:t>
            </a:r>
            <a:r>
              <a:rPr lang="en-US" sz="2400" spc="-70" dirty="0">
                <a:latin typeface="Arial" pitchFamily="34" charset="0"/>
                <a:cs typeface="Arial" pitchFamily="34" charset="0"/>
              </a:rPr>
              <a:t> </a:t>
            </a:r>
            <a:r>
              <a:rPr lang="en-US" sz="2400" spc="-50" dirty="0">
                <a:latin typeface="Arial" pitchFamily="34" charset="0"/>
                <a:cs typeface="Arial" pitchFamily="34" charset="0"/>
              </a:rPr>
              <a:t>against</a:t>
            </a:r>
            <a:r>
              <a:rPr lang="en-US" sz="2400" spc="-70" dirty="0">
                <a:latin typeface="Arial" pitchFamily="34" charset="0"/>
                <a:cs typeface="Arial" pitchFamily="34" charset="0"/>
              </a:rPr>
              <a:t> </a:t>
            </a:r>
            <a:r>
              <a:rPr lang="en-US" sz="2400" spc="-15" dirty="0">
                <a:latin typeface="Arial" pitchFamily="34" charset="0"/>
                <a:cs typeface="Arial" pitchFamily="34" charset="0"/>
              </a:rPr>
              <a:t>the</a:t>
            </a:r>
            <a:r>
              <a:rPr lang="en-US" sz="2400" spc="-85" dirty="0">
                <a:latin typeface="Arial" pitchFamily="34" charset="0"/>
                <a:cs typeface="Arial" pitchFamily="34" charset="0"/>
              </a:rPr>
              <a:t> </a:t>
            </a:r>
            <a:r>
              <a:rPr lang="en-US" sz="2400" spc="-30" dirty="0">
                <a:latin typeface="Arial" pitchFamily="34" charset="0"/>
                <a:cs typeface="Arial" pitchFamily="34" charset="0"/>
              </a:rPr>
              <a:t>application,</a:t>
            </a:r>
            <a:r>
              <a:rPr lang="en-US" sz="2400" spc="-85" dirty="0">
                <a:latin typeface="Arial" pitchFamily="34" charset="0"/>
                <a:cs typeface="Arial" pitchFamily="34" charset="0"/>
              </a:rPr>
              <a:t> </a:t>
            </a:r>
            <a:r>
              <a:rPr lang="en-US" sz="2400" spc="-5" dirty="0">
                <a:latin typeface="Arial" pitchFamily="34" charset="0"/>
                <a:cs typeface="Arial" pitchFamily="34" charset="0"/>
              </a:rPr>
              <a:t>report</a:t>
            </a:r>
            <a:r>
              <a:rPr lang="en-US" sz="2400" spc="-70" dirty="0">
                <a:latin typeface="Arial" pitchFamily="34" charset="0"/>
                <a:cs typeface="Arial" pitchFamily="34" charset="0"/>
              </a:rPr>
              <a:t> </a:t>
            </a:r>
            <a:r>
              <a:rPr lang="en-US" sz="2400" spc="-20" dirty="0">
                <a:latin typeface="Arial" pitchFamily="34" charset="0"/>
                <a:cs typeface="Arial" pitchFamily="34" charset="0"/>
              </a:rPr>
              <a:t>the</a:t>
            </a:r>
            <a:r>
              <a:rPr lang="en-US" sz="2400" spc="-70" dirty="0">
                <a:latin typeface="Arial" pitchFamily="34" charset="0"/>
                <a:cs typeface="Arial" pitchFamily="34" charset="0"/>
              </a:rPr>
              <a:t> </a:t>
            </a:r>
            <a:r>
              <a:rPr lang="en-US" sz="2400" spc="-40" dirty="0">
                <a:latin typeface="Arial" pitchFamily="34" charset="0"/>
                <a:cs typeface="Arial" pitchFamily="34" charset="0"/>
              </a:rPr>
              <a:t>defects</a:t>
            </a:r>
            <a:r>
              <a:rPr lang="en-US" sz="2400" spc="-70" dirty="0">
                <a:latin typeface="Arial" pitchFamily="34" charset="0"/>
                <a:cs typeface="Arial" pitchFamily="34" charset="0"/>
              </a:rPr>
              <a:t> </a:t>
            </a:r>
            <a:r>
              <a:rPr lang="en-US" sz="2400" spc="-35" dirty="0">
                <a:latin typeface="Arial" pitchFamily="34" charset="0"/>
                <a:cs typeface="Arial" pitchFamily="34" charset="0"/>
              </a:rPr>
              <a:t>and</a:t>
            </a:r>
            <a:r>
              <a:rPr lang="en-US" sz="2400" spc="-75" dirty="0">
                <a:latin typeface="Arial" pitchFamily="34" charset="0"/>
                <a:cs typeface="Arial" pitchFamily="34" charset="0"/>
              </a:rPr>
              <a:t> </a:t>
            </a:r>
            <a:r>
              <a:rPr lang="en-US" sz="2400" spc="-35" dirty="0">
                <a:latin typeface="Arial" pitchFamily="34" charset="0"/>
                <a:cs typeface="Arial" pitchFamily="34" charset="0"/>
              </a:rPr>
              <a:t>retested  </a:t>
            </a:r>
            <a:r>
              <a:rPr lang="en-US" sz="2400" spc="-15" dirty="0">
                <a:latin typeface="Arial" pitchFamily="34" charset="0"/>
                <a:cs typeface="Arial" pitchFamily="34" charset="0"/>
              </a:rPr>
              <a:t>the </a:t>
            </a:r>
            <a:r>
              <a:rPr lang="en-US" sz="2400" spc="-20" dirty="0">
                <a:latin typeface="Arial" pitchFamily="34" charset="0"/>
                <a:cs typeface="Arial" pitchFamily="34" charset="0"/>
              </a:rPr>
              <a:t>fixed </a:t>
            </a:r>
            <a:r>
              <a:rPr lang="en-US" sz="2400" spc="-50" dirty="0">
                <a:latin typeface="Arial" pitchFamily="34" charset="0"/>
                <a:cs typeface="Arial" pitchFamily="34" charset="0"/>
              </a:rPr>
              <a:t>defects.</a:t>
            </a:r>
            <a:r>
              <a:rPr lang="en-US" sz="2400" spc="-245" dirty="0">
                <a:latin typeface="Arial" pitchFamily="34" charset="0"/>
                <a:cs typeface="Arial" pitchFamily="34" charset="0"/>
              </a:rPr>
              <a:t> </a:t>
            </a:r>
            <a:r>
              <a:rPr lang="en-US" sz="2400" spc="95" dirty="0">
                <a:latin typeface="Arial" pitchFamily="34" charset="0"/>
                <a:cs typeface="Arial" pitchFamily="34" charset="0"/>
              </a:rPr>
              <a:t>“</a:t>
            </a:r>
            <a:endParaRPr lang="en-US" sz="2400" dirty="0">
              <a:latin typeface="Arial" pitchFamily="34" charset="0"/>
              <a:cs typeface="Arial" pitchFamily="34" charset="0"/>
            </a:endParaRPr>
          </a:p>
          <a:p>
            <a:pPr>
              <a:lnSpc>
                <a:spcPct val="100000"/>
              </a:lnSpc>
              <a:spcBef>
                <a:spcPts val="50"/>
              </a:spcBef>
            </a:pPr>
            <a:endParaRPr lang="en-US" sz="2400" dirty="0">
              <a:latin typeface="Arial" pitchFamily="34" charset="0"/>
              <a:cs typeface="Arial" pitchFamily="34" charset="0"/>
            </a:endParaRPr>
          </a:p>
          <a:p>
            <a:pPr marL="12700">
              <a:lnSpc>
                <a:spcPct val="100000"/>
              </a:lnSpc>
            </a:pPr>
            <a:r>
              <a:rPr lang="en-US" sz="2400" spc="-20" dirty="0">
                <a:latin typeface="Arial" pitchFamily="34" charset="0"/>
                <a:cs typeface="Arial" pitchFamily="34" charset="0"/>
              </a:rPr>
              <a:t>During</a:t>
            </a:r>
            <a:r>
              <a:rPr lang="en-US" sz="2400" spc="-85" dirty="0">
                <a:latin typeface="Arial" pitchFamily="34" charset="0"/>
                <a:cs typeface="Arial" pitchFamily="34" charset="0"/>
              </a:rPr>
              <a:t> </a:t>
            </a:r>
            <a:r>
              <a:rPr lang="en-US" sz="2400" spc="-40" dirty="0">
                <a:latin typeface="Arial" pitchFamily="34" charset="0"/>
                <a:cs typeface="Arial" pitchFamily="34" charset="0"/>
              </a:rPr>
              <a:t>this</a:t>
            </a:r>
            <a:r>
              <a:rPr lang="en-US" sz="2400" spc="-75" dirty="0">
                <a:latin typeface="Arial" pitchFamily="34" charset="0"/>
                <a:cs typeface="Arial" pitchFamily="34" charset="0"/>
              </a:rPr>
              <a:t> </a:t>
            </a:r>
            <a:r>
              <a:rPr lang="en-US" sz="2400" spc="-60" dirty="0">
                <a:latin typeface="Arial" pitchFamily="34" charset="0"/>
                <a:cs typeface="Arial" pitchFamily="34" charset="0"/>
              </a:rPr>
              <a:t>phase</a:t>
            </a:r>
            <a:r>
              <a:rPr lang="en-US" sz="2400" spc="-75" dirty="0">
                <a:latin typeface="Arial" pitchFamily="34" charset="0"/>
                <a:cs typeface="Arial" pitchFamily="34" charset="0"/>
              </a:rPr>
              <a:t> </a:t>
            </a:r>
            <a:r>
              <a:rPr lang="en-US" sz="2400" spc="-10" dirty="0">
                <a:latin typeface="Arial" pitchFamily="34" charset="0"/>
                <a:cs typeface="Arial" pitchFamily="34" charset="0"/>
              </a:rPr>
              <a:t>unit</a:t>
            </a:r>
            <a:r>
              <a:rPr lang="en-US" sz="2400" spc="-90" dirty="0">
                <a:latin typeface="Arial" pitchFamily="34" charset="0"/>
                <a:cs typeface="Arial" pitchFamily="34" charset="0"/>
              </a:rPr>
              <a:t> </a:t>
            </a:r>
            <a:r>
              <a:rPr lang="en-US" sz="2400" spc="-40" dirty="0">
                <a:latin typeface="Arial" pitchFamily="34" charset="0"/>
                <a:cs typeface="Arial" pitchFamily="34" charset="0"/>
              </a:rPr>
              <a:t>testing,</a:t>
            </a:r>
            <a:r>
              <a:rPr lang="en-US" sz="2400" spc="-75" dirty="0">
                <a:latin typeface="Arial" pitchFamily="34" charset="0"/>
                <a:cs typeface="Arial" pitchFamily="34" charset="0"/>
              </a:rPr>
              <a:t> </a:t>
            </a:r>
            <a:r>
              <a:rPr lang="en-US" sz="2400" spc="-15" dirty="0">
                <a:latin typeface="Arial" pitchFamily="34" charset="0"/>
                <a:cs typeface="Arial" pitchFamily="34" charset="0"/>
              </a:rPr>
              <a:t>integration</a:t>
            </a:r>
            <a:r>
              <a:rPr lang="en-US" sz="2400" spc="-100" dirty="0">
                <a:latin typeface="Arial" pitchFamily="34" charset="0"/>
                <a:cs typeface="Arial" pitchFamily="34" charset="0"/>
              </a:rPr>
              <a:t> </a:t>
            </a:r>
            <a:r>
              <a:rPr lang="en-US" sz="2400" spc="-35" dirty="0">
                <a:latin typeface="Arial" pitchFamily="34" charset="0"/>
                <a:cs typeface="Arial" pitchFamily="34" charset="0"/>
              </a:rPr>
              <a:t>testing,</a:t>
            </a:r>
            <a:r>
              <a:rPr lang="en-US" sz="2400" spc="-75" dirty="0">
                <a:latin typeface="Arial" pitchFamily="34" charset="0"/>
                <a:cs typeface="Arial" pitchFamily="34" charset="0"/>
              </a:rPr>
              <a:t> </a:t>
            </a:r>
            <a:r>
              <a:rPr lang="en-US" sz="2400" spc="-55" dirty="0">
                <a:latin typeface="Arial" pitchFamily="34" charset="0"/>
                <a:cs typeface="Arial" pitchFamily="34" charset="0"/>
              </a:rPr>
              <a:t>system</a:t>
            </a:r>
            <a:r>
              <a:rPr lang="en-US" sz="2400" spc="-80" dirty="0">
                <a:latin typeface="Arial" pitchFamily="34" charset="0"/>
                <a:cs typeface="Arial" pitchFamily="34" charset="0"/>
              </a:rPr>
              <a:t> </a:t>
            </a:r>
            <a:r>
              <a:rPr lang="en-US" sz="2400" spc="-40" dirty="0">
                <a:latin typeface="Arial" pitchFamily="34" charset="0"/>
                <a:cs typeface="Arial" pitchFamily="34" charset="0"/>
              </a:rPr>
              <a:t>testing,</a:t>
            </a:r>
            <a:r>
              <a:rPr lang="en-US" sz="2400" spc="-75" dirty="0">
                <a:latin typeface="Arial" pitchFamily="34" charset="0"/>
                <a:cs typeface="Arial" pitchFamily="34" charset="0"/>
              </a:rPr>
              <a:t> </a:t>
            </a:r>
            <a:r>
              <a:rPr lang="en-US" sz="2400" spc="-45" dirty="0">
                <a:latin typeface="Arial" pitchFamily="34" charset="0"/>
                <a:cs typeface="Arial" pitchFamily="34" charset="0"/>
              </a:rPr>
              <a:t>acceptance</a:t>
            </a:r>
            <a:r>
              <a:rPr lang="en-US" sz="2400" spc="-85" dirty="0">
                <a:latin typeface="Arial" pitchFamily="34" charset="0"/>
                <a:cs typeface="Arial" pitchFamily="34" charset="0"/>
              </a:rPr>
              <a:t> </a:t>
            </a:r>
            <a:r>
              <a:rPr lang="en-US" sz="2400" spc="-35" dirty="0">
                <a:latin typeface="Arial" pitchFamily="34" charset="0"/>
                <a:cs typeface="Arial" pitchFamily="34" charset="0"/>
              </a:rPr>
              <a:t>testing</a:t>
            </a:r>
            <a:r>
              <a:rPr lang="en-US" sz="2400" spc="-85" dirty="0">
                <a:latin typeface="Arial" pitchFamily="34" charset="0"/>
                <a:cs typeface="Arial" pitchFamily="34" charset="0"/>
              </a:rPr>
              <a:t> </a:t>
            </a:r>
            <a:r>
              <a:rPr lang="en-US" sz="2400" spc="-30" dirty="0">
                <a:latin typeface="Arial" pitchFamily="34" charset="0"/>
                <a:cs typeface="Arial" pitchFamily="34" charset="0"/>
              </a:rPr>
              <a:t>are</a:t>
            </a:r>
            <a:r>
              <a:rPr lang="en-US" sz="2400" spc="-75" dirty="0">
                <a:latin typeface="Arial" pitchFamily="34" charset="0"/>
                <a:cs typeface="Arial" pitchFamily="34" charset="0"/>
              </a:rPr>
              <a:t> </a:t>
            </a:r>
            <a:r>
              <a:rPr lang="en-US" sz="2400" spc="-20" dirty="0">
                <a:latin typeface="Arial" pitchFamily="34" charset="0"/>
                <a:cs typeface="Arial" pitchFamily="34" charset="0"/>
              </a:rPr>
              <a:t>done.</a:t>
            </a:r>
            <a:endParaRPr lang="en-US" sz="2400" dirty="0">
              <a:latin typeface="Arial" pitchFamily="34" charset="0"/>
              <a:cs typeface="Arial" pitchFamily="34" charset="0"/>
            </a:endParaRPr>
          </a:p>
          <a:p>
            <a:pPr>
              <a:lnSpc>
                <a:spcPct val="100000"/>
              </a:lnSpc>
              <a:spcBef>
                <a:spcPts val="45"/>
              </a:spcBef>
            </a:pPr>
            <a:endParaRPr lang="en-US" sz="2400" dirty="0">
              <a:latin typeface="Arial" pitchFamily="34" charset="0"/>
              <a:cs typeface="Arial" pitchFamily="34" charset="0"/>
            </a:endParaRPr>
          </a:p>
          <a:p>
            <a:pPr marL="12700">
              <a:lnSpc>
                <a:spcPct val="100000"/>
              </a:lnSpc>
            </a:pPr>
            <a:r>
              <a:rPr lang="en-US" sz="2400" b="1" spc="-5" dirty="0">
                <a:latin typeface="Arial" pitchFamily="34" charset="0"/>
                <a:cs typeface="Arial" pitchFamily="34" charset="0"/>
              </a:rPr>
              <a:t>Roles Involved: </a:t>
            </a:r>
            <a:r>
              <a:rPr lang="en-US" sz="2400" dirty="0">
                <a:latin typeface="Arial" pitchFamily="34" charset="0"/>
                <a:cs typeface="Arial" pitchFamily="34" charset="0"/>
              </a:rPr>
              <a:t>Testers, </a:t>
            </a:r>
            <a:r>
              <a:rPr lang="en-US" sz="2400" spc="-5" dirty="0">
                <a:latin typeface="Arial" pitchFamily="34" charset="0"/>
                <a:cs typeface="Arial" pitchFamily="34" charset="0"/>
              </a:rPr>
              <a:t>Developers</a:t>
            </a:r>
            <a:endParaRPr lang="en-US" sz="2400" dirty="0">
              <a:latin typeface="Arial" pitchFamily="34" charset="0"/>
              <a:cs typeface="Arial" pitchFamily="34" charset="0"/>
            </a:endParaRPr>
          </a:p>
          <a:p>
            <a:pPr>
              <a:lnSpc>
                <a:spcPct val="100000"/>
              </a:lnSpc>
              <a:spcBef>
                <a:spcPts val="25"/>
              </a:spcBef>
            </a:pPr>
            <a:endParaRPr lang="en-US" sz="2400" dirty="0">
              <a:latin typeface="Arial" pitchFamily="34" charset="0"/>
              <a:cs typeface="Arial" pitchFamily="34" charset="0"/>
            </a:endParaRPr>
          </a:p>
          <a:p>
            <a:pPr marL="12700">
              <a:lnSpc>
                <a:spcPct val="100000"/>
              </a:lnSpc>
            </a:pPr>
            <a:r>
              <a:rPr lang="en-US" sz="2400" b="1" dirty="0">
                <a:latin typeface="Arial" pitchFamily="34" charset="0"/>
                <a:cs typeface="Arial" pitchFamily="34" charset="0"/>
              </a:rPr>
              <a:t>Outcome: </a:t>
            </a:r>
            <a:r>
              <a:rPr lang="en-US" sz="2400" dirty="0">
                <a:latin typeface="Arial" pitchFamily="34" charset="0"/>
                <a:cs typeface="Arial" pitchFamily="34" charset="0"/>
              </a:rPr>
              <a:t>Defects, </a:t>
            </a:r>
            <a:r>
              <a:rPr lang="en-US" sz="2400" spc="-5" dirty="0">
                <a:latin typeface="Arial" pitchFamily="34" charset="0"/>
                <a:cs typeface="Arial" pitchFamily="34" charset="0"/>
              </a:rPr>
              <a:t>Test Summary Report, Test Plan, Test </a:t>
            </a:r>
            <a:r>
              <a:rPr lang="en-US" sz="2400" dirty="0">
                <a:latin typeface="Arial" pitchFamily="34" charset="0"/>
                <a:cs typeface="Arial" pitchFamily="34" charset="0"/>
              </a:rPr>
              <a:t>Case </a:t>
            </a:r>
            <a:r>
              <a:rPr lang="en-US" sz="2400" spc="-5" dirty="0">
                <a:latin typeface="Arial" pitchFamily="34" charset="0"/>
                <a:cs typeface="Arial" pitchFamily="34" charset="0"/>
              </a:rPr>
              <a:t>document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262792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20000"/>
          </a:bodyPr>
          <a:lstStyle/>
          <a:p>
            <a:pPr marL="514350" indent="-514350">
              <a:buAutoNum type="arabicPeriod" startAt="6"/>
            </a:pPr>
            <a:r>
              <a:rPr lang="en-US" sz="2800" b="1" spc="-65" dirty="0">
                <a:latin typeface="Arial" pitchFamily="34" charset="0"/>
                <a:cs typeface="Arial" pitchFamily="34" charset="0"/>
              </a:rPr>
              <a:t>Deployment / Delivery </a:t>
            </a:r>
            <a:r>
              <a:rPr lang="en-US" sz="2800" b="1" dirty="0">
                <a:latin typeface="Arial" pitchFamily="34" charset="0"/>
                <a:cs typeface="Arial" pitchFamily="34" charset="0"/>
              </a:rPr>
              <a:t>&amp;</a:t>
            </a:r>
            <a:r>
              <a:rPr lang="en-US" sz="2800" b="1" spc="-140" dirty="0">
                <a:latin typeface="Arial" pitchFamily="34" charset="0"/>
                <a:cs typeface="Arial" pitchFamily="34" charset="0"/>
              </a:rPr>
              <a:t> </a:t>
            </a:r>
            <a:r>
              <a:rPr lang="en-US" sz="2800" b="1" spc="-50" dirty="0">
                <a:latin typeface="Arial" pitchFamily="34" charset="0"/>
                <a:cs typeface="Arial" pitchFamily="34" charset="0"/>
              </a:rPr>
              <a:t>Maintenance</a:t>
            </a:r>
          </a:p>
          <a:p>
            <a:pPr marL="0" indent="0">
              <a:buNone/>
            </a:pPr>
            <a:endParaRPr lang="en-US" sz="2800" spc="-50" dirty="0">
              <a:latin typeface="Arial" pitchFamily="34" charset="0"/>
              <a:cs typeface="Arial" pitchFamily="34" charset="0"/>
            </a:endParaRPr>
          </a:p>
          <a:p>
            <a:pPr marL="12700">
              <a:lnSpc>
                <a:spcPct val="100000"/>
              </a:lnSpc>
              <a:spcBef>
                <a:spcPts val="100"/>
              </a:spcBef>
              <a:tabLst>
                <a:tab pos="939165" algn="l"/>
                <a:tab pos="1459865" algn="l"/>
                <a:tab pos="2400935" algn="l"/>
                <a:tab pos="3086735" algn="l"/>
                <a:tab pos="3429635" algn="l"/>
                <a:tab pos="4115435" algn="l"/>
                <a:tab pos="4368800" algn="l"/>
                <a:tab pos="5233035" algn="l"/>
                <a:tab pos="5397500" algn="l"/>
              </a:tabLst>
            </a:pPr>
            <a:r>
              <a:rPr lang="en-US" sz="2600" spc="-5" dirty="0">
                <a:latin typeface="Arial" pitchFamily="34" charset="0"/>
                <a:cs typeface="Arial" pitchFamily="34" charset="0"/>
              </a:rPr>
              <a:t>“Delivery: </a:t>
            </a:r>
            <a:r>
              <a:rPr lang="en-US" sz="2600" dirty="0">
                <a:latin typeface="Arial" pitchFamily="34" charset="0"/>
                <a:cs typeface="Arial" pitchFamily="34" charset="0"/>
              </a:rPr>
              <a:t>After </a:t>
            </a:r>
            <a:r>
              <a:rPr lang="en-US" sz="2600" spc="-5" dirty="0">
                <a:latin typeface="Arial" pitchFamily="34" charset="0"/>
                <a:cs typeface="Arial" pitchFamily="34" charset="0"/>
              </a:rPr>
              <a:t>successful testing </a:t>
            </a:r>
            <a:r>
              <a:rPr lang="en-US" sz="2600" dirty="0">
                <a:latin typeface="Arial" pitchFamily="34" charset="0"/>
                <a:cs typeface="Arial" pitchFamily="34" charset="0"/>
              </a:rPr>
              <a:t>the </a:t>
            </a:r>
            <a:r>
              <a:rPr lang="en-US" sz="2600" spc="-5" dirty="0">
                <a:latin typeface="Arial" pitchFamily="34" charset="0"/>
                <a:cs typeface="Arial" pitchFamily="34" charset="0"/>
              </a:rPr>
              <a:t>product is delivered	</a:t>
            </a:r>
            <a:r>
              <a:rPr lang="en-US" sz="2600" dirty="0">
                <a:latin typeface="Arial" pitchFamily="34" charset="0"/>
                <a:cs typeface="Arial" pitchFamily="34" charset="0"/>
              </a:rPr>
              <a:t>/</a:t>
            </a:r>
            <a:r>
              <a:rPr lang="en-US" sz="2600" spc="-5" dirty="0">
                <a:latin typeface="Arial" pitchFamily="34" charset="0"/>
                <a:cs typeface="Arial" pitchFamily="34" charset="0"/>
              </a:rPr>
              <a:t>deployed to the client.</a:t>
            </a:r>
          </a:p>
          <a:p>
            <a:pPr marL="0" indent="0">
              <a:lnSpc>
                <a:spcPct val="100000"/>
              </a:lnSpc>
              <a:spcBef>
                <a:spcPts val="100"/>
              </a:spcBef>
              <a:buNone/>
              <a:tabLst>
                <a:tab pos="939165" algn="l"/>
                <a:tab pos="1459865" algn="l"/>
                <a:tab pos="2400935" algn="l"/>
                <a:tab pos="3086735" algn="l"/>
                <a:tab pos="3429635" algn="l"/>
                <a:tab pos="4115435" algn="l"/>
                <a:tab pos="4368800" algn="l"/>
                <a:tab pos="5233035" algn="l"/>
                <a:tab pos="5397500" algn="l"/>
              </a:tabLst>
            </a:pPr>
            <a:endParaRPr lang="en-US" sz="2600" spc="-5" dirty="0">
              <a:latin typeface="Arial" pitchFamily="34" charset="0"/>
              <a:cs typeface="Arial" pitchFamily="34" charset="0"/>
            </a:endParaRPr>
          </a:p>
          <a:p>
            <a:pPr marL="12700">
              <a:lnSpc>
                <a:spcPct val="100000"/>
              </a:lnSpc>
              <a:spcBef>
                <a:spcPts val="100"/>
              </a:spcBef>
              <a:tabLst>
                <a:tab pos="939165" algn="l"/>
                <a:tab pos="1459865" algn="l"/>
                <a:tab pos="2400935" algn="l"/>
                <a:tab pos="3086735" algn="l"/>
                <a:tab pos="3429635" algn="l"/>
                <a:tab pos="4115435" algn="l"/>
                <a:tab pos="4368800" algn="l"/>
                <a:tab pos="5233035" algn="l"/>
                <a:tab pos="5397500" algn="l"/>
              </a:tabLst>
            </a:pPr>
            <a:r>
              <a:rPr lang="en-US" sz="2600" dirty="0">
                <a:latin typeface="Arial" pitchFamily="34" charset="0"/>
                <a:cs typeface="Arial" pitchFamily="34" charset="0"/>
              </a:rPr>
              <a:t>During the Delivery phase, customer will perform user   	acceptance testing (UAT) in a real time environment.</a:t>
            </a:r>
          </a:p>
          <a:p>
            <a:pPr marL="0" indent="0">
              <a:lnSpc>
                <a:spcPct val="100000"/>
              </a:lnSpc>
              <a:spcBef>
                <a:spcPts val="100"/>
              </a:spcBef>
              <a:buNone/>
              <a:tabLst>
                <a:tab pos="939165" algn="l"/>
                <a:tab pos="1459865" algn="l"/>
                <a:tab pos="2400935" algn="l"/>
                <a:tab pos="3086735" algn="l"/>
                <a:tab pos="3429635" algn="l"/>
                <a:tab pos="4115435" algn="l"/>
                <a:tab pos="4368800" algn="l"/>
                <a:tab pos="5233035" algn="l"/>
                <a:tab pos="5397500" algn="l"/>
              </a:tabLst>
            </a:pPr>
            <a:endParaRPr lang="en-US" sz="2600" dirty="0">
              <a:latin typeface="Arial" pitchFamily="34" charset="0"/>
              <a:cs typeface="Arial" pitchFamily="34" charset="0"/>
            </a:endParaRPr>
          </a:p>
          <a:p>
            <a:r>
              <a:rPr lang="en-US" sz="2600" dirty="0">
                <a:latin typeface="Arial" pitchFamily="34" charset="0"/>
                <a:cs typeface="Arial" pitchFamily="34" charset="0"/>
              </a:rPr>
              <a:t>Once when the customers starts using the developed system then the actual problems comes up and needs to be solved from time to time. This process where the care is taken for the developed product is known as maintenance.</a:t>
            </a:r>
          </a:p>
          <a:p>
            <a:pPr marL="0" indent="0">
              <a:buNone/>
            </a:pPr>
            <a:endParaRPr lang="en-US" sz="2600" dirty="0">
              <a:latin typeface="Arial" pitchFamily="34" charset="0"/>
              <a:cs typeface="Arial" pitchFamily="34" charset="0"/>
            </a:endParaRPr>
          </a:p>
          <a:p>
            <a:r>
              <a:rPr lang="en-US" sz="2600" b="1" dirty="0">
                <a:latin typeface="Arial" pitchFamily="34" charset="0"/>
                <a:cs typeface="Arial" pitchFamily="34" charset="0"/>
              </a:rPr>
              <a:t>Roles Involved: </a:t>
            </a:r>
            <a:r>
              <a:rPr lang="en-US" sz="2600" dirty="0">
                <a:latin typeface="Arial" pitchFamily="34" charset="0"/>
                <a:cs typeface="Arial" pitchFamily="34" charset="0"/>
              </a:rPr>
              <a:t>Testers, Developers, Customer, Business team, Architects, Project Manager, and Delivery Manager</a:t>
            </a:r>
          </a:p>
          <a:p>
            <a:r>
              <a:rPr lang="en-US" sz="2600" b="1" dirty="0">
                <a:latin typeface="Arial" pitchFamily="34" charset="0"/>
                <a:cs typeface="Arial" pitchFamily="34" charset="0"/>
              </a:rPr>
              <a:t>Outcome: </a:t>
            </a:r>
            <a:r>
              <a:rPr lang="en-US" sz="2600" dirty="0">
                <a:latin typeface="Arial" pitchFamily="34" charset="0"/>
                <a:cs typeface="Arial" pitchFamily="34" charset="0"/>
              </a:rPr>
              <a:t>Quality Product, Enhancements &amp;Production Issues (Maintenance)</a:t>
            </a:r>
          </a:p>
          <a:p>
            <a:pPr>
              <a:lnSpc>
                <a:spcPct val="100000"/>
              </a:lnSpc>
              <a:spcBef>
                <a:spcPts val="10"/>
              </a:spcBef>
            </a:pPr>
            <a:endParaRPr lang="en-US" sz="2800" dirty="0">
              <a:latin typeface="Arial"/>
              <a:cs typeface="Arial"/>
            </a:endParaRPr>
          </a:p>
          <a:p>
            <a:pPr marL="0" indent="0">
              <a:buNone/>
            </a:pPr>
            <a:endParaRPr lang="en-US" sz="2800" spc="-50" dirty="0">
              <a:latin typeface="Arial" pitchFamily="34" charset="0"/>
              <a:cs typeface="Arial" pitchFamily="34" charset="0"/>
            </a:endParaRPr>
          </a:p>
          <a:p>
            <a:pPr marL="0" indent="0">
              <a:buNone/>
            </a:pPr>
            <a:endParaRPr lang="en-US" sz="2800" dirty="0">
              <a:latin typeface="Arial" pitchFamily="34" charset="0"/>
              <a:cs typeface="Arial" pitchFamily="34" charset="0"/>
            </a:endParaRPr>
          </a:p>
        </p:txBody>
      </p:sp>
    </p:spTree>
    <p:extLst>
      <p:ext uri="{BB962C8B-B14F-4D97-AF65-F5344CB8AC3E}">
        <p14:creationId xmlns:p14="http://schemas.microsoft.com/office/powerpoint/2010/main" val="2964908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6248400"/>
          </a:xfrm>
        </p:spPr>
        <p:txBody>
          <a:bodyPr/>
          <a:lstStyle/>
          <a:p>
            <a:pPr marL="0" indent="0">
              <a:buNone/>
            </a:pPr>
            <a:endParaRPr lang="en-US" b="1" dirty="0"/>
          </a:p>
          <a:p>
            <a:pPr marL="0" indent="0">
              <a:buNone/>
            </a:pPr>
            <a:r>
              <a:rPr lang="en-US" b="1" dirty="0">
                <a:latin typeface="Arial" pitchFamily="34" charset="0"/>
                <a:cs typeface="Arial" pitchFamily="34" charset="0"/>
              </a:rPr>
              <a:t>Software Development Life Cycle (SDLC) Models</a:t>
            </a:r>
          </a:p>
          <a:p>
            <a:pPr marL="0" indent="0">
              <a:buNone/>
            </a:pPr>
            <a:r>
              <a:rPr lang="en-US" dirty="0">
                <a:latin typeface="Arial" pitchFamily="34" charset="0"/>
                <a:cs typeface="Arial" pitchFamily="34" charset="0"/>
              </a:rPr>
              <a:t>“There are many development models life that have cycle been developed in order to achieve different required objectives.”</a:t>
            </a:r>
          </a:p>
          <a:p>
            <a:endParaRPr lang="en-US" dirty="0">
              <a:latin typeface="Arial" pitchFamily="34" charset="0"/>
              <a:cs typeface="Arial" pitchFamily="34" charset="0"/>
            </a:endParaRPr>
          </a:p>
          <a:p>
            <a:r>
              <a:rPr lang="en-US" sz="2800" dirty="0">
                <a:latin typeface="Arial" pitchFamily="34" charset="0"/>
                <a:cs typeface="Arial" pitchFamily="34" charset="0"/>
              </a:rPr>
              <a:t>Waterfall Model in SDLC</a:t>
            </a:r>
          </a:p>
          <a:p>
            <a:r>
              <a:rPr lang="en-US" sz="2800" dirty="0">
                <a:latin typeface="Arial" pitchFamily="34" charset="0"/>
                <a:cs typeface="Arial" pitchFamily="34" charset="0"/>
              </a:rPr>
              <a:t>Spiral Model in SDLC</a:t>
            </a:r>
          </a:p>
          <a:p>
            <a:r>
              <a:rPr lang="en-US" sz="2800" dirty="0">
                <a:latin typeface="Arial" pitchFamily="34" charset="0"/>
                <a:cs typeface="Arial" pitchFamily="34" charset="0"/>
              </a:rPr>
              <a:t>V Model in SDLC</a:t>
            </a:r>
          </a:p>
          <a:p>
            <a:r>
              <a:rPr lang="en-US" sz="2800" dirty="0">
                <a:latin typeface="Arial" pitchFamily="34" charset="0"/>
                <a:cs typeface="Arial" pitchFamily="34" charset="0"/>
              </a:rPr>
              <a:t>Agile Scrum Methodology</a:t>
            </a:r>
          </a:p>
        </p:txBody>
      </p:sp>
    </p:spTree>
    <p:extLst>
      <p:ext uri="{BB962C8B-B14F-4D97-AF65-F5344CB8AC3E}">
        <p14:creationId xmlns:p14="http://schemas.microsoft.com/office/powerpoint/2010/main" val="2627924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0" indent="0">
              <a:lnSpc>
                <a:spcPct val="100000"/>
              </a:lnSpc>
              <a:spcBef>
                <a:spcPts val="100"/>
              </a:spcBef>
              <a:buNone/>
            </a:pPr>
            <a:r>
              <a:rPr lang="en-US" b="1" spc="-100" dirty="0">
                <a:latin typeface="Trebuchet MS"/>
                <a:cs typeface="Trebuchet MS"/>
              </a:rPr>
              <a:t>1 .</a:t>
            </a:r>
            <a:r>
              <a:rPr lang="en-US" b="1" spc="-50" dirty="0">
                <a:latin typeface="Trebuchet MS"/>
                <a:cs typeface="Trebuchet MS"/>
              </a:rPr>
              <a:t>Water </a:t>
            </a:r>
            <a:r>
              <a:rPr lang="en-US" b="1" spc="-80" dirty="0">
                <a:latin typeface="Trebuchet MS"/>
                <a:cs typeface="Trebuchet MS"/>
              </a:rPr>
              <a:t>Fall</a:t>
            </a:r>
            <a:r>
              <a:rPr lang="en-US" b="1" spc="-95" dirty="0">
                <a:latin typeface="Trebuchet MS"/>
                <a:cs typeface="Trebuchet MS"/>
              </a:rPr>
              <a:t> </a:t>
            </a:r>
            <a:r>
              <a:rPr lang="en-US" b="1" spc="-20" dirty="0">
                <a:latin typeface="Trebuchet MS"/>
                <a:cs typeface="Trebuchet MS"/>
              </a:rPr>
              <a:t>Model</a:t>
            </a:r>
            <a:endParaRPr lang="en-US" dirty="0">
              <a:latin typeface="Trebuchet MS"/>
              <a:cs typeface="Trebuchet MS"/>
            </a:endParaRPr>
          </a:p>
          <a:p>
            <a:pPr marL="0" indent="0">
              <a:lnSpc>
                <a:spcPct val="100000"/>
              </a:lnSpc>
              <a:spcBef>
                <a:spcPts val="25"/>
              </a:spcBef>
              <a:buNone/>
            </a:pPr>
            <a:endParaRPr lang="en-US" dirty="0">
              <a:latin typeface="Arial"/>
              <a:cs typeface="Arial"/>
            </a:endParaRPr>
          </a:p>
          <a:p>
            <a:pPr marL="12700" marR="43180">
              <a:lnSpc>
                <a:spcPct val="109400"/>
              </a:lnSpc>
            </a:pPr>
            <a:r>
              <a:rPr lang="en-US" sz="2800" spc="-5" dirty="0">
                <a:latin typeface="Arial"/>
                <a:cs typeface="Arial"/>
              </a:rPr>
              <a:t>The </a:t>
            </a:r>
            <a:r>
              <a:rPr lang="en-US" sz="2800" dirty="0">
                <a:latin typeface="Arial"/>
                <a:cs typeface="Arial"/>
              </a:rPr>
              <a:t>Waterfall </a:t>
            </a:r>
            <a:r>
              <a:rPr lang="en-US" sz="2800" spc="-5" dirty="0">
                <a:latin typeface="Arial"/>
                <a:cs typeface="Arial"/>
              </a:rPr>
              <a:t>Model </a:t>
            </a:r>
            <a:r>
              <a:rPr lang="en-US" sz="2800" spc="-10" dirty="0">
                <a:latin typeface="Arial"/>
                <a:cs typeface="Arial"/>
              </a:rPr>
              <a:t>was </a:t>
            </a:r>
            <a:r>
              <a:rPr lang="en-US" sz="2800" spc="-5" dirty="0">
                <a:latin typeface="Arial"/>
                <a:cs typeface="Arial"/>
              </a:rPr>
              <a:t>first </a:t>
            </a:r>
            <a:r>
              <a:rPr lang="en-US" sz="2800" dirty="0">
                <a:latin typeface="Arial"/>
                <a:cs typeface="Arial"/>
              </a:rPr>
              <a:t>Process </a:t>
            </a:r>
            <a:r>
              <a:rPr lang="en-US" sz="2800" spc="-5" dirty="0">
                <a:latin typeface="Arial"/>
                <a:cs typeface="Arial"/>
              </a:rPr>
              <a:t>Model to be introduced. </a:t>
            </a:r>
            <a:r>
              <a:rPr lang="en-US" sz="2800" dirty="0">
                <a:latin typeface="Arial"/>
                <a:cs typeface="Arial"/>
              </a:rPr>
              <a:t>It </a:t>
            </a:r>
            <a:r>
              <a:rPr lang="en-US" sz="2800" spc="-10" dirty="0">
                <a:latin typeface="Arial"/>
                <a:cs typeface="Arial"/>
              </a:rPr>
              <a:t>is </a:t>
            </a:r>
            <a:r>
              <a:rPr lang="en-US" sz="2800" spc="-5" dirty="0">
                <a:latin typeface="Arial"/>
                <a:cs typeface="Arial"/>
              </a:rPr>
              <a:t>also referred to </a:t>
            </a:r>
            <a:r>
              <a:rPr lang="en-US" sz="2800" spc="-10" dirty="0">
                <a:latin typeface="Arial"/>
                <a:cs typeface="Arial"/>
              </a:rPr>
              <a:t>as </a:t>
            </a:r>
            <a:r>
              <a:rPr lang="en-US" sz="2800" spc="-5" dirty="0">
                <a:latin typeface="Arial"/>
                <a:cs typeface="Arial"/>
              </a:rPr>
              <a:t>a </a:t>
            </a:r>
            <a:r>
              <a:rPr lang="en-US" sz="2800" b="1" spc="-5" dirty="0">
                <a:latin typeface="Arial"/>
                <a:cs typeface="Arial"/>
              </a:rPr>
              <a:t>linear-sequential </a:t>
            </a:r>
            <a:r>
              <a:rPr lang="en-US" sz="2800" b="1" dirty="0">
                <a:latin typeface="Arial"/>
                <a:cs typeface="Arial"/>
              </a:rPr>
              <a:t>life </a:t>
            </a:r>
            <a:r>
              <a:rPr lang="en-US" sz="2800" b="1" spc="-10" dirty="0">
                <a:latin typeface="Arial"/>
                <a:cs typeface="Arial"/>
              </a:rPr>
              <a:t>cycle  </a:t>
            </a:r>
            <a:r>
              <a:rPr lang="en-US" sz="2800" b="1" dirty="0">
                <a:latin typeface="Arial"/>
                <a:cs typeface="Arial"/>
              </a:rPr>
              <a:t>model</a:t>
            </a:r>
            <a:r>
              <a:rPr lang="en-US" sz="2800" dirty="0">
                <a:latin typeface="Arial"/>
                <a:cs typeface="Arial"/>
              </a:rPr>
              <a:t>. It </a:t>
            </a:r>
            <a:r>
              <a:rPr lang="en-US" sz="2800" spc="-10" dirty="0">
                <a:latin typeface="Arial"/>
                <a:cs typeface="Arial"/>
              </a:rPr>
              <a:t>is </a:t>
            </a:r>
            <a:r>
              <a:rPr lang="en-US" sz="2800" spc="-5" dirty="0">
                <a:latin typeface="Arial"/>
                <a:cs typeface="Arial"/>
              </a:rPr>
              <a:t>very simple </a:t>
            </a:r>
            <a:r>
              <a:rPr lang="en-US" sz="2800" dirty="0">
                <a:latin typeface="Arial"/>
                <a:cs typeface="Arial"/>
              </a:rPr>
              <a:t>to </a:t>
            </a:r>
            <a:r>
              <a:rPr lang="en-US" sz="2800" spc="-5" dirty="0">
                <a:latin typeface="Arial"/>
                <a:cs typeface="Arial"/>
              </a:rPr>
              <a:t>understand and use. This type </a:t>
            </a:r>
            <a:r>
              <a:rPr lang="en-US" sz="2800" dirty="0">
                <a:latin typeface="Arial"/>
                <a:cs typeface="Arial"/>
              </a:rPr>
              <a:t>of </a:t>
            </a:r>
            <a:r>
              <a:rPr lang="en-US" sz="2800" spc="-5" dirty="0">
                <a:latin typeface="Arial"/>
                <a:cs typeface="Arial"/>
              </a:rPr>
              <a:t>model </a:t>
            </a:r>
            <a:r>
              <a:rPr lang="en-US" sz="2800" spc="-10" dirty="0">
                <a:latin typeface="Arial"/>
                <a:cs typeface="Arial"/>
              </a:rPr>
              <a:t>is </a:t>
            </a:r>
            <a:r>
              <a:rPr lang="en-US" sz="2800" spc="-5" dirty="0">
                <a:latin typeface="Arial"/>
                <a:cs typeface="Arial"/>
              </a:rPr>
              <a:t>basically used </a:t>
            </a:r>
            <a:r>
              <a:rPr lang="en-US" sz="2800" dirty="0">
                <a:latin typeface="Arial"/>
                <a:cs typeface="Arial"/>
              </a:rPr>
              <a:t>for the </a:t>
            </a:r>
            <a:r>
              <a:rPr lang="en-US" sz="2800" spc="-5" dirty="0">
                <a:latin typeface="Arial"/>
                <a:cs typeface="Arial"/>
              </a:rPr>
              <a:t>project which </a:t>
            </a:r>
            <a:r>
              <a:rPr lang="en-US" sz="2800" dirty="0">
                <a:latin typeface="Arial"/>
                <a:cs typeface="Arial"/>
              </a:rPr>
              <a:t>is </a:t>
            </a:r>
            <a:r>
              <a:rPr lang="en-US" sz="2800" spc="-5" dirty="0">
                <a:latin typeface="Arial"/>
                <a:cs typeface="Arial"/>
              </a:rPr>
              <a:t>small and  there are </a:t>
            </a:r>
            <a:r>
              <a:rPr lang="en-US" sz="2800" spc="-10" dirty="0">
                <a:latin typeface="Arial"/>
                <a:cs typeface="Arial"/>
              </a:rPr>
              <a:t>no </a:t>
            </a:r>
            <a:r>
              <a:rPr lang="en-US" sz="2800" spc="-5" dirty="0">
                <a:latin typeface="Arial"/>
                <a:cs typeface="Arial"/>
              </a:rPr>
              <a:t>uncertain</a:t>
            </a:r>
            <a:r>
              <a:rPr lang="en-US" sz="2800" spc="20" dirty="0">
                <a:latin typeface="Arial"/>
                <a:cs typeface="Arial"/>
              </a:rPr>
              <a:t> </a:t>
            </a:r>
            <a:r>
              <a:rPr lang="en-US" sz="2800" spc="-5" dirty="0">
                <a:latin typeface="Arial"/>
                <a:cs typeface="Arial"/>
              </a:rPr>
              <a:t>requirements.</a:t>
            </a:r>
            <a:endParaRPr lang="en-US" sz="2800" dirty="0">
              <a:latin typeface="Arial"/>
              <a:cs typeface="Arial"/>
            </a:endParaRPr>
          </a:p>
          <a:p>
            <a:endParaRPr lang="en-US" dirty="0"/>
          </a:p>
        </p:txBody>
      </p:sp>
    </p:spTree>
    <p:extLst>
      <p:ext uri="{BB962C8B-B14F-4D97-AF65-F5344CB8AC3E}">
        <p14:creationId xmlns:p14="http://schemas.microsoft.com/office/powerpoint/2010/main" val="296490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096000"/>
          </a:xfrm>
        </p:spPr>
        <p:txBody>
          <a:bodyPr>
            <a:noAutofit/>
          </a:bodyPr>
          <a:lstStyle/>
          <a:p>
            <a:pPr marL="12065" indent="0" algn="ctr">
              <a:lnSpc>
                <a:spcPct val="100000"/>
              </a:lnSpc>
              <a:spcBef>
                <a:spcPts val="100"/>
              </a:spcBef>
              <a:buNone/>
              <a:tabLst>
                <a:tab pos="200025" algn="l"/>
              </a:tabLst>
            </a:pPr>
            <a:r>
              <a:rPr lang="en-US" b="1" u="sng" spc="-65" dirty="0">
                <a:latin typeface="Arial" pitchFamily="34" charset="0"/>
                <a:cs typeface="Arial" pitchFamily="34" charset="0"/>
              </a:rPr>
              <a:t>Introduction </a:t>
            </a:r>
            <a:r>
              <a:rPr lang="en-US" b="1" u="sng" spc="-50" dirty="0">
                <a:latin typeface="Arial" pitchFamily="34" charset="0"/>
                <a:cs typeface="Arial" pitchFamily="34" charset="0"/>
              </a:rPr>
              <a:t>to </a:t>
            </a:r>
            <a:r>
              <a:rPr lang="en-US" b="1" u="sng" spc="-65" dirty="0">
                <a:latin typeface="Arial" pitchFamily="34" charset="0"/>
                <a:cs typeface="Arial" pitchFamily="34" charset="0"/>
              </a:rPr>
              <a:t>Software</a:t>
            </a:r>
            <a:r>
              <a:rPr lang="en-US" b="1" u="sng" spc="-175" dirty="0">
                <a:latin typeface="Arial" pitchFamily="34" charset="0"/>
                <a:cs typeface="Arial" pitchFamily="34" charset="0"/>
              </a:rPr>
              <a:t> </a:t>
            </a:r>
            <a:r>
              <a:rPr lang="en-US" b="1" u="sng" spc="-70" dirty="0">
                <a:latin typeface="Arial" pitchFamily="34" charset="0"/>
                <a:cs typeface="Arial" pitchFamily="34" charset="0"/>
              </a:rPr>
              <a:t>Testing</a:t>
            </a:r>
            <a:endParaRPr lang="en-US" u="sng" dirty="0">
              <a:latin typeface="Arial" pitchFamily="34" charset="0"/>
              <a:cs typeface="Arial" pitchFamily="34" charset="0"/>
            </a:endParaRPr>
          </a:p>
          <a:p>
            <a:pPr>
              <a:lnSpc>
                <a:spcPct val="100000"/>
              </a:lnSpc>
              <a:spcBef>
                <a:spcPts val="35"/>
              </a:spcBef>
              <a:buFont typeface="Trebuchet MS"/>
              <a:buAutoNum type="arabicPeriod"/>
            </a:pPr>
            <a:endParaRPr lang="en-US" sz="2400" dirty="0">
              <a:latin typeface="Arial" pitchFamily="34" charset="0"/>
              <a:cs typeface="Arial" pitchFamily="34" charset="0"/>
            </a:endParaRPr>
          </a:p>
          <a:p>
            <a:pPr marL="223520" lvl="1" indent="-211454">
              <a:lnSpc>
                <a:spcPct val="100000"/>
              </a:lnSpc>
              <a:buAutoNum type="arabicPeriod"/>
              <a:tabLst>
                <a:tab pos="224154" algn="l"/>
              </a:tabLst>
            </a:pPr>
            <a:r>
              <a:rPr lang="en-US" b="1" spc="-40" dirty="0">
                <a:latin typeface="Arial" pitchFamily="34" charset="0"/>
                <a:cs typeface="Arial" pitchFamily="34" charset="0"/>
              </a:rPr>
              <a:t>What </a:t>
            </a:r>
            <a:r>
              <a:rPr lang="en-US" b="1" spc="-55" dirty="0">
                <a:latin typeface="Arial" pitchFamily="34" charset="0"/>
                <a:cs typeface="Arial" pitchFamily="34" charset="0"/>
              </a:rPr>
              <a:t>is </a:t>
            </a:r>
            <a:r>
              <a:rPr lang="en-US" b="1" spc="-60" dirty="0">
                <a:latin typeface="Arial" pitchFamily="34" charset="0"/>
                <a:cs typeface="Arial" pitchFamily="34" charset="0"/>
              </a:rPr>
              <a:t>Software</a:t>
            </a:r>
            <a:r>
              <a:rPr lang="en-US" b="1" spc="-170" dirty="0">
                <a:latin typeface="Arial" pitchFamily="34" charset="0"/>
                <a:cs typeface="Arial" pitchFamily="34" charset="0"/>
              </a:rPr>
              <a:t> </a:t>
            </a:r>
            <a:r>
              <a:rPr lang="en-US" b="1" spc="-70" dirty="0">
                <a:latin typeface="Arial" pitchFamily="34" charset="0"/>
                <a:cs typeface="Arial" pitchFamily="34" charset="0"/>
              </a:rPr>
              <a:t>Testing</a:t>
            </a:r>
            <a:endParaRPr lang="en-US" dirty="0">
              <a:latin typeface="Arial" pitchFamily="34" charset="0"/>
              <a:cs typeface="Arial" pitchFamily="34" charset="0"/>
            </a:endParaRPr>
          </a:p>
          <a:p>
            <a:pPr lvl="1">
              <a:lnSpc>
                <a:spcPct val="100000"/>
              </a:lnSpc>
              <a:spcBef>
                <a:spcPts val="35"/>
              </a:spcBef>
              <a:buFont typeface="Trebuchet MS"/>
              <a:buAutoNum type="arabicPeriod"/>
            </a:pPr>
            <a:endParaRPr lang="en-US" sz="2400" dirty="0">
              <a:latin typeface="Arial" pitchFamily="34" charset="0"/>
              <a:cs typeface="Arial" pitchFamily="34" charset="0"/>
            </a:endParaRPr>
          </a:p>
          <a:p>
            <a:pPr marL="12700" marR="283845">
              <a:lnSpc>
                <a:spcPct val="100899"/>
              </a:lnSpc>
            </a:pPr>
            <a:r>
              <a:rPr lang="en-US" sz="2400" spc="-15" dirty="0">
                <a:latin typeface="Arial" pitchFamily="34" charset="0"/>
                <a:cs typeface="Arial" pitchFamily="34" charset="0"/>
              </a:rPr>
              <a:t>“Software</a:t>
            </a:r>
            <a:r>
              <a:rPr lang="en-US" sz="2400" spc="-80" dirty="0">
                <a:latin typeface="Arial" pitchFamily="34" charset="0"/>
                <a:cs typeface="Arial" pitchFamily="34" charset="0"/>
              </a:rPr>
              <a:t> </a:t>
            </a:r>
            <a:r>
              <a:rPr lang="en-US" sz="2400" spc="-35" dirty="0">
                <a:latin typeface="Arial" pitchFamily="34" charset="0"/>
                <a:cs typeface="Arial" pitchFamily="34" charset="0"/>
              </a:rPr>
              <a:t>testing</a:t>
            </a:r>
            <a:r>
              <a:rPr lang="en-US" sz="2400" spc="-80" dirty="0">
                <a:latin typeface="Arial" pitchFamily="34" charset="0"/>
                <a:cs typeface="Arial" pitchFamily="34" charset="0"/>
              </a:rPr>
              <a:t> is</a:t>
            </a:r>
            <a:r>
              <a:rPr lang="en-US" sz="2400" spc="-70" dirty="0">
                <a:latin typeface="Arial" pitchFamily="34" charset="0"/>
                <a:cs typeface="Arial" pitchFamily="34" charset="0"/>
              </a:rPr>
              <a:t> a</a:t>
            </a:r>
            <a:r>
              <a:rPr lang="en-US" sz="2400" spc="-85" dirty="0">
                <a:latin typeface="Arial" pitchFamily="34" charset="0"/>
                <a:cs typeface="Arial" pitchFamily="34" charset="0"/>
              </a:rPr>
              <a:t> </a:t>
            </a:r>
            <a:r>
              <a:rPr lang="en-US" sz="2400" spc="-60" dirty="0">
                <a:latin typeface="Arial" pitchFamily="34" charset="0"/>
                <a:cs typeface="Arial" pitchFamily="34" charset="0"/>
              </a:rPr>
              <a:t>process</a:t>
            </a:r>
            <a:r>
              <a:rPr lang="en-US" sz="2400" spc="-80" dirty="0">
                <a:latin typeface="Arial" pitchFamily="34" charset="0"/>
                <a:cs typeface="Arial" pitchFamily="34" charset="0"/>
              </a:rPr>
              <a:t> </a:t>
            </a:r>
            <a:r>
              <a:rPr lang="en-US" sz="2400" dirty="0">
                <a:latin typeface="Arial" pitchFamily="34" charset="0"/>
                <a:cs typeface="Arial" pitchFamily="34" charset="0"/>
              </a:rPr>
              <a:t>of</a:t>
            </a:r>
            <a:r>
              <a:rPr lang="en-US" sz="2400" spc="-75" dirty="0">
                <a:latin typeface="Arial" pitchFamily="34" charset="0"/>
                <a:cs typeface="Arial" pitchFamily="34" charset="0"/>
              </a:rPr>
              <a:t> </a:t>
            </a:r>
            <a:r>
              <a:rPr lang="en-US" sz="2400" spc="-30" dirty="0">
                <a:latin typeface="Arial" pitchFamily="34" charset="0"/>
                <a:cs typeface="Arial" pitchFamily="34" charset="0"/>
              </a:rPr>
              <a:t>executing</a:t>
            </a:r>
            <a:r>
              <a:rPr lang="en-US" sz="2400" spc="-85" dirty="0">
                <a:latin typeface="Arial" pitchFamily="34" charset="0"/>
                <a:cs typeface="Arial" pitchFamily="34" charset="0"/>
              </a:rPr>
              <a:t> </a:t>
            </a:r>
            <a:r>
              <a:rPr lang="en-US" sz="2400" spc="-15" dirty="0">
                <a:latin typeface="Arial" pitchFamily="34" charset="0"/>
                <a:cs typeface="Arial" pitchFamily="34" charset="0"/>
              </a:rPr>
              <a:t>the</a:t>
            </a:r>
            <a:r>
              <a:rPr lang="en-US" sz="2400" spc="-75" dirty="0">
                <a:latin typeface="Arial" pitchFamily="34" charset="0"/>
                <a:cs typeface="Arial" pitchFamily="34" charset="0"/>
              </a:rPr>
              <a:t> </a:t>
            </a:r>
            <a:r>
              <a:rPr lang="en-US" sz="2400" spc="-30" dirty="0">
                <a:latin typeface="Arial" pitchFamily="34" charset="0"/>
                <a:cs typeface="Arial" pitchFamily="34" charset="0"/>
              </a:rPr>
              <a:t>application</a:t>
            </a:r>
            <a:r>
              <a:rPr lang="en-US" sz="2400" spc="-85" dirty="0">
                <a:latin typeface="Arial" pitchFamily="34" charset="0"/>
                <a:cs typeface="Arial" pitchFamily="34" charset="0"/>
              </a:rPr>
              <a:t> </a:t>
            </a:r>
            <a:r>
              <a:rPr lang="en-US" sz="2400" spc="10" dirty="0">
                <a:latin typeface="Arial" pitchFamily="34" charset="0"/>
                <a:cs typeface="Arial" pitchFamily="34" charset="0"/>
              </a:rPr>
              <a:t>with</a:t>
            </a:r>
            <a:r>
              <a:rPr lang="en-US" sz="2400" spc="-75" dirty="0">
                <a:latin typeface="Arial" pitchFamily="34" charset="0"/>
                <a:cs typeface="Arial" pitchFamily="34" charset="0"/>
              </a:rPr>
              <a:t> </a:t>
            </a:r>
            <a:r>
              <a:rPr lang="en-US" sz="2400" spc="-20" dirty="0">
                <a:latin typeface="Arial" pitchFamily="34" charset="0"/>
                <a:cs typeface="Arial" pitchFamily="34" charset="0"/>
              </a:rPr>
              <a:t>the</a:t>
            </a:r>
            <a:r>
              <a:rPr lang="en-US" sz="2400" spc="-80" dirty="0">
                <a:latin typeface="Arial" pitchFamily="34" charset="0"/>
                <a:cs typeface="Arial" pitchFamily="34" charset="0"/>
              </a:rPr>
              <a:t> </a:t>
            </a:r>
            <a:r>
              <a:rPr lang="en-US" sz="2400" spc="-10" dirty="0">
                <a:latin typeface="Arial" pitchFamily="34" charset="0"/>
                <a:cs typeface="Arial" pitchFamily="34" charset="0"/>
              </a:rPr>
              <a:t>intent</a:t>
            </a:r>
            <a:r>
              <a:rPr lang="en-US" sz="2400" spc="-85" dirty="0">
                <a:latin typeface="Arial" pitchFamily="34" charset="0"/>
                <a:cs typeface="Arial" pitchFamily="34" charset="0"/>
              </a:rPr>
              <a:t> </a:t>
            </a:r>
            <a:r>
              <a:rPr lang="en-US" sz="2400" dirty="0">
                <a:latin typeface="Arial" pitchFamily="34" charset="0"/>
                <a:cs typeface="Arial" pitchFamily="34" charset="0"/>
              </a:rPr>
              <a:t>of</a:t>
            </a:r>
            <a:r>
              <a:rPr lang="en-US" sz="2400" spc="-85" dirty="0">
                <a:latin typeface="Arial" pitchFamily="34" charset="0"/>
                <a:cs typeface="Arial" pitchFamily="34" charset="0"/>
              </a:rPr>
              <a:t> </a:t>
            </a:r>
            <a:r>
              <a:rPr lang="en-US" sz="2400" spc="-20" dirty="0">
                <a:latin typeface="Arial" pitchFamily="34" charset="0"/>
                <a:cs typeface="Arial" pitchFamily="34" charset="0"/>
              </a:rPr>
              <a:t>finding</a:t>
            </a:r>
            <a:r>
              <a:rPr lang="en-US" sz="2400" spc="-75" dirty="0">
                <a:latin typeface="Arial" pitchFamily="34" charset="0"/>
                <a:cs typeface="Arial" pitchFamily="34" charset="0"/>
              </a:rPr>
              <a:t> </a:t>
            </a:r>
            <a:r>
              <a:rPr lang="en-US" sz="2400" spc="-20" dirty="0">
                <a:latin typeface="Arial" pitchFamily="34" charset="0"/>
                <a:cs typeface="Arial" pitchFamily="34" charset="0"/>
              </a:rPr>
              <a:t>the</a:t>
            </a:r>
            <a:r>
              <a:rPr lang="en-US" sz="2400" spc="-70" dirty="0">
                <a:latin typeface="Arial" pitchFamily="34" charset="0"/>
                <a:cs typeface="Arial" pitchFamily="34" charset="0"/>
              </a:rPr>
              <a:t> </a:t>
            </a:r>
            <a:r>
              <a:rPr lang="en-US" sz="2400" spc="-45" dirty="0">
                <a:latin typeface="Arial" pitchFamily="34" charset="0"/>
                <a:cs typeface="Arial" pitchFamily="34" charset="0"/>
              </a:rPr>
              <a:t>defects</a:t>
            </a:r>
            <a:r>
              <a:rPr lang="en-US" sz="2400" spc="-70" dirty="0">
                <a:latin typeface="Arial" pitchFamily="34" charset="0"/>
                <a:cs typeface="Arial" pitchFamily="34" charset="0"/>
              </a:rPr>
              <a:t> </a:t>
            </a:r>
            <a:r>
              <a:rPr lang="en-US" sz="2400" spc="5" dirty="0">
                <a:latin typeface="Arial" pitchFamily="34" charset="0"/>
                <a:cs typeface="Arial" pitchFamily="34" charset="0"/>
              </a:rPr>
              <a:t>by  </a:t>
            </a:r>
            <a:r>
              <a:rPr lang="en-US" sz="2400" spc="-25" dirty="0">
                <a:latin typeface="Arial" pitchFamily="34" charset="0"/>
                <a:cs typeface="Arial" pitchFamily="34" charset="0"/>
              </a:rPr>
              <a:t>comparing</a:t>
            </a:r>
            <a:r>
              <a:rPr lang="en-US" sz="2400" spc="-85" dirty="0">
                <a:latin typeface="Arial" pitchFamily="34" charset="0"/>
                <a:cs typeface="Arial" pitchFamily="34" charset="0"/>
              </a:rPr>
              <a:t> </a:t>
            </a:r>
            <a:r>
              <a:rPr lang="en-US" sz="2400" spc="-20" dirty="0">
                <a:latin typeface="Arial" pitchFamily="34" charset="0"/>
                <a:cs typeface="Arial" pitchFamily="34" charset="0"/>
              </a:rPr>
              <a:t>the</a:t>
            </a:r>
            <a:r>
              <a:rPr lang="en-US" sz="2400" spc="-85" dirty="0">
                <a:latin typeface="Arial" pitchFamily="34" charset="0"/>
                <a:cs typeface="Arial" pitchFamily="34" charset="0"/>
              </a:rPr>
              <a:t> </a:t>
            </a:r>
            <a:r>
              <a:rPr lang="en-US" sz="2400" spc="-5" dirty="0">
                <a:latin typeface="Arial" pitchFamily="34" charset="0"/>
                <a:cs typeface="Arial" pitchFamily="34" charset="0"/>
              </a:rPr>
              <a:t>output</a:t>
            </a:r>
            <a:r>
              <a:rPr lang="en-US" sz="2400" spc="-75" dirty="0">
                <a:latin typeface="Arial" pitchFamily="34" charset="0"/>
                <a:cs typeface="Arial" pitchFamily="34" charset="0"/>
              </a:rPr>
              <a:t> </a:t>
            </a:r>
            <a:r>
              <a:rPr lang="en-US" sz="2400" spc="-20" dirty="0">
                <a:latin typeface="Arial" pitchFamily="34" charset="0"/>
                <a:cs typeface="Arial" pitchFamily="34" charset="0"/>
              </a:rPr>
              <a:t>behavior</a:t>
            </a:r>
            <a:r>
              <a:rPr lang="en-US" sz="2400" spc="-90" dirty="0">
                <a:latin typeface="Arial" pitchFamily="34" charset="0"/>
                <a:cs typeface="Arial" pitchFamily="34" charset="0"/>
              </a:rPr>
              <a:t> </a:t>
            </a:r>
            <a:r>
              <a:rPr lang="en-US" sz="2400" dirty="0">
                <a:latin typeface="Arial" pitchFamily="34" charset="0"/>
                <a:cs typeface="Arial" pitchFamily="34" charset="0"/>
              </a:rPr>
              <a:t>of</a:t>
            </a:r>
            <a:r>
              <a:rPr lang="en-US" sz="2400" spc="-95" dirty="0">
                <a:latin typeface="Arial" pitchFamily="34" charset="0"/>
                <a:cs typeface="Arial" pitchFamily="34" charset="0"/>
              </a:rPr>
              <a:t> </a:t>
            </a:r>
            <a:r>
              <a:rPr lang="en-US" sz="2400" spc="-15" dirty="0">
                <a:latin typeface="Arial" pitchFamily="34" charset="0"/>
                <a:cs typeface="Arial" pitchFamily="34" charset="0"/>
              </a:rPr>
              <a:t>the</a:t>
            </a:r>
            <a:r>
              <a:rPr lang="en-US" sz="2400" spc="-80" dirty="0">
                <a:latin typeface="Arial" pitchFamily="34" charset="0"/>
                <a:cs typeface="Arial" pitchFamily="34" charset="0"/>
              </a:rPr>
              <a:t> </a:t>
            </a:r>
            <a:r>
              <a:rPr lang="en-US" sz="2400" spc="-30" dirty="0">
                <a:latin typeface="Arial" pitchFamily="34" charset="0"/>
                <a:cs typeface="Arial" pitchFamily="34" charset="0"/>
              </a:rPr>
              <a:t>application</a:t>
            </a:r>
            <a:r>
              <a:rPr lang="en-US" sz="2400" spc="-90" dirty="0">
                <a:latin typeface="Arial" pitchFamily="34" charset="0"/>
                <a:cs typeface="Arial" pitchFamily="34" charset="0"/>
              </a:rPr>
              <a:t> </a:t>
            </a:r>
            <a:r>
              <a:rPr lang="en-US" sz="2400" spc="10" dirty="0">
                <a:latin typeface="Arial" pitchFamily="34" charset="0"/>
                <a:cs typeface="Arial" pitchFamily="34" charset="0"/>
              </a:rPr>
              <a:t>with</a:t>
            </a:r>
            <a:r>
              <a:rPr lang="en-US" sz="2400" spc="-95" dirty="0">
                <a:latin typeface="Arial" pitchFamily="34" charset="0"/>
                <a:cs typeface="Arial" pitchFamily="34" charset="0"/>
              </a:rPr>
              <a:t> </a:t>
            </a:r>
            <a:r>
              <a:rPr lang="en-US" sz="2400" spc="-35" dirty="0">
                <a:latin typeface="Arial" pitchFamily="34" charset="0"/>
                <a:cs typeface="Arial" pitchFamily="34" charset="0"/>
              </a:rPr>
              <a:t>expected</a:t>
            </a:r>
            <a:r>
              <a:rPr lang="en-US" sz="2400" spc="-80" dirty="0">
                <a:latin typeface="Arial" pitchFamily="34" charset="0"/>
                <a:cs typeface="Arial" pitchFamily="34" charset="0"/>
              </a:rPr>
              <a:t> </a:t>
            </a:r>
            <a:r>
              <a:rPr lang="en-US" sz="2400" spc="-20" dirty="0">
                <a:latin typeface="Arial" pitchFamily="34" charset="0"/>
                <a:cs typeface="Arial" pitchFamily="34" charset="0"/>
              </a:rPr>
              <a:t>behavior</a:t>
            </a:r>
            <a:r>
              <a:rPr lang="en-US" sz="2400" spc="-75" dirty="0">
                <a:latin typeface="Arial" pitchFamily="34" charset="0"/>
                <a:cs typeface="Arial" pitchFamily="34" charset="0"/>
              </a:rPr>
              <a:t> </a:t>
            </a:r>
            <a:r>
              <a:rPr lang="en-US" sz="2400" spc="-10" dirty="0">
                <a:latin typeface="Arial" pitchFamily="34" charset="0"/>
                <a:cs typeface="Arial" pitchFamily="34" charset="0"/>
              </a:rPr>
              <a:t>(requirement).”</a:t>
            </a:r>
            <a:endParaRPr lang="en-US" sz="2400" dirty="0">
              <a:latin typeface="Arial" pitchFamily="34" charset="0"/>
              <a:cs typeface="Arial" pitchFamily="34" charset="0"/>
            </a:endParaRPr>
          </a:p>
          <a:p>
            <a:pPr>
              <a:lnSpc>
                <a:spcPct val="100000"/>
              </a:lnSpc>
              <a:spcBef>
                <a:spcPts val="30"/>
              </a:spcBef>
            </a:pPr>
            <a:endParaRPr lang="en-US" sz="2400" dirty="0">
              <a:latin typeface="Arial" pitchFamily="34" charset="0"/>
              <a:cs typeface="Arial" pitchFamily="34" charset="0"/>
            </a:endParaRPr>
          </a:p>
          <a:p>
            <a:pPr marL="12700">
              <a:lnSpc>
                <a:spcPct val="100000"/>
              </a:lnSpc>
            </a:pPr>
            <a:r>
              <a:rPr lang="en-US" sz="2400" spc="-15" dirty="0">
                <a:latin typeface="Arial" pitchFamily="34" charset="0"/>
                <a:cs typeface="Arial" pitchFamily="34" charset="0"/>
              </a:rPr>
              <a:t>In</a:t>
            </a:r>
            <a:r>
              <a:rPr lang="en-US" sz="2400" spc="-90" dirty="0">
                <a:latin typeface="Arial" pitchFamily="34" charset="0"/>
                <a:cs typeface="Arial" pitchFamily="34" charset="0"/>
              </a:rPr>
              <a:t> </a:t>
            </a:r>
            <a:r>
              <a:rPr lang="en-US" sz="2400" spc="-5" dirty="0">
                <a:latin typeface="Arial" pitchFamily="34" charset="0"/>
                <a:cs typeface="Arial" pitchFamily="34" charset="0"/>
              </a:rPr>
              <a:t>other</a:t>
            </a:r>
            <a:r>
              <a:rPr lang="en-US" sz="2400" spc="-90" dirty="0">
                <a:latin typeface="Arial" pitchFamily="34" charset="0"/>
                <a:cs typeface="Arial" pitchFamily="34" charset="0"/>
              </a:rPr>
              <a:t> </a:t>
            </a:r>
            <a:r>
              <a:rPr lang="en-US" sz="2400" spc="-20" dirty="0">
                <a:latin typeface="Arial" pitchFamily="34" charset="0"/>
                <a:cs typeface="Arial" pitchFamily="34" charset="0"/>
              </a:rPr>
              <a:t>words</a:t>
            </a:r>
            <a:r>
              <a:rPr lang="en-US" sz="2400" spc="-80" dirty="0">
                <a:latin typeface="Arial" pitchFamily="34" charset="0"/>
                <a:cs typeface="Arial" pitchFamily="34" charset="0"/>
              </a:rPr>
              <a:t> </a:t>
            </a:r>
            <a:r>
              <a:rPr lang="en-US" sz="2400" spc="-30" dirty="0">
                <a:latin typeface="Arial" pitchFamily="34" charset="0"/>
                <a:cs typeface="Arial" pitchFamily="34" charset="0"/>
              </a:rPr>
              <a:t>it’s</a:t>
            </a:r>
            <a:r>
              <a:rPr lang="en-US" sz="2400" spc="-90" dirty="0">
                <a:latin typeface="Arial" pitchFamily="34" charset="0"/>
                <a:cs typeface="Arial" pitchFamily="34" charset="0"/>
              </a:rPr>
              <a:t> </a:t>
            </a:r>
            <a:r>
              <a:rPr lang="en-US" sz="2400" spc="-30" dirty="0">
                <a:latin typeface="Arial" pitchFamily="34" charset="0"/>
                <a:cs typeface="Arial" pitchFamily="34" charset="0"/>
              </a:rPr>
              <a:t>comparing</a:t>
            </a:r>
            <a:r>
              <a:rPr lang="en-US" sz="2400" spc="-80" dirty="0">
                <a:latin typeface="Arial" pitchFamily="34" charset="0"/>
                <a:cs typeface="Arial" pitchFamily="34" charset="0"/>
              </a:rPr>
              <a:t> </a:t>
            </a:r>
            <a:r>
              <a:rPr lang="en-US" sz="2400" spc="-20" dirty="0">
                <a:latin typeface="Arial" pitchFamily="34" charset="0"/>
                <a:cs typeface="Arial" pitchFamily="34" charset="0"/>
              </a:rPr>
              <a:t>the</a:t>
            </a:r>
            <a:r>
              <a:rPr lang="en-US" sz="2400" spc="-75" dirty="0">
                <a:latin typeface="Arial" pitchFamily="34" charset="0"/>
                <a:cs typeface="Arial" pitchFamily="34" charset="0"/>
              </a:rPr>
              <a:t> </a:t>
            </a:r>
            <a:r>
              <a:rPr lang="en-US" sz="2400" spc="-35" dirty="0">
                <a:latin typeface="Arial" pitchFamily="34" charset="0"/>
                <a:cs typeface="Arial" pitchFamily="34" charset="0"/>
              </a:rPr>
              <a:t>actual</a:t>
            </a:r>
            <a:r>
              <a:rPr lang="en-US" sz="2400" spc="-85" dirty="0">
                <a:latin typeface="Arial" pitchFamily="34" charset="0"/>
                <a:cs typeface="Arial" pitchFamily="34" charset="0"/>
              </a:rPr>
              <a:t> </a:t>
            </a:r>
            <a:r>
              <a:rPr lang="en-US" sz="2400" spc="-20" dirty="0">
                <a:latin typeface="Arial" pitchFamily="34" charset="0"/>
                <a:cs typeface="Arial" pitchFamily="34" charset="0"/>
              </a:rPr>
              <a:t>behavior</a:t>
            </a:r>
            <a:r>
              <a:rPr lang="en-US" sz="2400" spc="-95" dirty="0">
                <a:latin typeface="Arial" pitchFamily="34" charset="0"/>
                <a:cs typeface="Arial" pitchFamily="34" charset="0"/>
              </a:rPr>
              <a:t> </a:t>
            </a:r>
            <a:r>
              <a:rPr lang="en-US" sz="2400" dirty="0">
                <a:latin typeface="Arial" pitchFamily="34" charset="0"/>
                <a:cs typeface="Arial" pitchFamily="34" charset="0"/>
              </a:rPr>
              <a:t>of</a:t>
            </a:r>
            <a:r>
              <a:rPr lang="en-US" sz="2400" spc="-80" dirty="0">
                <a:latin typeface="Arial" pitchFamily="34" charset="0"/>
                <a:cs typeface="Arial" pitchFamily="34" charset="0"/>
              </a:rPr>
              <a:t> </a:t>
            </a:r>
            <a:r>
              <a:rPr lang="en-US" sz="2400" spc="-50" dirty="0">
                <a:latin typeface="Arial" pitchFamily="34" charset="0"/>
                <a:cs typeface="Arial" pitchFamily="34" charset="0"/>
              </a:rPr>
              <a:t>an</a:t>
            </a:r>
            <a:r>
              <a:rPr lang="en-US" sz="2400" spc="-80" dirty="0">
                <a:latin typeface="Arial" pitchFamily="34" charset="0"/>
                <a:cs typeface="Arial" pitchFamily="34" charset="0"/>
              </a:rPr>
              <a:t> </a:t>
            </a:r>
            <a:r>
              <a:rPr lang="en-US" sz="2400" spc="-25" dirty="0">
                <a:latin typeface="Arial" pitchFamily="34" charset="0"/>
                <a:cs typeface="Arial" pitchFamily="34" charset="0"/>
              </a:rPr>
              <a:t>application</a:t>
            </a:r>
            <a:r>
              <a:rPr lang="en-US" sz="2400" spc="-90" dirty="0">
                <a:latin typeface="Arial" pitchFamily="34" charset="0"/>
                <a:cs typeface="Arial" pitchFamily="34" charset="0"/>
              </a:rPr>
              <a:t> </a:t>
            </a:r>
            <a:r>
              <a:rPr lang="en-US" sz="2400" spc="10" dirty="0">
                <a:latin typeface="Arial" pitchFamily="34" charset="0"/>
                <a:cs typeface="Arial" pitchFamily="34" charset="0"/>
              </a:rPr>
              <a:t>with</a:t>
            </a:r>
            <a:r>
              <a:rPr lang="en-US" sz="2400" spc="-85" dirty="0">
                <a:latin typeface="Arial" pitchFamily="34" charset="0"/>
                <a:cs typeface="Arial" pitchFamily="34" charset="0"/>
              </a:rPr>
              <a:t> </a:t>
            </a:r>
            <a:r>
              <a:rPr lang="en-US" sz="2400" spc="-35" dirty="0">
                <a:latin typeface="Arial" pitchFamily="34" charset="0"/>
                <a:cs typeface="Arial" pitchFamily="34" charset="0"/>
              </a:rPr>
              <a:t>expected</a:t>
            </a:r>
            <a:r>
              <a:rPr lang="en-US" sz="2400" spc="-80" dirty="0">
                <a:latin typeface="Arial" pitchFamily="34" charset="0"/>
                <a:cs typeface="Arial" pitchFamily="34" charset="0"/>
              </a:rPr>
              <a:t> </a:t>
            </a:r>
            <a:r>
              <a:rPr lang="en-US" sz="2400" spc="-25" dirty="0">
                <a:latin typeface="Arial" pitchFamily="34" charset="0"/>
                <a:cs typeface="Arial" pitchFamily="34" charset="0"/>
              </a:rPr>
              <a:t>behavior.</a:t>
            </a:r>
            <a:endParaRPr lang="en-US" sz="2400" dirty="0">
              <a:latin typeface="Arial" pitchFamily="34" charset="0"/>
              <a:cs typeface="Arial" pitchFamily="34" charset="0"/>
            </a:endParaRPr>
          </a:p>
          <a:p>
            <a:pPr>
              <a:lnSpc>
                <a:spcPct val="100000"/>
              </a:lnSpc>
              <a:spcBef>
                <a:spcPts val="25"/>
              </a:spcBef>
            </a:pPr>
            <a:endParaRPr lang="en-US" sz="1600" dirty="0">
              <a:latin typeface="Arial" pitchFamily="34" charset="0"/>
              <a:cs typeface="Arial" pitchFamily="34" charset="0"/>
            </a:endParaRPr>
          </a:p>
          <a:p>
            <a:endParaRPr lang="en-US" sz="1600" dirty="0">
              <a:latin typeface="Arial" pitchFamily="34" charset="0"/>
              <a:cs typeface="Arial" pitchFamily="34" charset="0"/>
            </a:endParaRPr>
          </a:p>
        </p:txBody>
      </p:sp>
    </p:spTree>
    <p:extLst>
      <p:ext uri="{BB962C8B-B14F-4D97-AF65-F5344CB8AC3E}">
        <p14:creationId xmlns:p14="http://schemas.microsoft.com/office/powerpoint/2010/main" val="356466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54" y="533400"/>
            <a:ext cx="8710629" cy="584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646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marL="0" indent="0">
              <a:buNone/>
            </a:pPr>
            <a:r>
              <a:rPr lang="en-US" b="1" dirty="0"/>
              <a:t>Advantages of waterfall model:</a:t>
            </a:r>
          </a:p>
          <a:p>
            <a:r>
              <a:rPr lang="en-US" dirty="0"/>
              <a:t>- This model is simple and easy to understand and use.</a:t>
            </a:r>
          </a:p>
          <a:p>
            <a:r>
              <a:rPr lang="en-US" dirty="0"/>
              <a:t>- It is easy to manage due to the rigidity of the model</a:t>
            </a:r>
          </a:p>
          <a:p>
            <a:r>
              <a:rPr lang="en-US" dirty="0"/>
              <a:t>- In this model phases are processed and completed one at a time.</a:t>
            </a:r>
          </a:p>
        </p:txBody>
      </p:sp>
    </p:spTree>
    <p:extLst>
      <p:ext uri="{BB962C8B-B14F-4D97-AF65-F5344CB8AC3E}">
        <p14:creationId xmlns:p14="http://schemas.microsoft.com/office/powerpoint/2010/main" val="262792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lnSpcReduction="10000"/>
          </a:bodyPr>
          <a:lstStyle/>
          <a:p>
            <a:pPr marL="0" indent="0">
              <a:buNone/>
            </a:pPr>
            <a:r>
              <a:rPr lang="en-US" b="1" dirty="0"/>
              <a:t>Disadvantages of waterfall model:</a:t>
            </a:r>
          </a:p>
          <a:p>
            <a:r>
              <a:rPr lang="en-US" sz="2800" dirty="0"/>
              <a:t>- Once an application is in the testing stage, it is very difficult to go back and change</a:t>
            </a:r>
          </a:p>
          <a:p>
            <a:r>
              <a:rPr lang="en-US" sz="2800" dirty="0"/>
              <a:t>- No working software is produced until late during the life cycle.</a:t>
            </a:r>
          </a:p>
          <a:p>
            <a:r>
              <a:rPr lang="en-US" sz="2800" dirty="0"/>
              <a:t>- High amounts of risk</a:t>
            </a:r>
          </a:p>
          <a:p>
            <a:r>
              <a:rPr lang="en-US" sz="2800" dirty="0"/>
              <a:t>- Not a good model for complex and object-oriented projects.</a:t>
            </a:r>
          </a:p>
          <a:p>
            <a:r>
              <a:rPr lang="en-US" sz="2800" dirty="0"/>
              <a:t>- Poor model for long and ongoing projects.</a:t>
            </a:r>
          </a:p>
          <a:p>
            <a:pPr marL="0" indent="0">
              <a:buNone/>
            </a:pPr>
            <a:r>
              <a:rPr lang="en-US" sz="2800" b="1" dirty="0"/>
              <a:t>When to use the waterfall model:</a:t>
            </a:r>
          </a:p>
          <a:p>
            <a:r>
              <a:rPr lang="en-US" sz="2800" dirty="0"/>
              <a:t>- This model is used only when the requirements are very well known, clear and fixed.</a:t>
            </a:r>
          </a:p>
          <a:p>
            <a:r>
              <a:rPr lang="en-US" sz="2800" dirty="0"/>
              <a:t>- The project is short.</a:t>
            </a:r>
          </a:p>
        </p:txBody>
      </p:sp>
    </p:spTree>
    <p:extLst>
      <p:ext uri="{BB962C8B-B14F-4D97-AF65-F5344CB8AC3E}">
        <p14:creationId xmlns:p14="http://schemas.microsoft.com/office/powerpoint/2010/main" val="2964908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marL="0" indent="0">
              <a:buNone/>
            </a:pPr>
            <a:r>
              <a:rPr lang="en-US" b="1" dirty="0">
                <a:latin typeface="Arial" pitchFamily="34" charset="0"/>
                <a:cs typeface="Arial" pitchFamily="34" charset="0"/>
              </a:rPr>
              <a:t>2. V Model</a:t>
            </a:r>
          </a:p>
          <a:p>
            <a:pPr marL="0" indent="0">
              <a:buNone/>
            </a:pPr>
            <a:endParaRPr lang="en-US" dirty="0">
              <a:latin typeface="Arial" pitchFamily="34" charset="0"/>
              <a:cs typeface="Arial" pitchFamily="34" charset="0"/>
            </a:endParaRPr>
          </a:p>
          <a:p>
            <a:pPr marL="0" indent="0">
              <a:buNone/>
            </a:pPr>
            <a:r>
              <a:rPr lang="en-US" sz="2800" dirty="0"/>
              <a:t>“The - </a:t>
            </a:r>
            <a:r>
              <a:rPr lang="en-US" sz="2800" dirty="0" err="1"/>
              <a:t>Vmodel</a:t>
            </a:r>
            <a:r>
              <a:rPr lang="en-US" sz="2800" dirty="0"/>
              <a:t> is a SDLC model where execution of processes happens in a sequential manner in V-shape. “</a:t>
            </a:r>
          </a:p>
          <a:p>
            <a:r>
              <a:rPr lang="en-US" sz="2800" dirty="0"/>
              <a:t>V-Shaped life cycle is a sequential path of execution of processes. Each phase must be completed before the </a:t>
            </a:r>
            <a:r>
              <a:rPr lang="en-US" sz="2800" spc="-5" dirty="0">
                <a:latin typeface="Arial"/>
                <a:cs typeface="Arial"/>
              </a:rPr>
              <a:t>next </a:t>
            </a:r>
            <a:r>
              <a:rPr lang="en-US" sz="2800" dirty="0">
                <a:latin typeface="Arial"/>
                <a:cs typeface="Arial"/>
              </a:rPr>
              <a:t>phase </a:t>
            </a:r>
            <a:r>
              <a:rPr lang="en-US" sz="2800" spc="-5" dirty="0">
                <a:latin typeface="Arial"/>
                <a:cs typeface="Arial"/>
              </a:rPr>
              <a:t>begins.</a:t>
            </a:r>
            <a:endParaRPr lang="en-US" sz="2800" dirty="0"/>
          </a:p>
          <a:p>
            <a:r>
              <a:rPr lang="en-US" sz="2800" dirty="0"/>
              <a:t>Testing of the product is planned in parallel with a corresponding phase of development.</a:t>
            </a:r>
          </a:p>
        </p:txBody>
      </p:sp>
    </p:spTree>
    <p:extLst>
      <p:ext uri="{BB962C8B-B14F-4D97-AF65-F5344CB8AC3E}">
        <p14:creationId xmlns:p14="http://schemas.microsoft.com/office/powerpoint/2010/main" val="2188376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0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646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20000"/>
          </a:bodyPr>
          <a:lstStyle/>
          <a:p>
            <a:pPr marL="0" indent="0">
              <a:buNone/>
            </a:pPr>
            <a:r>
              <a:rPr lang="en-US" b="1" dirty="0">
                <a:latin typeface="Arial" pitchFamily="34" charset="0"/>
                <a:cs typeface="Arial" pitchFamily="34" charset="0"/>
              </a:rPr>
              <a:t>Advantages of V-model:</a:t>
            </a:r>
          </a:p>
          <a:p>
            <a:r>
              <a:rPr lang="en-US" sz="3300" dirty="0">
                <a:latin typeface="Arial" pitchFamily="34" charset="0"/>
                <a:cs typeface="Arial" pitchFamily="34" charset="0"/>
              </a:rPr>
              <a:t>- Simple and easy to use.</a:t>
            </a:r>
          </a:p>
          <a:p>
            <a:r>
              <a:rPr lang="en-US" sz="3300" dirty="0">
                <a:latin typeface="Arial" pitchFamily="34" charset="0"/>
                <a:cs typeface="Arial" pitchFamily="34" charset="0"/>
              </a:rPr>
              <a:t>- Testing activities like planning, test designing happens well before coding. This saves a lot of time.</a:t>
            </a:r>
          </a:p>
          <a:p>
            <a:r>
              <a:rPr lang="en-US" sz="3300" dirty="0">
                <a:latin typeface="Arial" pitchFamily="34" charset="0"/>
                <a:cs typeface="Arial" pitchFamily="34" charset="0"/>
              </a:rPr>
              <a:t>- Proactive defect tracking – that is defects are found at early stage.</a:t>
            </a:r>
          </a:p>
          <a:p>
            <a:pPr marL="0" indent="0">
              <a:buNone/>
            </a:pPr>
            <a:r>
              <a:rPr lang="en-US" b="1" dirty="0">
                <a:latin typeface="Arial" pitchFamily="34" charset="0"/>
                <a:cs typeface="Arial" pitchFamily="34" charset="0"/>
              </a:rPr>
              <a:t>Disadvantages of V-model:</a:t>
            </a:r>
          </a:p>
          <a:p>
            <a:r>
              <a:rPr lang="en-US" sz="3300" dirty="0">
                <a:latin typeface="Arial" pitchFamily="34" charset="0"/>
                <a:cs typeface="Arial" pitchFamily="34" charset="0"/>
              </a:rPr>
              <a:t>- Software is developed during the implementation phase, so no early prototypes of the software are produced.</a:t>
            </a:r>
          </a:p>
          <a:p>
            <a:r>
              <a:rPr lang="en-US" sz="3300" dirty="0">
                <a:latin typeface="Arial" pitchFamily="34" charset="0"/>
                <a:cs typeface="Arial" pitchFamily="34" charset="0"/>
              </a:rPr>
              <a:t>- If any changes happen in midway, then the test documents along with requirement documents has to be updated.</a:t>
            </a:r>
          </a:p>
        </p:txBody>
      </p:sp>
    </p:spTree>
    <p:extLst>
      <p:ext uri="{BB962C8B-B14F-4D97-AF65-F5344CB8AC3E}">
        <p14:creationId xmlns:p14="http://schemas.microsoft.com/office/powerpoint/2010/main" val="2627924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marL="0" indent="0">
              <a:buNone/>
            </a:pPr>
            <a:r>
              <a:rPr lang="en-US" b="1" dirty="0">
                <a:latin typeface="Arial" pitchFamily="34" charset="0"/>
                <a:cs typeface="Arial" pitchFamily="34" charset="0"/>
              </a:rPr>
              <a:t>When to use the V-model:</a:t>
            </a:r>
          </a:p>
          <a:p>
            <a:r>
              <a:rPr lang="en-US" sz="2800" dirty="0">
                <a:latin typeface="Arial" pitchFamily="34" charset="0"/>
                <a:cs typeface="Arial" pitchFamily="34" charset="0"/>
              </a:rPr>
              <a:t>- The V-shaped model should be used for small to medium sized projects where requirements are clearly defined and fixed.</a:t>
            </a:r>
          </a:p>
          <a:p>
            <a:r>
              <a:rPr lang="en-US" sz="2800" dirty="0">
                <a:latin typeface="Arial" pitchFamily="34" charset="0"/>
                <a:cs typeface="Arial" pitchFamily="34" charset="0"/>
              </a:rPr>
              <a:t>- The V-Shaped model should be chosen when sample technical resources are available with needed technical expertise.</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2964908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477000"/>
          </a:xfrm>
        </p:spPr>
        <p:txBody>
          <a:bodyPr>
            <a:normAutofit/>
          </a:bodyPr>
          <a:lstStyle/>
          <a:p>
            <a:pPr marL="0" indent="0">
              <a:buNone/>
            </a:pPr>
            <a:r>
              <a:rPr lang="en-US" b="1" dirty="0">
                <a:latin typeface="Arial" pitchFamily="34" charset="0"/>
                <a:cs typeface="Arial" pitchFamily="34" charset="0"/>
              </a:rPr>
              <a:t>Spiral Model:</a:t>
            </a:r>
          </a:p>
          <a:p>
            <a:pPr marL="0" indent="0">
              <a:buNone/>
            </a:pPr>
            <a:endParaRPr lang="en-US" dirty="0">
              <a:latin typeface="Arial" pitchFamily="34" charset="0"/>
              <a:cs typeface="Arial" pitchFamily="34" charset="0"/>
            </a:endParaRPr>
          </a:p>
          <a:p>
            <a:pPr marL="0" indent="0">
              <a:buNone/>
            </a:pPr>
            <a:r>
              <a:rPr lang="en-US" sz="2800" b="1" dirty="0">
                <a:latin typeface="Arial" pitchFamily="34" charset="0"/>
                <a:cs typeface="Arial" pitchFamily="34" charset="0"/>
              </a:rPr>
              <a:t>Planning Phase</a:t>
            </a:r>
            <a:r>
              <a:rPr lang="en-US" sz="2800" dirty="0">
                <a:latin typeface="Arial" pitchFamily="34" charset="0"/>
                <a:cs typeface="Arial" pitchFamily="34" charset="0"/>
              </a:rPr>
              <a:t> – Requirement Gathering, Cost Estimation, Resource Allocation</a:t>
            </a:r>
            <a:br>
              <a:rPr lang="en-US" sz="2800" dirty="0">
                <a:latin typeface="Arial" pitchFamily="34" charset="0"/>
                <a:cs typeface="Arial" pitchFamily="34" charset="0"/>
              </a:rPr>
            </a:br>
            <a:r>
              <a:rPr lang="en-US" sz="2800" b="1" dirty="0">
                <a:latin typeface="Arial" pitchFamily="34" charset="0"/>
                <a:cs typeface="Arial" pitchFamily="34" charset="0"/>
              </a:rPr>
              <a:t>Risk Analysis Phase</a:t>
            </a:r>
            <a:r>
              <a:rPr lang="en-US" sz="2800" dirty="0">
                <a:latin typeface="Arial" pitchFamily="34" charset="0"/>
                <a:cs typeface="Arial" pitchFamily="34" charset="0"/>
              </a:rPr>
              <a:t> – Strengths and weaknesses of the project</a:t>
            </a:r>
            <a:br>
              <a:rPr lang="en-US" sz="2800" dirty="0">
                <a:latin typeface="Arial" pitchFamily="34" charset="0"/>
                <a:cs typeface="Arial" pitchFamily="34" charset="0"/>
              </a:rPr>
            </a:br>
            <a:r>
              <a:rPr lang="en-US" sz="2800" b="1" dirty="0">
                <a:latin typeface="Arial" pitchFamily="34" charset="0"/>
                <a:cs typeface="Arial" pitchFamily="34" charset="0"/>
              </a:rPr>
              <a:t>Design Phase</a:t>
            </a:r>
            <a:r>
              <a:rPr lang="en-US" sz="2800" dirty="0">
                <a:latin typeface="Arial" pitchFamily="34" charset="0"/>
                <a:cs typeface="Arial" pitchFamily="34" charset="0"/>
              </a:rPr>
              <a:t> – Coding, Internal Testing and deployment</a:t>
            </a:r>
            <a:br>
              <a:rPr lang="en-US" sz="2800" dirty="0">
                <a:latin typeface="Arial" pitchFamily="34" charset="0"/>
                <a:cs typeface="Arial" pitchFamily="34" charset="0"/>
              </a:rPr>
            </a:br>
            <a:r>
              <a:rPr lang="en-US" sz="2800" b="1" dirty="0">
                <a:latin typeface="Arial" pitchFamily="34" charset="0"/>
                <a:cs typeface="Arial" pitchFamily="34" charset="0"/>
              </a:rPr>
              <a:t>Evaluation Phase</a:t>
            </a:r>
            <a:r>
              <a:rPr lang="en-US" sz="2800" dirty="0">
                <a:latin typeface="Arial" pitchFamily="34" charset="0"/>
                <a:cs typeface="Arial" pitchFamily="34" charset="0"/>
              </a:rPr>
              <a:t> – Client Evaluation (Client-side Testing) to get the feedback</a:t>
            </a:r>
          </a:p>
          <a:p>
            <a:pPr marL="0" indent="0">
              <a:buNone/>
            </a:pPr>
            <a:endParaRPr lang="en-US" sz="2600" dirty="0"/>
          </a:p>
          <a:p>
            <a:pPr marL="0" indent="0">
              <a:buNone/>
            </a:pPr>
            <a:endParaRPr lang="en-US" sz="2400" dirty="0"/>
          </a:p>
          <a:p>
            <a:endParaRPr lang="en-US" dirty="0"/>
          </a:p>
        </p:txBody>
      </p:sp>
    </p:spTree>
    <p:extLst>
      <p:ext uri="{BB962C8B-B14F-4D97-AF65-F5344CB8AC3E}">
        <p14:creationId xmlns:p14="http://schemas.microsoft.com/office/powerpoint/2010/main" val="2126646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
            <a:ext cx="6934199"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924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0" indent="0">
              <a:buNone/>
            </a:pPr>
            <a:r>
              <a:rPr lang="en-US" sz="2800" b="1" dirty="0">
                <a:latin typeface="Arial" pitchFamily="34" charset="0"/>
                <a:cs typeface="Arial" pitchFamily="34" charset="0"/>
              </a:rPr>
              <a:t>Advantages:</a:t>
            </a:r>
            <a:endParaRPr lang="en-US" sz="2800" dirty="0">
              <a:latin typeface="Arial" pitchFamily="34" charset="0"/>
              <a:cs typeface="Arial" pitchFamily="34" charset="0"/>
            </a:endParaRPr>
          </a:p>
          <a:p>
            <a:r>
              <a:rPr lang="en-US" sz="2800" dirty="0">
                <a:latin typeface="Arial" pitchFamily="34" charset="0"/>
                <a:cs typeface="Arial" pitchFamily="34" charset="0"/>
              </a:rPr>
              <a:t>It allows requirement changes</a:t>
            </a:r>
          </a:p>
          <a:p>
            <a:r>
              <a:rPr lang="en-US" sz="2800" dirty="0">
                <a:latin typeface="Arial" pitchFamily="34" charset="0"/>
                <a:cs typeface="Arial" pitchFamily="34" charset="0"/>
              </a:rPr>
              <a:t>Suitable for large and complicated projects</a:t>
            </a:r>
          </a:p>
          <a:p>
            <a:r>
              <a:rPr lang="en-US" sz="2800" dirty="0">
                <a:latin typeface="Arial" pitchFamily="34" charset="0"/>
                <a:cs typeface="Arial" pitchFamily="34" charset="0"/>
              </a:rPr>
              <a:t>It allows better risk analysis</a:t>
            </a:r>
          </a:p>
          <a:p>
            <a:r>
              <a:rPr lang="en-US" sz="2800" dirty="0">
                <a:latin typeface="Arial" pitchFamily="34" charset="0"/>
                <a:cs typeface="Arial" pitchFamily="34" charset="0"/>
              </a:rPr>
              <a:t>Cost effective due to good risk management</a:t>
            </a:r>
          </a:p>
          <a:p>
            <a:pPr marL="0" indent="0">
              <a:buNone/>
            </a:pPr>
            <a:r>
              <a:rPr lang="en-US" sz="2800" b="1" dirty="0">
                <a:latin typeface="Arial" pitchFamily="34" charset="0"/>
                <a:cs typeface="Arial" pitchFamily="34" charset="0"/>
              </a:rPr>
              <a:t>Disadvantages:</a:t>
            </a:r>
            <a:endParaRPr lang="en-US" sz="2800" dirty="0">
              <a:latin typeface="Arial" pitchFamily="34" charset="0"/>
              <a:cs typeface="Arial" pitchFamily="34" charset="0"/>
            </a:endParaRPr>
          </a:p>
          <a:p>
            <a:r>
              <a:rPr lang="en-US" sz="2800" dirty="0">
                <a:latin typeface="Arial" pitchFamily="34" charset="0"/>
                <a:cs typeface="Arial" pitchFamily="34" charset="0"/>
              </a:rPr>
              <a:t>Not suitable for small projects</a:t>
            </a:r>
          </a:p>
          <a:p>
            <a:r>
              <a:rPr lang="en-US" sz="2800" dirty="0">
                <a:latin typeface="Arial" pitchFamily="34" charset="0"/>
                <a:cs typeface="Arial" pitchFamily="34" charset="0"/>
              </a:rPr>
              <a:t>The success of the project depends on the risk analysis phase</a:t>
            </a:r>
          </a:p>
          <a:p>
            <a:r>
              <a:rPr lang="en-US" sz="2800" dirty="0">
                <a:latin typeface="Arial" pitchFamily="34" charset="0"/>
                <a:cs typeface="Arial" pitchFamily="34" charset="0"/>
              </a:rPr>
              <a:t>Have to hire more experienced resource especially for risk analysis</a:t>
            </a:r>
          </a:p>
          <a:p>
            <a:endParaRPr lang="en-US" sz="2800" dirty="0"/>
          </a:p>
        </p:txBody>
      </p:sp>
    </p:spTree>
    <p:extLst>
      <p:ext uri="{BB962C8B-B14F-4D97-AF65-F5344CB8AC3E}">
        <p14:creationId xmlns:p14="http://schemas.microsoft.com/office/powerpoint/2010/main" val="296490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marL="223520" lvl="1" indent="-211454">
              <a:lnSpc>
                <a:spcPct val="100000"/>
              </a:lnSpc>
              <a:buAutoNum type="arabicPeriod" startAt="2"/>
              <a:tabLst>
                <a:tab pos="224154" algn="l"/>
              </a:tabLst>
            </a:pPr>
            <a:r>
              <a:rPr lang="en-US" b="1" spc="-40" dirty="0">
                <a:latin typeface="Arial" pitchFamily="34" charset="0"/>
                <a:cs typeface="Arial" pitchFamily="34" charset="0"/>
              </a:rPr>
              <a:t>Why </a:t>
            </a:r>
            <a:r>
              <a:rPr lang="en-US" b="1" spc="-60" dirty="0">
                <a:latin typeface="Arial" pitchFamily="34" charset="0"/>
                <a:cs typeface="Arial" pitchFamily="34" charset="0"/>
              </a:rPr>
              <a:t>Software</a:t>
            </a:r>
            <a:r>
              <a:rPr lang="en-US" b="1" spc="-145" dirty="0">
                <a:latin typeface="Arial" pitchFamily="34" charset="0"/>
                <a:cs typeface="Arial" pitchFamily="34" charset="0"/>
              </a:rPr>
              <a:t> </a:t>
            </a:r>
            <a:r>
              <a:rPr lang="en-US" b="1" spc="-70" dirty="0">
                <a:latin typeface="Arial" pitchFamily="34" charset="0"/>
                <a:cs typeface="Arial" pitchFamily="34" charset="0"/>
              </a:rPr>
              <a:t>Testing</a:t>
            </a:r>
            <a:endParaRPr lang="en-US" dirty="0">
              <a:latin typeface="Arial" pitchFamily="34" charset="0"/>
              <a:cs typeface="Arial" pitchFamily="34" charset="0"/>
            </a:endParaRPr>
          </a:p>
          <a:p>
            <a:pPr lvl="1">
              <a:lnSpc>
                <a:spcPct val="100000"/>
              </a:lnSpc>
              <a:spcBef>
                <a:spcPts val="5"/>
              </a:spcBef>
              <a:buFont typeface="Trebuchet MS"/>
              <a:buAutoNum type="arabicPeriod" startAt="2"/>
            </a:pPr>
            <a:endParaRPr lang="en-US" sz="2400" dirty="0">
              <a:latin typeface="Arial" pitchFamily="34" charset="0"/>
              <a:cs typeface="Arial" pitchFamily="34" charset="0"/>
            </a:endParaRPr>
          </a:p>
          <a:p>
            <a:pPr marL="12700">
              <a:lnSpc>
                <a:spcPct val="100000"/>
              </a:lnSpc>
            </a:pPr>
            <a:r>
              <a:rPr lang="en-US" sz="2400" spc="-55" dirty="0">
                <a:latin typeface="Arial" pitchFamily="34" charset="0"/>
                <a:cs typeface="Arial" pitchFamily="34" charset="0"/>
              </a:rPr>
              <a:t>Humans </a:t>
            </a:r>
            <a:r>
              <a:rPr lang="en-US" sz="2400" spc="-45" dirty="0">
                <a:latin typeface="Arial" pitchFamily="34" charset="0"/>
                <a:cs typeface="Arial" pitchFamily="34" charset="0"/>
              </a:rPr>
              <a:t>make </a:t>
            </a:r>
            <a:r>
              <a:rPr lang="en-US" sz="2400" spc="-65" dirty="0">
                <a:latin typeface="Arial" pitchFamily="34" charset="0"/>
                <a:cs typeface="Arial" pitchFamily="34" charset="0"/>
              </a:rPr>
              <a:t>mistakes </a:t>
            </a:r>
            <a:r>
              <a:rPr lang="en-US" sz="2400" spc="-30" dirty="0">
                <a:latin typeface="Arial" pitchFamily="34" charset="0"/>
                <a:cs typeface="Arial" pitchFamily="34" charset="0"/>
              </a:rPr>
              <a:t>all </a:t>
            </a:r>
            <a:r>
              <a:rPr lang="en-US" sz="2400" spc="-15" dirty="0">
                <a:latin typeface="Arial" pitchFamily="34" charset="0"/>
                <a:cs typeface="Arial" pitchFamily="34" charset="0"/>
              </a:rPr>
              <a:t>the</a:t>
            </a:r>
            <a:r>
              <a:rPr lang="en-US" sz="2400" spc="-250" dirty="0">
                <a:latin typeface="Arial" pitchFamily="34" charset="0"/>
                <a:cs typeface="Arial" pitchFamily="34" charset="0"/>
              </a:rPr>
              <a:t> </a:t>
            </a:r>
            <a:r>
              <a:rPr lang="en-US" sz="2400" spc="-5" dirty="0">
                <a:latin typeface="Arial" pitchFamily="34" charset="0"/>
                <a:cs typeface="Arial" pitchFamily="34" charset="0"/>
              </a:rPr>
              <a:t>time!!</a:t>
            </a:r>
            <a:endParaRPr lang="en-US" sz="2400" dirty="0">
              <a:latin typeface="Arial" pitchFamily="34" charset="0"/>
              <a:cs typeface="Arial" pitchFamily="34" charset="0"/>
            </a:endParaRPr>
          </a:p>
          <a:p>
            <a:pPr>
              <a:lnSpc>
                <a:spcPct val="100000"/>
              </a:lnSpc>
              <a:spcBef>
                <a:spcPts val="80"/>
              </a:spcBef>
            </a:pPr>
            <a:endParaRPr lang="en-US" sz="2400" dirty="0">
              <a:latin typeface="Arial" pitchFamily="34" charset="0"/>
              <a:cs typeface="Arial" pitchFamily="34" charset="0"/>
            </a:endParaRPr>
          </a:p>
          <a:p>
            <a:pPr marL="12700" marR="549275">
              <a:lnSpc>
                <a:spcPct val="100000"/>
              </a:lnSpc>
            </a:pPr>
            <a:r>
              <a:rPr lang="en-US" sz="2400" spc="-15" dirty="0">
                <a:latin typeface="Arial" pitchFamily="34" charset="0"/>
                <a:cs typeface="Arial" pitchFamily="34" charset="0"/>
              </a:rPr>
              <a:t>“Software</a:t>
            </a:r>
            <a:r>
              <a:rPr lang="en-US" sz="2400" spc="-85" dirty="0">
                <a:latin typeface="Arial" pitchFamily="34" charset="0"/>
                <a:cs typeface="Arial" pitchFamily="34" charset="0"/>
              </a:rPr>
              <a:t> </a:t>
            </a:r>
            <a:r>
              <a:rPr lang="en-US" sz="2400" spc="-35" dirty="0">
                <a:latin typeface="Arial" pitchFamily="34" charset="0"/>
                <a:cs typeface="Arial" pitchFamily="34" charset="0"/>
              </a:rPr>
              <a:t>testing</a:t>
            </a:r>
            <a:r>
              <a:rPr lang="en-US" sz="2400" spc="-80" dirty="0">
                <a:latin typeface="Arial" pitchFamily="34" charset="0"/>
                <a:cs typeface="Arial" pitchFamily="34" charset="0"/>
              </a:rPr>
              <a:t> is</a:t>
            </a:r>
            <a:r>
              <a:rPr lang="en-US" sz="2400" spc="-70" dirty="0">
                <a:latin typeface="Arial" pitchFamily="34" charset="0"/>
                <a:cs typeface="Arial" pitchFamily="34" charset="0"/>
              </a:rPr>
              <a:t> </a:t>
            </a:r>
            <a:r>
              <a:rPr lang="en-US" sz="2400" spc="-15" dirty="0">
                <a:latin typeface="Arial" pitchFamily="34" charset="0"/>
                <a:cs typeface="Arial" pitchFamily="34" charset="0"/>
              </a:rPr>
              <a:t>really</a:t>
            </a:r>
            <a:r>
              <a:rPr lang="en-US" sz="2400" spc="-75" dirty="0">
                <a:latin typeface="Arial" pitchFamily="34" charset="0"/>
                <a:cs typeface="Arial" pitchFamily="34" charset="0"/>
              </a:rPr>
              <a:t> </a:t>
            </a:r>
            <a:r>
              <a:rPr lang="en-US" sz="2400" spc="-15" dirty="0">
                <a:latin typeface="Arial" pitchFamily="34" charset="0"/>
                <a:cs typeface="Arial" pitchFamily="34" charset="0"/>
              </a:rPr>
              <a:t>required</a:t>
            </a:r>
            <a:r>
              <a:rPr lang="en-US" sz="2400" spc="-75" dirty="0">
                <a:latin typeface="Arial" pitchFamily="34" charset="0"/>
                <a:cs typeface="Arial" pitchFamily="34" charset="0"/>
              </a:rPr>
              <a:t> </a:t>
            </a:r>
            <a:r>
              <a:rPr lang="en-US" sz="2400" spc="-5" dirty="0">
                <a:latin typeface="Arial" pitchFamily="34" charset="0"/>
                <a:cs typeface="Arial" pitchFamily="34" charset="0"/>
              </a:rPr>
              <a:t>to</a:t>
            </a:r>
            <a:r>
              <a:rPr lang="en-US" sz="2400" spc="-70" dirty="0">
                <a:latin typeface="Arial" pitchFamily="34" charset="0"/>
                <a:cs typeface="Arial" pitchFamily="34" charset="0"/>
              </a:rPr>
              <a:t> </a:t>
            </a:r>
            <a:r>
              <a:rPr lang="en-US" sz="2400" spc="-10" dirty="0">
                <a:latin typeface="Arial" pitchFamily="34" charset="0"/>
                <a:cs typeface="Arial" pitchFamily="34" charset="0"/>
              </a:rPr>
              <a:t>point</a:t>
            </a:r>
            <a:r>
              <a:rPr lang="en-US" sz="2400" spc="-85" dirty="0">
                <a:latin typeface="Arial" pitchFamily="34" charset="0"/>
                <a:cs typeface="Arial" pitchFamily="34" charset="0"/>
              </a:rPr>
              <a:t> </a:t>
            </a:r>
            <a:r>
              <a:rPr lang="en-US" sz="2400" spc="-5" dirty="0">
                <a:latin typeface="Arial" pitchFamily="34" charset="0"/>
                <a:cs typeface="Arial" pitchFamily="34" charset="0"/>
              </a:rPr>
              <a:t>out</a:t>
            </a:r>
            <a:r>
              <a:rPr lang="en-US" sz="2400" spc="-90" dirty="0">
                <a:latin typeface="Arial" pitchFamily="34" charset="0"/>
                <a:cs typeface="Arial" pitchFamily="34" charset="0"/>
              </a:rPr>
              <a:t> </a:t>
            </a:r>
            <a:r>
              <a:rPr lang="en-US" sz="2400" spc="-20" dirty="0">
                <a:latin typeface="Arial" pitchFamily="34" charset="0"/>
                <a:cs typeface="Arial" pitchFamily="34" charset="0"/>
              </a:rPr>
              <a:t>the</a:t>
            </a:r>
            <a:r>
              <a:rPr lang="en-US" sz="2400" spc="-70" dirty="0">
                <a:latin typeface="Arial" pitchFamily="34" charset="0"/>
                <a:cs typeface="Arial" pitchFamily="34" charset="0"/>
              </a:rPr>
              <a:t> </a:t>
            </a:r>
            <a:r>
              <a:rPr lang="en-US" sz="2400" spc="-50" dirty="0">
                <a:latin typeface="Arial" pitchFamily="34" charset="0"/>
                <a:cs typeface="Arial" pitchFamily="34" charset="0"/>
              </a:rPr>
              <a:t>defects</a:t>
            </a:r>
            <a:r>
              <a:rPr lang="en-US" sz="2400" spc="-75" dirty="0">
                <a:latin typeface="Arial" pitchFamily="34" charset="0"/>
                <a:cs typeface="Arial" pitchFamily="34" charset="0"/>
              </a:rPr>
              <a:t> </a:t>
            </a:r>
            <a:r>
              <a:rPr lang="en-US" sz="2400" spc="-35" dirty="0">
                <a:latin typeface="Arial" pitchFamily="34" charset="0"/>
                <a:cs typeface="Arial" pitchFamily="34" charset="0"/>
              </a:rPr>
              <a:t>and</a:t>
            </a:r>
            <a:r>
              <a:rPr lang="en-US" sz="2400" spc="-95" dirty="0">
                <a:latin typeface="Arial" pitchFamily="34" charset="0"/>
                <a:cs typeface="Arial" pitchFamily="34" charset="0"/>
              </a:rPr>
              <a:t> </a:t>
            </a:r>
            <a:r>
              <a:rPr lang="en-US" sz="2400" spc="-20" dirty="0">
                <a:latin typeface="Arial" pitchFamily="34" charset="0"/>
                <a:cs typeface="Arial" pitchFamily="34" charset="0"/>
              </a:rPr>
              <a:t>errors</a:t>
            </a:r>
            <a:r>
              <a:rPr lang="en-US" sz="2400" spc="-70" dirty="0">
                <a:latin typeface="Arial" pitchFamily="34" charset="0"/>
                <a:cs typeface="Arial" pitchFamily="34" charset="0"/>
              </a:rPr>
              <a:t> </a:t>
            </a:r>
            <a:r>
              <a:rPr lang="en-US" sz="2400" spc="-15" dirty="0">
                <a:latin typeface="Arial" pitchFamily="34" charset="0"/>
                <a:cs typeface="Arial" pitchFamily="34" charset="0"/>
              </a:rPr>
              <a:t>that</a:t>
            </a:r>
            <a:r>
              <a:rPr lang="en-US" sz="2400" spc="-85" dirty="0">
                <a:latin typeface="Arial" pitchFamily="34" charset="0"/>
                <a:cs typeface="Arial" pitchFamily="34" charset="0"/>
              </a:rPr>
              <a:t> </a:t>
            </a:r>
            <a:r>
              <a:rPr lang="en-US" sz="2400" spc="-5" dirty="0">
                <a:latin typeface="Arial" pitchFamily="34" charset="0"/>
                <a:cs typeface="Arial" pitchFamily="34" charset="0"/>
              </a:rPr>
              <a:t>were</a:t>
            </a:r>
            <a:r>
              <a:rPr lang="en-US" sz="2400" spc="-80" dirty="0">
                <a:latin typeface="Arial" pitchFamily="34" charset="0"/>
                <a:cs typeface="Arial" pitchFamily="34" charset="0"/>
              </a:rPr>
              <a:t> </a:t>
            </a:r>
            <a:r>
              <a:rPr lang="en-US" sz="2400" spc="-40" dirty="0">
                <a:latin typeface="Arial" pitchFamily="34" charset="0"/>
                <a:cs typeface="Arial" pitchFamily="34" charset="0"/>
              </a:rPr>
              <a:t>made</a:t>
            </a:r>
            <a:r>
              <a:rPr lang="en-US" sz="2400" spc="-75" dirty="0">
                <a:latin typeface="Arial" pitchFamily="34" charset="0"/>
                <a:cs typeface="Arial" pitchFamily="34" charset="0"/>
              </a:rPr>
              <a:t> </a:t>
            </a:r>
            <a:r>
              <a:rPr lang="en-US" sz="2400" spc="-15" dirty="0">
                <a:latin typeface="Arial" pitchFamily="34" charset="0"/>
                <a:cs typeface="Arial" pitchFamily="34" charset="0"/>
              </a:rPr>
              <a:t>during  the </a:t>
            </a:r>
            <a:r>
              <a:rPr lang="en-US" sz="2400" spc="-25" dirty="0">
                <a:latin typeface="Arial" pitchFamily="34" charset="0"/>
                <a:cs typeface="Arial" pitchFamily="34" charset="0"/>
              </a:rPr>
              <a:t>development</a:t>
            </a:r>
            <a:r>
              <a:rPr lang="en-US" sz="2400" spc="-155" dirty="0">
                <a:latin typeface="Arial" pitchFamily="34" charset="0"/>
                <a:cs typeface="Arial" pitchFamily="34" charset="0"/>
              </a:rPr>
              <a:t> </a:t>
            </a:r>
            <a:r>
              <a:rPr lang="en-US" sz="2400" spc="-50" dirty="0">
                <a:latin typeface="Arial" pitchFamily="34" charset="0"/>
                <a:cs typeface="Arial" pitchFamily="34" charset="0"/>
              </a:rPr>
              <a:t>phases”.</a:t>
            </a:r>
            <a:endParaRPr lang="en-US" sz="2400" dirty="0">
              <a:latin typeface="Arial" pitchFamily="34" charset="0"/>
              <a:cs typeface="Arial" pitchFamily="34" charset="0"/>
            </a:endParaRPr>
          </a:p>
          <a:p>
            <a:pPr>
              <a:lnSpc>
                <a:spcPct val="100000"/>
              </a:lnSpc>
              <a:spcBef>
                <a:spcPts val="35"/>
              </a:spcBef>
            </a:pPr>
            <a:endParaRPr lang="en-US" sz="2400" dirty="0">
              <a:latin typeface="Arial" pitchFamily="34" charset="0"/>
              <a:cs typeface="Arial" pitchFamily="34" charset="0"/>
            </a:endParaRPr>
          </a:p>
          <a:p>
            <a:pPr marL="12700" marR="5080">
              <a:lnSpc>
                <a:spcPct val="110900"/>
              </a:lnSpc>
            </a:pPr>
            <a:r>
              <a:rPr lang="en-US" sz="2400" spc="15" dirty="0">
                <a:latin typeface="Arial" pitchFamily="34" charset="0"/>
                <a:cs typeface="Arial" pitchFamily="34" charset="0"/>
              </a:rPr>
              <a:t>We</a:t>
            </a:r>
            <a:r>
              <a:rPr lang="en-US" sz="2400" spc="-80" dirty="0">
                <a:latin typeface="Arial" pitchFamily="34" charset="0"/>
                <a:cs typeface="Arial" pitchFamily="34" charset="0"/>
              </a:rPr>
              <a:t> </a:t>
            </a:r>
            <a:r>
              <a:rPr lang="en-US" sz="2400" spc="-50" dirty="0">
                <a:latin typeface="Arial" pitchFamily="34" charset="0"/>
                <a:cs typeface="Arial" pitchFamily="34" charset="0"/>
              </a:rPr>
              <a:t>humans</a:t>
            </a:r>
            <a:r>
              <a:rPr lang="en-US" sz="2400" spc="-80" dirty="0">
                <a:latin typeface="Arial" pitchFamily="34" charset="0"/>
                <a:cs typeface="Arial" pitchFamily="34" charset="0"/>
              </a:rPr>
              <a:t> </a:t>
            </a:r>
            <a:r>
              <a:rPr lang="en-US" sz="2400" spc="-20" dirty="0">
                <a:latin typeface="Arial" pitchFamily="34" charset="0"/>
                <a:cs typeface="Arial" pitchFamily="34" charset="0"/>
              </a:rPr>
              <a:t>can’t</a:t>
            </a:r>
            <a:r>
              <a:rPr lang="en-US" sz="2400" spc="-85" dirty="0">
                <a:latin typeface="Arial" pitchFamily="34" charset="0"/>
                <a:cs typeface="Arial" pitchFamily="34" charset="0"/>
              </a:rPr>
              <a:t> </a:t>
            </a:r>
            <a:r>
              <a:rPr lang="en-US" sz="2400" spc="-10" dirty="0">
                <a:latin typeface="Arial" pitchFamily="34" charset="0"/>
                <a:cs typeface="Arial" pitchFamily="34" charset="0"/>
              </a:rPr>
              <a:t>identify</a:t>
            </a:r>
            <a:r>
              <a:rPr lang="en-US" sz="2400" spc="-90" dirty="0">
                <a:latin typeface="Arial" pitchFamily="34" charset="0"/>
                <a:cs typeface="Arial" pitchFamily="34" charset="0"/>
              </a:rPr>
              <a:t> </a:t>
            </a:r>
            <a:r>
              <a:rPr lang="en-US" sz="2400" dirty="0">
                <a:latin typeface="Arial" pitchFamily="34" charset="0"/>
                <a:cs typeface="Arial" pitchFamily="34" charset="0"/>
              </a:rPr>
              <a:t>our</a:t>
            </a:r>
            <a:r>
              <a:rPr lang="en-US" sz="2400" spc="-90" dirty="0">
                <a:latin typeface="Arial" pitchFamily="34" charset="0"/>
                <a:cs typeface="Arial" pitchFamily="34" charset="0"/>
              </a:rPr>
              <a:t> </a:t>
            </a:r>
            <a:r>
              <a:rPr lang="en-US" sz="2400" spc="-60" dirty="0">
                <a:latin typeface="Arial" pitchFamily="34" charset="0"/>
                <a:cs typeface="Arial" pitchFamily="34" charset="0"/>
              </a:rPr>
              <a:t>mistakes</a:t>
            </a:r>
            <a:r>
              <a:rPr lang="en-US" sz="2400" spc="-75" dirty="0">
                <a:latin typeface="Arial" pitchFamily="34" charset="0"/>
                <a:cs typeface="Arial" pitchFamily="34" charset="0"/>
              </a:rPr>
              <a:t> </a:t>
            </a:r>
            <a:r>
              <a:rPr lang="en-US" sz="2400" spc="-15" dirty="0">
                <a:latin typeface="Arial" pitchFamily="34" charset="0"/>
                <a:cs typeface="Arial" pitchFamily="34" charset="0"/>
              </a:rPr>
              <a:t>in</a:t>
            </a:r>
            <a:r>
              <a:rPr lang="en-US" sz="2400" spc="-85" dirty="0">
                <a:latin typeface="Arial" pitchFamily="34" charset="0"/>
                <a:cs typeface="Arial" pitchFamily="34" charset="0"/>
              </a:rPr>
              <a:t> </a:t>
            </a:r>
            <a:r>
              <a:rPr lang="en-US" sz="2400" spc="-70" dirty="0">
                <a:latin typeface="Arial" pitchFamily="34" charset="0"/>
                <a:cs typeface="Arial" pitchFamily="34" charset="0"/>
              </a:rPr>
              <a:t>a</a:t>
            </a:r>
            <a:r>
              <a:rPr lang="en-US" sz="2400" spc="-95" dirty="0">
                <a:latin typeface="Arial" pitchFamily="34" charset="0"/>
                <a:cs typeface="Arial" pitchFamily="34" charset="0"/>
              </a:rPr>
              <a:t> </a:t>
            </a:r>
            <a:r>
              <a:rPr lang="en-US" sz="2400" spc="5" dirty="0">
                <a:latin typeface="Arial" pitchFamily="34" charset="0"/>
                <a:cs typeface="Arial" pitchFamily="34" charset="0"/>
              </a:rPr>
              <a:t>work</a:t>
            </a:r>
            <a:r>
              <a:rPr lang="en-US" sz="2400" spc="-75" dirty="0">
                <a:latin typeface="Arial" pitchFamily="34" charset="0"/>
                <a:cs typeface="Arial" pitchFamily="34" charset="0"/>
              </a:rPr>
              <a:t> </a:t>
            </a:r>
            <a:r>
              <a:rPr lang="en-US" sz="2400" spc="-30" dirty="0">
                <a:latin typeface="Arial" pitchFamily="34" charset="0"/>
                <a:cs typeface="Arial" pitchFamily="34" charset="0"/>
              </a:rPr>
              <a:t>done</a:t>
            </a:r>
            <a:r>
              <a:rPr lang="en-US" sz="2400" spc="-75" dirty="0">
                <a:latin typeface="Arial" pitchFamily="34" charset="0"/>
                <a:cs typeface="Arial" pitchFamily="34" charset="0"/>
              </a:rPr>
              <a:t> </a:t>
            </a:r>
            <a:r>
              <a:rPr lang="en-US" sz="2400" spc="5" dirty="0">
                <a:latin typeface="Arial" pitchFamily="34" charset="0"/>
                <a:cs typeface="Arial" pitchFamily="34" charset="0"/>
              </a:rPr>
              <a:t>by</a:t>
            </a:r>
            <a:r>
              <a:rPr lang="en-US" sz="2400" spc="-80" dirty="0">
                <a:latin typeface="Arial" pitchFamily="34" charset="0"/>
                <a:cs typeface="Arial" pitchFamily="34" charset="0"/>
              </a:rPr>
              <a:t> </a:t>
            </a:r>
            <a:r>
              <a:rPr lang="en-US" sz="2400" spc="-75" dirty="0">
                <a:latin typeface="Arial" pitchFamily="34" charset="0"/>
                <a:cs typeface="Arial" pitchFamily="34" charset="0"/>
              </a:rPr>
              <a:t>us.</a:t>
            </a:r>
            <a:r>
              <a:rPr lang="en-US" sz="2400" spc="-90" dirty="0">
                <a:latin typeface="Arial" pitchFamily="34" charset="0"/>
                <a:cs typeface="Arial" pitchFamily="34" charset="0"/>
              </a:rPr>
              <a:t> </a:t>
            </a:r>
            <a:r>
              <a:rPr lang="en-US" sz="2400" spc="15" dirty="0">
                <a:latin typeface="Arial" pitchFamily="34" charset="0"/>
                <a:cs typeface="Arial" pitchFamily="34" charset="0"/>
              </a:rPr>
              <a:t>We</a:t>
            </a:r>
            <a:r>
              <a:rPr lang="en-US" sz="2400" spc="-85" dirty="0">
                <a:latin typeface="Arial" pitchFamily="34" charset="0"/>
                <a:cs typeface="Arial" pitchFamily="34" charset="0"/>
              </a:rPr>
              <a:t> </a:t>
            </a:r>
            <a:r>
              <a:rPr lang="en-US" sz="2400" spc="-40" dirty="0">
                <a:latin typeface="Arial" pitchFamily="34" charset="0"/>
                <a:cs typeface="Arial" pitchFamily="34" charset="0"/>
              </a:rPr>
              <a:t>should</a:t>
            </a:r>
            <a:r>
              <a:rPr lang="en-US" sz="2400" spc="-85" dirty="0">
                <a:latin typeface="Arial" pitchFamily="34" charset="0"/>
                <a:cs typeface="Arial" pitchFamily="34" charset="0"/>
              </a:rPr>
              <a:t> </a:t>
            </a:r>
            <a:r>
              <a:rPr lang="en-US" sz="2400" spc="-25" dirty="0">
                <a:latin typeface="Arial" pitchFamily="34" charset="0"/>
                <a:cs typeface="Arial" pitchFamily="34" charset="0"/>
              </a:rPr>
              <a:t>get</a:t>
            </a:r>
            <a:r>
              <a:rPr lang="en-US" sz="2400" spc="-80" dirty="0">
                <a:latin typeface="Arial" pitchFamily="34" charset="0"/>
                <a:cs typeface="Arial" pitchFamily="34" charset="0"/>
              </a:rPr>
              <a:t> </a:t>
            </a:r>
            <a:r>
              <a:rPr lang="en-US" sz="2400" spc="-45" dirty="0">
                <a:latin typeface="Arial" pitchFamily="34" charset="0"/>
                <a:cs typeface="Arial" pitchFamily="34" charset="0"/>
              </a:rPr>
              <a:t>someone</a:t>
            </a:r>
            <a:r>
              <a:rPr lang="en-US" sz="2400" spc="-85" dirty="0">
                <a:latin typeface="Arial" pitchFamily="34" charset="0"/>
                <a:cs typeface="Arial" pitchFamily="34" charset="0"/>
              </a:rPr>
              <a:t> </a:t>
            </a:r>
            <a:r>
              <a:rPr lang="en-US" sz="2400" spc="-65" dirty="0">
                <a:latin typeface="Arial" pitchFamily="34" charset="0"/>
                <a:cs typeface="Arial" pitchFamily="34" charset="0"/>
              </a:rPr>
              <a:t>else</a:t>
            </a:r>
            <a:r>
              <a:rPr lang="en-US" sz="2400" spc="-90" dirty="0">
                <a:latin typeface="Arial" pitchFamily="34" charset="0"/>
                <a:cs typeface="Arial" pitchFamily="34" charset="0"/>
              </a:rPr>
              <a:t> </a:t>
            </a:r>
            <a:r>
              <a:rPr lang="en-US" sz="2400" spc="-5" dirty="0">
                <a:latin typeface="Arial" pitchFamily="34" charset="0"/>
                <a:cs typeface="Arial" pitchFamily="34" charset="0"/>
              </a:rPr>
              <a:t>to</a:t>
            </a:r>
            <a:r>
              <a:rPr lang="en-US" sz="2400" spc="-75" dirty="0">
                <a:latin typeface="Arial" pitchFamily="34" charset="0"/>
                <a:cs typeface="Arial" pitchFamily="34" charset="0"/>
              </a:rPr>
              <a:t> </a:t>
            </a:r>
            <a:r>
              <a:rPr lang="en-US" sz="2400" spc="-50" dirty="0">
                <a:latin typeface="Arial" pitchFamily="34" charset="0"/>
                <a:cs typeface="Arial" pitchFamily="34" charset="0"/>
              </a:rPr>
              <a:t>check</a:t>
            </a:r>
            <a:r>
              <a:rPr lang="en-US" sz="2400" spc="-90" dirty="0">
                <a:latin typeface="Arial" pitchFamily="34" charset="0"/>
                <a:cs typeface="Arial" pitchFamily="34" charset="0"/>
              </a:rPr>
              <a:t> </a:t>
            </a:r>
            <a:r>
              <a:rPr lang="en-US" sz="2400" dirty="0">
                <a:latin typeface="Arial" pitchFamily="34" charset="0"/>
                <a:cs typeface="Arial" pitchFamily="34" charset="0"/>
              </a:rPr>
              <a:t>our  </a:t>
            </a:r>
            <a:r>
              <a:rPr lang="en-US" sz="2400" spc="10" dirty="0">
                <a:latin typeface="Arial" pitchFamily="34" charset="0"/>
                <a:cs typeface="Arial" pitchFamily="34" charset="0"/>
              </a:rPr>
              <a:t>work </a:t>
            </a:r>
            <a:r>
              <a:rPr lang="en-US" sz="2400" spc="-65" dirty="0">
                <a:latin typeface="Arial" pitchFamily="34" charset="0"/>
                <a:cs typeface="Arial" pitchFamily="34" charset="0"/>
              </a:rPr>
              <a:t>because </a:t>
            </a:r>
            <a:r>
              <a:rPr lang="en-US" sz="2400" spc="-20" dirty="0">
                <a:latin typeface="Arial" pitchFamily="34" charset="0"/>
                <a:cs typeface="Arial" pitchFamily="34" charset="0"/>
              </a:rPr>
              <a:t>another </a:t>
            </a:r>
            <a:r>
              <a:rPr lang="en-US" sz="2400" spc="-40" dirty="0">
                <a:latin typeface="Arial" pitchFamily="34" charset="0"/>
                <a:cs typeface="Arial" pitchFamily="34" charset="0"/>
              </a:rPr>
              <a:t>person </a:t>
            </a:r>
            <a:r>
              <a:rPr lang="en-US" sz="2400" spc="-20" dirty="0">
                <a:latin typeface="Arial" pitchFamily="34" charset="0"/>
                <a:cs typeface="Arial" pitchFamily="34" charset="0"/>
              </a:rPr>
              <a:t>may </a:t>
            </a:r>
            <a:r>
              <a:rPr lang="en-US" sz="2400" spc="-10" dirty="0">
                <a:latin typeface="Arial" pitchFamily="34" charset="0"/>
                <a:cs typeface="Arial" pitchFamily="34" charset="0"/>
              </a:rPr>
              <a:t>identify </a:t>
            </a:r>
            <a:r>
              <a:rPr lang="en-US" sz="2400" spc="-15" dirty="0">
                <a:latin typeface="Arial" pitchFamily="34" charset="0"/>
                <a:cs typeface="Arial" pitchFamily="34" charset="0"/>
              </a:rPr>
              <a:t>the </a:t>
            </a:r>
            <a:r>
              <a:rPr lang="en-US" sz="2400" spc="-65" dirty="0">
                <a:latin typeface="Arial" pitchFamily="34" charset="0"/>
                <a:cs typeface="Arial" pitchFamily="34" charset="0"/>
              </a:rPr>
              <a:t>mistakes </a:t>
            </a:r>
            <a:r>
              <a:rPr lang="en-US" sz="2400" spc="-30" dirty="0">
                <a:latin typeface="Arial" pitchFamily="34" charset="0"/>
                <a:cs typeface="Arial" pitchFamily="34" charset="0"/>
              </a:rPr>
              <a:t>done </a:t>
            </a:r>
            <a:r>
              <a:rPr lang="en-US" sz="2400" spc="5" dirty="0">
                <a:latin typeface="Arial" pitchFamily="34" charset="0"/>
                <a:cs typeface="Arial" pitchFamily="34" charset="0"/>
              </a:rPr>
              <a:t>by </a:t>
            </a:r>
            <a:r>
              <a:rPr lang="en-US" sz="2400" spc="-75" dirty="0">
                <a:latin typeface="Arial" pitchFamily="34" charset="0"/>
                <a:cs typeface="Arial" pitchFamily="34" charset="0"/>
              </a:rPr>
              <a:t>us. </a:t>
            </a:r>
            <a:r>
              <a:rPr lang="en-US" sz="2400" spc="-15" dirty="0">
                <a:latin typeface="Arial" pitchFamily="34" charset="0"/>
                <a:cs typeface="Arial" pitchFamily="34" charset="0"/>
              </a:rPr>
              <a:t>In </a:t>
            </a:r>
            <a:r>
              <a:rPr lang="en-US" sz="2400" spc="-20" dirty="0">
                <a:latin typeface="Arial" pitchFamily="34" charset="0"/>
                <a:cs typeface="Arial" pitchFamily="34" charset="0"/>
              </a:rPr>
              <a:t>the </a:t>
            </a:r>
            <a:r>
              <a:rPr lang="en-US" sz="2400" spc="-75" dirty="0">
                <a:latin typeface="Arial" pitchFamily="34" charset="0"/>
                <a:cs typeface="Arial" pitchFamily="34" charset="0"/>
              </a:rPr>
              <a:t>same </a:t>
            </a:r>
            <a:r>
              <a:rPr lang="en-US" sz="2400" spc="10" dirty="0">
                <a:latin typeface="Arial" pitchFamily="34" charset="0"/>
                <a:cs typeface="Arial" pitchFamily="34" charset="0"/>
              </a:rPr>
              <a:t>way </a:t>
            </a:r>
            <a:r>
              <a:rPr lang="en-US" sz="2400" spc="-25" dirty="0">
                <a:latin typeface="Arial" pitchFamily="34" charset="0"/>
                <a:cs typeface="Arial" pitchFamily="34" charset="0"/>
              </a:rPr>
              <a:t>software  </a:t>
            </a:r>
            <a:r>
              <a:rPr lang="en-US" sz="2400" spc="-30" dirty="0">
                <a:latin typeface="Arial" pitchFamily="34" charset="0"/>
                <a:cs typeface="Arial" pitchFamily="34" charset="0"/>
              </a:rPr>
              <a:t>developers </a:t>
            </a:r>
            <a:r>
              <a:rPr lang="en-US" sz="2400" spc="-20" dirty="0">
                <a:latin typeface="Arial" pitchFamily="34" charset="0"/>
                <a:cs typeface="Arial" pitchFamily="34" charset="0"/>
              </a:rPr>
              <a:t>may </a:t>
            </a:r>
            <a:r>
              <a:rPr lang="en-US" sz="2400" spc="-10" dirty="0">
                <a:latin typeface="Arial" pitchFamily="34" charset="0"/>
                <a:cs typeface="Arial" pitchFamily="34" charset="0"/>
              </a:rPr>
              <a:t>not identify </a:t>
            </a:r>
            <a:r>
              <a:rPr lang="en-US" sz="2400" spc="-20" dirty="0">
                <a:latin typeface="Arial" pitchFamily="34" charset="0"/>
                <a:cs typeface="Arial" pitchFamily="34" charset="0"/>
              </a:rPr>
              <a:t>the </a:t>
            </a:r>
            <a:r>
              <a:rPr lang="en-US" sz="2400" spc="-55" dirty="0">
                <a:latin typeface="Arial" pitchFamily="34" charset="0"/>
                <a:cs typeface="Arial" pitchFamily="34" charset="0"/>
              </a:rPr>
              <a:t>mismatches </a:t>
            </a:r>
            <a:r>
              <a:rPr lang="en-US" sz="2400" spc="-15" dirty="0">
                <a:latin typeface="Arial" pitchFamily="34" charset="0"/>
                <a:cs typeface="Arial" pitchFamily="34" charset="0"/>
              </a:rPr>
              <a:t>in </a:t>
            </a:r>
            <a:r>
              <a:rPr lang="en-US" sz="2400" spc="-70" dirty="0">
                <a:latin typeface="Arial" pitchFamily="34" charset="0"/>
                <a:cs typeface="Arial" pitchFamily="34" charset="0"/>
              </a:rPr>
              <a:t>a </a:t>
            </a:r>
            <a:r>
              <a:rPr lang="en-US" sz="2400" spc="-15" dirty="0">
                <a:latin typeface="Arial" pitchFamily="34" charset="0"/>
                <a:cs typeface="Arial" pitchFamily="34" charset="0"/>
              </a:rPr>
              <a:t>program </a:t>
            </a:r>
            <a:r>
              <a:rPr lang="en-US" sz="2400" spc="10" dirty="0">
                <a:latin typeface="Arial" pitchFamily="34" charset="0"/>
                <a:cs typeface="Arial" pitchFamily="34" charset="0"/>
              </a:rPr>
              <a:t>or </a:t>
            </a:r>
            <a:r>
              <a:rPr lang="en-US" sz="2400" spc="-30" dirty="0">
                <a:latin typeface="Arial" pitchFamily="34" charset="0"/>
                <a:cs typeface="Arial" pitchFamily="34" charset="0"/>
              </a:rPr>
              <a:t>application </a:t>
            </a:r>
            <a:r>
              <a:rPr lang="en-US" sz="2400" spc="-25" dirty="0">
                <a:latin typeface="Arial" pitchFamily="34" charset="0"/>
                <a:cs typeface="Arial" pitchFamily="34" charset="0"/>
              </a:rPr>
              <a:t>implemented </a:t>
            </a:r>
            <a:r>
              <a:rPr lang="en-US" sz="2400" spc="15" dirty="0">
                <a:latin typeface="Arial" pitchFamily="34" charset="0"/>
                <a:cs typeface="Arial" pitchFamily="34" charset="0"/>
              </a:rPr>
              <a:t>by </a:t>
            </a:r>
            <a:r>
              <a:rPr lang="en-US" sz="2400" spc="-20" dirty="0">
                <a:latin typeface="Arial" pitchFamily="34" charset="0"/>
                <a:cs typeface="Arial" pitchFamily="34" charset="0"/>
              </a:rPr>
              <a:t>them </a:t>
            </a:r>
            <a:r>
              <a:rPr lang="en-US" sz="2400" spc="-10" dirty="0">
                <a:latin typeface="Arial" pitchFamily="34" charset="0"/>
                <a:cs typeface="Arial" pitchFamily="34" charset="0"/>
              </a:rPr>
              <a:t>which  </a:t>
            </a:r>
            <a:r>
              <a:rPr lang="en-US" sz="2400" spc="-50" dirty="0">
                <a:latin typeface="Arial" pitchFamily="34" charset="0"/>
                <a:cs typeface="Arial" pitchFamily="34" charset="0"/>
              </a:rPr>
              <a:t>can</a:t>
            </a:r>
            <a:r>
              <a:rPr lang="en-US" sz="2400" spc="-85" dirty="0">
                <a:latin typeface="Arial" pitchFamily="34" charset="0"/>
                <a:cs typeface="Arial" pitchFamily="34" charset="0"/>
              </a:rPr>
              <a:t> </a:t>
            </a:r>
            <a:r>
              <a:rPr lang="en-US" sz="2400" spc="-35" dirty="0">
                <a:latin typeface="Arial" pitchFamily="34" charset="0"/>
                <a:cs typeface="Arial" pitchFamily="34" charset="0"/>
              </a:rPr>
              <a:t>be</a:t>
            </a:r>
            <a:r>
              <a:rPr lang="en-US" sz="2400" spc="-80" dirty="0">
                <a:latin typeface="Arial" pitchFamily="34" charset="0"/>
                <a:cs typeface="Arial" pitchFamily="34" charset="0"/>
              </a:rPr>
              <a:t> </a:t>
            </a:r>
            <a:r>
              <a:rPr lang="en-US" sz="2400" spc="-10" dirty="0">
                <a:latin typeface="Arial" pitchFamily="34" charset="0"/>
                <a:cs typeface="Arial" pitchFamily="34" charset="0"/>
              </a:rPr>
              <a:t>identify</a:t>
            </a:r>
            <a:r>
              <a:rPr lang="en-US" sz="2400" spc="-80" dirty="0">
                <a:latin typeface="Arial" pitchFamily="34" charset="0"/>
                <a:cs typeface="Arial" pitchFamily="34" charset="0"/>
              </a:rPr>
              <a:t> </a:t>
            </a:r>
            <a:r>
              <a:rPr lang="en-US" sz="2400" spc="5" dirty="0">
                <a:latin typeface="Arial" pitchFamily="34" charset="0"/>
                <a:cs typeface="Arial" pitchFamily="34" charset="0"/>
              </a:rPr>
              <a:t>by</a:t>
            </a:r>
            <a:r>
              <a:rPr lang="en-US" sz="2400" spc="-85" dirty="0">
                <a:latin typeface="Arial" pitchFamily="34" charset="0"/>
                <a:cs typeface="Arial" pitchFamily="34" charset="0"/>
              </a:rPr>
              <a:t> </a:t>
            </a:r>
            <a:r>
              <a:rPr lang="en-US" sz="2400" spc="-20" dirty="0">
                <a:latin typeface="Arial" pitchFamily="34" charset="0"/>
                <a:cs typeface="Arial" pitchFamily="34" charset="0"/>
              </a:rPr>
              <a:t>the</a:t>
            </a:r>
            <a:r>
              <a:rPr lang="en-US" sz="2400" spc="-90" dirty="0">
                <a:latin typeface="Arial" pitchFamily="34" charset="0"/>
                <a:cs typeface="Arial" pitchFamily="34" charset="0"/>
              </a:rPr>
              <a:t> </a:t>
            </a:r>
            <a:r>
              <a:rPr lang="en-US" sz="2400" spc="-20" dirty="0">
                <a:latin typeface="Arial" pitchFamily="34" charset="0"/>
                <a:cs typeface="Arial" pitchFamily="34" charset="0"/>
              </a:rPr>
              <a:t>another</a:t>
            </a:r>
            <a:r>
              <a:rPr lang="en-US" sz="2400" spc="-80" dirty="0">
                <a:latin typeface="Arial" pitchFamily="34" charset="0"/>
                <a:cs typeface="Arial" pitchFamily="34" charset="0"/>
              </a:rPr>
              <a:t> </a:t>
            </a:r>
            <a:r>
              <a:rPr lang="en-US" sz="2400" spc="-20" dirty="0">
                <a:latin typeface="Arial" pitchFamily="34" charset="0"/>
                <a:cs typeface="Arial" pitchFamily="34" charset="0"/>
              </a:rPr>
              <a:t>department</a:t>
            </a:r>
            <a:r>
              <a:rPr lang="en-US" sz="2400" spc="-90" dirty="0">
                <a:latin typeface="Arial" pitchFamily="34" charset="0"/>
                <a:cs typeface="Arial" pitchFamily="34" charset="0"/>
              </a:rPr>
              <a:t> </a:t>
            </a:r>
            <a:r>
              <a:rPr lang="en-US" sz="2400" spc="-40" dirty="0">
                <a:latin typeface="Arial" pitchFamily="34" charset="0"/>
                <a:cs typeface="Arial" pitchFamily="34" charset="0"/>
              </a:rPr>
              <a:t>called</a:t>
            </a:r>
            <a:r>
              <a:rPr lang="en-US" sz="2400" spc="-80" dirty="0">
                <a:latin typeface="Arial" pitchFamily="34" charset="0"/>
                <a:cs typeface="Arial" pitchFamily="34" charset="0"/>
              </a:rPr>
              <a:t> </a:t>
            </a:r>
            <a:r>
              <a:rPr lang="en-US" sz="2400" spc="-30" dirty="0">
                <a:latin typeface="Arial" pitchFamily="34" charset="0"/>
                <a:cs typeface="Arial" pitchFamily="34" charset="0"/>
              </a:rPr>
              <a:t>Software</a:t>
            </a:r>
            <a:r>
              <a:rPr lang="en-US" sz="2400" spc="-90" dirty="0">
                <a:latin typeface="Arial" pitchFamily="34" charset="0"/>
                <a:cs typeface="Arial" pitchFamily="34" charset="0"/>
              </a:rPr>
              <a:t> </a:t>
            </a:r>
            <a:r>
              <a:rPr lang="en-US" sz="2400" spc="-50" dirty="0">
                <a:latin typeface="Arial" pitchFamily="34" charset="0"/>
                <a:cs typeface="Arial" pitchFamily="34" charset="0"/>
              </a:rPr>
              <a:t>Test</a:t>
            </a:r>
            <a:r>
              <a:rPr lang="en-US" sz="2400" spc="-90" dirty="0">
                <a:latin typeface="Arial" pitchFamily="34" charset="0"/>
                <a:cs typeface="Arial" pitchFamily="34" charset="0"/>
              </a:rPr>
              <a:t> </a:t>
            </a:r>
            <a:r>
              <a:rPr lang="en-US" sz="2400" spc="-30" dirty="0">
                <a:latin typeface="Arial" pitchFamily="34" charset="0"/>
                <a:cs typeface="Arial" pitchFamily="34" charset="0"/>
              </a:rPr>
              <a:t>Engineer.</a:t>
            </a:r>
            <a:endParaRPr lang="en-US" sz="2400" dirty="0">
              <a:latin typeface="Arial" pitchFamily="34" charset="0"/>
              <a:cs typeface="Arial" pitchFamily="34" charset="0"/>
            </a:endParaRPr>
          </a:p>
          <a:p>
            <a:pPr>
              <a:lnSpc>
                <a:spcPct val="100000"/>
              </a:lnSpc>
              <a:spcBef>
                <a:spcPts val="15"/>
              </a:spcBef>
            </a:pPr>
            <a:endParaRPr lang="en-US" sz="1600" dirty="0">
              <a:latin typeface="Arial" pitchFamily="34" charset="0"/>
              <a:cs typeface="Arial" pitchFamily="34" charset="0"/>
            </a:endParaRPr>
          </a:p>
          <a:p>
            <a:pPr marL="0" indent="0">
              <a:buNone/>
            </a:pPr>
            <a:endParaRPr lang="en-US" dirty="0"/>
          </a:p>
        </p:txBody>
      </p:sp>
    </p:spTree>
    <p:extLst>
      <p:ext uri="{BB962C8B-B14F-4D97-AF65-F5344CB8AC3E}">
        <p14:creationId xmlns:p14="http://schemas.microsoft.com/office/powerpoint/2010/main" val="3569504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10000"/>
          </a:bodyPr>
          <a:lstStyle/>
          <a:p>
            <a:pPr marL="0" indent="0">
              <a:buNone/>
            </a:pPr>
            <a:r>
              <a:rPr lang="en-US" b="1" dirty="0">
                <a:latin typeface="Arial" pitchFamily="34" charset="0"/>
                <a:cs typeface="Arial" pitchFamily="34" charset="0"/>
              </a:rPr>
              <a:t>Agile Model</a:t>
            </a:r>
          </a:p>
          <a:p>
            <a:pPr marL="0" indent="0">
              <a:buNone/>
            </a:pPr>
            <a:r>
              <a:rPr lang="en-US" sz="2800" b="1" dirty="0"/>
              <a:t>Agile SDLC methodology</a:t>
            </a:r>
            <a:r>
              <a:rPr lang="en-US" sz="2800" dirty="0"/>
              <a:t> is based on collaborative decision making between requirements and solutions teams, and a cyclical, iterative progression of producing working software. Work is done in regularly iterated cycles, known as sprints, that usually last two to four weeks.</a:t>
            </a:r>
          </a:p>
          <a:p>
            <a:pPr marL="0" indent="0">
              <a:buNone/>
            </a:pPr>
            <a:r>
              <a:rPr lang="en-US" b="1" dirty="0">
                <a:latin typeface="Arial" pitchFamily="34" charset="0"/>
                <a:cs typeface="Arial" pitchFamily="34" charset="0"/>
              </a:rPr>
              <a:t>Advantages of Agile model:</a:t>
            </a:r>
          </a:p>
          <a:p>
            <a:r>
              <a:rPr lang="en-US" sz="2800" dirty="0">
                <a:latin typeface="Arial" pitchFamily="34" charset="0"/>
                <a:cs typeface="Arial" pitchFamily="34" charset="0"/>
              </a:rPr>
              <a:t>- Customer satisfaction by continuous delivery of software.</a:t>
            </a:r>
          </a:p>
          <a:p>
            <a:r>
              <a:rPr lang="en-US" sz="2800" dirty="0">
                <a:latin typeface="Arial" pitchFamily="34" charset="0"/>
                <a:cs typeface="Arial" pitchFamily="34" charset="0"/>
              </a:rPr>
              <a:t>- Customers, developers and testers constantly interact with each other.</a:t>
            </a:r>
          </a:p>
          <a:p>
            <a:r>
              <a:rPr lang="en-US" sz="2800" dirty="0">
                <a:latin typeface="Arial" pitchFamily="34" charset="0"/>
                <a:cs typeface="Arial" pitchFamily="34" charset="0"/>
              </a:rPr>
              <a:t>- Working software is delivered frequently</a:t>
            </a:r>
          </a:p>
          <a:p>
            <a:r>
              <a:rPr lang="en-US" sz="2800" dirty="0">
                <a:latin typeface="Arial" pitchFamily="34" charset="0"/>
                <a:cs typeface="Arial" pitchFamily="34" charset="0"/>
              </a:rPr>
              <a:t>- Continuous attention to technical excellence and good design.</a:t>
            </a:r>
          </a:p>
          <a:p>
            <a:r>
              <a:rPr lang="en-US" sz="2800" dirty="0">
                <a:latin typeface="Arial" pitchFamily="34" charset="0"/>
                <a:cs typeface="Arial" pitchFamily="34" charset="0"/>
              </a:rPr>
              <a:t>- Even late changes in requirements are welcomed</a:t>
            </a:r>
          </a:p>
        </p:txBody>
      </p:sp>
    </p:spTree>
    <p:extLst>
      <p:ext uri="{BB962C8B-B14F-4D97-AF65-F5344CB8AC3E}">
        <p14:creationId xmlns:p14="http://schemas.microsoft.com/office/powerpoint/2010/main" val="2627924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4788"/>
            <a:ext cx="8991599" cy="64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646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2477BA-C0AF-7E82-77B2-00A022DA8EF4}"/>
              </a:ext>
            </a:extLst>
          </p:cNvPr>
          <p:cNvPicPr>
            <a:picLocks noGrp="1" noChangeAspect="1"/>
          </p:cNvPicPr>
          <p:nvPr>
            <p:ph idx="1"/>
          </p:nvPr>
        </p:nvPicPr>
        <p:blipFill>
          <a:blip r:embed="rId2"/>
          <a:stretch>
            <a:fillRect/>
          </a:stretch>
        </p:blipFill>
        <p:spPr>
          <a:xfrm>
            <a:off x="112347" y="762000"/>
            <a:ext cx="8574453" cy="4876800"/>
          </a:xfrm>
        </p:spPr>
      </p:pic>
    </p:spTree>
    <p:extLst>
      <p:ext uri="{BB962C8B-B14F-4D97-AF65-F5344CB8AC3E}">
        <p14:creationId xmlns:p14="http://schemas.microsoft.com/office/powerpoint/2010/main" val="1540594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4170C25-2186-7428-2743-27ED6D9D1ECD}"/>
              </a:ext>
            </a:extLst>
          </p:cNvPr>
          <p:cNvPicPr>
            <a:picLocks noGrp="1" noChangeAspect="1"/>
          </p:cNvPicPr>
          <p:nvPr>
            <p:ph idx="1"/>
          </p:nvPr>
        </p:nvPicPr>
        <p:blipFill>
          <a:blip r:embed="rId2"/>
          <a:stretch>
            <a:fillRect/>
          </a:stretch>
        </p:blipFill>
        <p:spPr>
          <a:xfrm>
            <a:off x="457200" y="475281"/>
            <a:ext cx="8229600" cy="5480400"/>
          </a:xfrm>
        </p:spPr>
      </p:pic>
    </p:spTree>
    <p:extLst>
      <p:ext uri="{BB962C8B-B14F-4D97-AF65-F5344CB8AC3E}">
        <p14:creationId xmlns:p14="http://schemas.microsoft.com/office/powerpoint/2010/main" val="516481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AEBC1D-2ED2-8DDD-EE27-E0E92FB876B0}"/>
              </a:ext>
            </a:extLst>
          </p:cNvPr>
          <p:cNvPicPr>
            <a:picLocks noGrp="1" noChangeAspect="1"/>
          </p:cNvPicPr>
          <p:nvPr>
            <p:ph idx="1"/>
          </p:nvPr>
        </p:nvPicPr>
        <p:blipFill>
          <a:blip r:embed="rId2"/>
          <a:stretch>
            <a:fillRect/>
          </a:stretch>
        </p:blipFill>
        <p:spPr>
          <a:xfrm>
            <a:off x="457200" y="686577"/>
            <a:ext cx="8229600" cy="5134008"/>
          </a:xfrm>
        </p:spPr>
      </p:pic>
    </p:spTree>
    <p:extLst>
      <p:ext uri="{BB962C8B-B14F-4D97-AF65-F5344CB8AC3E}">
        <p14:creationId xmlns:p14="http://schemas.microsoft.com/office/powerpoint/2010/main" val="101684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3389D-8BA0-3931-E7ED-9D5CC85E3E6A}"/>
              </a:ext>
            </a:extLst>
          </p:cNvPr>
          <p:cNvSpPr>
            <a:spLocks noGrp="1"/>
          </p:cNvSpPr>
          <p:nvPr>
            <p:ph idx="1"/>
          </p:nvPr>
        </p:nvSpPr>
        <p:spPr>
          <a:xfrm>
            <a:off x="457200" y="685800"/>
            <a:ext cx="8229600" cy="5440363"/>
          </a:xfrm>
        </p:spPr>
        <p:txBody>
          <a:bodyPr/>
          <a:lstStyle/>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3B41FDE5-4897-8F6B-1B02-3B181E3674C3}"/>
              </a:ext>
            </a:extLst>
          </p:cNvPr>
          <p:cNvPicPr>
            <a:picLocks noChangeAspect="1"/>
          </p:cNvPicPr>
          <p:nvPr/>
        </p:nvPicPr>
        <p:blipFill>
          <a:blip r:embed="rId2"/>
          <a:stretch>
            <a:fillRect/>
          </a:stretch>
        </p:blipFill>
        <p:spPr>
          <a:xfrm>
            <a:off x="0" y="822782"/>
            <a:ext cx="9144000" cy="5212436"/>
          </a:xfrm>
          <a:prstGeom prst="rect">
            <a:avLst/>
          </a:prstGeom>
        </p:spPr>
      </p:pic>
    </p:spTree>
    <p:extLst>
      <p:ext uri="{BB962C8B-B14F-4D97-AF65-F5344CB8AC3E}">
        <p14:creationId xmlns:p14="http://schemas.microsoft.com/office/powerpoint/2010/main" val="3114536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7467600"/>
          </a:xfrm>
        </p:spPr>
        <p:txBody>
          <a:bodyPr>
            <a:noAutofit/>
          </a:bodyPr>
          <a:lstStyle/>
          <a:p>
            <a:pPr marL="0" indent="0">
              <a:buNone/>
            </a:pPr>
            <a:r>
              <a:rPr lang="en-US" sz="2400" b="1" dirty="0"/>
              <a:t>Disadvantages of Agile model:</a:t>
            </a:r>
          </a:p>
          <a:p>
            <a:r>
              <a:rPr lang="en-US" sz="2400" dirty="0"/>
              <a:t>- It is difficult to assess the effort required at the beginning of the software development life cycle.</a:t>
            </a:r>
          </a:p>
          <a:p>
            <a:r>
              <a:rPr lang="en-US" sz="2400" dirty="0"/>
              <a:t>- The project can easily get taken off track if the customer representative is not clear what final outcome that they want.</a:t>
            </a:r>
          </a:p>
          <a:p>
            <a:r>
              <a:rPr lang="en-US" sz="2400" dirty="0"/>
              <a:t>- Only senior programmers are capable of taking the kind of decisions required during the development process.</a:t>
            </a:r>
          </a:p>
          <a:p>
            <a:pPr marL="0" indent="0">
              <a:buNone/>
            </a:pPr>
            <a:r>
              <a:rPr lang="en-US" sz="2400" b="1" dirty="0"/>
              <a:t>When to use Agile model:</a:t>
            </a:r>
          </a:p>
          <a:p>
            <a:r>
              <a:rPr lang="en-US" sz="2400" dirty="0"/>
              <a:t>- New changes can be implemented at very little cost</a:t>
            </a:r>
          </a:p>
          <a:p>
            <a:r>
              <a:rPr lang="en-US" sz="2400" dirty="0"/>
              <a:t>- To implement a new feature the developers need to lose only the work of a few days.</a:t>
            </a:r>
          </a:p>
          <a:p>
            <a:r>
              <a:rPr lang="en-US" sz="2400" dirty="0"/>
              <a:t>- Unlike the waterfall model in agile model very limited planning is required to get started with the project.</a:t>
            </a:r>
          </a:p>
        </p:txBody>
      </p:sp>
    </p:spTree>
    <p:extLst>
      <p:ext uri="{BB962C8B-B14F-4D97-AF65-F5344CB8AC3E}">
        <p14:creationId xmlns:p14="http://schemas.microsoft.com/office/powerpoint/2010/main" val="2964908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marL="0" indent="0">
              <a:buNone/>
            </a:pPr>
            <a:r>
              <a:rPr lang="en-US" b="1" dirty="0">
                <a:latin typeface="Arial" pitchFamily="34" charset="0"/>
                <a:cs typeface="Arial" pitchFamily="34" charset="0"/>
              </a:rPr>
              <a:t>What is Software Testing Life Cycle (STLC)</a:t>
            </a:r>
          </a:p>
          <a:p>
            <a:pPr marL="0" indent="0">
              <a:buNone/>
            </a:pPr>
            <a:r>
              <a:rPr lang="en-US" b="1" dirty="0">
                <a:latin typeface="Arial" pitchFamily="34" charset="0"/>
                <a:cs typeface="Arial" pitchFamily="34" charset="0"/>
              </a:rPr>
              <a:t>Software Testing Life Cycle:</a:t>
            </a:r>
            <a:endParaRPr lang="en-US" dirty="0">
              <a:latin typeface="Arial" pitchFamily="34" charset="0"/>
              <a:cs typeface="Arial" pitchFamily="34" charset="0"/>
            </a:endParaRPr>
          </a:p>
          <a:p>
            <a:r>
              <a:rPr lang="en-US" dirty="0">
                <a:latin typeface="Arial" pitchFamily="34" charset="0"/>
                <a:cs typeface="Arial" pitchFamily="34" charset="0"/>
              </a:rPr>
              <a:t>Software Testing Life Cycle (</a:t>
            </a:r>
            <a:r>
              <a:rPr lang="en-US" b="1" dirty="0">
                <a:latin typeface="Arial" pitchFamily="34" charset="0"/>
                <a:cs typeface="Arial" pitchFamily="34" charset="0"/>
              </a:rPr>
              <a:t>STLC</a:t>
            </a:r>
            <a:r>
              <a:rPr lang="en-US" dirty="0">
                <a:latin typeface="Arial" pitchFamily="34" charset="0"/>
                <a:cs typeface="Arial" pitchFamily="34" charset="0"/>
              </a:rPr>
              <a:t>) identifies what test activities to carry out and when to accomplish those test activities. Even though testing differs between organizations, there is a testing life cycle.</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2627924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806563"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646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248400"/>
          </a:xfrm>
        </p:spPr>
        <p:txBody>
          <a:bodyPr>
            <a:noAutofit/>
          </a:bodyPr>
          <a:lstStyle/>
          <a:p>
            <a:pPr marL="0" indent="0">
              <a:buNone/>
            </a:pPr>
            <a:r>
              <a:rPr lang="en-US" sz="2400" b="1" dirty="0">
                <a:latin typeface="Arial" pitchFamily="34" charset="0"/>
                <a:cs typeface="Arial" pitchFamily="34" charset="0"/>
              </a:rPr>
              <a:t>Requirement Analysis:</a:t>
            </a:r>
          </a:p>
          <a:p>
            <a:pPr marL="0" indent="0">
              <a:buNone/>
            </a:pPr>
            <a:endParaRPr lang="en-US" sz="2400" dirty="0">
              <a:latin typeface="Arial" pitchFamily="34" charset="0"/>
              <a:cs typeface="Arial" pitchFamily="34" charset="0"/>
            </a:endParaRPr>
          </a:p>
          <a:p>
            <a:r>
              <a:rPr lang="en-US" sz="2400" dirty="0">
                <a:latin typeface="Arial" pitchFamily="34" charset="0"/>
                <a:cs typeface="Arial" pitchFamily="34" charset="0"/>
              </a:rPr>
              <a:t>The entry criteria for this phase is the BRS (Business Requirement Specification) document. During this phase, test team studies and analyzes the requirements from a testing perspective. This phase helps to identify whether the requirements are testable or not. If any requirement is not testable, the test team can communicate with various stakeholders (Client, Business Analyst, Technical Leads, System Architects, </a:t>
            </a:r>
            <a:r>
              <a:rPr lang="en-US" sz="2400" dirty="0" err="1">
                <a:latin typeface="Arial" pitchFamily="34" charset="0"/>
                <a:cs typeface="Arial" pitchFamily="34" charset="0"/>
              </a:rPr>
              <a:t>etc</a:t>
            </a:r>
            <a:r>
              <a:rPr lang="en-US" sz="2400" dirty="0">
                <a:latin typeface="Arial" pitchFamily="34" charset="0"/>
                <a:cs typeface="Arial" pitchFamily="34" charset="0"/>
              </a:rPr>
              <a:t>) during this phase so that the mitigation strategy can be planned.</a:t>
            </a:r>
          </a:p>
          <a:p>
            <a:endParaRPr lang="en-US" sz="2400" dirty="0">
              <a:latin typeface="Arial" pitchFamily="34" charset="0"/>
              <a:cs typeface="Arial" pitchFamily="34" charset="0"/>
            </a:endParaRPr>
          </a:p>
          <a:p>
            <a:pPr marL="0" indent="0">
              <a:buNone/>
            </a:pPr>
            <a:r>
              <a:rPr lang="en-US" sz="2400" b="1" dirty="0">
                <a:latin typeface="Arial" pitchFamily="34" charset="0"/>
                <a:cs typeface="Arial" pitchFamily="34" charset="0"/>
              </a:rPr>
              <a:t>Entry Criteria:</a:t>
            </a:r>
            <a:r>
              <a:rPr lang="en-US" sz="2400" dirty="0">
                <a:latin typeface="Arial" pitchFamily="34" charset="0"/>
                <a:cs typeface="Arial" pitchFamily="34" charset="0"/>
              </a:rPr>
              <a:t> BRS (Business Requirement Specification)</a:t>
            </a:r>
            <a:br>
              <a:rPr lang="en-US" sz="2400" dirty="0">
                <a:latin typeface="Arial" pitchFamily="34" charset="0"/>
                <a:cs typeface="Arial" pitchFamily="34" charset="0"/>
              </a:rPr>
            </a:br>
            <a:r>
              <a:rPr lang="en-US" sz="2400" b="1" dirty="0">
                <a:latin typeface="Arial" pitchFamily="34" charset="0"/>
                <a:cs typeface="Arial" pitchFamily="34" charset="0"/>
              </a:rPr>
              <a:t>Deliverables:</a:t>
            </a:r>
            <a:r>
              <a:rPr lang="en-US" sz="2400" dirty="0">
                <a:latin typeface="Arial" pitchFamily="34" charset="0"/>
                <a:cs typeface="Arial" pitchFamily="34" charset="0"/>
              </a:rPr>
              <a:t> List of all testable requirements, Automation feasibility report (if applicable)</a:t>
            </a:r>
          </a:p>
          <a:p>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0673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20000"/>
          </a:bodyPr>
          <a:lstStyle/>
          <a:p>
            <a:pPr marL="223520" lvl="1" indent="-211454">
              <a:lnSpc>
                <a:spcPct val="100000"/>
              </a:lnSpc>
              <a:buAutoNum type="arabicPeriod" startAt="3"/>
              <a:tabLst>
                <a:tab pos="224154" algn="l"/>
              </a:tabLst>
            </a:pPr>
            <a:r>
              <a:rPr lang="en-US" b="1" spc="-60" dirty="0">
                <a:latin typeface="Arial" pitchFamily="34" charset="0"/>
                <a:cs typeface="Arial" pitchFamily="34" charset="0"/>
              </a:rPr>
              <a:t>Benefits </a:t>
            </a:r>
            <a:r>
              <a:rPr lang="en-US" b="1" spc="-50" dirty="0">
                <a:latin typeface="Arial" pitchFamily="34" charset="0"/>
                <a:cs typeface="Arial" pitchFamily="34" charset="0"/>
              </a:rPr>
              <a:t>of </a:t>
            </a:r>
            <a:r>
              <a:rPr lang="en-US" b="1" spc="-60" dirty="0">
                <a:latin typeface="Arial" pitchFamily="34" charset="0"/>
                <a:cs typeface="Arial" pitchFamily="34" charset="0"/>
              </a:rPr>
              <a:t>Software</a:t>
            </a:r>
            <a:r>
              <a:rPr lang="en-US" b="1" spc="-160" dirty="0">
                <a:latin typeface="Arial" pitchFamily="34" charset="0"/>
                <a:cs typeface="Arial" pitchFamily="34" charset="0"/>
              </a:rPr>
              <a:t> </a:t>
            </a:r>
            <a:r>
              <a:rPr lang="en-US" b="1" spc="-65" dirty="0">
                <a:latin typeface="Arial" pitchFamily="34" charset="0"/>
                <a:cs typeface="Arial" pitchFamily="34" charset="0"/>
              </a:rPr>
              <a:t>Testing</a:t>
            </a:r>
            <a:endParaRPr lang="en-US" dirty="0">
              <a:latin typeface="Arial" pitchFamily="34" charset="0"/>
              <a:cs typeface="Arial" pitchFamily="34" charset="0"/>
            </a:endParaRPr>
          </a:p>
          <a:p>
            <a:pPr>
              <a:lnSpc>
                <a:spcPct val="100000"/>
              </a:lnSpc>
              <a:spcBef>
                <a:spcPts val="5"/>
              </a:spcBef>
            </a:pPr>
            <a:endParaRPr lang="en-US" sz="2600" dirty="0">
              <a:latin typeface="Arial" pitchFamily="34" charset="0"/>
              <a:cs typeface="Arial" pitchFamily="34" charset="0"/>
            </a:endParaRPr>
          </a:p>
          <a:p>
            <a:pPr marL="12700">
              <a:lnSpc>
                <a:spcPct val="100000"/>
              </a:lnSpc>
            </a:pPr>
            <a:r>
              <a:rPr lang="en-US" sz="2600" spc="-15" dirty="0">
                <a:latin typeface="Arial" pitchFamily="34" charset="0"/>
                <a:cs typeface="Arial" pitchFamily="34" charset="0"/>
              </a:rPr>
              <a:t>“Software</a:t>
            </a:r>
            <a:r>
              <a:rPr lang="en-US" sz="2600" spc="-90" dirty="0">
                <a:latin typeface="Arial" pitchFamily="34" charset="0"/>
                <a:cs typeface="Arial" pitchFamily="34" charset="0"/>
              </a:rPr>
              <a:t> </a:t>
            </a:r>
            <a:r>
              <a:rPr lang="en-US" sz="2600" spc="-35" dirty="0">
                <a:latin typeface="Arial" pitchFamily="34" charset="0"/>
                <a:cs typeface="Arial" pitchFamily="34" charset="0"/>
              </a:rPr>
              <a:t>testing</a:t>
            </a:r>
            <a:r>
              <a:rPr lang="en-US" sz="2600" spc="-85" dirty="0">
                <a:latin typeface="Arial" pitchFamily="34" charset="0"/>
                <a:cs typeface="Arial" pitchFamily="34" charset="0"/>
              </a:rPr>
              <a:t> </a:t>
            </a:r>
            <a:r>
              <a:rPr lang="en-US" sz="2600" spc="-50" dirty="0">
                <a:latin typeface="Arial" pitchFamily="34" charset="0"/>
                <a:cs typeface="Arial" pitchFamily="34" charset="0"/>
              </a:rPr>
              <a:t>helps</a:t>
            </a:r>
            <a:r>
              <a:rPr lang="en-US" sz="2600" spc="-85" dirty="0">
                <a:latin typeface="Arial" pitchFamily="34" charset="0"/>
                <a:cs typeface="Arial" pitchFamily="34" charset="0"/>
              </a:rPr>
              <a:t> </a:t>
            </a:r>
            <a:r>
              <a:rPr lang="en-US" sz="2600" spc="-15" dirty="0">
                <a:latin typeface="Arial" pitchFamily="34" charset="0"/>
                <a:cs typeface="Arial" pitchFamily="34" charset="0"/>
              </a:rPr>
              <a:t>in</a:t>
            </a:r>
            <a:r>
              <a:rPr lang="en-US" sz="2600" spc="-75" dirty="0">
                <a:latin typeface="Arial" pitchFamily="34" charset="0"/>
                <a:cs typeface="Arial" pitchFamily="34" charset="0"/>
              </a:rPr>
              <a:t> </a:t>
            </a:r>
            <a:r>
              <a:rPr lang="en-US" sz="2600" spc="-25" dirty="0">
                <a:latin typeface="Arial" pitchFamily="34" charset="0"/>
                <a:cs typeface="Arial" pitchFamily="34" charset="0"/>
              </a:rPr>
              <a:t>finalizing</a:t>
            </a:r>
            <a:r>
              <a:rPr lang="en-US" sz="2600" spc="-85" dirty="0">
                <a:latin typeface="Arial" pitchFamily="34" charset="0"/>
                <a:cs typeface="Arial" pitchFamily="34" charset="0"/>
              </a:rPr>
              <a:t> </a:t>
            </a:r>
            <a:r>
              <a:rPr lang="en-US" sz="2600" spc="-20" dirty="0">
                <a:latin typeface="Arial" pitchFamily="34" charset="0"/>
                <a:cs typeface="Arial" pitchFamily="34" charset="0"/>
              </a:rPr>
              <a:t>the</a:t>
            </a:r>
            <a:r>
              <a:rPr lang="en-US" sz="2600" spc="-75" dirty="0">
                <a:latin typeface="Arial" pitchFamily="34" charset="0"/>
                <a:cs typeface="Arial" pitchFamily="34" charset="0"/>
              </a:rPr>
              <a:t> </a:t>
            </a:r>
            <a:r>
              <a:rPr lang="en-US" sz="2600" spc="-25" dirty="0">
                <a:latin typeface="Arial" pitchFamily="34" charset="0"/>
                <a:cs typeface="Arial" pitchFamily="34" charset="0"/>
              </a:rPr>
              <a:t>software</a:t>
            </a:r>
            <a:r>
              <a:rPr lang="en-US" sz="2600" spc="-90" dirty="0">
                <a:latin typeface="Arial" pitchFamily="34" charset="0"/>
                <a:cs typeface="Arial" pitchFamily="34" charset="0"/>
              </a:rPr>
              <a:t> </a:t>
            </a:r>
            <a:r>
              <a:rPr lang="en-US" sz="2600" spc="-25" dirty="0">
                <a:latin typeface="Arial" pitchFamily="34" charset="0"/>
                <a:cs typeface="Arial" pitchFamily="34" charset="0"/>
              </a:rPr>
              <a:t>application</a:t>
            </a:r>
            <a:r>
              <a:rPr lang="en-US" sz="2600" spc="-80" dirty="0">
                <a:latin typeface="Arial" pitchFamily="34" charset="0"/>
                <a:cs typeface="Arial" pitchFamily="34" charset="0"/>
              </a:rPr>
              <a:t> </a:t>
            </a:r>
            <a:r>
              <a:rPr lang="en-US" sz="2600" spc="-50" dirty="0">
                <a:latin typeface="Arial" pitchFamily="34" charset="0"/>
                <a:cs typeface="Arial" pitchFamily="34" charset="0"/>
              </a:rPr>
              <a:t>against</a:t>
            </a:r>
            <a:r>
              <a:rPr lang="en-US" sz="2600" spc="-80" dirty="0">
                <a:latin typeface="Arial" pitchFamily="34" charset="0"/>
                <a:cs typeface="Arial" pitchFamily="34" charset="0"/>
              </a:rPr>
              <a:t> </a:t>
            </a:r>
            <a:r>
              <a:rPr lang="en-US" sz="2600" spc="-70" dirty="0">
                <a:latin typeface="Arial" pitchFamily="34" charset="0"/>
                <a:cs typeface="Arial" pitchFamily="34" charset="0"/>
              </a:rPr>
              <a:t>business</a:t>
            </a:r>
            <a:r>
              <a:rPr lang="en-US" sz="2600" spc="-75" dirty="0">
                <a:latin typeface="Arial" pitchFamily="34" charset="0"/>
                <a:cs typeface="Arial" pitchFamily="34" charset="0"/>
              </a:rPr>
              <a:t> </a:t>
            </a:r>
            <a:r>
              <a:rPr lang="en-US" sz="2600" spc="-20" dirty="0">
                <a:latin typeface="Arial" pitchFamily="34" charset="0"/>
                <a:cs typeface="Arial" pitchFamily="34" charset="0"/>
              </a:rPr>
              <a:t>requirements.”</a:t>
            </a:r>
            <a:endParaRPr lang="en-US" sz="2600" dirty="0">
              <a:latin typeface="Arial" pitchFamily="34" charset="0"/>
              <a:cs typeface="Arial" pitchFamily="34" charset="0"/>
            </a:endParaRPr>
          </a:p>
          <a:p>
            <a:pPr>
              <a:lnSpc>
                <a:spcPct val="100000"/>
              </a:lnSpc>
              <a:spcBef>
                <a:spcPts val="80"/>
              </a:spcBef>
            </a:pPr>
            <a:endParaRPr lang="en-US" sz="2600" dirty="0">
              <a:latin typeface="Arial" pitchFamily="34" charset="0"/>
              <a:cs typeface="Arial" pitchFamily="34" charset="0"/>
            </a:endParaRPr>
          </a:p>
          <a:p>
            <a:pPr marL="12700" marR="99060">
              <a:lnSpc>
                <a:spcPct val="100000"/>
              </a:lnSpc>
            </a:pPr>
            <a:r>
              <a:rPr lang="en-US" sz="2600" spc="-30" dirty="0">
                <a:latin typeface="Arial" pitchFamily="34" charset="0"/>
                <a:cs typeface="Arial" pitchFamily="34" charset="0"/>
              </a:rPr>
              <a:t>Software</a:t>
            </a:r>
            <a:r>
              <a:rPr lang="en-US" sz="2600" spc="-75" dirty="0">
                <a:latin typeface="Arial" pitchFamily="34" charset="0"/>
                <a:cs typeface="Arial" pitchFamily="34" charset="0"/>
              </a:rPr>
              <a:t> </a:t>
            </a:r>
            <a:r>
              <a:rPr lang="en-US" sz="2600" spc="-35" dirty="0">
                <a:latin typeface="Arial" pitchFamily="34" charset="0"/>
                <a:cs typeface="Arial" pitchFamily="34" charset="0"/>
              </a:rPr>
              <a:t>testing</a:t>
            </a:r>
            <a:r>
              <a:rPr lang="en-US" sz="2600" spc="-85" dirty="0">
                <a:latin typeface="Arial" pitchFamily="34" charset="0"/>
                <a:cs typeface="Arial" pitchFamily="34" charset="0"/>
              </a:rPr>
              <a:t> </a:t>
            </a:r>
            <a:r>
              <a:rPr lang="en-US" sz="2600" spc="-70" dirty="0">
                <a:latin typeface="Arial" pitchFamily="34" charset="0"/>
                <a:cs typeface="Arial" pitchFamily="34" charset="0"/>
              </a:rPr>
              <a:t>makes </a:t>
            </a:r>
            <a:r>
              <a:rPr lang="en-US" sz="2600" spc="-50" dirty="0">
                <a:latin typeface="Arial" pitchFamily="34" charset="0"/>
                <a:cs typeface="Arial" pitchFamily="34" charset="0"/>
              </a:rPr>
              <a:t>sure</a:t>
            </a:r>
            <a:r>
              <a:rPr lang="en-US" sz="2600" spc="-70" dirty="0">
                <a:latin typeface="Arial" pitchFamily="34" charset="0"/>
                <a:cs typeface="Arial" pitchFamily="34" charset="0"/>
              </a:rPr>
              <a:t> </a:t>
            </a:r>
            <a:r>
              <a:rPr lang="en-US" sz="2600" spc="-15" dirty="0">
                <a:latin typeface="Arial" pitchFamily="34" charset="0"/>
                <a:cs typeface="Arial" pitchFamily="34" charset="0"/>
              </a:rPr>
              <a:t>that</a:t>
            </a:r>
            <a:r>
              <a:rPr lang="en-US" sz="2600" spc="-85" dirty="0">
                <a:latin typeface="Arial" pitchFamily="34" charset="0"/>
                <a:cs typeface="Arial" pitchFamily="34" charset="0"/>
              </a:rPr>
              <a:t> </a:t>
            </a:r>
            <a:r>
              <a:rPr lang="en-US" sz="2600" spc="-15" dirty="0">
                <a:latin typeface="Arial" pitchFamily="34" charset="0"/>
                <a:cs typeface="Arial" pitchFamily="34" charset="0"/>
              </a:rPr>
              <a:t>the</a:t>
            </a:r>
            <a:r>
              <a:rPr lang="en-US" sz="2600" spc="-80" dirty="0">
                <a:latin typeface="Arial" pitchFamily="34" charset="0"/>
                <a:cs typeface="Arial" pitchFamily="34" charset="0"/>
              </a:rPr>
              <a:t> </a:t>
            </a:r>
            <a:r>
              <a:rPr lang="en-US" sz="2600" spc="-35" dirty="0">
                <a:latin typeface="Arial" pitchFamily="34" charset="0"/>
                <a:cs typeface="Arial" pitchFamily="34" charset="0"/>
              </a:rPr>
              <a:t>testing</a:t>
            </a:r>
            <a:r>
              <a:rPr lang="en-US" sz="2600" spc="-85" dirty="0">
                <a:latin typeface="Arial" pitchFamily="34" charset="0"/>
                <a:cs typeface="Arial" pitchFamily="34" charset="0"/>
              </a:rPr>
              <a:t> </a:t>
            </a:r>
            <a:r>
              <a:rPr lang="en-US" sz="2600" spc="-80" dirty="0">
                <a:latin typeface="Arial" pitchFamily="34" charset="0"/>
                <a:cs typeface="Arial" pitchFamily="34" charset="0"/>
              </a:rPr>
              <a:t>is</a:t>
            </a:r>
            <a:r>
              <a:rPr lang="en-US" sz="2600" spc="-85" dirty="0">
                <a:latin typeface="Arial" pitchFamily="34" charset="0"/>
                <a:cs typeface="Arial" pitchFamily="34" charset="0"/>
              </a:rPr>
              <a:t> </a:t>
            </a:r>
            <a:r>
              <a:rPr lang="en-US" sz="2600" spc="-30" dirty="0">
                <a:latin typeface="Arial" pitchFamily="34" charset="0"/>
                <a:cs typeface="Arial" pitchFamily="34" charset="0"/>
              </a:rPr>
              <a:t>being</a:t>
            </a:r>
            <a:r>
              <a:rPr lang="en-US" sz="2600" spc="-75" dirty="0">
                <a:latin typeface="Arial" pitchFamily="34" charset="0"/>
                <a:cs typeface="Arial" pitchFamily="34" charset="0"/>
              </a:rPr>
              <a:t> </a:t>
            </a:r>
            <a:r>
              <a:rPr lang="en-US" sz="2600" spc="-25" dirty="0">
                <a:latin typeface="Arial" pitchFamily="34" charset="0"/>
                <a:cs typeface="Arial" pitchFamily="34" charset="0"/>
              </a:rPr>
              <a:t>done</a:t>
            </a:r>
            <a:r>
              <a:rPr lang="en-US" sz="2600" spc="-70" dirty="0">
                <a:latin typeface="Arial" pitchFamily="34" charset="0"/>
                <a:cs typeface="Arial" pitchFamily="34" charset="0"/>
              </a:rPr>
              <a:t> </a:t>
            </a:r>
            <a:r>
              <a:rPr lang="en-US" sz="2600" spc="-5" dirty="0">
                <a:latin typeface="Arial" pitchFamily="34" charset="0"/>
                <a:cs typeface="Arial" pitchFamily="34" charset="0"/>
              </a:rPr>
              <a:t>properly</a:t>
            </a:r>
            <a:r>
              <a:rPr lang="en-US" sz="2600" spc="-80" dirty="0">
                <a:latin typeface="Arial" pitchFamily="34" charset="0"/>
                <a:cs typeface="Arial" pitchFamily="34" charset="0"/>
              </a:rPr>
              <a:t> </a:t>
            </a:r>
            <a:r>
              <a:rPr lang="en-US" sz="2600" spc="-35" dirty="0">
                <a:latin typeface="Arial" pitchFamily="34" charset="0"/>
                <a:cs typeface="Arial" pitchFamily="34" charset="0"/>
              </a:rPr>
              <a:t>and</a:t>
            </a:r>
            <a:r>
              <a:rPr lang="en-US" sz="2600" spc="-85" dirty="0">
                <a:latin typeface="Arial" pitchFamily="34" charset="0"/>
                <a:cs typeface="Arial" pitchFamily="34" charset="0"/>
              </a:rPr>
              <a:t> </a:t>
            </a:r>
            <a:r>
              <a:rPr lang="en-US" sz="2600" spc="-40" dirty="0">
                <a:latin typeface="Arial" pitchFamily="34" charset="0"/>
                <a:cs typeface="Arial" pitchFamily="34" charset="0"/>
              </a:rPr>
              <a:t>hence</a:t>
            </a:r>
            <a:r>
              <a:rPr lang="en-US" sz="2600" spc="-85" dirty="0">
                <a:latin typeface="Arial" pitchFamily="34" charset="0"/>
                <a:cs typeface="Arial" pitchFamily="34" charset="0"/>
              </a:rPr>
              <a:t> </a:t>
            </a:r>
            <a:r>
              <a:rPr lang="en-US" sz="2600" spc="-25" dirty="0">
                <a:latin typeface="Arial" pitchFamily="34" charset="0"/>
                <a:cs typeface="Arial" pitchFamily="34" charset="0"/>
              </a:rPr>
              <a:t>the</a:t>
            </a:r>
            <a:r>
              <a:rPr lang="en-US" sz="2600" spc="-70" dirty="0">
                <a:latin typeface="Arial" pitchFamily="34" charset="0"/>
                <a:cs typeface="Arial" pitchFamily="34" charset="0"/>
              </a:rPr>
              <a:t> </a:t>
            </a:r>
            <a:r>
              <a:rPr lang="en-US" sz="2600" spc="-55" dirty="0">
                <a:latin typeface="Arial" pitchFamily="34" charset="0"/>
                <a:cs typeface="Arial" pitchFamily="34" charset="0"/>
              </a:rPr>
              <a:t>system</a:t>
            </a:r>
            <a:r>
              <a:rPr lang="en-US" sz="2600" spc="-70" dirty="0">
                <a:latin typeface="Arial" pitchFamily="34" charset="0"/>
                <a:cs typeface="Arial" pitchFamily="34" charset="0"/>
              </a:rPr>
              <a:t> </a:t>
            </a:r>
            <a:r>
              <a:rPr lang="en-US" sz="2600" spc="-80" dirty="0">
                <a:latin typeface="Arial" pitchFamily="34" charset="0"/>
                <a:cs typeface="Arial" pitchFamily="34" charset="0"/>
              </a:rPr>
              <a:t>is</a:t>
            </a:r>
            <a:r>
              <a:rPr lang="en-US" sz="2600" spc="-85" dirty="0">
                <a:latin typeface="Arial" pitchFamily="34" charset="0"/>
                <a:cs typeface="Arial" pitchFamily="34" charset="0"/>
              </a:rPr>
              <a:t> </a:t>
            </a:r>
            <a:r>
              <a:rPr lang="en-US" sz="2600" spc="-15" dirty="0">
                <a:latin typeface="Arial" pitchFamily="34" charset="0"/>
                <a:cs typeface="Arial" pitchFamily="34" charset="0"/>
              </a:rPr>
              <a:t>ready</a:t>
            </a:r>
            <a:r>
              <a:rPr lang="en-US" sz="2600" spc="-80" dirty="0">
                <a:latin typeface="Arial" pitchFamily="34" charset="0"/>
                <a:cs typeface="Arial" pitchFamily="34" charset="0"/>
              </a:rPr>
              <a:t> </a:t>
            </a:r>
            <a:r>
              <a:rPr lang="en-US" sz="2600" spc="5" dirty="0">
                <a:latin typeface="Arial" pitchFamily="34" charset="0"/>
                <a:cs typeface="Arial" pitchFamily="34" charset="0"/>
              </a:rPr>
              <a:t>for  </a:t>
            </a:r>
            <a:r>
              <a:rPr lang="en-US" sz="2600" spc="-15" dirty="0">
                <a:latin typeface="Arial" pitchFamily="34" charset="0"/>
                <a:cs typeface="Arial" pitchFamily="34" charset="0"/>
              </a:rPr>
              <a:t>the </a:t>
            </a:r>
            <a:r>
              <a:rPr lang="en-US" sz="2600" spc="-50" dirty="0">
                <a:latin typeface="Arial" pitchFamily="34" charset="0"/>
                <a:cs typeface="Arial" pitchFamily="34" charset="0"/>
              </a:rPr>
              <a:t>customers </a:t>
            </a:r>
            <a:r>
              <a:rPr lang="en-US" sz="2600" spc="-5" dirty="0">
                <a:latin typeface="Arial" pitchFamily="34" charset="0"/>
                <a:cs typeface="Arial" pitchFamily="34" charset="0"/>
              </a:rPr>
              <a:t>to</a:t>
            </a:r>
            <a:r>
              <a:rPr lang="en-US" sz="2600" spc="-200" dirty="0">
                <a:latin typeface="Arial" pitchFamily="34" charset="0"/>
                <a:cs typeface="Arial" pitchFamily="34" charset="0"/>
              </a:rPr>
              <a:t> </a:t>
            </a:r>
            <a:r>
              <a:rPr lang="en-US" sz="2600" spc="-70" dirty="0">
                <a:latin typeface="Arial" pitchFamily="34" charset="0"/>
                <a:cs typeface="Arial" pitchFamily="34" charset="0"/>
              </a:rPr>
              <a:t>use.</a:t>
            </a:r>
            <a:endParaRPr lang="en-US" sz="2600" dirty="0">
              <a:latin typeface="Arial" pitchFamily="34" charset="0"/>
              <a:cs typeface="Arial" pitchFamily="34" charset="0"/>
            </a:endParaRPr>
          </a:p>
          <a:p>
            <a:pPr>
              <a:lnSpc>
                <a:spcPct val="100000"/>
              </a:lnSpc>
              <a:spcBef>
                <a:spcPts val="25"/>
              </a:spcBef>
            </a:pPr>
            <a:endParaRPr lang="en-US" sz="2600" dirty="0">
              <a:latin typeface="Arial" pitchFamily="34" charset="0"/>
              <a:cs typeface="Arial" pitchFamily="34" charset="0"/>
            </a:endParaRPr>
          </a:p>
          <a:p>
            <a:pPr marL="12700">
              <a:lnSpc>
                <a:spcPct val="100000"/>
              </a:lnSpc>
            </a:pPr>
            <a:r>
              <a:rPr lang="en-US" sz="2600" spc="-20" dirty="0">
                <a:latin typeface="Arial" pitchFamily="34" charset="0"/>
                <a:cs typeface="Arial" pitchFamily="34" charset="0"/>
              </a:rPr>
              <a:t>Below</a:t>
            </a:r>
            <a:r>
              <a:rPr lang="en-US" sz="2600" spc="-80" dirty="0">
                <a:latin typeface="Arial" pitchFamily="34" charset="0"/>
                <a:cs typeface="Arial" pitchFamily="34" charset="0"/>
              </a:rPr>
              <a:t> </a:t>
            </a:r>
            <a:r>
              <a:rPr lang="en-US" sz="2600" spc="-30" dirty="0">
                <a:latin typeface="Arial" pitchFamily="34" charset="0"/>
                <a:cs typeface="Arial" pitchFamily="34" charset="0"/>
              </a:rPr>
              <a:t>are</a:t>
            </a:r>
            <a:r>
              <a:rPr lang="en-US" sz="2600" spc="-95" dirty="0">
                <a:latin typeface="Arial" pitchFamily="34" charset="0"/>
                <a:cs typeface="Arial" pitchFamily="34" charset="0"/>
              </a:rPr>
              <a:t> </a:t>
            </a:r>
            <a:r>
              <a:rPr lang="en-US" sz="2600" dirty="0">
                <a:latin typeface="Arial" pitchFamily="34" charset="0"/>
                <a:cs typeface="Arial" pitchFamily="34" charset="0"/>
              </a:rPr>
              <a:t>few</a:t>
            </a:r>
            <a:r>
              <a:rPr lang="en-US" sz="2600" spc="-80" dirty="0">
                <a:latin typeface="Arial" pitchFamily="34" charset="0"/>
                <a:cs typeface="Arial" pitchFamily="34" charset="0"/>
              </a:rPr>
              <a:t> </a:t>
            </a:r>
            <a:r>
              <a:rPr lang="en-US" sz="2600" spc="-35" dirty="0">
                <a:latin typeface="Arial" pitchFamily="34" charset="0"/>
                <a:cs typeface="Arial" pitchFamily="34" charset="0"/>
              </a:rPr>
              <a:t>benefits</a:t>
            </a:r>
            <a:r>
              <a:rPr lang="en-US" sz="2600" spc="-90" dirty="0">
                <a:latin typeface="Arial" pitchFamily="34" charset="0"/>
                <a:cs typeface="Arial" pitchFamily="34" charset="0"/>
              </a:rPr>
              <a:t> </a:t>
            </a:r>
            <a:r>
              <a:rPr lang="en-US" sz="2600" dirty="0">
                <a:latin typeface="Arial" pitchFamily="34" charset="0"/>
                <a:cs typeface="Arial" pitchFamily="34" charset="0"/>
              </a:rPr>
              <a:t>of</a:t>
            </a:r>
            <a:r>
              <a:rPr lang="en-US" sz="2600" spc="-85" dirty="0">
                <a:latin typeface="Arial" pitchFamily="34" charset="0"/>
                <a:cs typeface="Arial" pitchFamily="34" charset="0"/>
              </a:rPr>
              <a:t> </a:t>
            </a:r>
            <a:r>
              <a:rPr lang="en-US" sz="2600" spc="-25" dirty="0">
                <a:latin typeface="Arial" pitchFamily="34" charset="0"/>
                <a:cs typeface="Arial" pitchFamily="34" charset="0"/>
              </a:rPr>
              <a:t>software</a:t>
            </a:r>
            <a:r>
              <a:rPr lang="en-US" sz="2600" spc="-95" dirty="0">
                <a:latin typeface="Arial" pitchFamily="34" charset="0"/>
                <a:cs typeface="Arial" pitchFamily="34" charset="0"/>
              </a:rPr>
              <a:t> </a:t>
            </a:r>
            <a:r>
              <a:rPr lang="en-US" sz="2600" spc="-40" dirty="0">
                <a:latin typeface="Arial" pitchFamily="34" charset="0"/>
                <a:cs typeface="Arial" pitchFamily="34" charset="0"/>
              </a:rPr>
              <a:t>testing.</a:t>
            </a:r>
            <a:endParaRPr lang="en-US" sz="2600" dirty="0">
              <a:latin typeface="Arial" pitchFamily="34" charset="0"/>
              <a:cs typeface="Arial" pitchFamily="34" charset="0"/>
            </a:endParaRPr>
          </a:p>
          <a:p>
            <a:pPr>
              <a:lnSpc>
                <a:spcPct val="100000"/>
              </a:lnSpc>
              <a:spcBef>
                <a:spcPts val="15"/>
              </a:spcBef>
            </a:pPr>
            <a:endParaRPr lang="en-US" sz="2600" dirty="0">
              <a:latin typeface="Arial" pitchFamily="34" charset="0"/>
              <a:cs typeface="Arial" pitchFamily="34" charset="0"/>
            </a:endParaRPr>
          </a:p>
          <a:p>
            <a:pPr marL="469265" indent="-228600">
              <a:lnSpc>
                <a:spcPct val="100000"/>
              </a:lnSpc>
              <a:buChar char="-"/>
              <a:tabLst>
                <a:tab pos="469265" algn="l"/>
                <a:tab pos="469900" algn="l"/>
              </a:tabLst>
            </a:pPr>
            <a:r>
              <a:rPr lang="en-US" sz="2600" spc="-20" dirty="0">
                <a:latin typeface="Arial" pitchFamily="34" charset="0"/>
                <a:cs typeface="Arial" pitchFamily="34" charset="0"/>
              </a:rPr>
              <a:t>Finding the </a:t>
            </a:r>
            <a:r>
              <a:rPr lang="en-US" sz="2600" spc="-45" dirty="0">
                <a:latin typeface="Arial" pitchFamily="34" charset="0"/>
                <a:cs typeface="Arial" pitchFamily="34" charset="0"/>
              </a:rPr>
              <a:t>defects </a:t>
            </a:r>
            <a:r>
              <a:rPr lang="en-US" sz="2600" spc="-20" dirty="0">
                <a:latin typeface="Arial" pitchFamily="34" charset="0"/>
                <a:cs typeface="Arial" pitchFamily="34" charset="0"/>
              </a:rPr>
              <a:t>before</a:t>
            </a:r>
            <a:r>
              <a:rPr lang="en-US" sz="2600" spc="-260" dirty="0">
                <a:latin typeface="Arial" pitchFamily="34" charset="0"/>
                <a:cs typeface="Arial" pitchFamily="34" charset="0"/>
              </a:rPr>
              <a:t> </a:t>
            </a:r>
            <a:r>
              <a:rPr lang="en-US" sz="2600" spc="-10" dirty="0">
                <a:latin typeface="Arial" pitchFamily="34" charset="0"/>
                <a:cs typeface="Arial" pitchFamily="34" charset="0"/>
              </a:rPr>
              <a:t>delivery</a:t>
            </a:r>
            <a:endParaRPr lang="en-US" sz="2600" dirty="0">
              <a:latin typeface="Arial" pitchFamily="34" charset="0"/>
              <a:cs typeface="Arial" pitchFamily="34" charset="0"/>
            </a:endParaRPr>
          </a:p>
          <a:p>
            <a:pPr marL="469265" indent="-228600">
              <a:lnSpc>
                <a:spcPct val="100000"/>
              </a:lnSpc>
              <a:spcBef>
                <a:spcPts val="229"/>
              </a:spcBef>
              <a:buChar char="-"/>
              <a:tabLst>
                <a:tab pos="469265" algn="l"/>
                <a:tab pos="469900" algn="l"/>
              </a:tabLst>
            </a:pPr>
            <a:r>
              <a:rPr lang="en-US" sz="2600" spc="-55" dirty="0">
                <a:latin typeface="Arial" pitchFamily="34" charset="0"/>
                <a:cs typeface="Arial" pitchFamily="34" charset="0"/>
              </a:rPr>
              <a:t>Gaines </a:t>
            </a:r>
            <a:r>
              <a:rPr lang="en-US" sz="2600" spc="-15" dirty="0">
                <a:latin typeface="Arial" pitchFamily="34" charset="0"/>
                <a:cs typeface="Arial" pitchFamily="34" charset="0"/>
              </a:rPr>
              <a:t>the </a:t>
            </a:r>
            <a:r>
              <a:rPr lang="en-US" sz="2600" spc="-30" dirty="0">
                <a:latin typeface="Arial" pitchFamily="34" charset="0"/>
                <a:cs typeface="Arial" pitchFamily="34" charset="0"/>
              </a:rPr>
              <a:t>confidence </a:t>
            </a:r>
            <a:r>
              <a:rPr lang="en-US" sz="2600" spc="-25" dirty="0">
                <a:latin typeface="Arial" pitchFamily="34" charset="0"/>
                <a:cs typeface="Arial" pitchFamily="34" charset="0"/>
              </a:rPr>
              <a:t>about</a:t>
            </a:r>
            <a:r>
              <a:rPr lang="en-US" sz="2600" spc="-240" dirty="0">
                <a:latin typeface="Arial" pitchFamily="34" charset="0"/>
                <a:cs typeface="Arial" pitchFamily="34" charset="0"/>
              </a:rPr>
              <a:t> </a:t>
            </a:r>
            <a:r>
              <a:rPr lang="en-US" sz="2600" spc="-15" dirty="0">
                <a:latin typeface="Arial" pitchFamily="34" charset="0"/>
                <a:cs typeface="Arial" pitchFamily="34" charset="0"/>
              </a:rPr>
              <a:t>quality</a:t>
            </a:r>
            <a:endParaRPr lang="en-US" sz="2600" dirty="0">
              <a:latin typeface="Arial" pitchFamily="34" charset="0"/>
              <a:cs typeface="Arial" pitchFamily="34" charset="0"/>
            </a:endParaRPr>
          </a:p>
          <a:p>
            <a:pPr marL="469265" indent="-228600">
              <a:lnSpc>
                <a:spcPct val="100000"/>
              </a:lnSpc>
              <a:spcBef>
                <a:spcPts val="229"/>
              </a:spcBef>
              <a:buChar char="-"/>
              <a:tabLst>
                <a:tab pos="469265" algn="l"/>
                <a:tab pos="469900" algn="l"/>
              </a:tabLst>
            </a:pPr>
            <a:r>
              <a:rPr lang="en-US" sz="2600" spc="-15" dirty="0">
                <a:latin typeface="Arial" pitchFamily="34" charset="0"/>
                <a:cs typeface="Arial" pitchFamily="34" charset="0"/>
              </a:rPr>
              <a:t>To Prevent</a:t>
            </a:r>
            <a:r>
              <a:rPr lang="en-US" sz="2600" spc="-170" dirty="0">
                <a:latin typeface="Arial" pitchFamily="34" charset="0"/>
                <a:cs typeface="Arial" pitchFamily="34" charset="0"/>
              </a:rPr>
              <a:t> </a:t>
            </a:r>
            <a:r>
              <a:rPr lang="en-US" sz="2600" spc="-45" dirty="0">
                <a:latin typeface="Arial" pitchFamily="34" charset="0"/>
                <a:cs typeface="Arial" pitchFamily="34" charset="0"/>
              </a:rPr>
              <a:t>defects</a:t>
            </a:r>
            <a:endParaRPr lang="en-US" sz="2600" dirty="0">
              <a:latin typeface="Arial" pitchFamily="34" charset="0"/>
              <a:cs typeface="Arial" pitchFamily="34" charset="0"/>
            </a:endParaRPr>
          </a:p>
          <a:p>
            <a:pPr marL="469265" indent="-228600">
              <a:lnSpc>
                <a:spcPct val="100000"/>
              </a:lnSpc>
              <a:spcBef>
                <a:spcPts val="215"/>
              </a:spcBef>
              <a:buChar char="-"/>
              <a:tabLst>
                <a:tab pos="469265" algn="l"/>
                <a:tab pos="469900" algn="l"/>
              </a:tabLst>
            </a:pPr>
            <a:r>
              <a:rPr lang="en-US" sz="2600" spc="-50" dirty="0">
                <a:latin typeface="Arial" pitchFamily="34" charset="0"/>
                <a:cs typeface="Arial" pitchFamily="34" charset="0"/>
              </a:rPr>
              <a:t>Ensure</a:t>
            </a:r>
            <a:r>
              <a:rPr lang="en-US" sz="2600" spc="-80" dirty="0">
                <a:latin typeface="Arial" pitchFamily="34" charset="0"/>
                <a:cs typeface="Arial" pitchFamily="34" charset="0"/>
              </a:rPr>
              <a:t> </a:t>
            </a:r>
            <a:r>
              <a:rPr lang="en-US" sz="2600" spc="-15" dirty="0">
                <a:latin typeface="Arial" pitchFamily="34" charset="0"/>
                <a:cs typeface="Arial" pitchFamily="34" charset="0"/>
              </a:rPr>
              <a:t>the</a:t>
            </a:r>
            <a:r>
              <a:rPr lang="en-US" sz="2600" spc="-95" dirty="0">
                <a:latin typeface="Arial" pitchFamily="34" charset="0"/>
                <a:cs typeface="Arial" pitchFamily="34" charset="0"/>
              </a:rPr>
              <a:t> </a:t>
            </a:r>
            <a:r>
              <a:rPr lang="en-US" sz="2600" spc="-25" dirty="0">
                <a:latin typeface="Arial" pitchFamily="34" charset="0"/>
                <a:cs typeface="Arial" pitchFamily="34" charset="0"/>
              </a:rPr>
              <a:t>requirements</a:t>
            </a:r>
            <a:r>
              <a:rPr lang="en-US" sz="2600" spc="-95" dirty="0">
                <a:latin typeface="Arial" pitchFamily="34" charset="0"/>
                <a:cs typeface="Arial" pitchFamily="34" charset="0"/>
              </a:rPr>
              <a:t> </a:t>
            </a:r>
            <a:r>
              <a:rPr lang="en-US" sz="2600" spc="-35" dirty="0">
                <a:latin typeface="Arial" pitchFamily="34" charset="0"/>
                <a:cs typeface="Arial" pitchFamily="34" charset="0"/>
              </a:rPr>
              <a:t>are</a:t>
            </a:r>
            <a:r>
              <a:rPr lang="en-US" sz="2600" spc="-80" dirty="0">
                <a:latin typeface="Arial" pitchFamily="34" charset="0"/>
                <a:cs typeface="Arial" pitchFamily="34" charset="0"/>
              </a:rPr>
              <a:t> </a:t>
            </a:r>
            <a:r>
              <a:rPr lang="en-US" sz="2600" spc="-20" dirty="0">
                <a:latin typeface="Arial" pitchFamily="34" charset="0"/>
                <a:cs typeface="Arial" pitchFamily="34" charset="0"/>
              </a:rPr>
              <a:t>delivered</a:t>
            </a:r>
            <a:r>
              <a:rPr lang="en-US" sz="2600" spc="-90" dirty="0">
                <a:latin typeface="Arial" pitchFamily="34" charset="0"/>
                <a:cs typeface="Arial" pitchFamily="34" charset="0"/>
              </a:rPr>
              <a:t> </a:t>
            </a:r>
            <a:r>
              <a:rPr lang="en-US" sz="2600" dirty="0">
                <a:latin typeface="Arial" pitchFamily="34" charset="0"/>
                <a:cs typeface="Arial" pitchFamily="34" charset="0"/>
              </a:rPr>
              <a:t>to</a:t>
            </a:r>
            <a:r>
              <a:rPr lang="en-US" sz="2600" spc="-85" dirty="0">
                <a:latin typeface="Arial" pitchFamily="34" charset="0"/>
                <a:cs typeface="Arial" pitchFamily="34" charset="0"/>
              </a:rPr>
              <a:t> </a:t>
            </a:r>
            <a:r>
              <a:rPr lang="en-US" sz="2600" spc="-25" dirty="0">
                <a:latin typeface="Arial" pitchFamily="34" charset="0"/>
                <a:cs typeface="Arial" pitchFamily="34" charset="0"/>
              </a:rPr>
              <a:t>client</a:t>
            </a:r>
            <a:endParaRPr lang="en-US" sz="2600" dirty="0">
              <a:latin typeface="Arial" pitchFamily="34" charset="0"/>
              <a:cs typeface="Arial" pitchFamily="34" charset="0"/>
            </a:endParaRPr>
          </a:p>
          <a:p>
            <a:pPr>
              <a:lnSpc>
                <a:spcPct val="100000"/>
              </a:lnSpc>
              <a:spcBef>
                <a:spcPts val="75"/>
              </a:spcBef>
            </a:pPr>
            <a:endParaRPr lang="en-US" sz="2600" dirty="0">
              <a:latin typeface="Arial" pitchFamily="34" charset="0"/>
              <a:cs typeface="Arial" pitchFamily="34" charset="0"/>
            </a:endParaRPr>
          </a:p>
          <a:p>
            <a:pPr marL="0" indent="0">
              <a:lnSpc>
                <a:spcPct val="100000"/>
              </a:lnSpc>
              <a:buNone/>
            </a:pPr>
            <a:r>
              <a:rPr lang="en-US" sz="2600" b="1" spc="-100" dirty="0">
                <a:latin typeface="Arial" pitchFamily="34" charset="0"/>
                <a:cs typeface="Arial" pitchFamily="34" charset="0"/>
              </a:rPr>
              <a:t>4</a:t>
            </a:r>
            <a:r>
              <a:rPr lang="en-US" sz="2800" b="1" spc="-100" dirty="0">
                <a:latin typeface="Arial" pitchFamily="34" charset="0"/>
                <a:cs typeface="Arial" pitchFamily="34" charset="0"/>
              </a:rPr>
              <a:t>. </a:t>
            </a:r>
            <a:r>
              <a:rPr lang="en-US" sz="2800" b="1" spc="-40" dirty="0">
                <a:latin typeface="Arial" pitchFamily="34" charset="0"/>
                <a:cs typeface="Arial" pitchFamily="34" charset="0"/>
              </a:rPr>
              <a:t>What </a:t>
            </a:r>
            <a:r>
              <a:rPr lang="en-US" sz="2800" b="1" spc="-55" dirty="0">
                <a:latin typeface="Arial" pitchFamily="34" charset="0"/>
                <a:cs typeface="Arial" pitchFamily="34" charset="0"/>
              </a:rPr>
              <a:t>is</a:t>
            </a:r>
            <a:r>
              <a:rPr lang="en-US" sz="2800" b="1" spc="-105" dirty="0">
                <a:latin typeface="Arial" pitchFamily="34" charset="0"/>
                <a:cs typeface="Arial" pitchFamily="34" charset="0"/>
              </a:rPr>
              <a:t> </a:t>
            </a:r>
            <a:r>
              <a:rPr lang="en-US" sz="2800" b="1" spc="-55" dirty="0">
                <a:latin typeface="Arial" pitchFamily="34" charset="0"/>
                <a:cs typeface="Arial" pitchFamily="34" charset="0"/>
              </a:rPr>
              <a:t>Quality</a:t>
            </a:r>
            <a:endParaRPr lang="en-US" sz="2800" dirty="0">
              <a:latin typeface="Arial" pitchFamily="34" charset="0"/>
              <a:cs typeface="Arial" pitchFamily="34" charset="0"/>
            </a:endParaRPr>
          </a:p>
          <a:p>
            <a:pPr>
              <a:lnSpc>
                <a:spcPct val="100000"/>
              </a:lnSpc>
              <a:spcBef>
                <a:spcPts val="45"/>
              </a:spcBef>
            </a:pPr>
            <a:endParaRPr lang="en-US" sz="2600" dirty="0">
              <a:latin typeface="Arial" pitchFamily="34" charset="0"/>
              <a:cs typeface="Arial" pitchFamily="34" charset="0"/>
            </a:endParaRPr>
          </a:p>
          <a:p>
            <a:pPr marL="12700" marR="635000">
              <a:lnSpc>
                <a:spcPct val="100000"/>
              </a:lnSpc>
            </a:pPr>
            <a:r>
              <a:rPr lang="en-US" sz="2600" spc="-15" dirty="0">
                <a:latin typeface="Arial" pitchFamily="34" charset="0"/>
                <a:cs typeface="Arial" pitchFamily="34" charset="0"/>
              </a:rPr>
              <a:t>“Software</a:t>
            </a:r>
            <a:r>
              <a:rPr lang="en-US" sz="2600" spc="-85" dirty="0">
                <a:latin typeface="Arial" pitchFamily="34" charset="0"/>
                <a:cs typeface="Arial" pitchFamily="34" charset="0"/>
              </a:rPr>
              <a:t> </a:t>
            </a:r>
            <a:r>
              <a:rPr lang="en-US" sz="2600" spc="-15" dirty="0">
                <a:latin typeface="Arial" pitchFamily="34" charset="0"/>
                <a:cs typeface="Arial" pitchFamily="34" charset="0"/>
              </a:rPr>
              <a:t>quality</a:t>
            </a:r>
            <a:r>
              <a:rPr lang="en-US" sz="2600" spc="-80" dirty="0">
                <a:latin typeface="Arial" pitchFamily="34" charset="0"/>
                <a:cs typeface="Arial" pitchFamily="34" charset="0"/>
              </a:rPr>
              <a:t> is</a:t>
            </a:r>
            <a:r>
              <a:rPr lang="en-US" sz="2600" spc="-70" dirty="0">
                <a:latin typeface="Arial" pitchFamily="34" charset="0"/>
                <a:cs typeface="Arial" pitchFamily="34" charset="0"/>
              </a:rPr>
              <a:t> </a:t>
            </a:r>
            <a:r>
              <a:rPr lang="en-US" sz="2600" spc="-15" dirty="0">
                <a:latin typeface="Arial" pitchFamily="34" charset="0"/>
                <a:cs typeface="Arial" pitchFamily="34" charset="0"/>
              </a:rPr>
              <a:t>nothing</a:t>
            </a:r>
            <a:r>
              <a:rPr lang="en-US" sz="2600" spc="-75" dirty="0">
                <a:latin typeface="Arial" pitchFamily="34" charset="0"/>
                <a:cs typeface="Arial" pitchFamily="34" charset="0"/>
              </a:rPr>
              <a:t> </a:t>
            </a:r>
            <a:r>
              <a:rPr lang="en-US" sz="2600" spc="-10" dirty="0">
                <a:latin typeface="Arial" pitchFamily="34" charset="0"/>
                <a:cs typeface="Arial" pitchFamily="34" charset="0"/>
              </a:rPr>
              <a:t>but</a:t>
            </a:r>
            <a:r>
              <a:rPr lang="en-US" sz="2600" spc="-70" dirty="0">
                <a:latin typeface="Arial" pitchFamily="34" charset="0"/>
                <a:cs typeface="Arial" pitchFamily="34" charset="0"/>
              </a:rPr>
              <a:t> </a:t>
            </a:r>
            <a:r>
              <a:rPr lang="en-US" sz="2600" spc="-20" dirty="0">
                <a:latin typeface="Arial" pitchFamily="34" charset="0"/>
                <a:cs typeface="Arial" pitchFamily="34" charset="0"/>
              </a:rPr>
              <a:t>delivering</a:t>
            </a:r>
            <a:r>
              <a:rPr lang="en-US" sz="2600" spc="-75" dirty="0">
                <a:latin typeface="Arial" pitchFamily="34" charset="0"/>
                <a:cs typeface="Arial" pitchFamily="34" charset="0"/>
              </a:rPr>
              <a:t> </a:t>
            </a:r>
            <a:r>
              <a:rPr lang="en-US" sz="2600" spc="-70" dirty="0">
                <a:latin typeface="Arial" pitchFamily="34" charset="0"/>
                <a:cs typeface="Arial" pitchFamily="34" charset="0"/>
              </a:rPr>
              <a:t>a </a:t>
            </a:r>
            <a:r>
              <a:rPr lang="en-US" sz="2600" spc="-25" dirty="0">
                <a:latin typeface="Arial" pitchFamily="34" charset="0"/>
                <a:cs typeface="Arial" pitchFamily="34" charset="0"/>
              </a:rPr>
              <a:t>bug</a:t>
            </a:r>
            <a:r>
              <a:rPr lang="en-US" sz="2600" spc="-75" dirty="0">
                <a:latin typeface="Arial" pitchFamily="34" charset="0"/>
                <a:cs typeface="Arial" pitchFamily="34" charset="0"/>
              </a:rPr>
              <a:t> </a:t>
            </a:r>
            <a:r>
              <a:rPr lang="en-US" sz="2600" spc="-20" dirty="0">
                <a:latin typeface="Arial" pitchFamily="34" charset="0"/>
                <a:cs typeface="Arial" pitchFamily="34" charset="0"/>
              </a:rPr>
              <a:t>free</a:t>
            </a:r>
            <a:r>
              <a:rPr lang="en-US" sz="2600" spc="-90" dirty="0">
                <a:latin typeface="Arial" pitchFamily="34" charset="0"/>
                <a:cs typeface="Arial" pitchFamily="34" charset="0"/>
              </a:rPr>
              <a:t> </a:t>
            </a:r>
            <a:r>
              <a:rPr lang="en-US" sz="2600" spc="-25" dirty="0">
                <a:latin typeface="Arial" pitchFamily="34" charset="0"/>
                <a:cs typeface="Arial" pitchFamily="34" charset="0"/>
              </a:rPr>
              <a:t>application</a:t>
            </a:r>
            <a:r>
              <a:rPr lang="en-US" sz="2600" spc="-75" dirty="0">
                <a:latin typeface="Arial" pitchFamily="34" charset="0"/>
                <a:cs typeface="Arial" pitchFamily="34" charset="0"/>
              </a:rPr>
              <a:t> </a:t>
            </a:r>
            <a:r>
              <a:rPr lang="en-US" sz="2600" spc="-35" dirty="0">
                <a:latin typeface="Arial" pitchFamily="34" charset="0"/>
                <a:cs typeface="Arial" pitchFamily="34" charset="0"/>
              </a:rPr>
              <a:t>and</a:t>
            </a:r>
            <a:r>
              <a:rPr lang="en-US" sz="2600" spc="-80" dirty="0">
                <a:latin typeface="Arial" pitchFamily="34" charset="0"/>
                <a:cs typeface="Arial" pitchFamily="34" charset="0"/>
              </a:rPr>
              <a:t> </a:t>
            </a:r>
            <a:r>
              <a:rPr lang="en-US" sz="2600" spc="-25" dirty="0">
                <a:latin typeface="Arial" pitchFamily="34" charset="0"/>
                <a:cs typeface="Arial" pitchFamily="34" charset="0"/>
              </a:rPr>
              <a:t>delivered</a:t>
            </a:r>
            <a:r>
              <a:rPr lang="en-US" sz="2600" spc="-70" dirty="0">
                <a:latin typeface="Arial" pitchFamily="34" charset="0"/>
                <a:cs typeface="Arial" pitchFamily="34" charset="0"/>
              </a:rPr>
              <a:t> </a:t>
            </a:r>
            <a:r>
              <a:rPr lang="en-US" sz="2600" spc="-20" dirty="0">
                <a:latin typeface="Arial" pitchFamily="34" charset="0"/>
                <a:cs typeface="Arial" pitchFamily="34" charset="0"/>
              </a:rPr>
              <a:t>on</a:t>
            </a:r>
            <a:r>
              <a:rPr lang="en-US" sz="2600" spc="-75" dirty="0">
                <a:latin typeface="Arial" pitchFamily="34" charset="0"/>
                <a:cs typeface="Arial" pitchFamily="34" charset="0"/>
              </a:rPr>
              <a:t> </a:t>
            </a:r>
            <a:r>
              <a:rPr lang="en-US" sz="2600" spc="-20" dirty="0">
                <a:latin typeface="Arial" pitchFamily="34" charset="0"/>
                <a:cs typeface="Arial" pitchFamily="34" charset="0"/>
              </a:rPr>
              <a:t>time</a:t>
            </a:r>
            <a:r>
              <a:rPr lang="en-US" sz="2600" spc="-70" dirty="0">
                <a:latin typeface="Arial" pitchFamily="34" charset="0"/>
                <a:cs typeface="Arial" pitchFamily="34" charset="0"/>
              </a:rPr>
              <a:t> </a:t>
            </a:r>
            <a:r>
              <a:rPr lang="en-US" sz="2600" spc="10" dirty="0">
                <a:latin typeface="Arial" pitchFamily="34" charset="0"/>
                <a:cs typeface="Arial" pitchFamily="34" charset="0"/>
              </a:rPr>
              <a:t>with  </a:t>
            </a:r>
            <a:r>
              <a:rPr lang="en-US" sz="2600" spc="-30" dirty="0">
                <a:latin typeface="Arial" pitchFamily="34" charset="0"/>
                <a:cs typeface="Arial" pitchFamily="34" charset="0"/>
              </a:rPr>
              <a:t>all</a:t>
            </a:r>
            <a:r>
              <a:rPr lang="en-US" sz="2600" spc="-90" dirty="0">
                <a:latin typeface="Arial" pitchFamily="34" charset="0"/>
                <a:cs typeface="Arial" pitchFamily="34" charset="0"/>
              </a:rPr>
              <a:t> </a:t>
            </a:r>
            <a:r>
              <a:rPr lang="en-US" sz="2600" spc="-20" dirty="0">
                <a:latin typeface="Arial" pitchFamily="34" charset="0"/>
                <a:cs typeface="Arial" pitchFamily="34" charset="0"/>
              </a:rPr>
              <a:t>requirements.”</a:t>
            </a:r>
            <a:endParaRPr lang="en-US" sz="26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4045206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248400"/>
          </a:xfrm>
        </p:spPr>
        <p:txBody>
          <a:bodyPr>
            <a:noAutofit/>
          </a:bodyPr>
          <a:lstStyle/>
          <a:p>
            <a:pPr marL="0" indent="0">
              <a:buNone/>
            </a:pPr>
            <a:r>
              <a:rPr lang="en-US" sz="2800" b="1" dirty="0">
                <a:latin typeface="Arial" pitchFamily="34" charset="0"/>
                <a:cs typeface="Arial" pitchFamily="34" charset="0"/>
              </a:rPr>
              <a:t>Test Planning:</a:t>
            </a:r>
          </a:p>
          <a:p>
            <a:pPr marL="0" indent="0">
              <a:buNone/>
            </a:pPr>
            <a:endParaRPr lang="en-US" sz="2800" dirty="0">
              <a:latin typeface="Arial" pitchFamily="34" charset="0"/>
              <a:cs typeface="Arial" pitchFamily="34" charset="0"/>
            </a:endParaRPr>
          </a:p>
          <a:p>
            <a:r>
              <a:rPr lang="en-US" sz="2400" dirty="0">
                <a:latin typeface="Arial" pitchFamily="34" charset="0"/>
                <a:cs typeface="Arial" pitchFamily="34" charset="0"/>
              </a:rPr>
              <a:t>Test planning is the first step of the testing process. In this phase typically Test Manager/Test Lead involves determining the effort and cost estimates for the entire project. Preparation of the Test Plan will be done based on the requirement analysis. Activities like resource planning, determining roles and responsibilities, tool selection (if automation), training requirement, etc., carried out in this phase. The deliverables of this phase are Test Plan &amp; Effort estimation documents.</a:t>
            </a:r>
          </a:p>
          <a:p>
            <a:endParaRPr lang="en-US" sz="2400" dirty="0">
              <a:latin typeface="Arial" pitchFamily="34" charset="0"/>
              <a:cs typeface="Arial" pitchFamily="34" charset="0"/>
            </a:endParaRPr>
          </a:p>
          <a:p>
            <a:pPr marL="0" indent="0">
              <a:buNone/>
            </a:pPr>
            <a:r>
              <a:rPr lang="en-US" sz="2400" b="1" dirty="0">
                <a:latin typeface="Arial" pitchFamily="34" charset="0"/>
                <a:cs typeface="Arial" pitchFamily="34" charset="0"/>
              </a:rPr>
              <a:t>Entry Criteria:</a:t>
            </a:r>
            <a:r>
              <a:rPr lang="en-US" sz="2400" dirty="0">
                <a:latin typeface="Arial" pitchFamily="34" charset="0"/>
                <a:cs typeface="Arial" pitchFamily="34" charset="0"/>
              </a:rPr>
              <a:t> Requirements Documents</a:t>
            </a:r>
            <a:br>
              <a:rPr lang="en-US" sz="2400" dirty="0">
                <a:latin typeface="Arial" pitchFamily="34" charset="0"/>
                <a:cs typeface="Arial" pitchFamily="34" charset="0"/>
              </a:rPr>
            </a:br>
            <a:r>
              <a:rPr lang="en-US" sz="2400" b="1" dirty="0">
                <a:latin typeface="Arial" pitchFamily="34" charset="0"/>
                <a:cs typeface="Arial" pitchFamily="34" charset="0"/>
              </a:rPr>
              <a:t>Deliverables:</a:t>
            </a:r>
            <a:r>
              <a:rPr lang="en-US" sz="2400" dirty="0">
                <a:latin typeface="Arial" pitchFamily="34" charset="0"/>
                <a:cs typeface="Arial" pitchFamily="34" charset="0"/>
              </a:rPr>
              <a:t> Test Strategy, Test Plan, and Test Effort estimation document.</a:t>
            </a:r>
          </a:p>
          <a:p>
            <a:endParaRPr lang="en-US" sz="2400" dirty="0">
              <a:latin typeface="Arial" pitchFamily="34" charset="0"/>
              <a:cs typeface="Arial" pitchFamily="34" charset="0"/>
            </a:endParaRPr>
          </a:p>
        </p:txBody>
      </p:sp>
    </p:spTree>
    <p:extLst>
      <p:ext uri="{BB962C8B-B14F-4D97-AF65-F5344CB8AC3E}">
        <p14:creationId xmlns:p14="http://schemas.microsoft.com/office/powerpoint/2010/main" val="1420567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629400"/>
          </a:xfrm>
        </p:spPr>
        <p:txBody>
          <a:bodyPr>
            <a:noAutofit/>
          </a:bodyPr>
          <a:lstStyle/>
          <a:p>
            <a:pPr marL="0" indent="0">
              <a:buNone/>
            </a:pPr>
            <a:r>
              <a:rPr lang="en-US" sz="2400" b="1" dirty="0">
                <a:latin typeface="Arial" pitchFamily="34" charset="0"/>
                <a:cs typeface="Arial" pitchFamily="34" charset="0"/>
              </a:rPr>
              <a:t>Test Design:</a:t>
            </a:r>
          </a:p>
          <a:p>
            <a:pPr marL="0" indent="0">
              <a:buNone/>
            </a:pPr>
            <a:endParaRPr lang="en-US" sz="2400" dirty="0">
              <a:latin typeface="Arial" pitchFamily="34" charset="0"/>
              <a:cs typeface="Arial" pitchFamily="34" charset="0"/>
            </a:endParaRPr>
          </a:p>
          <a:p>
            <a:r>
              <a:rPr lang="en-US" sz="2400" dirty="0">
                <a:latin typeface="Arial" pitchFamily="34" charset="0"/>
                <a:cs typeface="Arial" pitchFamily="34" charset="0"/>
              </a:rPr>
              <a:t>The test team starts with test case development activity here in this phase. Test team prepares test cases, test scripts (if automation), and test data. Once the test cases are ready then these test cases are reviewed by peer members or team lead. Also, the test team prepares the Requirement Traceability Matrix (RTM). RTM traces the requirements to the test cases that are needed to verify whether the requirements are fulfilled. The deliverables of this phase are Test Cases, Test Scripts, Test Data, Requirements Traceability Matrix</a:t>
            </a:r>
          </a:p>
          <a:p>
            <a:endParaRPr lang="en-US" sz="2400" dirty="0">
              <a:latin typeface="Arial" pitchFamily="34" charset="0"/>
              <a:cs typeface="Arial" pitchFamily="34" charset="0"/>
            </a:endParaRPr>
          </a:p>
          <a:p>
            <a:pPr marL="0" indent="0">
              <a:buNone/>
            </a:pPr>
            <a:r>
              <a:rPr lang="en-US" sz="2400" b="1" dirty="0">
                <a:latin typeface="Arial" pitchFamily="34" charset="0"/>
                <a:cs typeface="Arial" pitchFamily="34" charset="0"/>
              </a:rPr>
              <a:t>Entry Criteria:</a:t>
            </a:r>
            <a:r>
              <a:rPr lang="en-US" sz="2400" dirty="0">
                <a:latin typeface="Arial" pitchFamily="34" charset="0"/>
                <a:cs typeface="Arial" pitchFamily="34" charset="0"/>
              </a:rPr>
              <a:t> Requirements Documents (Updated version of unclear or missing requirement)</a:t>
            </a:r>
            <a:br>
              <a:rPr lang="en-US" sz="2400" dirty="0">
                <a:latin typeface="Arial" pitchFamily="34" charset="0"/>
                <a:cs typeface="Arial" pitchFamily="34" charset="0"/>
              </a:rPr>
            </a:br>
            <a:r>
              <a:rPr lang="en-US" sz="2400" b="1" dirty="0">
                <a:latin typeface="Arial" pitchFamily="34" charset="0"/>
                <a:cs typeface="Arial" pitchFamily="34" charset="0"/>
              </a:rPr>
              <a:t>Deliverables:</a:t>
            </a:r>
            <a:r>
              <a:rPr lang="en-US" sz="2400" dirty="0">
                <a:latin typeface="Arial" pitchFamily="34" charset="0"/>
                <a:cs typeface="Arial" pitchFamily="34" charset="0"/>
              </a:rPr>
              <a:t> Test cases, Test Scripts (if automation), Test data.</a:t>
            </a:r>
          </a:p>
          <a:p>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06738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6248400"/>
          </a:xfrm>
        </p:spPr>
        <p:txBody>
          <a:bodyPr>
            <a:normAutofit/>
          </a:bodyPr>
          <a:lstStyle/>
          <a:p>
            <a:r>
              <a:rPr lang="en-US" sz="2400" b="1" dirty="0">
                <a:latin typeface="Arial" pitchFamily="34" charset="0"/>
                <a:cs typeface="Arial" pitchFamily="34" charset="0"/>
              </a:rPr>
              <a:t>Test Environment Setup:</a:t>
            </a:r>
          </a:p>
          <a:p>
            <a:pPr marL="0" indent="0">
              <a:buNone/>
            </a:pP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This phase can be started in parallel with the Test design phase. The test environment setup is done based on the hardware and software requirement list. In some cases, the test team may not be involved in this phase. The development team or customer provides the test environment. Meanwhile, the test team should prepare the smoke test cases to check the readiness of the given test environment.</a:t>
            </a:r>
          </a:p>
          <a:p>
            <a:pPr marL="0" indent="0">
              <a:buNone/>
            </a:pPr>
            <a:endParaRPr lang="en-US" sz="2400" dirty="0">
              <a:latin typeface="Arial" pitchFamily="34" charset="0"/>
              <a:cs typeface="Arial" pitchFamily="34" charset="0"/>
            </a:endParaRPr>
          </a:p>
          <a:p>
            <a:pPr marL="0" indent="0">
              <a:buNone/>
            </a:pPr>
            <a:r>
              <a:rPr lang="en-US" sz="2400" b="1" dirty="0">
                <a:latin typeface="Arial" pitchFamily="34" charset="0"/>
                <a:cs typeface="Arial" pitchFamily="34" charset="0"/>
              </a:rPr>
              <a:t>Entry Criteria:</a:t>
            </a:r>
            <a:r>
              <a:rPr lang="en-US" sz="2400" dirty="0">
                <a:latin typeface="Arial" pitchFamily="34" charset="0"/>
                <a:cs typeface="Arial" pitchFamily="34" charset="0"/>
              </a:rPr>
              <a:t> Test Plan, Smoke Test cases, Test Data</a:t>
            </a:r>
            <a:br>
              <a:rPr lang="en-US" sz="2400" dirty="0">
                <a:latin typeface="Arial" pitchFamily="34" charset="0"/>
                <a:cs typeface="Arial" pitchFamily="34" charset="0"/>
              </a:rPr>
            </a:br>
            <a:r>
              <a:rPr lang="en-US" sz="2400" b="1" dirty="0">
                <a:latin typeface="Arial" pitchFamily="34" charset="0"/>
                <a:cs typeface="Arial" pitchFamily="34" charset="0"/>
              </a:rPr>
              <a:t>Deliverables:</a:t>
            </a:r>
            <a:r>
              <a:rPr lang="en-US" sz="2400" dirty="0">
                <a:latin typeface="Arial" pitchFamily="34" charset="0"/>
                <a:cs typeface="Arial" pitchFamily="34" charset="0"/>
              </a:rPr>
              <a:t> Test Environment. Smoke Test Results.</a:t>
            </a:r>
          </a:p>
          <a:p>
            <a:endParaRPr lang="en-US" sz="2400" dirty="0">
              <a:latin typeface="Arial" pitchFamily="34" charset="0"/>
              <a:cs typeface="Arial" pitchFamily="34" charset="0"/>
            </a:endParaRPr>
          </a:p>
        </p:txBody>
      </p:sp>
    </p:spTree>
    <p:extLst>
      <p:ext uri="{BB962C8B-B14F-4D97-AF65-F5344CB8AC3E}">
        <p14:creationId xmlns:p14="http://schemas.microsoft.com/office/powerpoint/2010/main" val="1420567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r>
              <a:rPr lang="en-US" sz="2400" b="1" dirty="0">
                <a:latin typeface="Arial" pitchFamily="34" charset="0"/>
                <a:cs typeface="Arial" pitchFamily="34" charset="0"/>
              </a:rPr>
              <a:t>Test Execution:</a:t>
            </a:r>
          </a:p>
          <a:p>
            <a:pPr marL="0" indent="0">
              <a:buNone/>
            </a:pP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The test team starts executing the test cases based on the planned test cases. If a test case result is Pass/Fail then the same should be updated in the test cases. The defect report should be prepared for failed test cases and should be reported to the Development Team through a bug tracking tool (</a:t>
            </a:r>
            <a:r>
              <a:rPr lang="en-US" sz="2400" dirty="0" err="1">
                <a:latin typeface="Arial" pitchFamily="34" charset="0"/>
                <a:cs typeface="Arial" pitchFamily="34" charset="0"/>
              </a:rPr>
              <a:t>eg</a:t>
            </a:r>
            <a:r>
              <a:rPr lang="en-US" sz="2400" dirty="0">
                <a:latin typeface="Arial" pitchFamily="34" charset="0"/>
                <a:cs typeface="Arial" pitchFamily="34" charset="0"/>
              </a:rPr>
              <a:t>., Quality Center) for fixing the defects. Retesting will be performed once the defect was fixed. Click here to see the Bug Life Cycles.</a:t>
            </a:r>
          </a:p>
          <a:p>
            <a:pPr marL="0" indent="0">
              <a:buNone/>
            </a:pPr>
            <a:endParaRPr lang="en-US" sz="2400" dirty="0">
              <a:latin typeface="Arial" pitchFamily="34" charset="0"/>
              <a:cs typeface="Arial" pitchFamily="34" charset="0"/>
            </a:endParaRPr>
          </a:p>
          <a:p>
            <a:pPr marL="0" indent="0">
              <a:buNone/>
            </a:pPr>
            <a:r>
              <a:rPr lang="en-US" sz="2400" b="1" dirty="0">
                <a:latin typeface="Arial" pitchFamily="34" charset="0"/>
                <a:cs typeface="Arial" pitchFamily="34" charset="0"/>
              </a:rPr>
              <a:t>Entry Criteria:</a:t>
            </a:r>
            <a:r>
              <a:rPr lang="en-US" sz="2400" dirty="0">
                <a:latin typeface="Arial" pitchFamily="34" charset="0"/>
                <a:cs typeface="Arial" pitchFamily="34" charset="0"/>
              </a:rPr>
              <a:t> Test Plan document, Test cases, Test data, Test Environment.</a:t>
            </a:r>
            <a:br>
              <a:rPr lang="en-US" sz="2400" dirty="0">
                <a:latin typeface="Arial" pitchFamily="34" charset="0"/>
                <a:cs typeface="Arial" pitchFamily="34" charset="0"/>
              </a:rPr>
            </a:br>
            <a:r>
              <a:rPr lang="en-US" sz="2400" b="1" dirty="0">
                <a:latin typeface="Arial" pitchFamily="34" charset="0"/>
                <a:cs typeface="Arial" pitchFamily="34" charset="0"/>
              </a:rPr>
              <a:t>Deliverables:</a:t>
            </a:r>
            <a:r>
              <a:rPr lang="en-US" sz="2400" dirty="0">
                <a:latin typeface="Arial" pitchFamily="34" charset="0"/>
                <a:cs typeface="Arial" pitchFamily="34" charset="0"/>
              </a:rPr>
              <a:t> Test case execution report, Defect report, RTM(Requirement Traceability Matrix)</a:t>
            </a:r>
          </a:p>
        </p:txBody>
      </p:sp>
    </p:spTree>
    <p:extLst>
      <p:ext uri="{BB962C8B-B14F-4D97-AF65-F5344CB8AC3E}">
        <p14:creationId xmlns:p14="http://schemas.microsoft.com/office/powerpoint/2010/main" val="3806738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fect Life cycle diagram in Qtest and the definit...">
            <a:extLst>
              <a:ext uri="{FF2B5EF4-FFF2-40B4-BE49-F238E27FC236}">
                <a16:creationId xmlns:a16="http://schemas.microsoft.com/office/drawing/2014/main" id="{57D0C331-1D82-3CE5-1C23-00F9B8DC22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609600"/>
            <a:ext cx="69342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540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0" indent="0">
              <a:buNone/>
            </a:pPr>
            <a:r>
              <a:rPr lang="en-US" sz="2400" b="1" dirty="0">
                <a:latin typeface="Arial" pitchFamily="34" charset="0"/>
                <a:cs typeface="Arial" pitchFamily="34" charset="0"/>
              </a:rPr>
              <a:t>Test Closure:</a:t>
            </a:r>
            <a:endParaRPr lang="en-US" sz="2400" dirty="0">
              <a:latin typeface="Arial" pitchFamily="34" charset="0"/>
              <a:cs typeface="Arial" pitchFamily="34" charset="0"/>
            </a:endParaRPr>
          </a:p>
          <a:p>
            <a:r>
              <a:rPr lang="en-US" sz="2400" dirty="0">
                <a:latin typeface="Arial" pitchFamily="34" charset="0"/>
                <a:cs typeface="Arial" pitchFamily="34" charset="0"/>
              </a:rPr>
              <a:t>The final stage where we prepare Test Closure Report, Test Metrics.</a:t>
            </a:r>
            <a:br>
              <a:rPr lang="en-US" sz="2400" dirty="0">
                <a:latin typeface="Arial" pitchFamily="34" charset="0"/>
                <a:cs typeface="Arial" pitchFamily="34" charset="0"/>
              </a:rPr>
            </a:br>
            <a:r>
              <a:rPr lang="en-US" sz="2400" dirty="0">
                <a:latin typeface="Arial" pitchFamily="34" charset="0"/>
                <a:cs typeface="Arial" pitchFamily="34" charset="0"/>
              </a:rPr>
              <a:t>The testing team will be called out for a meeting to evaluate cycle completion criteria based on Test coverage, Quality, Time, Cost, Software, Business objectives. Test team analyses the test artifacts (such as Test cases, Defect reports, etc.,) to identify strategies that have to be implemented in the future, which will help to remove process bottlenecks in the upcoming projects. Test metrics and Test closure report will be prepared based on the above criteria.</a:t>
            </a:r>
          </a:p>
          <a:p>
            <a:r>
              <a:rPr lang="en-US" sz="2400" b="1" dirty="0"/>
              <a:t>Entry Criteria:</a:t>
            </a:r>
            <a:r>
              <a:rPr lang="en-US" sz="2400" dirty="0"/>
              <a:t> Test Case Execution report (make sure there are no high severity defects opened), Defect report</a:t>
            </a:r>
            <a:br>
              <a:rPr lang="en-US" sz="2400" dirty="0"/>
            </a:br>
            <a:r>
              <a:rPr lang="en-US" sz="2400" b="1" dirty="0"/>
              <a:t>Deliverables:</a:t>
            </a:r>
            <a:r>
              <a:rPr lang="en-US" sz="2400" dirty="0"/>
              <a:t> Test Closure report, Test metrics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420567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marL="0" indent="0">
              <a:buNone/>
            </a:pPr>
            <a:r>
              <a:rPr lang="en-US" b="1" dirty="0"/>
              <a:t>There are seven principles in software testing:</a:t>
            </a:r>
          </a:p>
          <a:p>
            <a:pPr marL="0" indent="0">
              <a:buNone/>
            </a:pPr>
            <a:endParaRPr lang="en-US" dirty="0"/>
          </a:p>
          <a:p>
            <a:r>
              <a:rPr lang="en-US" sz="2800" dirty="0">
                <a:latin typeface="Arial" pitchFamily="34" charset="0"/>
                <a:cs typeface="Arial" pitchFamily="34" charset="0"/>
              </a:rPr>
              <a:t>Testing shows presence of defects.</a:t>
            </a:r>
          </a:p>
          <a:p>
            <a:r>
              <a:rPr lang="en-US" sz="2800" dirty="0">
                <a:latin typeface="Arial" pitchFamily="34" charset="0"/>
                <a:cs typeface="Arial" pitchFamily="34" charset="0"/>
              </a:rPr>
              <a:t>Exhaustive testing is not possible.</a:t>
            </a:r>
          </a:p>
          <a:p>
            <a:r>
              <a:rPr lang="en-US" sz="2800" dirty="0">
                <a:latin typeface="Arial" pitchFamily="34" charset="0"/>
                <a:cs typeface="Arial" pitchFamily="34" charset="0"/>
              </a:rPr>
              <a:t>Early testing.</a:t>
            </a:r>
          </a:p>
          <a:p>
            <a:r>
              <a:rPr lang="en-US" sz="2800" dirty="0">
                <a:latin typeface="Arial" pitchFamily="34" charset="0"/>
                <a:cs typeface="Arial" pitchFamily="34" charset="0"/>
              </a:rPr>
              <a:t>Defect clustering.</a:t>
            </a:r>
          </a:p>
          <a:p>
            <a:r>
              <a:rPr lang="en-US" sz="2800" dirty="0">
                <a:latin typeface="Arial" pitchFamily="34" charset="0"/>
                <a:cs typeface="Arial" pitchFamily="34" charset="0"/>
              </a:rPr>
              <a:t>Pesticide paradox.</a:t>
            </a:r>
          </a:p>
          <a:p>
            <a:r>
              <a:rPr lang="en-US" sz="2800" dirty="0">
                <a:latin typeface="Arial" pitchFamily="34" charset="0"/>
                <a:cs typeface="Arial" pitchFamily="34" charset="0"/>
              </a:rPr>
              <a:t>Testing is context dependent.</a:t>
            </a:r>
          </a:p>
          <a:p>
            <a:r>
              <a:rPr lang="en-US" sz="2800" dirty="0">
                <a:latin typeface="Arial" pitchFamily="34" charset="0"/>
                <a:cs typeface="Arial" pitchFamily="34" charset="0"/>
              </a:rPr>
              <a:t>Absence of errors fallacy.</a:t>
            </a:r>
          </a:p>
          <a:p>
            <a:endParaRPr lang="en-US" dirty="0"/>
          </a:p>
        </p:txBody>
      </p:sp>
    </p:spTree>
    <p:extLst>
      <p:ext uri="{BB962C8B-B14F-4D97-AF65-F5344CB8AC3E}">
        <p14:creationId xmlns:p14="http://schemas.microsoft.com/office/powerpoint/2010/main" val="3806738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20000"/>
          </a:bodyPr>
          <a:lstStyle/>
          <a:p>
            <a:pPr marL="0" indent="0">
              <a:buNone/>
            </a:pPr>
            <a:r>
              <a:rPr lang="en-US" sz="2400" b="1" dirty="0">
                <a:latin typeface="Arial" pitchFamily="34" charset="0"/>
                <a:cs typeface="Arial" pitchFamily="34" charset="0"/>
              </a:rPr>
              <a:t>Functional Testing:</a:t>
            </a:r>
          </a:p>
          <a:p>
            <a:pPr marL="0" indent="0">
              <a:buNone/>
            </a:pPr>
            <a:r>
              <a:rPr lang="en-US" sz="2400" dirty="0">
                <a:latin typeface="Arial" pitchFamily="34" charset="0"/>
                <a:cs typeface="Arial" pitchFamily="34" charset="0"/>
              </a:rPr>
              <a:t>	Functional Testing is a type of Software Testing in which the system is tested against the functional requirements and specifications. Functional testing ensures that the requirements or specifications are properly satisfied by the application. This type of testing is particularly concerned with the result of processing. It focuses on simulation of actual system usage but does not develop any system structure assumptions.</a:t>
            </a:r>
          </a:p>
          <a:p>
            <a:pPr marL="0" indent="0">
              <a:buNone/>
            </a:pPr>
            <a:endParaRPr lang="en-US" sz="2400" dirty="0">
              <a:latin typeface="Arial" pitchFamily="34" charset="0"/>
              <a:cs typeface="Arial" pitchFamily="34" charset="0"/>
            </a:endParaRPr>
          </a:p>
          <a:p>
            <a:pPr marL="0" indent="0" fontAlgn="base">
              <a:buNone/>
            </a:pPr>
            <a:r>
              <a:rPr lang="en-US" sz="2400" b="1" dirty="0"/>
              <a:t>Major Functional Testing Techniques:</a:t>
            </a:r>
            <a:endParaRPr lang="en-US" sz="2400" dirty="0"/>
          </a:p>
          <a:p>
            <a:pPr fontAlgn="base"/>
            <a:r>
              <a:rPr lang="en-US" sz="2400" dirty="0"/>
              <a:t>Unit Testing</a:t>
            </a:r>
          </a:p>
          <a:p>
            <a:pPr fontAlgn="base"/>
            <a:r>
              <a:rPr lang="en-US" sz="2400" dirty="0"/>
              <a:t>Integration Testing</a:t>
            </a:r>
          </a:p>
          <a:p>
            <a:pPr fontAlgn="base"/>
            <a:r>
              <a:rPr lang="en-US" sz="2400" dirty="0"/>
              <a:t>Smoke Testing</a:t>
            </a:r>
          </a:p>
          <a:p>
            <a:pPr fontAlgn="base"/>
            <a:r>
              <a:rPr lang="en-US" sz="2400" dirty="0"/>
              <a:t>User Acceptance Testing</a:t>
            </a:r>
          </a:p>
          <a:p>
            <a:pPr fontAlgn="base"/>
            <a:r>
              <a:rPr lang="en-US" sz="2400" dirty="0"/>
              <a:t>Interface Testing</a:t>
            </a:r>
          </a:p>
          <a:p>
            <a:pPr fontAlgn="base"/>
            <a:r>
              <a:rPr lang="en-US" sz="2400" dirty="0"/>
              <a:t>Usability Testing</a:t>
            </a:r>
          </a:p>
          <a:p>
            <a:pPr fontAlgn="base"/>
            <a:r>
              <a:rPr lang="en-US" sz="2400" dirty="0"/>
              <a:t>System Testing</a:t>
            </a:r>
          </a:p>
          <a:p>
            <a:pPr fontAlgn="base"/>
            <a:r>
              <a:rPr lang="en-US" sz="2400" dirty="0"/>
              <a:t>Regression Testing</a:t>
            </a: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06738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6EC50-C445-D1AA-B528-6510C6F6CF3B}"/>
              </a:ext>
            </a:extLst>
          </p:cNvPr>
          <p:cNvSpPr>
            <a:spLocks noGrp="1"/>
          </p:cNvSpPr>
          <p:nvPr>
            <p:ph idx="1"/>
          </p:nvPr>
        </p:nvSpPr>
        <p:spPr>
          <a:xfrm>
            <a:off x="457200" y="228600"/>
            <a:ext cx="8229600" cy="6400800"/>
          </a:xfrm>
        </p:spPr>
        <p:txBody>
          <a:bodyPr>
            <a:normAutofit/>
          </a:bodyPr>
          <a:lstStyle/>
          <a:p>
            <a:pPr marL="0" indent="0">
              <a:buNone/>
            </a:pPr>
            <a:r>
              <a:rPr lang="en-US" sz="3200" dirty="0"/>
              <a:t>Unit Testing</a:t>
            </a:r>
          </a:p>
          <a:p>
            <a:pPr marL="0" indent="0">
              <a:buNone/>
            </a:pPr>
            <a:endParaRPr lang="en-US" sz="3200" dirty="0"/>
          </a:p>
          <a:p>
            <a:pPr marL="0" indent="0">
              <a:buNone/>
            </a:pPr>
            <a:r>
              <a:rPr lang="en-GB" sz="1800" dirty="0"/>
              <a:t>                 </a:t>
            </a:r>
            <a:r>
              <a:rPr lang="en-GB" sz="2000" dirty="0"/>
              <a:t>Unit testing is a software testing technique in which individual units or components of a software application are tested in isolation from the rest of the application. The purpose of unit testing is to validate that each unit of the software application is functioning as intended. This is typically done by writing test cases for each unit that test its behaviour in different scenarios. Unit tests are usually automated and run every time the code is changed to ensure that no regressions are introduced and that new features do not break existing functionality. Unit testing helps to catch bugs early in the development cycle, making it easier and less time-consuming to fix them. It also helps to improve the quality and maintainability of the code by promoting a test-driven development approach and enabling continuous integration and delivery practices.</a:t>
            </a:r>
          </a:p>
          <a:p>
            <a:pPr marL="0" indent="0">
              <a:buNone/>
            </a:pPr>
            <a:endParaRPr lang="en-US" sz="1800" dirty="0"/>
          </a:p>
          <a:p>
            <a:pPr marL="0" indent="0">
              <a:buNone/>
            </a:pPr>
            <a:endParaRPr lang="en-US" sz="1600" dirty="0"/>
          </a:p>
        </p:txBody>
      </p:sp>
    </p:spTree>
    <p:extLst>
      <p:ext uri="{BB962C8B-B14F-4D97-AF65-F5344CB8AC3E}">
        <p14:creationId xmlns:p14="http://schemas.microsoft.com/office/powerpoint/2010/main" val="3694944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19CEB-A127-693D-FB85-61BC24D4DF15}"/>
              </a:ext>
            </a:extLst>
          </p:cNvPr>
          <p:cNvSpPr>
            <a:spLocks noGrp="1"/>
          </p:cNvSpPr>
          <p:nvPr>
            <p:ph idx="1"/>
          </p:nvPr>
        </p:nvSpPr>
        <p:spPr>
          <a:xfrm>
            <a:off x="457200" y="304800"/>
            <a:ext cx="8229600" cy="6324600"/>
          </a:xfrm>
        </p:spPr>
        <p:txBody>
          <a:bodyPr>
            <a:normAutofit fontScale="62500" lnSpcReduction="20000"/>
          </a:bodyPr>
          <a:lstStyle/>
          <a:p>
            <a:pPr marL="0" indent="0">
              <a:buNone/>
            </a:pPr>
            <a:r>
              <a:rPr lang="en-US" sz="5400" dirty="0"/>
              <a:t>Integration Testing</a:t>
            </a:r>
          </a:p>
          <a:p>
            <a:pPr marL="0" indent="0">
              <a:buNone/>
            </a:pPr>
            <a:endParaRPr lang="en-IN" sz="5400" dirty="0"/>
          </a:p>
          <a:p>
            <a:pPr algn="l"/>
            <a:r>
              <a:rPr lang="en-GB" sz="3200" b="0" i="0" dirty="0">
                <a:effectLst/>
                <a:latin typeface="Söhne"/>
              </a:rPr>
              <a:t>Integration testing is a software testing technique that involves combining multiple individual units or components of a software application and testing them as a group. The purpose of integration testing is to validate that the interactions and interfaces between the units work as intended and that the combined units form a functioning system.</a:t>
            </a:r>
          </a:p>
          <a:p>
            <a:pPr algn="l"/>
            <a:r>
              <a:rPr lang="en-GB" sz="3200" b="0" i="0" dirty="0">
                <a:effectLst/>
                <a:latin typeface="Söhne"/>
              </a:rPr>
              <a:t>Integration testing is typically performed after unit testing and before system testing. It is designed to catch issues that may arise from the interactions between units, such as communication problems, data inconsistencies, and functional gaps. This type of testing helps to identify and fix problems early in the development cycle, before the software is deployed to production.</a:t>
            </a:r>
          </a:p>
          <a:p>
            <a:pPr algn="l"/>
            <a:r>
              <a:rPr lang="en-GB" sz="3200" b="0" i="0" dirty="0">
                <a:effectLst/>
                <a:latin typeface="Söhne"/>
              </a:rPr>
              <a:t>Integration testing can be performed in different ways, such as bottom-up testing, where lower-level components are tested first and then integrated to form higher-level components, or top-down testing, where higher-level components are tested first and lower-level components are integrated and tested later. The choice of approach depends on the design of the software and the specific needs of the development team.</a:t>
            </a:r>
          </a:p>
          <a:p>
            <a:endParaRPr lang="en-IN" dirty="0"/>
          </a:p>
        </p:txBody>
      </p:sp>
    </p:spTree>
    <p:extLst>
      <p:ext uri="{BB962C8B-B14F-4D97-AF65-F5344CB8AC3E}">
        <p14:creationId xmlns:p14="http://schemas.microsoft.com/office/powerpoint/2010/main" val="81811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223520" lvl="1" indent="-211454">
              <a:lnSpc>
                <a:spcPct val="100000"/>
              </a:lnSpc>
              <a:spcBef>
                <a:spcPts val="100"/>
              </a:spcBef>
              <a:buAutoNum type="arabicPeriod" startAt="5"/>
              <a:tabLst>
                <a:tab pos="224154" algn="l"/>
              </a:tabLst>
            </a:pPr>
            <a:endParaRPr lang="en-US" sz="2400" b="1" spc="-40" dirty="0">
              <a:latin typeface="Arial" pitchFamily="34" charset="0"/>
              <a:cs typeface="Arial" pitchFamily="34" charset="0"/>
            </a:endParaRPr>
          </a:p>
          <a:p>
            <a:pPr marL="12066" lvl="1" indent="0">
              <a:lnSpc>
                <a:spcPct val="100000"/>
              </a:lnSpc>
              <a:spcBef>
                <a:spcPts val="100"/>
              </a:spcBef>
              <a:buNone/>
              <a:tabLst>
                <a:tab pos="224154" algn="l"/>
              </a:tabLst>
            </a:pPr>
            <a:endParaRPr lang="en-US" sz="2400" b="1" spc="-40" dirty="0">
              <a:latin typeface="Arial" pitchFamily="34" charset="0"/>
              <a:cs typeface="Arial" pitchFamily="34" charset="0"/>
            </a:endParaRPr>
          </a:p>
          <a:p>
            <a:pPr marL="223520" lvl="1" indent="-211454">
              <a:lnSpc>
                <a:spcPct val="100000"/>
              </a:lnSpc>
              <a:spcBef>
                <a:spcPts val="100"/>
              </a:spcBef>
              <a:buAutoNum type="arabicPeriod" startAt="5"/>
              <a:tabLst>
                <a:tab pos="224154" algn="l"/>
              </a:tabLst>
            </a:pPr>
            <a:r>
              <a:rPr lang="en-US" b="1" spc="-40" dirty="0">
                <a:latin typeface="Arial" pitchFamily="34" charset="0"/>
                <a:cs typeface="Arial" pitchFamily="34" charset="0"/>
              </a:rPr>
              <a:t>What </a:t>
            </a:r>
            <a:r>
              <a:rPr lang="en-US" b="1" spc="-55" dirty="0">
                <a:latin typeface="Arial" pitchFamily="34" charset="0"/>
                <a:cs typeface="Arial" pitchFamily="34" charset="0"/>
              </a:rPr>
              <a:t>is</a:t>
            </a:r>
            <a:r>
              <a:rPr lang="en-US" b="1" spc="-125" dirty="0">
                <a:latin typeface="Arial" pitchFamily="34" charset="0"/>
                <a:cs typeface="Arial" pitchFamily="34" charset="0"/>
              </a:rPr>
              <a:t> </a:t>
            </a:r>
            <a:r>
              <a:rPr lang="en-US" b="1" spc="-75" dirty="0">
                <a:latin typeface="Arial" pitchFamily="34" charset="0"/>
                <a:cs typeface="Arial" pitchFamily="34" charset="0"/>
              </a:rPr>
              <a:t>defect</a:t>
            </a:r>
            <a:endParaRPr lang="en-US" dirty="0">
              <a:latin typeface="Arial" pitchFamily="34" charset="0"/>
              <a:cs typeface="Arial" pitchFamily="34" charset="0"/>
            </a:endParaRPr>
          </a:p>
          <a:p>
            <a:pPr lvl="1">
              <a:lnSpc>
                <a:spcPct val="100000"/>
              </a:lnSpc>
              <a:spcBef>
                <a:spcPts val="5"/>
              </a:spcBef>
              <a:buFont typeface="Trebuchet MS"/>
              <a:buAutoNum type="arabicPeriod" startAt="5"/>
            </a:pPr>
            <a:endParaRPr lang="en-US" sz="2400" dirty="0">
              <a:latin typeface="Arial" pitchFamily="34" charset="0"/>
              <a:cs typeface="Arial" pitchFamily="34" charset="0"/>
            </a:endParaRPr>
          </a:p>
          <a:p>
            <a:pPr marL="12700">
              <a:lnSpc>
                <a:spcPct val="100000"/>
              </a:lnSpc>
            </a:pPr>
            <a:r>
              <a:rPr lang="en-US" sz="2400" spc="60" dirty="0">
                <a:latin typeface="Arial" pitchFamily="34" charset="0"/>
                <a:cs typeface="Arial" pitchFamily="34" charset="0"/>
              </a:rPr>
              <a:t>“A</a:t>
            </a:r>
            <a:r>
              <a:rPr lang="en-US" sz="2400" spc="-80" dirty="0">
                <a:latin typeface="Arial" pitchFamily="34" charset="0"/>
                <a:cs typeface="Arial" pitchFamily="34" charset="0"/>
              </a:rPr>
              <a:t> </a:t>
            </a:r>
            <a:r>
              <a:rPr lang="en-US" sz="2400" spc="-30" dirty="0">
                <a:latin typeface="Arial" pitchFamily="34" charset="0"/>
                <a:cs typeface="Arial" pitchFamily="34" charset="0"/>
              </a:rPr>
              <a:t>defect</a:t>
            </a:r>
            <a:r>
              <a:rPr lang="en-US" sz="2400" spc="-80" dirty="0">
                <a:latin typeface="Arial" pitchFamily="34" charset="0"/>
                <a:cs typeface="Arial" pitchFamily="34" charset="0"/>
              </a:rPr>
              <a:t> is</a:t>
            </a:r>
            <a:r>
              <a:rPr lang="en-US" sz="2400" spc="-95" dirty="0">
                <a:latin typeface="Arial" pitchFamily="34" charset="0"/>
                <a:cs typeface="Arial" pitchFamily="34" charset="0"/>
              </a:rPr>
              <a:t> </a:t>
            </a:r>
            <a:r>
              <a:rPr lang="en-US" sz="2400" spc="-70" dirty="0">
                <a:latin typeface="Arial" pitchFamily="34" charset="0"/>
                <a:cs typeface="Arial" pitchFamily="34" charset="0"/>
              </a:rPr>
              <a:t>a</a:t>
            </a:r>
            <a:r>
              <a:rPr lang="en-US" sz="2400" spc="-80" dirty="0">
                <a:latin typeface="Arial" pitchFamily="34" charset="0"/>
                <a:cs typeface="Arial" pitchFamily="34" charset="0"/>
              </a:rPr>
              <a:t> </a:t>
            </a:r>
            <a:r>
              <a:rPr lang="en-US" sz="2400" spc="-20" dirty="0">
                <a:latin typeface="Arial" pitchFamily="34" charset="0"/>
                <a:cs typeface="Arial" pitchFamily="34" charset="0"/>
              </a:rPr>
              <a:t>deviation</a:t>
            </a:r>
            <a:r>
              <a:rPr lang="en-US" sz="2400" spc="-95" dirty="0">
                <a:latin typeface="Arial" pitchFamily="34" charset="0"/>
                <a:cs typeface="Arial" pitchFamily="34" charset="0"/>
              </a:rPr>
              <a:t> </a:t>
            </a:r>
            <a:r>
              <a:rPr lang="en-US" sz="2400" spc="10" dirty="0">
                <a:latin typeface="Arial" pitchFamily="34" charset="0"/>
                <a:cs typeface="Arial" pitchFamily="34" charset="0"/>
              </a:rPr>
              <a:t>or</a:t>
            </a:r>
            <a:r>
              <a:rPr lang="en-US" sz="2400" spc="-95" dirty="0">
                <a:latin typeface="Arial" pitchFamily="34" charset="0"/>
                <a:cs typeface="Arial" pitchFamily="34" charset="0"/>
              </a:rPr>
              <a:t> </a:t>
            </a:r>
            <a:r>
              <a:rPr lang="en-US" sz="2400" spc="-45" dirty="0">
                <a:latin typeface="Arial" pitchFamily="34" charset="0"/>
                <a:cs typeface="Arial" pitchFamily="34" charset="0"/>
              </a:rPr>
              <a:t>mismatch</a:t>
            </a:r>
            <a:r>
              <a:rPr lang="en-US" sz="2400" spc="-85" dirty="0">
                <a:latin typeface="Arial" pitchFamily="34" charset="0"/>
                <a:cs typeface="Arial" pitchFamily="34" charset="0"/>
              </a:rPr>
              <a:t> </a:t>
            </a:r>
            <a:r>
              <a:rPr lang="en-US" sz="2400" spc="-10" dirty="0">
                <a:latin typeface="Arial" pitchFamily="34" charset="0"/>
                <a:cs typeface="Arial" pitchFamily="34" charset="0"/>
              </a:rPr>
              <a:t>from</a:t>
            </a:r>
            <a:r>
              <a:rPr lang="en-US" sz="2400" spc="-80" dirty="0">
                <a:latin typeface="Arial" pitchFamily="34" charset="0"/>
                <a:cs typeface="Arial" pitchFamily="34" charset="0"/>
              </a:rPr>
              <a:t> </a:t>
            </a:r>
            <a:r>
              <a:rPr lang="en-US" sz="2400" spc="-25" dirty="0">
                <a:latin typeface="Arial" pitchFamily="34" charset="0"/>
                <a:cs typeface="Arial" pitchFamily="34" charset="0"/>
              </a:rPr>
              <a:t>the</a:t>
            </a:r>
            <a:r>
              <a:rPr lang="en-US" sz="2400" spc="-75" dirty="0">
                <a:latin typeface="Arial" pitchFamily="34" charset="0"/>
                <a:cs typeface="Arial" pitchFamily="34" charset="0"/>
              </a:rPr>
              <a:t> </a:t>
            </a:r>
            <a:r>
              <a:rPr lang="en-US" sz="2400" spc="-20" dirty="0">
                <a:latin typeface="Arial" pitchFamily="34" charset="0"/>
                <a:cs typeface="Arial" pitchFamily="34" charset="0"/>
              </a:rPr>
              <a:t>requirements”.</a:t>
            </a:r>
            <a:endParaRPr lang="en-US" sz="2400" dirty="0">
              <a:latin typeface="Arial" pitchFamily="34" charset="0"/>
              <a:cs typeface="Arial" pitchFamily="34" charset="0"/>
            </a:endParaRPr>
          </a:p>
          <a:p>
            <a:pPr>
              <a:lnSpc>
                <a:spcPct val="100000"/>
              </a:lnSpc>
              <a:spcBef>
                <a:spcPts val="30"/>
              </a:spcBef>
            </a:pPr>
            <a:endParaRPr lang="en-US" sz="2400" dirty="0">
              <a:latin typeface="Arial" pitchFamily="34" charset="0"/>
              <a:cs typeface="Arial" pitchFamily="34" charset="0"/>
            </a:endParaRPr>
          </a:p>
          <a:p>
            <a:pPr marL="12700" marR="141605">
              <a:lnSpc>
                <a:spcPct val="111300"/>
              </a:lnSpc>
            </a:pPr>
            <a:r>
              <a:rPr lang="en-US" sz="2400" dirty="0">
                <a:latin typeface="Arial" pitchFamily="34" charset="0"/>
                <a:cs typeface="Arial" pitchFamily="34" charset="0"/>
              </a:rPr>
              <a:t>When </a:t>
            </a:r>
            <a:r>
              <a:rPr lang="en-US" sz="2400" spc="-35" dirty="0">
                <a:latin typeface="Arial" pitchFamily="34" charset="0"/>
                <a:cs typeface="Arial" pitchFamily="34" charset="0"/>
              </a:rPr>
              <a:t>actual </a:t>
            </a:r>
            <a:r>
              <a:rPr lang="en-US" sz="2400" spc="-30" dirty="0">
                <a:latin typeface="Arial" pitchFamily="34" charset="0"/>
                <a:cs typeface="Arial" pitchFamily="34" charset="0"/>
              </a:rPr>
              <a:t>result </a:t>
            </a:r>
            <a:r>
              <a:rPr lang="en-US" sz="2400" spc="-45" dirty="0">
                <a:latin typeface="Arial" pitchFamily="34" charset="0"/>
                <a:cs typeface="Arial" pitchFamily="34" charset="0"/>
              </a:rPr>
              <a:t>deviates </a:t>
            </a:r>
            <a:r>
              <a:rPr lang="en-US" sz="2400" spc="-5" dirty="0">
                <a:latin typeface="Arial" pitchFamily="34" charset="0"/>
                <a:cs typeface="Arial" pitchFamily="34" charset="0"/>
              </a:rPr>
              <a:t>from </a:t>
            </a:r>
            <a:r>
              <a:rPr lang="en-US" sz="2400" spc="-25" dirty="0">
                <a:latin typeface="Arial" pitchFamily="34" charset="0"/>
                <a:cs typeface="Arial" pitchFamily="34" charset="0"/>
              </a:rPr>
              <a:t>the </a:t>
            </a:r>
            <a:r>
              <a:rPr lang="en-US" sz="2400" spc="-35" dirty="0">
                <a:latin typeface="Arial" pitchFamily="34" charset="0"/>
                <a:cs typeface="Arial" pitchFamily="34" charset="0"/>
              </a:rPr>
              <a:t>expected </a:t>
            </a:r>
            <a:r>
              <a:rPr lang="en-US" sz="2400" spc="-30" dirty="0">
                <a:latin typeface="Arial" pitchFamily="34" charset="0"/>
                <a:cs typeface="Arial" pitchFamily="34" charset="0"/>
              </a:rPr>
              <a:t>result </a:t>
            </a:r>
            <a:r>
              <a:rPr lang="en-US" sz="2400" spc="-5" dirty="0">
                <a:latin typeface="Arial" pitchFamily="34" charset="0"/>
                <a:cs typeface="Arial" pitchFamily="34" charset="0"/>
              </a:rPr>
              <a:t>while </a:t>
            </a:r>
            <a:r>
              <a:rPr lang="en-US" sz="2400" spc="-35" dirty="0">
                <a:latin typeface="Arial" pitchFamily="34" charset="0"/>
                <a:cs typeface="Arial" pitchFamily="34" charset="0"/>
              </a:rPr>
              <a:t>testing </a:t>
            </a:r>
            <a:r>
              <a:rPr lang="en-US" sz="2400" spc="-70" dirty="0">
                <a:latin typeface="Arial" pitchFamily="34" charset="0"/>
                <a:cs typeface="Arial" pitchFamily="34" charset="0"/>
              </a:rPr>
              <a:t>a </a:t>
            </a:r>
            <a:r>
              <a:rPr lang="en-US" sz="2400" spc="-25" dirty="0">
                <a:latin typeface="Arial" pitchFamily="34" charset="0"/>
                <a:cs typeface="Arial" pitchFamily="34" charset="0"/>
              </a:rPr>
              <a:t>software </a:t>
            </a:r>
            <a:r>
              <a:rPr lang="en-US" sz="2400" spc="-30" dirty="0">
                <a:latin typeface="Arial" pitchFamily="34" charset="0"/>
                <a:cs typeface="Arial" pitchFamily="34" charset="0"/>
              </a:rPr>
              <a:t>application </a:t>
            </a:r>
            <a:r>
              <a:rPr lang="en-US" sz="2400" spc="10" dirty="0">
                <a:latin typeface="Arial" pitchFamily="34" charset="0"/>
                <a:cs typeface="Arial" pitchFamily="34" charset="0"/>
              </a:rPr>
              <a:t>or  </a:t>
            </a:r>
            <a:r>
              <a:rPr lang="en-US" sz="2400" spc="-15" dirty="0">
                <a:latin typeface="Arial" pitchFamily="34" charset="0"/>
                <a:cs typeface="Arial" pitchFamily="34" charset="0"/>
              </a:rPr>
              <a:t>product</a:t>
            </a:r>
            <a:r>
              <a:rPr lang="en-US" sz="2400" spc="-80" dirty="0">
                <a:latin typeface="Arial" pitchFamily="34" charset="0"/>
                <a:cs typeface="Arial" pitchFamily="34" charset="0"/>
              </a:rPr>
              <a:t> </a:t>
            </a:r>
            <a:r>
              <a:rPr lang="en-US" sz="2400" spc="-20" dirty="0">
                <a:latin typeface="Arial" pitchFamily="34" charset="0"/>
                <a:cs typeface="Arial" pitchFamily="34" charset="0"/>
              </a:rPr>
              <a:t>then</a:t>
            </a:r>
            <a:r>
              <a:rPr lang="en-US" sz="2400" spc="-80" dirty="0">
                <a:latin typeface="Arial" pitchFamily="34" charset="0"/>
                <a:cs typeface="Arial" pitchFamily="34" charset="0"/>
              </a:rPr>
              <a:t> </a:t>
            </a:r>
            <a:r>
              <a:rPr lang="en-US" sz="2400" dirty="0">
                <a:latin typeface="Arial" pitchFamily="34" charset="0"/>
                <a:cs typeface="Arial" pitchFamily="34" charset="0"/>
              </a:rPr>
              <a:t>it</a:t>
            </a:r>
            <a:r>
              <a:rPr lang="en-US" sz="2400" spc="-75" dirty="0">
                <a:latin typeface="Arial" pitchFamily="34" charset="0"/>
                <a:cs typeface="Arial" pitchFamily="34" charset="0"/>
              </a:rPr>
              <a:t> </a:t>
            </a:r>
            <a:r>
              <a:rPr lang="en-US" sz="2400" spc="-45" dirty="0">
                <a:latin typeface="Arial" pitchFamily="34" charset="0"/>
                <a:cs typeface="Arial" pitchFamily="34" charset="0"/>
              </a:rPr>
              <a:t>results</a:t>
            </a:r>
            <a:r>
              <a:rPr lang="en-US" sz="2400" spc="-80" dirty="0">
                <a:latin typeface="Arial" pitchFamily="34" charset="0"/>
                <a:cs typeface="Arial" pitchFamily="34" charset="0"/>
              </a:rPr>
              <a:t> </a:t>
            </a:r>
            <a:r>
              <a:rPr lang="en-US" sz="2400" spc="-10" dirty="0">
                <a:latin typeface="Arial" pitchFamily="34" charset="0"/>
                <a:cs typeface="Arial" pitchFamily="34" charset="0"/>
              </a:rPr>
              <a:t>into</a:t>
            </a:r>
            <a:r>
              <a:rPr lang="en-US" sz="2400" spc="-90" dirty="0">
                <a:latin typeface="Arial" pitchFamily="34" charset="0"/>
                <a:cs typeface="Arial" pitchFamily="34" charset="0"/>
              </a:rPr>
              <a:t> </a:t>
            </a:r>
            <a:r>
              <a:rPr lang="en-US" sz="2400" spc="-70" dirty="0">
                <a:latin typeface="Arial" pitchFamily="34" charset="0"/>
                <a:cs typeface="Arial" pitchFamily="34" charset="0"/>
              </a:rPr>
              <a:t>a</a:t>
            </a:r>
            <a:r>
              <a:rPr lang="en-US" sz="2400" spc="-80" dirty="0">
                <a:latin typeface="Arial" pitchFamily="34" charset="0"/>
                <a:cs typeface="Arial" pitchFamily="34" charset="0"/>
              </a:rPr>
              <a:t> </a:t>
            </a:r>
            <a:r>
              <a:rPr lang="en-US" sz="2400" spc="-35" dirty="0">
                <a:latin typeface="Arial" pitchFamily="34" charset="0"/>
                <a:cs typeface="Arial" pitchFamily="34" charset="0"/>
              </a:rPr>
              <a:t>defect.</a:t>
            </a:r>
            <a:r>
              <a:rPr lang="en-US" sz="2400" spc="-85" dirty="0">
                <a:latin typeface="Arial" pitchFamily="34" charset="0"/>
                <a:cs typeface="Arial" pitchFamily="34" charset="0"/>
              </a:rPr>
              <a:t> </a:t>
            </a:r>
            <a:r>
              <a:rPr lang="en-US" sz="2400" spc="-50" dirty="0">
                <a:latin typeface="Arial" pitchFamily="34" charset="0"/>
                <a:cs typeface="Arial" pitchFamily="34" charset="0"/>
              </a:rPr>
              <a:t>Hence,</a:t>
            </a:r>
            <a:r>
              <a:rPr lang="en-US" sz="2400" spc="-80" dirty="0">
                <a:latin typeface="Arial" pitchFamily="34" charset="0"/>
                <a:cs typeface="Arial" pitchFamily="34" charset="0"/>
              </a:rPr>
              <a:t> </a:t>
            </a:r>
            <a:r>
              <a:rPr lang="en-US" sz="2400" spc="-15" dirty="0">
                <a:latin typeface="Arial" pitchFamily="34" charset="0"/>
                <a:cs typeface="Arial" pitchFamily="34" charset="0"/>
              </a:rPr>
              <a:t>any</a:t>
            </a:r>
            <a:r>
              <a:rPr lang="en-US" sz="2400" spc="-75" dirty="0">
                <a:latin typeface="Arial" pitchFamily="34" charset="0"/>
                <a:cs typeface="Arial" pitchFamily="34" charset="0"/>
              </a:rPr>
              <a:t> </a:t>
            </a:r>
            <a:r>
              <a:rPr lang="en-US" sz="2400" spc="-20" dirty="0">
                <a:latin typeface="Arial" pitchFamily="34" charset="0"/>
                <a:cs typeface="Arial" pitchFamily="34" charset="0"/>
              </a:rPr>
              <a:t>deviation</a:t>
            </a:r>
            <a:r>
              <a:rPr lang="en-US" sz="2400" spc="-85" dirty="0">
                <a:latin typeface="Arial" pitchFamily="34" charset="0"/>
                <a:cs typeface="Arial" pitchFamily="34" charset="0"/>
              </a:rPr>
              <a:t> </a:t>
            </a:r>
            <a:r>
              <a:rPr lang="en-US" sz="2400" spc="-5" dirty="0">
                <a:latin typeface="Arial" pitchFamily="34" charset="0"/>
                <a:cs typeface="Arial" pitchFamily="34" charset="0"/>
              </a:rPr>
              <a:t>from</a:t>
            </a:r>
            <a:r>
              <a:rPr lang="en-US" sz="2400" spc="-90" dirty="0">
                <a:latin typeface="Arial" pitchFamily="34" charset="0"/>
                <a:cs typeface="Arial" pitchFamily="34" charset="0"/>
              </a:rPr>
              <a:t> </a:t>
            </a:r>
            <a:r>
              <a:rPr lang="en-US" sz="2400" spc="-15" dirty="0">
                <a:latin typeface="Arial" pitchFamily="34" charset="0"/>
                <a:cs typeface="Arial" pitchFamily="34" charset="0"/>
              </a:rPr>
              <a:t>the</a:t>
            </a:r>
            <a:r>
              <a:rPr lang="en-US" sz="2400" spc="-80" dirty="0">
                <a:latin typeface="Arial" pitchFamily="34" charset="0"/>
                <a:cs typeface="Arial" pitchFamily="34" charset="0"/>
              </a:rPr>
              <a:t> </a:t>
            </a:r>
            <a:r>
              <a:rPr lang="en-US" sz="2400" spc="-35" dirty="0">
                <a:latin typeface="Arial" pitchFamily="34" charset="0"/>
                <a:cs typeface="Arial" pitchFamily="34" charset="0"/>
              </a:rPr>
              <a:t>specification</a:t>
            </a:r>
            <a:r>
              <a:rPr lang="en-US" sz="2400" spc="-95" dirty="0">
                <a:latin typeface="Arial" pitchFamily="34" charset="0"/>
                <a:cs typeface="Arial" pitchFamily="34" charset="0"/>
              </a:rPr>
              <a:t> </a:t>
            </a:r>
            <a:r>
              <a:rPr lang="en-US" sz="2400" spc="-20" dirty="0">
                <a:latin typeface="Arial" pitchFamily="34" charset="0"/>
                <a:cs typeface="Arial" pitchFamily="34" charset="0"/>
              </a:rPr>
              <a:t>mentioned</a:t>
            </a:r>
            <a:r>
              <a:rPr lang="en-US" sz="2400" spc="-75" dirty="0">
                <a:latin typeface="Arial" pitchFamily="34" charset="0"/>
                <a:cs typeface="Arial" pitchFamily="34" charset="0"/>
              </a:rPr>
              <a:t> </a:t>
            </a:r>
            <a:r>
              <a:rPr lang="en-US" sz="2400" spc="-15" dirty="0">
                <a:latin typeface="Arial" pitchFamily="34" charset="0"/>
                <a:cs typeface="Arial" pitchFamily="34" charset="0"/>
              </a:rPr>
              <a:t>in</a:t>
            </a:r>
            <a:r>
              <a:rPr lang="en-US" sz="2400" spc="-95" dirty="0">
                <a:latin typeface="Arial" pitchFamily="34" charset="0"/>
                <a:cs typeface="Arial" pitchFamily="34" charset="0"/>
              </a:rPr>
              <a:t> </a:t>
            </a:r>
            <a:r>
              <a:rPr lang="en-US" sz="2400" spc="-15" dirty="0">
                <a:latin typeface="Arial" pitchFamily="34" charset="0"/>
                <a:cs typeface="Arial" pitchFamily="34" charset="0"/>
              </a:rPr>
              <a:t>the  </a:t>
            </a:r>
            <a:r>
              <a:rPr lang="en-US" sz="2400" spc="-20" dirty="0">
                <a:latin typeface="Arial" pitchFamily="34" charset="0"/>
                <a:cs typeface="Arial" pitchFamily="34" charset="0"/>
              </a:rPr>
              <a:t>functional </a:t>
            </a:r>
            <a:r>
              <a:rPr lang="en-US" sz="2400" spc="-35" dirty="0">
                <a:latin typeface="Arial" pitchFamily="34" charset="0"/>
                <a:cs typeface="Arial" pitchFamily="34" charset="0"/>
              </a:rPr>
              <a:t>specification </a:t>
            </a:r>
            <a:r>
              <a:rPr lang="en-US" sz="2400" spc="-25" dirty="0">
                <a:latin typeface="Arial" pitchFamily="34" charset="0"/>
                <a:cs typeface="Arial" pitchFamily="34" charset="0"/>
              </a:rPr>
              <a:t>document </a:t>
            </a:r>
            <a:r>
              <a:rPr lang="en-US" sz="2400" spc="-85" dirty="0">
                <a:latin typeface="Arial" pitchFamily="34" charset="0"/>
                <a:cs typeface="Arial" pitchFamily="34" charset="0"/>
              </a:rPr>
              <a:t>is </a:t>
            </a:r>
            <a:r>
              <a:rPr lang="en-US" sz="2400" spc="-70" dirty="0">
                <a:latin typeface="Arial" pitchFamily="34" charset="0"/>
                <a:cs typeface="Arial" pitchFamily="34" charset="0"/>
              </a:rPr>
              <a:t>a </a:t>
            </a:r>
            <a:r>
              <a:rPr lang="en-US" sz="2400" spc="-35" dirty="0">
                <a:latin typeface="Arial" pitchFamily="34" charset="0"/>
                <a:cs typeface="Arial" pitchFamily="34" charset="0"/>
              </a:rPr>
              <a:t>defect. </a:t>
            </a:r>
            <a:r>
              <a:rPr lang="en-US" sz="2400" spc="-15" dirty="0">
                <a:latin typeface="Arial" pitchFamily="34" charset="0"/>
                <a:cs typeface="Arial" pitchFamily="34" charset="0"/>
              </a:rPr>
              <a:t>In different </a:t>
            </a:r>
            <a:r>
              <a:rPr lang="en-US" sz="2400" spc="-30" dirty="0">
                <a:latin typeface="Arial" pitchFamily="34" charset="0"/>
                <a:cs typeface="Arial" pitchFamily="34" charset="0"/>
              </a:rPr>
              <a:t>organizations it’s </a:t>
            </a:r>
            <a:r>
              <a:rPr lang="en-US" sz="2400" spc="-40" dirty="0">
                <a:latin typeface="Arial" pitchFamily="34" charset="0"/>
                <a:cs typeface="Arial" pitchFamily="34" charset="0"/>
              </a:rPr>
              <a:t>called </a:t>
            </a:r>
            <a:r>
              <a:rPr lang="en-US" sz="2400" spc="-10" dirty="0">
                <a:latin typeface="Arial" pitchFamily="34" charset="0"/>
                <a:cs typeface="Arial" pitchFamily="34" charset="0"/>
              </a:rPr>
              <a:t>differently </a:t>
            </a:r>
            <a:r>
              <a:rPr lang="en-US" sz="2400" spc="-30" dirty="0">
                <a:latin typeface="Arial" pitchFamily="34" charset="0"/>
                <a:cs typeface="Arial" pitchFamily="34" charset="0"/>
              </a:rPr>
              <a:t>like  </a:t>
            </a:r>
            <a:r>
              <a:rPr lang="en-US" sz="2400" spc="-35" dirty="0">
                <a:latin typeface="Arial" pitchFamily="34" charset="0"/>
                <a:cs typeface="Arial" pitchFamily="34" charset="0"/>
              </a:rPr>
              <a:t>bug, </a:t>
            </a:r>
            <a:r>
              <a:rPr lang="en-US" sz="2400" spc="-70" dirty="0">
                <a:latin typeface="Arial" pitchFamily="34" charset="0"/>
                <a:cs typeface="Arial" pitchFamily="34" charset="0"/>
              </a:rPr>
              <a:t>issue, </a:t>
            </a:r>
            <a:r>
              <a:rPr lang="en-US" sz="2400" spc="-35" dirty="0">
                <a:latin typeface="Arial" pitchFamily="34" charset="0"/>
                <a:cs typeface="Arial" pitchFamily="34" charset="0"/>
              </a:rPr>
              <a:t>incidents </a:t>
            </a:r>
            <a:r>
              <a:rPr lang="en-US" sz="2400" spc="10" dirty="0">
                <a:latin typeface="Arial" pitchFamily="34" charset="0"/>
                <a:cs typeface="Arial" pitchFamily="34" charset="0"/>
              </a:rPr>
              <a:t>or</a:t>
            </a:r>
            <a:r>
              <a:rPr lang="en-US" sz="2400" spc="-215" dirty="0">
                <a:latin typeface="Arial" pitchFamily="34" charset="0"/>
                <a:cs typeface="Arial" pitchFamily="34" charset="0"/>
              </a:rPr>
              <a:t> </a:t>
            </a:r>
            <a:r>
              <a:rPr lang="en-US" sz="2400" spc="-20" dirty="0">
                <a:latin typeface="Arial" pitchFamily="34" charset="0"/>
                <a:cs typeface="Arial" pitchFamily="34" charset="0"/>
              </a:rPr>
              <a:t>problem.</a:t>
            </a:r>
            <a:endParaRPr lang="en-US" sz="2400" dirty="0">
              <a:latin typeface="Arial" pitchFamily="34" charset="0"/>
              <a:cs typeface="Arial" pitchFamily="34" charset="0"/>
            </a:endParaRPr>
          </a:p>
          <a:p>
            <a:pPr>
              <a:lnSpc>
                <a:spcPct val="100000"/>
              </a:lnSpc>
              <a:spcBef>
                <a:spcPts val="15"/>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625791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20000"/>
          </a:bodyPr>
          <a:lstStyle/>
          <a:p>
            <a:pPr marL="0" indent="0">
              <a:buNone/>
            </a:pPr>
            <a:r>
              <a:rPr lang="en-US" sz="3300" dirty="0">
                <a:latin typeface="Arial" pitchFamily="34" charset="0"/>
                <a:cs typeface="Arial" pitchFamily="34" charset="0"/>
              </a:rPr>
              <a:t>Smoke Testing</a:t>
            </a:r>
          </a:p>
          <a:p>
            <a:pPr marL="0" indent="0">
              <a:buNone/>
            </a:pPr>
            <a:r>
              <a:rPr lang="en-US" dirty="0"/>
              <a:t>	Smoke Testing is done to make sure if the build we received from the development team is testable or not. It is also called as “Day 0” check. It is done at the “build level”.</a:t>
            </a:r>
          </a:p>
          <a:p>
            <a:pPr marL="0" indent="0">
              <a:buNone/>
            </a:pPr>
            <a:r>
              <a:rPr lang="en-US" dirty="0"/>
              <a:t>	It helps not to waste the testing time to simply testing the whole application when the key features don’t work or the key bugs have not been fixed yet. Here our focus will be on primary and core application workflow.</a:t>
            </a:r>
          </a:p>
          <a:p>
            <a:pPr marL="0" indent="0">
              <a:buNone/>
            </a:pPr>
            <a:r>
              <a:rPr lang="en-US" sz="3600" dirty="0">
                <a:latin typeface="Arial" pitchFamily="34" charset="0"/>
                <a:cs typeface="Arial" pitchFamily="34" charset="0"/>
              </a:rPr>
              <a:t>Sanity Testing</a:t>
            </a:r>
          </a:p>
          <a:p>
            <a:pPr marL="0" indent="0">
              <a:buNone/>
            </a:pPr>
            <a:r>
              <a:rPr lang="en-US" dirty="0"/>
              <a:t>Sanity Testing is done during the release phase to check for the main functionalities of the application without going deeper. It is also called as a subset of Regression testing. It is done at the “release level”.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20567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5897563"/>
          </a:xfrm>
        </p:spPr>
        <p:txBody>
          <a:bodyPr/>
          <a:lstStyle/>
          <a:p>
            <a:pPr marL="0" indent="0">
              <a:buNone/>
            </a:pPr>
            <a:r>
              <a:rPr lang="en-US" b="1" dirty="0">
                <a:latin typeface="Arial" pitchFamily="34" charset="0"/>
                <a:cs typeface="Arial" pitchFamily="34" charset="0"/>
              </a:rPr>
              <a:t>User Acceptance Testing</a:t>
            </a:r>
          </a:p>
          <a:p>
            <a:pPr marL="0" indent="0">
              <a:buNone/>
            </a:pPr>
            <a:r>
              <a:rPr lang="en-US" sz="2800" b="1" dirty="0">
                <a:latin typeface="Arial" pitchFamily="34" charset="0"/>
                <a:cs typeface="Arial" pitchFamily="34" charset="0"/>
              </a:rPr>
              <a:t>	Acceptance Testing</a:t>
            </a:r>
            <a:r>
              <a:rPr lang="en-US" sz="2800" dirty="0">
                <a:latin typeface="Arial" pitchFamily="34" charset="0"/>
                <a:cs typeface="Arial" pitchFamily="34" charset="0"/>
              </a:rPr>
              <a:t>. This is a type of testing done by users, customers, or other authorized entities to determine application/software needs and business processes. Description: </a:t>
            </a:r>
            <a:r>
              <a:rPr lang="en-US" sz="2800" b="1" dirty="0">
                <a:latin typeface="Arial" pitchFamily="34" charset="0"/>
                <a:cs typeface="Arial" pitchFamily="34" charset="0"/>
              </a:rPr>
              <a:t>Acceptance testing</a:t>
            </a:r>
            <a:r>
              <a:rPr lang="en-US" sz="2800" dirty="0">
                <a:latin typeface="Arial" pitchFamily="34" charset="0"/>
                <a:cs typeface="Arial" pitchFamily="34" charset="0"/>
              </a:rPr>
              <a:t> is the most important phase of testing as this decides whether the client approves the application/software or not.</a:t>
            </a:r>
          </a:p>
        </p:txBody>
      </p:sp>
    </p:spTree>
    <p:extLst>
      <p:ext uri="{BB962C8B-B14F-4D97-AF65-F5344CB8AC3E}">
        <p14:creationId xmlns:p14="http://schemas.microsoft.com/office/powerpoint/2010/main" val="2155936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BEAF7-ED6B-E60E-AE7A-F87AA5B8DA6A}"/>
              </a:ext>
            </a:extLst>
          </p:cNvPr>
          <p:cNvSpPr>
            <a:spLocks noGrp="1"/>
          </p:cNvSpPr>
          <p:nvPr>
            <p:ph idx="1"/>
          </p:nvPr>
        </p:nvSpPr>
        <p:spPr>
          <a:xfrm>
            <a:off x="457200" y="304800"/>
            <a:ext cx="8229600" cy="6248400"/>
          </a:xfrm>
        </p:spPr>
        <p:txBody>
          <a:bodyPr>
            <a:normAutofit fontScale="62500" lnSpcReduction="20000"/>
          </a:bodyPr>
          <a:lstStyle/>
          <a:p>
            <a:pPr marL="0" indent="0">
              <a:buNone/>
            </a:pPr>
            <a:endParaRPr lang="en-IN" dirty="0"/>
          </a:p>
          <a:p>
            <a:pPr algn="l"/>
            <a:r>
              <a:rPr lang="en-GB" b="0" i="0" dirty="0">
                <a:effectLst/>
                <a:latin typeface="Söhne"/>
              </a:rPr>
              <a:t>UAT testing, also known as User Acceptance Testing, is a type of software testing that focuses on evaluating a software system from the perspective of the end-user. The goal of UAT testing is to determine if the software system meets the business and functional requirements of the end-user, and if it is fit for its intended purpose.</a:t>
            </a:r>
          </a:p>
          <a:p>
            <a:pPr algn="l"/>
            <a:r>
              <a:rPr lang="en-GB" b="0" i="0" dirty="0">
                <a:effectLst/>
                <a:latin typeface="Söhne"/>
              </a:rPr>
              <a:t>UAT testing typically involves actual end-users or stakeholders of the software system, who test the system in a real-world scenario and provide feedback on its functionality and usability. The purpose of this testing is to validate that the system meets the needs and expectations of the end-user, and that it is user-friendly and meets the requirements of the business.</a:t>
            </a:r>
          </a:p>
          <a:p>
            <a:pPr algn="l"/>
            <a:r>
              <a:rPr lang="en-GB" b="0" i="0" dirty="0">
                <a:effectLst/>
                <a:latin typeface="Söhne"/>
              </a:rPr>
              <a:t>Examples of UAT testing scenarios include testing the system's ability to perform real-world tasks, testing the system's usability and user-friendliness, and testing the system's ability to meet the functional requirements of the business.</a:t>
            </a:r>
          </a:p>
          <a:p>
            <a:pPr algn="l"/>
            <a:r>
              <a:rPr lang="en-GB" b="0" i="0" dirty="0">
                <a:effectLst/>
                <a:latin typeface="Söhne"/>
              </a:rPr>
              <a:t>UAT testing is important because it helps to ensure that the software system meets the needs and expectations of the end-user, and that it is fit for its intended purpose. By conducting UAT testing, developers can validate that the system meets the requirements of the business and the end-user, and that it is user-friendly and easy to use. This can improve the overall quality and satisfaction of the software.</a:t>
            </a:r>
          </a:p>
          <a:p>
            <a:pPr marL="0" indent="0">
              <a:buNone/>
            </a:pPr>
            <a:endParaRPr lang="en-IN" dirty="0"/>
          </a:p>
        </p:txBody>
      </p:sp>
    </p:spTree>
    <p:extLst>
      <p:ext uri="{BB962C8B-B14F-4D97-AF65-F5344CB8AC3E}">
        <p14:creationId xmlns:p14="http://schemas.microsoft.com/office/powerpoint/2010/main" val="1775782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6D933-7E6C-C364-DBFF-A5EB685C52B9}"/>
              </a:ext>
            </a:extLst>
          </p:cNvPr>
          <p:cNvSpPr>
            <a:spLocks noGrp="1"/>
          </p:cNvSpPr>
          <p:nvPr>
            <p:ph idx="1"/>
          </p:nvPr>
        </p:nvSpPr>
        <p:spPr>
          <a:xfrm>
            <a:off x="457200" y="152400"/>
            <a:ext cx="8229600" cy="6553200"/>
          </a:xfrm>
        </p:spPr>
        <p:txBody>
          <a:bodyPr>
            <a:normAutofit fontScale="70000" lnSpcReduction="20000"/>
          </a:bodyPr>
          <a:lstStyle/>
          <a:p>
            <a:pPr marL="0" indent="0">
              <a:buNone/>
            </a:pPr>
            <a:r>
              <a:rPr lang="en-IN" sz="4600" dirty="0"/>
              <a:t>Interface Testing</a:t>
            </a:r>
          </a:p>
          <a:p>
            <a:pPr marL="0" indent="0" algn="l">
              <a:buNone/>
            </a:pPr>
            <a:r>
              <a:rPr lang="en-GB" b="0" i="0" dirty="0">
                <a:effectLst/>
                <a:latin typeface="Söhne"/>
              </a:rPr>
              <a:t>              Interface testing is a type of software testing that focuses on testing the interfaces between different software components or systems. The purpose of interface testing is to verify that the interfaces work correctly, provide the expected results, and meet the specified requirements.</a:t>
            </a:r>
          </a:p>
          <a:p>
            <a:pPr marL="0" indent="0" algn="l">
              <a:buNone/>
            </a:pPr>
            <a:r>
              <a:rPr lang="en-GB" b="0" i="0" dirty="0">
                <a:effectLst/>
                <a:latin typeface="Söhne"/>
              </a:rPr>
              <a:t>              In interface testing, the tester checks that the inputs and outputs between different components or systems match the expected </a:t>
            </a:r>
            <a:r>
              <a:rPr lang="en-GB" b="0" i="0" dirty="0" err="1">
                <a:effectLst/>
                <a:latin typeface="Söhne"/>
              </a:rPr>
              <a:t>behavior</a:t>
            </a:r>
            <a:r>
              <a:rPr lang="en-GB" b="0" i="0" dirty="0">
                <a:effectLst/>
                <a:latin typeface="Söhne"/>
              </a:rPr>
              <a:t> and standards. This type of testing is important because it helps to ensure that the different components or systems are able to communicate and exchange data accurately and effectively.</a:t>
            </a:r>
          </a:p>
          <a:p>
            <a:pPr marL="0" indent="0" algn="l">
              <a:buNone/>
            </a:pPr>
            <a:r>
              <a:rPr lang="en-GB" b="0" i="0" dirty="0">
                <a:effectLst/>
                <a:latin typeface="Söhne"/>
              </a:rPr>
              <a:t>              For example, interface testing can be used to test the interaction between a web application and a database, or between two different software systems that need to exchange data. It is often performed as part of integration testing, where the focus is on testing the interactions between multiple components or systems.</a:t>
            </a:r>
          </a:p>
          <a:p>
            <a:pPr marL="0" indent="0" algn="l">
              <a:buNone/>
            </a:pPr>
            <a:r>
              <a:rPr lang="en-GB" dirty="0">
                <a:latin typeface="Söhne"/>
              </a:rPr>
              <a:t>             </a:t>
            </a:r>
            <a:r>
              <a:rPr lang="en-GB" b="0" i="0" dirty="0">
                <a:effectLst/>
                <a:latin typeface="Söhne"/>
              </a:rPr>
              <a:t>By conducting interface testing, developers can catch and fix problems early in the development cycle, improving the overall quality and reliability of the software.</a:t>
            </a:r>
          </a:p>
          <a:p>
            <a:pPr marL="0" indent="0">
              <a:buNone/>
            </a:pPr>
            <a:endParaRPr lang="en-IN" dirty="0"/>
          </a:p>
        </p:txBody>
      </p:sp>
    </p:spTree>
    <p:extLst>
      <p:ext uri="{BB962C8B-B14F-4D97-AF65-F5344CB8AC3E}">
        <p14:creationId xmlns:p14="http://schemas.microsoft.com/office/powerpoint/2010/main" val="31677263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2DC61-2348-26B5-F01D-C445A2491E05}"/>
              </a:ext>
            </a:extLst>
          </p:cNvPr>
          <p:cNvSpPr>
            <a:spLocks noGrp="1"/>
          </p:cNvSpPr>
          <p:nvPr>
            <p:ph idx="1"/>
          </p:nvPr>
        </p:nvSpPr>
        <p:spPr>
          <a:xfrm>
            <a:off x="457200" y="228600"/>
            <a:ext cx="8229600" cy="6400800"/>
          </a:xfrm>
        </p:spPr>
        <p:txBody>
          <a:bodyPr>
            <a:normAutofit fontScale="92500" lnSpcReduction="10000"/>
          </a:bodyPr>
          <a:lstStyle/>
          <a:p>
            <a:pPr marL="0" indent="0">
              <a:buNone/>
            </a:pPr>
            <a:r>
              <a:rPr lang="en-IN" sz="3800" dirty="0"/>
              <a:t>Usability Testing</a:t>
            </a:r>
          </a:p>
          <a:p>
            <a:pPr marL="0" indent="0" algn="l">
              <a:buNone/>
            </a:pPr>
            <a:r>
              <a:rPr lang="en-GB" i="0" dirty="0">
                <a:effectLst/>
                <a:latin typeface="Söhne"/>
              </a:rPr>
              <a:t>           </a:t>
            </a:r>
            <a:r>
              <a:rPr lang="en-GB" sz="2800" i="0" dirty="0">
                <a:effectLst/>
                <a:latin typeface="Söhne"/>
              </a:rPr>
              <a:t>Usability testing is a technique used to evaluate the user experience and ease of use of a software product. The goal of usability testing is to determine how well users can perform tasks with the product and how satisfied they are with the product's overall design and functionality.</a:t>
            </a:r>
          </a:p>
          <a:p>
            <a:pPr marL="0" indent="0" algn="l">
              <a:buNone/>
            </a:pPr>
            <a:r>
              <a:rPr lang="en-GB" sz="2800" i="0" dirty="0">
                <a:effectLst/>
                <a:latin typeface="Söhne"/>
              </a:rPr>
              <a:t>            Usability testing typically involves recruiting a group of representative users and asking them to perform a set of tasks while they interact with the product. The test subjects' </a:t>
            </a:r>
            <a:r>
              <a:rPr lang="en-GB" sz="2800" i="0" dirty="0" err="1">
                <a:effectLst/>
                <a:latin typeface="Söhne"/>
              </a:rPr>
              <a:t>behavior</a:t>
            </a:r>
            <a:r>
              <a:rPr lang="en-GB" sz="2800" i="0" dirty="0">
                <a:effectLst/>
                <a:latin typeface="Söhne"/>
              </a:rPr>
              <a:t> and feedback are recorded, and the results are </a:t>
            </a:r>
            <a:r>
              <a:rPr lang="en-GB" sz="2800" i="0" dirty="0" err="1">
                <a:effectLst/>
                <a:latin typeface="Söhne"/>
              </a:rPr>
              <a:t>analyzed</a:t>
            </a:r>
            <a:r>
              <a:rPr lang="en-GB" sz="2800" i="0" dirty="0">
                <a:effectLst/>
                <a:latin typeface="Söhne"/>
              </a:rPr>
              <a:t> to identify any usability issues or areas for improvement.</a:t>
            </a:r>
          </a:p>
          <a:p>
            <a:pPr marL="0" indent="0" algn="l">
              <a:buNone/>
            </a:pPr>
            <a:r>
              <a:rPr lang="en-GB" sz="2800" i="0" dirty="0">
                <a:effectLst/>
                <a:latin typeface="Söhne"/>
              </a:rPr>
              <a:t>            Examples of tasks that may be included in a usability test include navigating the product's user interface, completing common tasks, and providing feedback on</a:t>
            </a:r>
          </a:p>
          <a:p>
            <a:pPr marL="0" indent="0">
              <a:buNone/>
            </a:pPr>
            <a:endParaRPr lang="en-IN" dirty="0"/>
          </a:p>
        </p:txBody>
      </p:sp>
    </p:spTree>
    <p:extLst>
      <p:ext uri="{BB962C8B-B14F-4D97-AF65-F5344CB8AC3E}">
        <p14:creationId xmlns:p14="http://schemas.microsoft.com/office/powerpoint/2010/main" val="8384390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248400"/>
          </a:xfrm>
        </p:spPr>
        <p:txBody>
          <a:bodyPr>
            <a:normAutofit/>
          </a:bodyPr>
          <a:lstStyle/>
          <a:p>
            <a:pPr marL="0" indent="0">
              <a:buNone/>
            </a:pPr>
            <a:r>
              <a:rPr lang="en-US" b="1" dirty="0">
                <a:latin typeface="Arial" pitchFamily="34" charset="0"/>
                <a:cs typeface="Arial" pitchFamily="34" charset="0"/>
              </a:rPr>
              <a:t>REGRESSION TESTING</a:t>
            </a:r>
          </a:p>
          <a:p>
            <a:pPr marL="0" indent="0">
              <a:buNone/>
            </a:pPr>
            <a:r>
              <a:rPr lang="en-US" sz="3000" b="1" dirty="0"/>
              <a:t>	</a:t>
            </a:r>
            <a:r>
              <a:rPr lang="en-US" sz="2800" b="1" dirty="0">
                <a:latin typeface="Arial" pitchFamily="34" charset="0"/>
                <a:cs typeface="Arial" pitchFamily="34" charset="0"/>
              </a:rPr>
              <a:t>REGRESSION TESTING</a:t>
            </a:r>
            <a:r>
              <a:rPr lang="en-US" sz="2800" dirty="0">
                <a:latin typeface="Arial" pitchFamily="34" charset="0"/>
                <a:cs typeface="Arial" pitchFamily="34" charset="0"/>
              </a:rPr>
              <a:t> is defined as a type of software testing to confirm that a recent program or code change has not adversely affected existing features.</a:t>
            </a:r>
          </a:p>
          <a:p>
            <a:pPr marL="0" indent="0">
              <a:buNone/>
            </a:pPr>
            <a:r>
              <a:rPr lang="en-US" sz="2800" dirty="0">
                <a:latin typeface="Arial" pitchFamily="34" charset="0"/>
                <a:cs typeface="Arial" pitchFamily="34" charset="0"/>
              </a:rPr>
              <a:t>	Regression Testing is nothing but a full or partial selection of already executed test cases which are re-executed to ensure existing functionalities work fine.</a:t>
            </a:r>
          </a:p>
          <a:p>
            <a:pPr marL="0" indent="0">
              <a:buNone/>
            </a:pPr>
            <a:r>
              <a:rPr lang="en-US" sz="2800" dirty="0">
                <a:latin typeface="Arial" pitchFamily="34" charset="0"/>
                <a:cs typeface="Arial" pitchFamily="34" charset="0"/>
              </a:rPr>
              <a:t>	This testing is done to make sure that new code changes should not have side effects on the existing functionalities. It ensures that the old code still works once the latest code changes are done.</a:t>
            </a:r>
          </a:p>
          <a:p>
            <a:pPr marL="0" indent="0">
              <a:buNone/>
            </a:pPr>
            <a:endParaRPr lang="en-US" dirty="0"/>
          </a:p>
        </p:txBody>
      </p:sp>
    </p:spTree>
    <p:extLst>
      <p:ext uri="{BB962C8B-B14F-4D97-AF65-F5344CB8AC3E}">
        <p14:creationId xmlns:p14="http://schemas.microsoft.com/office/powerpoint/2010/main" val="1420567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878A2-6903-9AB8-C365-1EE53A8BE1F3}"/>
              </a:ext>
            </a:extLst>
          </p:cNvPr>
          <p:cNvSpPr>
            <a:spLocks noGrp="1"/>
          </p:cNvSpPr>
          <p:nvPr>
            <p:ph idx="1"/>
          </p:nvPr>
        </p:nvSpPr>
        <p:spPr>
          <a:xfrm>
            <a:off x="457200" y="152400"/>
            <a:ext cx="8229600" cy="6553200"/>
          </a:xfrm>
        </p:spPr>
        <p:txBody>
          <a:bodyPr>
            <a:normAutofit fontScale="62500" lnSpcReduction="20000"/>
          </a:bodyPr>
          <a:lstStyle/>
          <a:p>
            <a:pPr algn="l"/>
            <a:endParaRPr lang="en-GB" b="0" i="0" dirty="0">
              <a:effectLst/>
              <a:latin typeface="Söhne"/>
            </a:endParaRPr>
          </a:p>
          <a:p>
            <a:pPr algn="l"/>
            <a:r>
              <a:rPr lang="en-GB" b="0" i="0" dirty="0">
                <a:effectLst/>
                <a:latin typeface="Söhne"/>
              </a:rPr>
              <a:t>Regression testing is a type of software testing that focuses on verifying that changes to a software system do not negatively impact its existing functionality. The goal of regression testing is to catch any unintended consequences or side-effects of changes to the software system, and to ensure that existing functionality remains unchanged and working correctly.</a:t>
            </a:r>
          </a:p>
          <a:p>
            <a:pPr algn="l"/>
            <a:r>
              <a:rPr lang="en-GB" b="0" i="0" dirty="0">
                <a:effectLst/>
                <a:latin typeface="Söhne"/>
              </a:rPr>
              <a:t>Regression testing typically involves re-executing a set of previously executed tests to validate that existing functionality still works as expected after changes have been made to the system. This can include changes to the code, configuration, or environment.</a:t>
            </a:r>
          </a:p>
          <a:p>
            <a:pPr algn="l"/>
            <a:r>
              <a:rPr lang="en-GB" b="0" i="0" dirty="0">
                <a:effectLst/>
                <a:latin typeface="Söhne"/>
              </a:rPr>
              <a:t>The purpose of regression testing is to identify any issues or regressions that may have been introduced by changes to the system, and to ensure that the system continues to function correctly after changes have been made.</a:t>
            </a:r>
          </a:p>
          <a:p>
            <a:pPr algn="l"/>
            <a:r>
              <a:rPr lang="en-GB" b="0" i="0" dirty="0">
                <a:effectLst/>
                <a:latin typeface="Söhne"/>
              </a:rPr>
              <a:t>Examples of regression testing scenarios include testing the system after a code change has been made, testing the system after a new feature has been added, or testing the system after a bug fix has been implemented.</a:t>
            </a:r>
          </a:p>
          <a:p>
            <a:pPr algn="l"/>
            <a:r>
              <a:rPr lang="en-GB" b="0" i="0" dirty="0">
                <a:effectLst/>
                <a:latin typeface="Söhne"/>
              </a:rPr>
              <a:t>Regression testing is important because it helps to ensure that changes to the software system do not negatively impact its existing functionality, and that the system continues to work as expected after changes have been made. By conducting regression testing, developers can catch any unintended consequences or regressions early in the development process, improving the overall quality and reliability of the software.</a:t>
            </a:r>
          </a:p>
          <a:p>
            <a:pPr marL="0" indent="0">
              <a:buNone/>
            </a:pPr>
            <a:endParaRPr lang="en-IN" dirty="0"/>
          </a:p>
        </p:txBody>
      </p:sp>
    </p:spTree>
    <p:extLst>
      <p:ext uri="{BB962C8B-B14F-4D97-AF65-F5344CB8AC3E}">
        <p14:creationId xmlns:p14="http://schemas.microsoft.com/office/powerpoint/2010/main" val="899948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marL="0" indent="0">
              <a:buNone/>
            </a:pPr>
            <a:r>
              <a:rPr lang="en-US" b="1" dirty="0"/>
              <a:t>Reasons</a:t>
            </a:r>
          </a:p>
          <a:p>
            <a:pPr marL="0" indent="0">
              <a:buNone/>
            </a:pPr>
            <a:r>
              <a:rPr lang="en-US" dirty="0"/>
              <a:t>The need for Regression Testing could arise due to any of the changes below:</a:t>
            </a:r>
          </a:p>
          <a:p>
            <a:r>
              <a:rPr lang="en-US" dirty="0"/>
              <a:t>Defect fix</a:t>
            </a:r>
          </a:p>
          <a:p>
            <a:r>
              <a:rPr lang="en-US" dirty="0"/>
              <a:t>New feature</a:t>
            </a:r>
          </a:p>
          <a:p>
            <a:r>
              <a:rPr lang="en-US" dirty="0"/>
              <a:t>Change in an existing feature</a:t>
            </a:r>
          </a:p>
          <a:p>
            <a:r>
              <a:rPr lang="en-US" dirty="0"/>
              <a:t>Code refactoring</a:t>
            </a:r>
          </a:p>
          <a:p>
            <a:r>
              <a:rPr lang="en-US" dirty="0"/>
              <a:t>Change in technical design / architecture</a:t>
            </a:r>
          </a:p>
          <a:p>
            <a:r>
              <a:rPr lang="en-US" dirty="0"/>
              <a:t>Change in configuration / environment (hardware, software, network)</a:t>
            </a:r>
          </a:p>
          <a:p>
            <a:endParaRPr lang="en-US" dirty="0"/>
          </a:p>
        </p:txBody>
      </p:sp>
    </p:spTree>
    <p:extLst>
      <p:ext uri="{BB962C8B-B14F-4D97-AF65-F5344CB8AC3E}">
        <p14:creationId xmlns:p14="http://schemas.microsoft.com/office/powerpoint/2010/main" val="3806738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24E39-0F03-6F59-019A-E13E68B8F547}"/>
              </a:ext>
            </a:extLst>
          </p:cNvPr>
          <p:cNvSpPr>
            <a:spLocks noGrp="1"/>
          </p:cNvSpPr>
          <p:nvPr>
            <p:ph idx="1"/>
          </p:nvPr>
        </p:nvSpPr>
        <p:spPr>
          <a:xfrm>
            <a:off x="457200" y="228600"/>
            <a:ext cx="8229600" cy="5897563"/>
          </a:xfrm>
        </p:spPr>
        <p:txBody>
          <a:bodyPr>
            <a:normAutofit fontScale="70000" lnSpcReduction="20000"/>
          </a:bodyPr>
          <a:lstStyle/>
          <a:p>
            <a:pPr marL="0" indent="0">
              <a:buNone/>
            </a:pPr>
            <a:r>
              <a:rPr lang="en-IN" dirty="0"/>
              <a:t>System Testing</a:t>
            </a:r>
          </a:p>
          <a:p>
            <a:pPr marL="0" indent="0">
              <a:buNone/>
            </a:pPr>
            <a:endParaRPr lang="en-IN" dirty="0"/>
          </a:p>
          <a:p>
            <a:pPr algn="l"/>
            <a:r>
              <a:rPr lang="en-GB" i="0" dirty="0">
                <a:effectLst/>
                <a:latin typeface="Söhne"/>
              </a:rPr>
              <a:t>System testing is a type of software testing that focuses on evaluating the overall functionality and performance of a software system. The goal of system testing is to verify that the system as a whole meets the specified requirements and behaves as expected in a real-world environment.</a:t>
            </a:r>
          </a:p>
          <a:p>
            <a:pPr algn="l"/>
            <a:r>
              <a:rPr lang="en-GB" i="0" dirty="0">
                <a:effectLst/>
                <a:latin typeface="Söhne"/>
              </a:rPr>
              <a:t>System testing is usually performed after unit and integration testing, and is designed to validate the end-to-end functionality of the software. This can include testing the system's performance under different conditions, such as heavy load or peak usage, as well as testing its compatibility with other systems and software.</a:t>
            </a:r>
          </a:p>
          <a:p>
            <a:pPr algn="l"/>
            <a:r>
              <a:rPr lang="en-GB" i="0" dirty="0">
                <a:effectLst/>
                <a:latin typeface="Söhne"/>
              </a:rPr>
              <a:t>Examples of system testing include functional testing, which checks that the software functions as intended, and non-functional testing, which evaluates the software's performance, security, and other characteristics. System testing is typically performed by a dedicated testing team, using both manual and automated testing methods, and is an important step in ensuring the quality and reliability of a software product before it is released to the public.</a:t>
            </a:r>
          </a:p>
          <a:p>
            <a:pPr marL="0" indent="0">
              <a:buNone/>
            </a:pPr>
            <a:endParaRPr lang="en-IN" dirty="0"/>
          </a:p>
        </p:txBody>
      </p:sp>
    </p:spTree>
    <p:extLst>
      <p:ext uri="{BB962C8B-B14F-4D97-AF65-F5344CB8AC3E}">
        <p14:creationId xmlns:p14="http://schemas.microsoft.com/office/powerpoint/2010/main" val="4193347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7500" lnSpcReduction="20000"/>
          </a:bodyPr>
          <a:lstStyle/>
          <a:p>
            <a:pPr marL="0" indent="0">
              <a:buNone/>
            </a:pPr>
            <a:r>
              <a:rPr lang="en-US" b="1" dirty="0">
                <a:latin typeface="Arial" pitchFamily="34" charset="0"/>
                <a:cs typeface="Arial" pitchFamily="34" charset="0"/>
              </a:rPr>
              <a:t>Non-functional Testing</a:t>
            </a:r>
          </a:p>
          <a:p>
            <a:pPr marL="0" indent="0">
              <a:buNone/>
            </a:pPr>
            <a:r>
              <a:rPr lang="en-US" dirty="0">
                <a:latin typeface="Arial" pitchFamily="34" charset="0"/>
                <a:cs typeface="Arial" pitchFamily="34" charset="0"/>
              </a:rPr>
              <a:t>	Non-functional Testing is a type of Software Testing that is performed to verify the non-functional requirements of the application. It verifies whether the behavior of the system is as per the requirement or not. It tests all the aspects which are not tested in functional testing.</a:t>
            </a:r>
          </a:p>
          <a:p>
            <a:pPr marL="0" indent="0" fontAlgn="base">
              <a:buNone/>
            </a:pPr>
            <a:r>
              <a:rPr lang="en-US" b="1" dirty="0">
                <a:latin typeface="Arial" pitchFamily="34" charset="0"/>
                <a:cs typeface="Arial" pitchFamily="34" charset="0"/>
              </a:rPr>
              <a:t>Non-Functional Testing Techniques:</a:t>
            </a:r>
            <a:endParaRPr lang="en-US" dirty="0">
              <a:latin typeface="Arial" pitchFamily="34" charset="0"/>
              <a:cs typeface="Arial" pitchFamily="34" charset="0"/>
            </a:endParaRPr>
          </a:p>
          <a:p>
            <a:pPr fontAlgn="base"/>
            <a:r>
              <a:rPr lang="en-US" dirty="0">
                <a:latin typeface="Arial" pitchFamily="34" charset="0"/>
                <a:cs typeface="Arial" pitchFamily="34" charset="0"/>
              </a:rPr>
              <a:t>Compatibility testing</a:t>
            </a:r>
          </a:p>
          <a:p>
            <a:pPr fontAlgn="base"/>
            <a:r>
              <a:rPr lang="en-US" dirty="0">
                <a:latin typeface="Arial" pitchFamily="34" charset="0"/>
                <a:cs typeface="Arial" pitchFamily="34" charset="0"/>
              </a:rPr>
              <a:t>Compliance testing</a:t>
            </a:r>
          </a:p>
          <a:p>
            <a:pPr fontAlgn="base"/>
            <a:r>
              <a:rPr lang="en-US" dirty="0">
                <a:latin typeface="Arial" pitchFamily="34" charset="0"/>
                <a:cs typeface="Arial" pitchFamily="34" charset="0"/>
              </a:rPr>
              <a:t>Endurance testing</a:t>
            </a:r>
          </a:p>
          <a:p>
            <a:pPr fontAlgn="base"/>
            <a:r>
              <a:rPr lang="en-US" dirty="0">
                <a:latin typeface="Arial" pitchFamily="34" charset="0"/>
                <a:cs typeface="Arial" pitchFamily="34" charset="0"/>
              </a:rPr>
              <a:t>Load testing</a:t>
            </a:r>
          </a:p>
          <a:p>
            <a:pPr fontAlgn="base"/>
            <a:r>
              <a:rPr lang="en-US" dirty="0">
                <a:latin typeface="Arial" pitchFamily="34" charset="0"/>
                <a:cs typeface="Arial" pitchFamily="34" charset="0"/>
              </a:rPr>
              <a:t>Performance testing</a:t>
            </a:r>
          </a:p>
          <a:p>
            <a:pPr fontAlgn="base"/>
            <a:r>
              <a:rPr lang="en-US" dirty="0">
                <a:latin typeface="Arial" pitchFamily="34" charset="0"/>
                <a:cs typeface="Arial" pitchFamily="34" charset="0"/>
              </a:rPr>
              <a:t>Recovery testing</a:t>
            </a:r>
          </a:p>
          <a:p>
            <a:pPr fontAlgn="base"/>
            <a:r>
              <a:rPr lang="en-US" dirty="0">
                <a:latin typeface="Arial" pitchFamily="34" charset="0"/>
                <a:cs typeface="Arial" pitchFamily="34" charset="0"/>
              </a:rPr>
              <a:t>Security testing</a:t>
            </a:r>
          </a:p>
          <a:p>
            <a:pPr fontAlgn="base"/>
            <a:r>
              <a:rPr lang="en-US" dirty="0">
                <a:latin typeface="Arial" pitchFamily="34" charset="0"/>
                <a:cs typeface="Arial" pitchFamily="34" charset="0"/>
              </a:rPr>
              <a:t>Scalability testing</a:t>
            </a:r>
          </a:p>
          <a:p>
            <a:pPr fontAlgn="base"/>
            <a:r>
              <a:rPr lang="en-US" dirty="0">
                <a:latin typeface="Arial" pitchFamily="34" charset="0"/>
                <a:cs typeface="Arial" pitchFamily="34" charset="0"/>
              </a:rPr>
              <a:t>Stress testing</a:t>
            </a:r>
          </a:p>
          <a:p>
            <a:pPr marL="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142056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marL="223520" lvl="1" indent="-211454">
              <a:lnSpc>
                <a:spcPct val="100000"/>
              </a:lnSpc>
              <a:buAutoNum type="arabicPeriod" startAt="6"/>
              <a:tabLst>
                <a:tab pos="224154" algn="l"/>
              </a:tabLst>
            </a:pPr>
            <a:endParaRPr lang="en-US" b="1" spc="-80" dirty="0">
              <a:latin typeface="Arial" pitchFamily="34" charset="0"/>
              <a:cs typeface="Arial" pitchFamily="34" charset="0"/>
            </a:endParaRPr>
          </a:p>
          <a:p>
            <a:pPr marL="223520" lvl="1" indent="-211454">
              <a:lnSpc>
                <a:spcPct val="100000"/>
              </a:lnSpc>
              <a:buAutoNum type="arabicPeriod" startAt="6"/>
              <a:tabLst>
                <a:tab pos="224154" algn="l"/>
              </a:tabLst>
            </a:pPr>
            <a:endParaRPr lang="en-US" b="1" spc="-80" dirty="0">
              <a:latin typeface="Arial" pitchFamily="34" charset="0"/>
              <a:cs typeface="Arial" pitchFamily="34" charset="0"/>
            </a:endParaRPr>
          </a:p>
          <a:p>
            <a:pPr marL="223520" lvl="1" indent="-211454">
              <a:lnSpc>
                <a:spcPct val="100000"/>
              </a:lnSpc>
              <a:buAutoNum type="arabicPeriod" startAt="6"/>
              <a:tabLst>
                <a:tab pos="224154" algn="l"/>
              </a:tabLst>
            </a:pPr>
            <a:r>
              <a:rPr lang="en-US" b="1" spc="-80" dirty="0">
                <a:latin typeface="Arial" pitchFamily="34" charset="0"/>
                <a:cs typeface="Arial" pitchFamily="34" charset="0"/>
              </a:rPr>
              <a:t>Project </a:t>
            </a:r>
            <a:r>
              <a:rPr lang="en-US" b="1" spc="-35" dirty="0" err="1">
                <a:latin typeface="Arial" pitchFamily="34" charset="0"/>
                <a:cs typeface="Arial" pitchFamily="34" charset="0"/>
              </a:rPr>
              <a:t>Vs</a:t>
            </a:r>
            <a:r>
              <a:rPr lang="en-US" b="1" spc="-100" dirty="0">
                <a:latin typeface="Arial" pitchFamily="34" charset="0"/>
                <a:cs typeface="Arial" pitchFamily="34" charset="0"/>
              </a:rPr>
              <a:t> </a:t>
            </a:r>
            <a:r>
              <a:rPr lang="en-US" b="1" spc="-65" dirty="0">
                <a:latin typeface="Arial" pitchFamily="34" charset="0"/>
                <a:cs typeface="Arial" pitchFamily="34" charset="0"/>
              </a:rPr>
              <a:t>Product</a:t>
            </a:r>
            <a:endParaRPr lang="en-US" dirty="0">
              <a:latin typeface="Arial" pitchFamily="34" charset="0"/>
              <a:cs typeface="Arial" pitchFamily="34" charset="0"/>
            </a:endParaRPr>
          </a:p>
          <a:p>
            <a:pPr>
              <a:lnSpc>
                <a:spcPct val="100000"/>
              </a:lnSpc>
            </a:pPr>
            <a:endParaRPr lang="en-US" sz="2400" dirty="0">
              <a:latin typeface="Arial" pitchFamily="34" charset="0"/>
              <a:cs typeface="Arial" pitchFamily="34" charset="0"/>
            </a:endParaRPr>
          </a:p>
          <a:p>
            <a:pPr marL="12700" marR="5080">
              <a:lnSpc>
                <a:spcPct val="100000"/>
              </a:lnSpc>
            </a:pPr>
            <a:r>
              <a:rPr lang="en-US" sz="2400" spc="-5" dirty="0">
                <a:latin typeface="Arial" pitchFamily="34" charset="0"/>
                <a:cs typeface="Arial" pitchFamily="34" charset="0"/>
              </a:rPr>
              <a:t>“Project</a:t>
            </a:r>
            <a:r>
              <a:rPr lang="en-US" sz="2400" spc="-75" dirty="0">
                <a:latin typeface="Arial" pitchFamily="34" charset="0"/>
                <a:cs typeface="Arial" pitchFamily="34" charset="0"/>
              </a:rPr>
              <a:t> </a:t>
            </a:r>
            <a:r>
              <a:rPr lang="en-US" sz="2400" spc="-80" dirty="0">
                <a:latin typeface="Arial" pitchFamily="34" charset="0"/>
                <a:cs typeface="Arial" pitchFamily="34" charset="0"/>
              </a:rPr>
              <a:t>is</a:t>
            </a:r>
            <a:r>
              <a:rPr lang="en-US" sz="2400" spc="-90" dirty="0">
                <a:latin typeface="Arial" pitchFamily="34" charset="0"/>
                <a:cs typeface="Arial" pitchFamily="34" charset="0"/>
              </a:rPr>
              <a:t> </a:t>
            </a:r>
            <a:r>
              <a:rPr lang="en-US" sz="2400" spc="-25" dirty="0">
                <a:latin typeface="Arial" pitchFamily="34" charset="0"/>
                <a:cs typeface="Arial" pitchFamily="34" charset="0"/>
              </a:rPr>
              <a:t>developed</a:t>
            </a:r>
            <a:r>
              <a:rPr lang="en-US" sz="2400" spc="-70" dirty="0">
                <a:latin typeface="Arial" pitchFamily="34" charset="0"/>
                <a:cs typeface="Arial" pitchFamily="34" charset="0"/>
              </a:rPr>
              <a:t> </a:t>
            </a:r>
            <a:r>
              <a:rPr lang="en-US" sz="2400" spc="5" dirty="0">
                <a:latin typeface="Arial" pitchFamily="34" charset="0"/>
                <a:cs typeface="Arial" pitchFamily="34" charset="0"/>
              </a:rPr>
              <a:t>for</a:t>
            </a:r>
            <a:r>
              <a:rPr lang="en-US" sz="2400" spc="-90" dirty="0">
                <a:latin typeface="Arial" pitchFamily="34" charset="0"/>
                <a:cs typeface="Arial" pitchFamily="34" charset="0"/>
              </a:rPr>
              <a:t> </a:t>
            </a:r>
            <a:r>
              <a:rPr lang="en-US" sz="2400" spc="-70" dirty="0">
                <a:latin typeface="Arial" pitchFamily="34" charset="0"/>
                <a:cs typeface="Arial" pitchFamily="34" charset="0"/>
              </a:rPr>
              <a:t>a</a:t>
            </a:r>
            <a:r>
              <a:rPr lang="en-US" sz="2400" spc="-80" dirty="0">
                <a:latin typeface="Arial" pitchFamily="34" charset="0"/>
                <a:cs typeface="Arial" pitchFamily="34" charset="0"/>
              </a:rPr>
              <a:t> </a:t>
            </a:r>
            <a:r>
              <a:rPr lang="en-US" sz="2400" spc="-50" dirty="0">
                <a:latin typeface="Arial" pitchFamily="34" charset="0"/>
                <a:cs typeface="Arial" pitchFamily="34" charset="0"/>
              </a:rPr>
              <a:t>single</a:t>
            </a:r>
            <a:r>
              <a:rPr lang="en-US" sz="2400" spc="-75" dirty="0">
                <a:latin typeface="Arial" pitchFamily="34" charset="0"/>
                <a:cs typeface="Arial" pitchFamily="34" charset="0"/>
              </a:rPr>
              <a:t> </a:t>
            </a:r>
            <a:r>
              <a:rPr lang="en-US" sz="2400" spc="-35" dirty="0">
                <a:latin typeface="Arial" pitchFamily="34" charset="0"/>
                <a:cs typeface="Arial" pitchFamily="34" charset="0"/>
              </a:rPr>
              <a:t>customer</a:t>
            </a:r>
            <a:r>
              <a:rPr lang="en-US" sz="2400" spc="-80" dirty="0">
                <a:latin typeface="Arial" pitchFamily="34" charset="0"/>
                <a:cs typeface="Arial" pitchFamily="34" charset="0"/>
              </a:rPr>
              <a:t> </a:t>
            </a:r>
            <a:r>
              <a:rPr lang="en-US" sz="2400" spc="-15" dirty="0">
                <a:latin typeface="Arial" pitchFamily="34" charset="0"/>
                <a:cs typeface="Arial" pitchFamily="34" charset="0"/>
              </a:rPr>
              <a:t>on</a:t>
            </a:r>
            <a:r>
              <a:rPr lang="en-US" sz="2400" spc="-80" dirty="0">
                <a:latin typeface="Arial" pitchFamily="34" charset="0"/>
                <a:cs typeface="Arial" pitchFamily="34" charset="0"/>
              </a:rPr>
              <a:t> </a:t>
            </a:r>
            <a:r>
              <a:rPr lang="en-US" sz="2400" spc="-60" dirty="0">
                <a:latin typeface="Arial" pitchFamily="34" charset="0"/>
                <a:cs typeface="Arial" pitchFamily="34" charset="0"/>
              </a:rPr>
              <a:t>his</a:t>
            </a:r>
            <a:r>
              <a:rPr lang="en-US" sz="2400" spc="-85" dirty="0">
                <a:latin typeface="Arial" pitchFamily="34" charset="0"/>
                <a:cs typeface="Arial" pitchFamily="34" charset="0"/>
              </a:rPr>
              <a:t> </a:t>
            </a:r>
            <a:r>
              <a:rPr lang="en-US" sz="2400" spc="10" dirty="0">
                <a:latin typeface="Arial" pitchFamily="34" charset="0"/>
                <a:cs typeface="Arial" pitchFamily="34" charset="0"/>
              </a:rPr>
              <a:t>own</a:t>
            </a:r>
            <a:r>
              <a:rPr lang="en-US" sz="2400" spc="-90" dirty="0">
                <a:latin typeface="Arial" pitchFamily="34" charset="0"/>
                <a:cs typeface="Arial" pitchFamily="34" charset="0"/>
              </a:rPr>
              <a:t> </a:t>
            </a:r>
            <a:r>
              <a:rPr lang="en-US" sz="2400" spc="-25" dirty="0">
                <a:latin typeface="Arial" pitchFamily="34" charset="0"/>
                <a:cs typeface="Arial" pitchFamily="34" charset="0"/>
              </a:rPr>
              <a:t>requirements</a:t>
            </a:r>
            <a:r>
              <a:rPr lang="en-US" sz="2400" spc="-70" dirty="0">
                <a:latin typeface="Arial" pitchFamily="34" charset="0"/>
                <a:cs typeface="Arial" pitchFamily="34" charset="0"/>
              </a:rPr>
              <a:t> </a:t>
            </a:r>
            <a:r>
              <a:rPr lang="en-US" sz="2400" dirty="0">
                <a:latin typeface="Arial" pitchFamily="34" charset="0"/>
                <a:cs typeface="Arial" pitchFamily="34" charset="0"/>
              </a:rPr>
              <a:t>by</a:t>
            </a:r>
            <a:r>
              <a:rPr lang="en-US" sz="2400" spc="-75" dirty="0">
                <a:latin typeface="Arial" pitchFamily="34" charset="0"/>
                <a:cs typeface="Arial" pitchFamily="34" charset="0"/>
              </a:rPr>
              <a:t> </a:t>
            </a:r>
            <a:r>
              <a:rPr lang="en-US" sz="2400" spc="-25" dirty="0">
                <a:latin typeface="Arial" pitchFamily="34" charset="0"/>
                <a:cs typeface="Arial" pitchFamily="34" charset="0"/>
              </a:rPr>
              <a:t>the</a:t>
            </a:r>
            <a:r>
              <a:rPr lang="en-US" sz="2400" spc="-70" dirty="0">
                <a:latin typeface="Arial" pitchFamily="34" charset="0"/>
                <a:cs typeface="Arial" pitchFamily="34" charset="0"/>
              </a:rPr>
              <a:t> </a:t>
            </a:r>
            <a:r>
              <a:rPr lang="en-US" sz="2400" spc="-25" dirty="0">
                <a:latin typeface="Arial" pitchFamily="34" charset="0"/>
                <a:cs typeface="Arial" pitchFamily="34" charset="0"/>
              </a:rPr>
              <a:t>software</a:t>
            </a:r>
            <a:r>
              <a:rPr lang="en-US" sz="2400" spc="-80" dirty="0">
                <a:latin typeface="Arial" pitchFamily="34" charset="0"/>
                <a:cs typeface="Arial" pitchFamily="34" charset="0"/>
              </a:rPr>
              <a:t> </a:t>
            </a:r>
            <a:r>
              <a:rPr lang="en-US" sz="2400" spc="-50" dirty="0">
                <a:latin typeface="Arial" pitchFamily="34" charset="0"/>
                <a:cs typeface="Arial" pitchFamily="34" charset="0"/>
              </a:rPr>
              <a:t>companies</a:t>
            </a:r>
            <a:r>
              <a:rPr lang="en-US" sz="2400" spc="-70" dirty="0">
                <a:latin typeface="Arial" pitchFamily="34" charset="0"/>
                <a:cs typeface="Arial" pitchFamily="34" charset="0"/>
              </a:rPr>
              <a:t> </a:t>
            </a:r>
            <a:r>
              <a:rPr lang="en-US" sz="2400" spc="-35" dirty="0">
                <a:latin typeface="Arial" pitchFamily="34" charset="0"/>
                <a:cs typeface="Arial" pitchFamily="34" charset="0"/>
              </a:rPr>
              <a:t>and  </a:t>
            </a:r>
            <a:r>
              <a:rPr lang="en-US" sz="2400" spc="-15" dirty="0">
                <a:latin typeface="Arial" pitchFamily="34" charset="0"/>
                <a:cs typeface="Arial" pitchFamily="34" charset="0"/>
              </a:rPr>
              <a:t>the</a:t>
            </a:r>
            <a:r>
              <a:rPr lang="en-US" sz="2400" spc="-90" dirty="0">
                <a:latin typeface="Arial" pitchFamily="34" charset="0"/>
                <a:cs typeface="Arial" pitchFamily="34" charset="0"/>
              </a:rPr>
              <a:t> </a:t>
            </a:r>
            <a:r>
              <a:rPr lang="en-US" sz="2400" spc="-15" dirty="0">
                <a:latin typeface="Arial" pitchFamily="34" charset="0"/>
                <a:cs typeface="Arial" pitchFamily="34" charset="0"/>
              </a:rPr>
              <a:t>project</a:t>
            </a:r>
            <a:r>
              <a:rPr lang="en-US" sz="2400" spc="-90" dirty="0">
                <a:latin typeface="Arial" pitchFamily="34" charset="0"/>
                <a:cs typeface="Arial" pitchFamily="34" charset="0"/>
              </a:rPr>
              <a:t> </a:t>
            </a:r>
            <a:r>
              <a:rPr lang="en-US" sz="2400" spc="5" dirty="0">
                <a:latin typeface="Arial" pitchFamily="34" charset="0"/>
                <a:cs typeface="Arial" pitchFamily="34" charset="0"/>
              </a:rPr>
              <a:t>will</a:t>
            </a:r>
            <a:r>
              <a:rPr lang="en-US" sz="2400" spc="-80" dirty="0">
                <a:latin typeface="Arial" pitchFamily="34" charset="0"/>
                <a:cs typeface="Arial" pitchFamily="34" charset="0"/>
              </a:rPr>
              <a:t> </a:t>
            </a:r>
            <a:r>
              <a:rPr lang="en-US" sz="2400" spc="-35" dirty="0">
                <a:latin typeface="Arial" pitchFamily="34" charset="0"/>
                <a:cs typeface="Arial" pitchFamily="34" charset="0"/>
              </a:rPr>
              <a:t>be</a:t>
            </a:r>
            <a:r>
              <a:rPr lang="en-US" sz="2400" spc="-95" dirty="0">
                <a:latin typeface="Arial" pitchFamily="34" charset="0"/>
                <a:cs typeface="Arial" pitchFamily="34" charset="0"/>
              </a:rPr>
              <a:t> </a:t>
            </a:r>
            <a:r>
              <a:rPr lang="en-US" sz="2400" spc="-60" dirty="0">
                <a:latin typeface="Arial" pitchFamily="34" charset="0"/>
                <a:cs typeface="Arial" pitchFamily="34" charset="0"/>
              </a:rPr>
              <a:t>used</a:t>
            </a:r>
            <a:r>
              <a:rPr lang="en-US" sz="2400" spc="-85" dirty="0">
                <a:latin typeface="Arial" pitchFamily="34" charset="0"/>
                <a:cs typeface="Arial" pitchFamily="34" charset="0"/>
              </a:rPr>
              <a:t> </a:t>
            </a:r>
            <a:r>
              <a:rPr lang="en-US" sz="2400" dirty="0">
                <a:latin typeface="Arial" pitchFamily="34" charset="0"/>
                <a:cs typeface="Arial" pitchFamily="34" charset="0"/>
              </a:rPr>
              <a:t>by</a:t>
            </a:r>
            <a:r>
              <a:rPr lang="en-US" sz="2400" spc="-90" dirty="0">
                <a:latin typeface="Arial" pitchFamily="34" charset="0"/>
                <a:cs typeface="Arial" pitchFamily="34" charset="0"/>
              </a:rPr>
              <a:t> </a:t>
            </a:r>
            <a:r>
              <a:rPr lang="en-US" sz="2400" spc="-15" dirty="0">
                <a:latin typeface="Arial" pitchFamily="34" charset="0"/>
                <a:cs typeface="Arial" pitchFamily="34" charset="0"/>
              </a:rPr>
              <a:t>the</a:t>
            </a:r>
            <a:r>
              <a:rPr lang="en-US" sz="2400" spc="-85" dirty="0">
                <a:latin typeface="Arial" pitchFamily="34" charset="0"/>
                <a:cs typeface="Arial" pitchFamily="34" charset="0"/>
              </a:rPr>
              <a:t> </a:t>
            </a:r>
            <a:r>
              <a:rPr lang="en-US" sz="2400" spc="-35" dirty="0">
                <a:latin typeface="Arial" pitchFamily="34" charset="0"/>
                <a:cs typeface="Arial" pitchFamily="34" charset="0"/>
              </a:rPr>
              <a:t>customer</a:t>
            </a:r>
            <a:r>
              <a:rPr lang="en-US" sz="2400" spc="-90" dirty="0">
                <a:latin typeface="Arial" pitchFamily="34" charset="0"/>
                <a:cs typeface="Arial" pitchFamily="34" charset="0"/>
              </a:rPr>
              <a:t> </a:t>
            </a:r>
            <a:r>
              <a:rPr lang="en-US" sz="2400" spc="5" dirty="0">
                <a:latin typeface="Arial" pitchFamily="34" charset="0"/>
                <a:cs typeface="Arial" pitchFamily="34" charset="0"/>
              </a:rPr>
              <a:t>only.”</a:t>
            </a:r>
            <a:endParaRPr lang="en-US" sz="2400" dirty="0">
              <a:latin typeface="Arial" pitchFamily="34" charset="0"/>
              <a:cs typeface="Arial" pitchFamily="34" charset="0"/>
            </a:endParaRPr>
          </a:p>
          <a:p>
            <a:pPr>
              <a:lnSpc>
                <a:spcPct val="100000"/>
              </a:lnSpc>
              <a:spcBef>
                <a:spcPts val="70"/>
              </a:spcBef>
            </a:pPr>
            <a:endParaRPr lang="en-US" sz="2400" dirty="0">
              <a:latin typeface="Arial" pitchFamily="34" charset="0"/>
              <a:cs typeface="Arial" pitchFamily="34" charset="0"/>
            </a:endParaRPr>
          </a:p>
          <a:p>
            <a:pPr marL="12700" marR="160020"/>
            <a:r>
              <a:rPr lang="en-US" sz="2400" spc="-5" dirty="0">
                <a:latin typeface="Arial" pitchFamily="34" charset="0"/>
                <a:cs typeface="Arial" pitchFamily="34" charset="0"/>
              </a:rPr>
              <a:t>“Product</a:t>
            </a:r>
            <a:r>
              <a:rPr lang="en-US" sz="2400" spc="-75" dirty="0">
                <a:latin typeface="Arial" pitchFamily="34" charset="0"/>
                <a:cs typeface="Arial" pitchFamily="34" charset="0"/>
              </a:rPr>
              <a:t> </a:t>
            </a:r>
            <a:r>
              <a:rPr lang="en-US" sz="2400" spc="-85" dirty="0">
                <a:latin typeface="Arial" pitchFamily="34" charset="0"/>
                <a:cs typeface="Arial" pitchFamily="34" charset="0"/>
              </a:rPr>
              <a:t>is</a:t>
            </a:r>
            <a:r>
              <a:rPr lang="en-US" sz="2400" spc="-80" dirty="0">
                <a:latin typeface="Arial" pitchFamily="34" charset="0"/>
                <a:cs typeface="Arial" pitchFamily="34" charset="0"/>
              </a:rPr>
              <a:t> </a:t>
            </a:r>
            <a:r>
              <a:rPr lang="en-US" sz="2400" spc="-25" dirty="0">
                <a:latin typeface="Arial" pitchFamily="34" charset="0"/>
                <a:cs typeface="Arial" pitchFamily="34" charset="0"/>
              </a:rPr>
              <a:t>developed</a:t>
            </a:r>
            <a:r>
              <a:rPr lang="en-US" sz="2400" spc="-75" dirty="0">
                <a:latin typeface="Arial" pitchFamily="34" charset="0"/>
                <a:cs typeface="Arial" pitchFamily="34" charset="0"/>
              </a:rPr>
              <a:t> </a:t>
            </a:r>
            <a:r>
              <a:rPr lang="en-US" sz="2400" spc="5" dirty="0">
                <a:latin typeface="Arial" pitchFamily="34" charset="0"/>
                <a:cs typeface="Arial" pitchFamily="34" charset="0"/>
              </a:rPr>
              <a:t>for</a:t>
            </a:r>
            <a:r>
              <a:rPr lang="en-US" sz="2400" spc="-90" dirty="0">
                <a:latin typeface="Arial" pitchFamily="34" charset="0"/>
                <a:cs typeface="Arial" pitchFamily="34" charset="0"/>
              </a:rPr>
              <a:t> </a:t>
            </a:r>
            <a:r>
              <a:rPr lang="en-US" sz="2400" spc="-15" dirty="0">
                <a:latin typeface="Arial" pitchFamily="34" charset="0"/>
                <a:cs typeface="Arial" pitchFamily="34" charset="0"/>
              </a:rPr>
              <a:t>multiple</a:t>
            </a:r>
            <a:r>
              <a:rPr lang="en-US" sz="2400" spc="-80" dirty="0">
                <a:latin typeface="Arial" pitchFamily="34" charset="0"/>
                <a:cs typeface="Arial" pitchFamily="34" charset="0"/>
              </a:rPr>
              <a:t> </a:t>
            </a:r>
            <a:r>
              <a:rPr lang="en-US" sz="2400" spc="-45" dirty="0">
                <a:latin typeface="Arial" pitchFamily="34" charset="0"/>
                <a:cs typeface="Arial" pitchFamily="34" charset="0"/>
              </a:rPr>
              <a:t>customers</a:t>
            </a:r>
            <a:r>
              <a:rPr lang="en-US" sz="2400" spc="-85" dirty="0">
                <a:latin typeface="Arial" pitchFamily="34" charset="0"/>
                <a:cs typeface="Arial" pitchFamily="34" charset="0"/>
              </a:rPr>
              <a:t> </a:t>
            </a:r>
            <a:r>
              <a:rPr lang="en-US" sz="2400" spc="-15" dirty="0">
                <a:latin typeface="Arial" pitchFamily="34" charset="0"/>
                <a:cs typeface="Arial" pitchFamily="34" charset="0"/>
              </a:rPr>
              <a:t>on</a:t>
            </a:r>
            <a:r>
              <a:rPr lang="en-US" sz="2400" spc="-80" dirty="0">
                <a:latin typeface="Arial" pitchFamily="34" charset="0"/>
                <a:cs typeface="Arial" pitchFamily="34" charset="0"/>
              </a:rPr>
              <a:t> </a:t>
            </a:r>
            <a:r>
              <a:rPr lang="en-US" sz="2400" spc="-10" dirty="0">
                <a:latin typeface="Arial" pitchFamily="34" charset="0"/>
                <a:cs typeface="Arial" pitchFamily="34" charset="0"/>
              </a:rPr>
              <a:t>their</a:t>
            </a:r>
            <a:r>
              <a:rPr lang="en-US" sz="2400" spc="-75" dirty="0">
                <a:latin typeface="Arial" pitchFamily="34" charset="0"/>
                <a:cs typeface="Arial" pitchFamily="34" charset="0"/>
              </a:rPr>
              <a:t> </a:t>
            </a:r>
            <a:r>
              <a:rPr lang="en-US" sz="2400" spc="-35" dirty="0">
                <a:latin typeface="Arial" pitchFamily="34" charset="0"/>
                <a:cs typeface="Arial" pitchFamily="34" charset="0"/>
              </a:rPr>
              <a:t>consolidated</a:t>
            </a:r>
            <a:r>
              <a:rPr lang="en-US" sz="2400" spc="-85" dirty="0">
                <a:latin typeface="Arial" pitchFamily="34" charset="0"/>
                <a:cs typeface="Arial" pitchFamily="34" charset="0"/>
              </a:rPr>
              <a:t> </a:t>
            </a:r>
            <a:r>
              <a:rPr lang="en-US" sz="2400" spc="-30" dirty="0">
                <a:latin typeface="Arial" pitchFamily="34" charset="0"/>
                <a:cs typeface="Arial" pitchFamily="34" charset="0"/>
              </a:rPr>
              <a:t>requirements</a:t>
            </a:r>
            <a:r>
              <a:rPr lang="en-US" sz="2400" spc="-80" dirty="0">
                <a:latin typeface="Arial" pitchFamily="34" charset="0"/>
                <a:cs typeface="Arial" pitchFamily="34" charset="0"/>
              </a:rPr>
              <a:t> </a:t>
            </a:r>
            <a:r>
              <a:rPr lang="en-US" sz="2400" spc="5" dirty="0">
                <a:latin typeface="Arial" pitchFamily="34" charset="0"/>
                <a:cs typeface="Arial" pitchFamily="34" charset="0"/>
              </a:rPr>
              <a:t>by</a:t>
            </a:r>
            <a:r>
              <a:rPr lang="en-US" sz="2400" spc="-75" dirty="0">
                <a:latin typeface="Arial" pitchFamily="34" charset="0"/>
                <a:cs typeface="Arial" pitchFamily="34" charset="0"/>
              </a:rPr>
              <a:t> </a:t>
            </a:r>
            <a:r>
              <a:rPr lang="en-US" sz="2400" spc="-20" dirty="0">
                <a:latin typeface="Arial" pitchFamily="34" charset="0"/>
                <a:cs typeface="Arial" pitchFamily="34" charset="0"/>
              </a:rPr>
              <a:t>the</a:t>
            </a:r>
            <a:r>
              <a:rPr lang="en-US" sz="2400" spc="-75" dirty="0">
                <a:latin typeface="Arial" pitchFamily="34" charset="0"/>
                <a:cs typeface="Arial" pitchFamily="34" charset="0"/>
              </a:rPr>
              <a:t> </a:t>
            </a:r>
            <a:r>
              <a:rPr lang="en-US" sz="2400" spc="-25" dirty="0">
                <a:latin typeface="Arial" pitchFamily="34" charset="0"/>
                <a:cs typeface="Arial" pitchFamily="34" charset="0"/>
              </a:rPr>
              <a:t>software  </a:t>
            </a:r>
            <a:r>
              <a:rPr lang="en-US" sz="2400" spc="-45" dirty="0">
                <a:latin typeface="UnDotum"/>
                <a:cs typeface="UnDotum"/>
              </a:rPr>
              <a:t>companies</a:t>
            </a:r>
            <a:r>
              <a:rPr lang="en-US" sz="2400" spc="-85" dirty="0">
                <a:latin typeface="UnDotum"/>
                <a:cs typeface="UnDotum"/>
              </a:rPr>
              <a:t> </a:t>
            </a:r>
            <a:r>
              <a:rPr lang="en-US" sz="2400" spc="-35" dirty="0">
                <a:latin typeface="UnDotum"/>
                <a:cs typeface="UnDotum"/>
              </a:rPr>
              <a:t>and</a:t>
            </a:r>
            <a:r>
              <a:rPr lang="en-US" sz="2400" spc="-95" dirty="0">
                <a:latin typeface="UnDotum"/>
                <a:cs typeface="UnDotum"/>
              </a:rPr>
              <a:t> </a:t>
            </a:r>
            <a:r>
              <a:rPr lang="en-US" sz="2400" spc="-15" dirty="0">
                <a:latin typeface="UnDotum"/>
                <a:cs typeface="UnDotum"/>
              </a:rPr>
              <a:t>the</a:t>
            </a:r>
            <a:r>
              <a:rPr lang="en-US" sz="2400" spc="-85" dirty="0">
                <a:latin typeface="UnDotum"/>
                <a:cs typeface="UnDotum"/>
              </a:rPr>
              <a:t> </a:t>
            </a:r>
            <a:r>
              <a:rPr lang="en-US" sz="2400" spc="-15" dirty="0">
                <a:latin typeface="UnDotum"/>
                <a:cs typeface="UnDotum"/>
              </a:rPr>
              <a:t>product</a:t>
            </a:r>
            <a:r>
              <a:rPr lang="en-US" sz="2400" spc="-80" dirty="0">
                <a:latin typeface="UnDotum"/>
                <a:cs typeface="UnDotum"/>
              </a:rPr>
              <a:t> </a:t>
            </a:r>
            <a:r>
              <a:rPr lang="en-US" sz="2400" spc="5" dirty="0">
                <a:latin typeface="UnDotum"/>
                <a:cs typeface="UnDotum"/>
              </a:rPr>
              <a:t>will</a:t>
            </a:r>
            <a:r>
              <a:rPr lang="en-US" sz="2400" spc="-85" dirty="0">
                <a:latin typeface="UnDotum"/>
                <a:cs typeface="UnDotum"/>
              </a:rPr>
              <a:t> </a:t>
            </a:r>
            <a:r>
              <a:rPr lang="en-US" sz="2400" spc="-35" dirty="0">
                <a:latin typeface="UnDotum"/>
                <a:cs typeface="UnDotum"/>
              </a:rPr>
              <a:t>be</a:t>
            </a:r>
            <a:r>
              <a:rPr lang="en-US" sz="2400" spc="-90" dirty="0">
                <a:latin typeface="UnDotum"/>
                <a:cs typeface="UnDotum"/>
              </a:rPr>
              <a:t> </a:t>
            </a:r>
            <a:r>
              <a:rPr lang="en-US" sz="2400" spc="-60" dirty="0">
                <a:latin typeface="UnDotum"/>
                <a:cs typeface="UnDotum"/>
              </a:rPr>
              <a:t>used</a:t>
            </a:r>
            <a:r>
              <a:rPr lang="en-US" sz="2400" spc="-85" dirty="0">
                <a:latin typeface="UnDotum"/>
                <a:cs typeface="UnDotum"/>
              </a:rPr>
              <a:t> </a:t>
            </a:r>
            <a:r>
              <a:rPr lang="en-US" sz="2400" dirty="0">
                <a:latin typeface="UnDotum"/>
                <a:cs typeface="UnDotum"/>
              </a:rPr>
              <a:t>by</a:t>
            </a:r>
            <a:r>
              <a:rPr lang="en-US" sz="2400" spc="-80" dirty="0">
                <a:latin typeface="UnDotum"/>
                <a:cs typeface="UnDotum"/>
              </a:rPr>
              <a:t> </a:t>
            </a:r>
            <a:r>
              <a:rPr lang="en-US" sz="2400" spc="-30" dirty="0">
                <a:latin typeface="UnDotum"/>
                <a:cs typeface="UnDotum"/>
              </a:rPr>
              <a:t>all</a:t>
            </a:r>
            <a:r>
              <a:rPr lang="en-US" sz="2400" spc="-85" dirty="0">
                <a:latin typeface="UnDotum"/>
                <a:cs typeface="UnDotum"/>
              </a:rPr>
              <a:t> </a:t>
            </a:r>
            <a:r>
              <a:rPr lang="en-US" sz="2400" spc="-35" dirty="0">
                <a:latin typeface="UnDotum"/>
                <a:cs typeface="UnDotum"/>
              </a:rPr>
              <a:t>customers.”</a:t>
            </a:r>
            <a:endParaRPr lang="en-US" sz="2400" dirty="0">
              <a:latin typeface="UnDotum"/>
              <a:cs typeface="UnDotum"/>
            </a:endParaRPr>
          </a:p>
          <a:p>
            <a:pPr marL="12700" marR="160020">
              <a:lnSpc>
                <a:spcPct val="100000"/>
              </a:lnSpc>
            </a:pPr>
            <a:endParaRPr lang="en-US" sz="24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21266464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27AD6-88C7-AAD4-FD22-AE79293BEE07}"/>
              </a:ext>
            </a:extLst>
          </p:cNvPr>
          <p:cNvSpPr>
            <a:spLocks noGrp="1"/>
          </p:cNvSpPr>
          <p:nvPr>
            <p:ph idx="1"/>
          </p:nvPr>
        </p:nvSpPr>
        <p:spPr>
          <a:xfrm>
            <a:off x="457200" y="228600"/>
            <a:ext cx="8229600" cy="5897563"/>
          </a:xfrm>
        </p:spPr>
        <p:txBody>
          <a:bodyPr>
            <a:normAutofit fontScale="62500" lnSpcReduction="20000"/>
          </a:bodyPr>
          <a:lstStyle/>
          <a:p>
            <a:pPr marL="0" indent="0">
              <a:buNone/>
            </a:pPr>
            <a:r>
              <a:rPr lang="en-IN" dirty="0"/>
              <a:t>Compatibility Testing</a:t>
            </a:r>
          </a:p>
          <a:p>
            <a:pPr marL="0" indent="0">
              <a:buNone/>
            </a:pPr>
            <a:endParaRPr lang="en-IN" dirty="0"/>
          </a:p>
          <a:p>
            <a:pPr algn="l"/>
            <a:r>
              <a:rPr lang="en-GB" b="0" i="0" dirty="0">
                <a:effectLst/>
                <a:latin typeface="Söhne"/>
              </a:rPr>
              <a:t>Compatibility testing is a type of software testing that focuses on evaluating the compatibility of a software product with different operating systems, hardware configurations, and software environments. The goal of compatibility testing is to ensure that the software product works correctly and performs as expected on the target platforms and configurations.</a:t>
            </a:r>
          </a:p>
          <a:p>
            <a:pPr algn="l"/>
            <a:r>
              <a:rPr lang="en-GB" b="0" i="0" dirty="0">
                <a:effectLst/>
                <a:latin typeface="Söhne"/>
              </a:rPr>
              <a:t>Compatibility testing can include testing the software on various operating systems, such as Windows, Mac, or Linux, and on different hardware configurations, such as desktops, laptops, tablets, and smartphones. It can also include testing the compatibility of the software with different browsers, plug-ins, and other software components.</a:t>
            </a:r>
          </a:p>
          <a:p>
            <a:pPr algn="l"/>
            <a:r>
              <a:rPr lang="en-GB" b="0" i="0" dirty="0">
                <a:effectLst/>
                <a:latin typeface="Söhne"/>
              </a:rPr>
              <a:t>Compatibility testing is important because it helps to identify and fix any issues that may arise from differences in the software environment, such as display and performance problems, compatibility issues with other software, or compatibility issues with different devices. By conducting compatibility testing, developers can ensure that the software product is compatible with the target platforms and configurations and is ready for deployment.</a:t>
            </a:r>
          </a:p>
          <a:p>
            <a:pPr marL="0" indent="0">
              <a:buNone/>
            </a:pPr>
            <a:endParaRPr lang="en-IN" dirty="0"/>
          </a:p>
        </p:txBody>
      </p:sp>
    </p:spTree>
    <p:extLst>
      <p:ext uri="{BB962C8B-B14F-4D97-AF65-F5344CB8AC3E}">
        <p14:creationId xmlns:p14="http://schemas.microsoft.com/office/powerpoint/2010/main" val="17369668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9FA14-F383-37DA-5057-8357E3B3C348}"/>
              </a:ext>
            </a:extLst>
          </p:cNvPr>
          <p:cNvSpPr>
            <a:spLocks noGrp="1"/>
          </p:cNvSpPr>
          <p:nvPr>
            <p:ph idx="1"/>
          </p:nvPr>
        </p:nvSpPr>
        <p:spPr>
          <a:xfrm>
            <a:off x="457200" y="228600"/>
            <a:ext cx="8229600" cy="6553200"/>
          </a:xfrm>
        </p:spPr>
        <p:txBody>
          <a:bodyPr>
            <a:normAutofit fontScale="40000" lnSpcReduction="20000"/>
          </a:bodyPr>
          <a:lstStyle/>
          <a:p>
            <a:pPr marL="0" indent="0">
              <a:buNone/>
            </a:pPr>
            <a:r>
              <a:rPr lang="en-US" sz="5100" dirty="0">
                <a:latin typeface="Arial" pitchFamily="34" charset="0"/>
                <a:cs typeface="Arial" pitchFamily="34" charset="0"/>
              </a:rPr>
              <a:t>Compliance testing</a:t>
            </a:r>
          </a:p>
          <a:p>
            <a:pPr marL="0" indent="0">
              <a:buNone/>
            </a:pPr>
            <a:endParaRPr lang="en-IN" dirty="0"/>
          </a:p>
          <a:p>
            <a:pPr algn="l"/>
            <a:r>
              <a:rPr lang="en-GB" sz="5000" b="0" i="0" dirty="0">
                <a:effectLst/>
                <a:latin typeface="Söhne"/>
              </a:rPr>
              <a:t>Compliance testing is a type of software testing that focuses on evaluating whether a software product complies with relevant industry standards, regulations, and laws. The goal of compliance testing is to ensure that the software product is in line with the standards, regulations, and laws that govern its development and use.</a:t>
            </a:r>
          </a:p>
          <a:p>
            <a:pPr algn="l"/>
            <a:r>
              <a:rPr lang="en-GB" sz="5000" b="0" i="0" dirty="0">
                <a:effectLst/>
                <a:latin typeface="Söhne"/>
              </a:rPr>
              <a:t>Compliance testing can include testing for adherence to technical standards, such as security standards, performance standards, and compatibility standards, as well as testing for compliance with legal and regulatory requirements, such as data privacy laws and intellectual property laws.</a:t>
            </a:r>
          </a:p>
          <a:p>
            <a:pPr algn="l"/>
            <a:r>
              <a:rPr lang="en-GB" sz="5000" b="0" i="0" dirty="0">
                <a:effectLst/>
                <a:latin typeface="Söhne"/>
              </a:rPr>
              <a:t>Examples of standards and regulations that may require compliance testing include the Payment Card Industry Data Security Standard (PCI DSS) for software that processes credit card transactions, the Health Insurance Portability and Accountability Act (HIPAA) for software used in the healthcare industry, and the General Data Protection Regulation (GDPR) for software that processes personal data of European Union (EU) citizens.</a:t>
            </a:r>
          </a:p>
          <a:p>
            <a:pPr algn="l"/>
            <a:r>
              <a:rPr lang="en-GB" sz="5000" b="0" i="0" dirty="0">
                <a:effectLst/>
                <a:latin typeface="Söhne"/>
              </a:rPr>
              <a:t>Compliance testing is important because it helps to ensure that the software product meets the requirements and expectations of the relevant stakeholders and protects the interests of the users and customers. By conducting compliance testing, developers can identify and fix any issues that may impact the compliance of the software product, reducing the risk of legal and regulatory non-compliance</a:t>
            </a:r>
            <a:r>
              <a:rPr lang="en-GB" sz="5000" b="0" i="0" dirty="0">
                <a:solidFill>
                  <a:srgbClr val="D1D5DB"/>
                </a:solidFill>
                <a:effectLst/>
                <a:latin typeface="Söhne"/>
              </a:rPr>
              <a:t>.</a:t>
            </a:r>
          </a:p>
          <a:p>
            <a:pPr marL="0" indent="0">
              <a:buNone/>
            </a:pPr>
            <a:endParaRPr lang="en-IN" dirty="0"/>
          </a:p>
        </p:txBody>
      </p:sp>
    </p:spTree>
    <p:extLst>
      <p:ext uri="{BB962C8B-B14F-4D97-AF65-F5344CB8AC3E}">
        <p14:creationId xmlns:p14="http://schemas.microsoft.com/office/powerpoint/2010/main" val="3835057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2B776-0DE0-563C-ADB4-96A99F87A564}"/>
              </a:ext>
            </a:extLst>
          </p:cNvPr>
          <p:cNvSpPr>
            <a:spLocks noGrp="1"/>
          </p:cNvSpPr>
          <p:nvPr>
            <p:ph idx="1"/>
          </p:nvPr>
        </p:nvSpPr>
        <p:spPr>
          <a:xfrm>
            <a:off x="457200" y="152400"/>
            <a:ext cx="8229600" cy="6705600"/>
          </a:xfrm>
        </p:spPr>
        <p:txBody>
          <a:bodyPr/>
          <a:lstStyle/>
          <a:p>
            <a:pPr marL="0" indent="0">
              <a:buNone/>
            </a:pPr>
            <a:r>
              <a:rPr lang="en-US" dirty="0">
                <a:latin typeface="Arial" pitchFamily="34" charset="0"/>
                <a:cs typeface="Arial" pitchFamily="34" charset="0"/>
              </a:rPr>
              <a:t>Endurance testing</a:t>
            </a:r>
          </a:p>
          <a:p>
            <a:pPr marL="0" indent="0">
              <a:buNone/>
            </a:pPr>
            <a:endParaRPr lang="en-IN" sz="1800" dirty="0"/>
          </a:p>
          <a:p>
            <a:pPr algn="l"/>
            <a:r>
              <a:rPr lang="en-GB" sz="1800" b="0" i="0" dirty="0">
                <a:effectLst/>
                <a:latin typeface="Söhne"/>
              </a:rPr>
              <a:t>Endurance testing, also known as stress testing, is a type of software testing that focuses on evaluating the performance and stability of a software product under heavy and sustained usage conditions. The goal of endurance testing is to identify any performance issues, such as memory leaks or resource exhaustion, that may occur after extended periods of use.</a:t>
            </a:r>
          </a:p>
          <a:p>
            <a:pPr algn="l"/>
            <a:r>
              <a:rPr lang="en-GB" sz="1800" b="0" i="0" dirty="0">
                <a:effectLst/>
                <a:latin typeface="Söhne"/>
              </a:rPr>
              <a:t>Endurance testing typically involves running a software product for an extended period of time, often several hours or days, while subjecting it to heavy loads or high volumes of data. The purpose of this testing is to simulate real-world usage scenarios and identify any performance or stability issues that may arise over time.</a:t>
            </a:r>
          </a:p>
          <a:p>
            <a:pPr algn="l"/>
            <a:r>
              <a:rPr lang="en-GB" sz="1800" b="0" i="0" dirty="0">
                <a:effectLst/>
                <a:latin typeface="Söhne"/>
              </a:rPr>
              <a:t>Examples of endurance testing scenarios include testing the software's ability to handle a high volume of transactions or data requests, testing its response time under heavy loads, and testing its stability over extended periods of time.</a:t>
            </a:r>
          </a:p>
          <a:p>
            <a:pPr algn="l"/>
            <a:r>
              <a:rPr lang="en-GB" sz="1800" b="0" i="0" dirty="0">
                <a:effectLst/>
                <a:latin typeface="Söhne"/>
              </a:rPr>
              <a:t>Endurance testing is important because it helps to identify performance and stability issues that may not become apparent during shorter testing periods. By conducting endurance testing, developers can ensure that the software product is able to perform effectively and reliably under real-world usage conditions, improving the overall quality and user experience of the software.</a:t>
            </a:r>
          </a:p>
          <a:p>
            <a:pPr marL="0" indent="0">
              <a:buNone/>
            </a:pPr>
            <a:endParaRPr lang="en-IN" sz="1800" dirty="0"/>
          </a:p>
        </p:txBody>
      </p:sp>
    </p:spTree>
    <p:extLst>
      <p:ext uri="{BB962C8B-B14F-4D97-AF65-F5344CB8AC3E}">
        <p14:creationId xmlns:p14="http://schemas.microsoft.com/office/powerpoint/2010/main" val="763400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A150D-5837-F000-E130-45A68A328B7D}"/>
              </a:ext>
            </a:extLst>
          </p:cNvPr>
          <p:cNvSpPr>
            <a:spLocks noGrp="1"/>
          </p:cNvSpPr>
          <p:nvPr>
            <p:ph idx="1"/>
          </p:nvPr>
        </p:nvSpPr>
        <p:spPr>
          <a:xfrm>
            <a:off x="457200" y="228600"/>
            <a:ext cx="8229600" cy="6477000"/>
          </a:xfrm>
        </p:spPr>
        <p:txBody>
          <a:bodyPr>
            <a:normAutofit fontScale="62500" lnSpcReduction="20000"/>
          </a:bodyPr>
          <a:lstStyle/>
          <a:p>
            <a:pPr marL="0" indent="0">
              <a:buNone/>
            </a:pPr>
            <a:r>
              <a:rPr lang="en-IN" sz="5100" dirty="0"/>
              <a:t>Load Testing</a:t>
            </a:r>
          </a:p>
          <a:p>
            <a:pPr marL="0" indent="0">
              <a:buNone/>
            </a:pPr>
            <a:endParaRPr lang="en-IN" dirty="0"/>
          </a:p>
          <a:p>
            <a:pPr algn="l"/>
            <a:r>
              <a:rPr lang="en-GB" b="0" i="0" dirty="0">
                <a:effectLst/>
                <a:latin typeface="Söhne"/>
              </a:rPr>
              <a:t>Load testing is a type of software testing that focuses on evaluating the performance and stability of a software product under heavy loads of traffic, users, or data. The goal of load testing is to determine the maximum capacity of the software system and identify any performance bottlenecks or issues that may occur when the system is under heavy load.</a:t>
            </a:r>
          </a:p>
          <a:p>
            <a:pPr algn="l"/>
            <a:r>
              <a:rPr lang="en-GB" b="0" i="0" dirty="0">
                <a:effectLst/>
                <a:latin typeface="Söhne"/>
              </a:rPr>
              <a:t>Load testing typically involves simulating a large number of concurrent users or requests to the software system and measuring the system's response time, resource utilization, and overall performance. The purpose of this testing is to identify any performance or stability issues that may occur under heavy loads and to validate the system's ability to handle the expected traffic or user volume.</a:t>
            </a:r>
          </a:p>
          <a:p>
            <a:pPr algn="l"/>
            <a:r>
              <a:rPr lang="en-GB" b="0" i="0" dirty="0">
                <a:effectLst/>
                <a:latin typeface="Söhne"/>
              </a:rPr>
              <a:t>Examples of load testing scenarios include testing the software's ability to handle a high volume of concurrent users, testing its response time under heavy loads, and testing its ability to handle large amounts of data.</a:t>
            </a:r>
          </a:p>
          <a:p>
            <a:pPr algn="l"/>
            <a:r>
              <a:rPr lang="en-GB" b="0" i="0" dirty="0">
                <a:effectLst/>
                <a:latin typeface="Söhne"/>
              </a:rPr>
              <a:t>Load testing is important because it helps to ensure that the software product is able to perform effectively and efficiently under real-world usage conditions. By conducting load testing, developers can identify and fix any performance or stability issues that may occur under heavy loads, improving the overall quality and reliability of the software.</a:t>
            </a:r>
          </a:p>
          <a:p>
            <a:pPr marL="0" indent="0">
              <a:buNone/>
            </a:pPr>
            <a:endParaRPr lang="en-IN" dirty="0"/>
          </a:p>
        </p:txBody>
      </p:sp>
    </p:spTree>
    <p:extLst>
      <p:ext uri="{BB962C8B-B14F-4D97-AF65-F5344CB8AC3E}">
        <p14:creationId xmlns:p14="http://schemas.microsoft.com/office/powerpoint/2010/main" val="1637834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70000" lnSpcReduction="20000"/>
          </a:bodyPr>
          <a:lstStyle/>
          <a:p>
            <a:pPr marL="0" indent="0">
              <a:buNone/>
            </a:pPr>
            <a:r>
              <a:rPr lang="en-US" b="1" dirty="0">
                <a:latin typeface="Arial" pitchFamily="34" charset="0"/>
                <a:cs typeface="Arial" pitchFamily="34" charset="0"/>
              </a:rPr>
              <a:t>PERFORMANCE TESTING</a:t>
            </a:r>
          </a:p>
          <a:p>
            <a:pPr marL="0" indent="0">
              <a:buNone/>
            </a:pPr>
            <a:endParaRPr lang="en-US" b="1" dirty="0">
              <a:latin typeface="Arial" pitchFamily="34" charset="0"/>
              <a:cs typeface="Arial" pitchFamily="34" charset="0"/>
            </a:endParaRPr>
          </a:p>
          <a:p>
            <a:pPr marL="0" indent="0">
              <a:buNone/>
            </a:pPr>
            <a:r>
              <a:rPr lang="en-US" b="1" dirty="0">
                <a:latin typeface="Arial" pitchFamily="34" charset="0"/>
                <a:cs typeface="Arial" pitchFamily="34" charset="0"/>
              </a:rPr>
              <a:t>PERFORMANCE TESTING</a:t>
            </a:r>
            <a:r>
              <a:rPr lang="en-US" dirty="0">
                <a:latin typeface="Arial" pitchFamily="34" charset="0"/>
                <a:cs typeface="Arial" pitchFamily="34" charset="0"/>
              </a:rPr>
              <a:t> is a type of software testing that intends to determine how a system performs in terms of responsiveness and stability under a certain load. It falls under non-functional testing</a:t>
            </a:r>
          </a:p>
          <a:p>
            <a:pPr marL="0" indent="0">
              <a:buNone/>
            </a:pPr>
            <a:endParaRPr lang="en-US" dirty="0">
              <a:latin typeface="Arial" pitchFamily="34" charset="0"/>
              <a:cs typeface="Arial" pitchFamily="34" charset="0"/>
            </a:endParaRPr>
          </a:p>
          <a:p>
            <a:pPr marL="0" indent="0">
              <a:buNone/>
            </a:pPr>
            <a:r>
              <a:rPr lang="en-US" dirty="0">
                <a:latin typeface="Arial" pitchFamily="34" charset="0"/>
                <a:cs typeface="Arial" pitchFamily="34" charset="0"/>
              </a:rPr>
              <a:t>Performance Testing mainly focuses on the following software quality attributes:</a:t>
            </a:r>
          </a:p>
          <a:p>
            <a:r>
              <a:rPr lang="en-US" b="1" dirty="0">
                <a:latin typeface="Arial" pitchFamily="34" charset="0"/>
                <a:cs typeface="Arial" pitchFamily="34" charset="0"/>
              </a:rPr>
              <a:t>Responsiveness:</a:t>
            </a:r>
            <a:r>
              <a:rPr lang="en-US" dirty="0">
                <a:latin typeface="Arial" pitchFamily="34" charset="0"/>
                <a:cs typeface="Arial" pitchFamily="34" charset="0"/>
              </a:rPr>
              <a:t> The ability of software to respond quickly or complete assigned tasks within a reasonable time.</a:t>
            </a:r>
          </a:p>
          <a:p>
            <a:r>
              <a:rPr lang="en-US" b="1" dirty="0">
                <a:latin typeface="Arial" pitchFamily="34" charset="0"/>
                <a:cs typeface="Arial" pitchFamily="34" charset="0"/>
              </a:rPr>
              <a:t>Concurrency:</a:t>
            </a:r>
            <a:r>
              <a:rPr lang="en-US" dirty="0">
                <a:latin typeface="Arial" pitchFamily="34" charset="0"/>
                <a:cs typeface="Arial" pitchFamily="34" charset="0"/>
              </a:rPr>
              <a:t> The ability of software to service multiple requests to the same resources at the same time.</a:t>
            </a:r>
          </a:p>
          <a:p>
            <a:r>
              <a:rPr lang="en-US" b="1" dirty="0">
                <a:latin typeface="Arial" pitchFamily="34" charset="0"/>
                <a:cs typeface="Arial" pitchFamily="34" charset="0"/>
              </a:rPr>
              <a:t>Reliability:</a:t>
            </a:r>
            <a:r>
              <a:rPr lang="en-US" dirty="0">
                <a:latin typeface="Arial" pitchFamily="34" charset="0"/>
                <a:cs typeface="Arial" pitchFamily="34" charset="0"/>
              </a:rPr>
              <a:t> The ability of software to perform a required function under stated conditions for the stated period of time without any errors.</a:t>
            </a:r>
          </a:p>
          <a:p>
            <a:r>
              <a:rPr lang="en-US" b="1" dirty="0">
                <a:latin typeface="Arial" pitchFamily="34" charset="0"/>
                <a:cs typeface="Arial" pitchFamily="34" charset="0"/>
              </a:rPr>
              <a:t>Stability:</a:t>
            </a:r>
            <a:r>
              <a:rPr lang="en-US" dirty="0">
                <a:latin typeface="Arial" pitchFamily="34" charset="0"/>
                <a:cs typeface="Arial" pitchFamily="34" charset="0"/>
              </a:rPr>
              <a:t> The ability of software to remain stable under varying loads or over time.</a:t>
            </a:r>
          </a:p>
          <a:p>
            <a:r>
              <a:rPr lang="en-US" b="1" dirty="0">
                <a:latin typeface="Arial" pitchFamily="34" charset="0"/>
                <a:cs typeface="Arial" pitchFamily="34" charset="0"/>
              </a:rPr>
              <a:t>Scalability:</a:t>
            </a:r>
            <a:r>
              <a:rPr lang="en-US" dirty="0">
                <a:latin typeface="Arial" pitchFamily="34" charset="0"/>
                <a:cs typeface="Arial" pitchFamily="34" charset="0"/>
              </a:rPr>
              <a:t> The measure of software’s ability to increase or decrease in performance in response to changes in software’s processing demands.</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Tree>
    <p:extLst>
      <p:ext uri="{BB962C8B-B14F-4D97-AF65-F5344CB8AC3E}">
        <p14:creationId xmlns:p14="http://schemas.microsoft.com/office/powerpoint/2010/main" val="14205671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73FF2-1796-E6E5-0F35-E768696446E6}"/>
              </a:ext>
            </a:extLst>
          </p:cNvPr>
          <p:cNvSpPr>
            <a:spLocks noGrp="1"/>
          </p:cNvSpPr>
          <p:nvPr>
            <p:ph idx="1"/>
          </p:nvPr>
        </p:nvSpPr>
        <p:spPr>
          <a:xfrm>
            <a:off x="457200" y="76200"/>
            <a:ext cx="8229600" cy="6629400"/>
          </a:xfrm>
        </p:spPr>
        <p:txBody>
          <a:bodyPr>
            <a:normAutofit fontScale="62500" lnSpcReduction="20000"/>
          </a:bodyPr>
          <a:lstStyle/>
          <a:p>
            <a:pPr marL="0" indent="0">
              <a:buNone/>
            </a:pPr>
            <a:r>
              <a:rPr lang="en-US" sz="4500" dirty="0">
                <a:latin typeface="Arial" pitchFamily="34" charset="0"/>
                <a:cs typeface="Arial" pitchFamily="34" charset="0"/>
              </a:rPr>
              <a:t>Recovery testing</a:t>
            </a:r>
          </a:p>
          <a:p>
            <a:pPr marL="0" indent="0">
              <a:buNone/>
            </a:pPr>
            <a:endParaRPr lang="en-IN" dirty="0"/>
          </a:p>
          <a:p>
            <a:pPr algn="l"/>
            <a:r>
              <a:rPr lang="en-GB" b="0" i="0" dirty="0">
                <a:effectLst/>
                <a:latin typeface="Söhne"/>
              </a:rPr>
              <a:t>Recovery testing is a type of software testing that focuses on evaluating the ability of a software system to recover from failures and return to normal operation. The goal of recovery testing is to ensure that the software system can handle unexpected failures or errors and resume normal operation without losing data or compromising the integrity of the system.</a:t>
            </a:r>
          </a:p>
          <a:p>
            <a:pPr algn="l"/>
            <a:r>
              <a:rPr lang="en-GB" b="0" i="0" dirty="0">
                <a:effectLst/>
                <a:latin typeface="Söhne"/>
              </a:rPr>
              <a:t>Recovery testing typically involves simulating various types of failures, such as hardware failures, network failures, or software crashes, and measuring the system's ability to recover from these failures. The purpose of this testing is to validate the system's ability to recover from failures and return to normal operation in a timely and efficient manner.</a:t>
            </a:r>
          </a:p>
          <a:p>
            <a:pPr algn="l"/>
            <a:r>
              <a:rPr lang="en-GB" b="0" i="0" dirty="0">
                <a:effectLst/>
                <a:latin typeface="Söhne"/>
              </a:rPr>
              <a:t>Examples of recovery testing scenarios include testing the system's ability to recover from a power failure, testing its ability to recover from a software crash, and testing its ability to recover from a network failure.</a:t>
            </a:r>
          </a:p>
          <a:p>
            <a:pPr algn="l"/>
            <a:r>
              <a:rPr lang="en-GB" b="0" i="0" dirty="0">
                <a:effectLst/>
                <a:latin typeface="Söhne"/>
              </a:rPr>
              <a:t>Recovery testing is important because it helps to ensure that the software system is robust and resilient in the face of failures and errors. By conducting recovery testing, developers can identify and fix any issues that may impact the system's ability to recover from failures, reducing the risk of data loss or system downtime and improving the overall reliability and availability of the software.</a:t>
            </a:r>
          </a:p>
          <a:p>
            <a:pPr marL="0" indent="0">
              <a:buNone/>
            </a:pPr>
            <a:endParaRPr lang="en-IN" dirty="0"/>
          </a:p>
        </p:txBody>
      </p:sp>
    </p:spTree>
    <p:extLst>
      <p:ext uri="{BB962C8B-B14F-4D97-AF65-F5344CB8AC3E}">
        <p14:creationId xmlns:p14="http://schemas.microsoft.com/office/powerpoint/2010/main" val="3490024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8B115-E785-41D6-7839-48527E1F1A60}"/>
              </a:ext>
            </a:extLst>
          </p:cNvPr>
          <p:cNvSpPr>
            <a:spLocks noGrp="1"/>
          </p:cNvSpPr>
          <p:nvPr>
            <p:ph idx="1"/>
          </p:nvPr>
        </p:nvSpPr>
        <p:spPr>
          <a:xfrm>
            <a:off x="457200" y="228600"/>
            <a:ext cx="8229600" cy="6553200"/>
          </a:xfrm>
        </p:spPr>
        <p:txBody>
          <a:bodyPr>
            <a:normAutofit fontScale="92500" lnSpcReduction="10000"/>
          </a:bodyPr>
          <a:lstStyle/>
          <a:p>
            <a:pPr marL="0" indent="0">
              <a:buNone/>
            </a:pPr>
            <a:r>
              <a:rPr lang="en-US" sz="3000" dirty="0">
                <a:latin typeface="Arial" pitchFamily="34" charset="0"/>
                <a:cs typeface="Arial" pitchFamily="34" charset="0"/>
              </a:rPr>
              <a:t>Security testing</a:t>
            </a:r>
            <a:endParaRPr lang="en-IN" sz="3000" dirty="0"/>
          </a:p>
          <a:p>
            <a:pPr algn="l"/>
            <a:r>
              <a:rPr lang="en-GB" sz="2000" b="0" i="0" dirty="0">
                <a:effectLst/>
                <a:latin typeface="Söhne"/>
              </a:rPr>
              <a:t>Security testing is a type of software testing that focuses on evaluating the security and privacy of a software product. The goal of security testing is to identify any vulnerabilities or security risks in the software system and to ensure that the system is protected against unauthorized access, data theft, or other security threats.</a:t>
            </a:r>
          </a:p>
          <a:p>
            <a:pPr algn="l"/>
            <a:r>
              <a:rPr lang="en-GB" sz="2000" b="0" i="0" dirty="0">
                <a:effectLst/>
                <a:latin typeface="Söhne"/>
              </a:rPr>
              <a:t>Security testing typically involves evaluating the software system for common security vulnerabilities, such as SQL injection, cross-site scripting (XSS), and cross-site request forgery (CSRF), as well as testing the system's security controls, such as authentication and authorization mechanisms, encryption algorithms, and access controls.</a:t>
            </a:r>
          </a:p>
          <a:p>
            <a:pPr algn="l"/>
            <a:r>
              <a:rPr lang="en-GB" sz="2000" b="0" i="0" dirty="0">
                <a:effectLst/>
                <a:latin typeface="Söhne"/>
              </a:rPr>
              <a:t>The purpose of security testing is to validate the security of the software system and to identify and remediate any security risks or vulnerabilities that may impact the system's overall security posture.</a:t>
            </a:r>
          </a:p>
          <a:p>
            <a:pPr algn="l"/>
            <a:r>
              <a:rPr lang="en-GB" sz="2000" b="0" i="0" dirty="0">
                <a:effectLst/>
                <a:latin typeface="Söhne"/>
              </a:rPr>
              <a:t>Examples of security testing scenarios include testing the system's ability to protect against unauthorized access, testing the security of data transmission and storage, and testing the system's ability to detect and respond to security incidents.</a:t>
            </a:r>
          </a:p>
          <a:p>
            <a:pPr algn="l"/>
            <a:r>
              <a:rPr lang="en-GB" sz="2000" b="0" i="0" dirty="0">
                <a:effectLst/>
                <a:latin typeface="Söhne"/>
              </a:rPr>
              <a:t>Security testing is important because it helps to ensure the confidentiality, integrity, and availability of sensitive data and information processed and stored by the software system. By conducting security testing, developers can identify and remediate any security vulnerabilities or risks, improving the overall security and privacy of the software.</a:t>
            </a:r>
          </a:p>
          <a:p>
            <a:pPr marL="0" indent="0">
              <a:buNone/>
            </a:pPr>
            <a:endParaRPr lang="en-IN" sz="2000" dirty="0"/>
          </a:p>
        </p:txBody>
      </p:sp>
    </p:spTree>
    <p:extLst>
      <p:ext uri="{BB962C8B-B14F-4D97-AF65-F5344CB8AC3E}">
        <p14:creationId xmlns:p14="http://schemas.microsoft.com/office/powerpoint/2010/main" val="31371450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BC70C-3D0E-D46C-C437-50E333DA2917}"/>
              </a:ext>
            </a:extLst>
          </p:cNvPr>
          <p:cNvSpPr>
            <a:spLocks noGrp="1"/>
          </p:cNvSpPr>
          <p:nvPr>
            <p:ph idx="1"/>
          </p:nvPr>
        </p:nvSpPr>
        <p:spPr>
          <a:xfrm>
            <a:off x="457200" y="152400"/>
            <a:ext cx="8229600" cy="6629400"/>
          </a:xfrm>
        </p:spPr>
        <p:txBody>
          <a:bodyPr>
            <a:normAutofit fontScale="62500" lnSpcReduction="20000"/>
          </a:bodyPr>
          <a:lstStyle/>
          <a:p>
            <a:pPr marL="0" indent="0">
              <a:buNone/>
            </a:pPr>
            <a:r>
              <a:rPr lang="en-US" sz="4500" dirty="0">
                <a:latin typeface="Arial" pitchFamily="34" charset="0"/>
                <a:cs typeface="Arial" pitchFamily="34" charset="0"/>
              </a:rPr>
              <a:t>Scalability testing</a:t>
            </a:r>
          </a:p>
          <a:p>
            <a:pPr marL="0" indent="0">
              <a:buNone/>
            </a:pPr>
            <a:endParaRPr lang="en-US" sz="4500" dirty="0">
              <a:latin typeface="Arial" pitchFamily="34" charset="0"/>
              <a:cs typeface="Arial" pitchFamily="34" charset="0"/>
            </a:endParaRPr>
          </a:p>
          <a:p>
            <a:pPr algn="l"/>
            <a:r>
              <a:rPr lang="en-GB" b="0" i="0" dirty="0">
                <a:effectLst/>
                <a:latin typeface="Söhne"/>
              </a:rPr>
              <a:t>Scalability testing is a type of software testing that focuses on evaluating the ability of a software system to handle increasing loads and maintain performance as the system grows. The goal of scalability testing is to determine the limits of the system's capacity and identify any performance bottlenecks that may occur as the system scales.</a:t>
            </a:r>
          </a:p>
          <a:p>
            <a:pPr algn="l"/>
            <a:r>
              <a:rPr lang="en-GB" b="0" i="0" dirty="0">
                <a:effectLst/>
                <a:latin typeface="Söhne"/>
              </a:rPr>
              <a:t>Scalability testing typically involves simulating increasing loads on the system, such as a growing number of users or requests, and measuring the system's performance and resource utilization under these conditions. The purpose of this testing is to validate the system's ability to handle increasing loads and to identify any performance or scalability issues that may impact the system's overall performance.</a:t>
            </a:r>
          </a:p>
          <a:p>
            <a:pPr algn="l"/>
            <a:r>
              <a:rPr lang="en-GB" b="0" i="0" dirty="0">
                <a:effectLst/>
                <a:latin typeface="Söhne"/>
              </a:rPr>
              <a:t>Examples of scalability testing scenarios include testing the system's ability to handle a growing number of concurrent users, testing the system's ability to handle increasing amounts of data, and testing the system's ability to handle increasing numbers of requests.</a:t>
            </a:r>
          </a:p>
          <a:p>
            <a:pPr algn="l"/>
            <a:r>
              <a:rPr lang="en-GB" b="0" i="0" dirty="0">
                <a:effectLst/>
                <a:latin typeface="Söhne"/>
              </a:rPr>
              <a:t>Scalability testing is important because it helps to ensure that the software system is able to handle increasing loads and maintain performance as the system grows. By conducting scalability testing, developers can identify and remediate any performance or scalability issues that may impact the system's ability to scale, improving the overall quality and reliability of the software.</a:t>
            </a:r>
          </a:p>
          <a:p>
            <a:pPr marL="0" indent="0">
              <a:buNone/>
            </a:pPr>
            <a:endParaRPr lang="en-US"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39306646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A2FD6-5D2D-7E8A-4A52-C41CEFDE1BB4}"/>
              </a:ext>
            </a:extLst>
          </p:cNvPr>
          <p:cNvSpPr>
            <a:spLocks noGrp="1"/>
          </p:cNvSpPr>
          <p:nvPr>
            <p:ph idx="1"/>
          </p:nvPr>
        </p:nvSpPr>
        <p:spPr>
          <a:xfrm>
            <a:off x="457200" y="152400"/>
            <a:ext cx="8229600" cy="6629400"/>
          </a:xfrm>
        </p:spPr>
        <p:txBody>
          <a:bodyPr>
            <a:normAutofit fontScale="62500" lnSpcReduction="20000"/>
          </a:bodyPr>
          <a:lstStyle/>
          <a:p>
            <a:pPr marL="0" indent="0">
              <a:buNone/>
            </a:pPr>
            <a:r>
              <a:rPr lang="en-US" sz="4500" dirty="0">
                <a:latin typeface="Arial" pitchFamily="34" charset="0"/>
                <a:cs typeface="Arial" pitchFamily="34" charset="0"/>
              </a:rPr>
              <a:t>Stress testing</a:t>
            </a:r>
          </a:p>
          <a:p>
            <a:pPr marL="0" indent="0">
              <a:buNone/>
            </a:pPr>
            <a:endParaRPr lang="en-US" dirty="0">
              <a:latin typeface="Arial" pitchFamily="34" charset="0"/>
              <a:cs typeface="Arial" pitchFamily="34" charset="0"/>
            </a:endParaRPr>
          </a:p>
          <a:p>
            <a:pPr algn="l"/>
            <a:r>
              <a:rPr lang="en-GB" b="0" i="0" dirty="0">
                <a:effectLst/>
                <a:latin typeface="Söhne"/>
              </a:rPr>
              <a:t>Stress testing is a type of software testing that focuses on evaluating the ability of a software system to handle extreme loads or conditions. The goal of stress testing is to identify the breaking point of the system and determine the limits of its performance and stability.</a:t>
            </a:r>
          </a:p>
          <a:p>
            <a:pPr algn="l"/>
            <a:r>
              <a:rPr lang="en-GB" b="0" i="0" dirty="0">
                <a:effectLst/>
                <a:latin typeface="Söhne"/>
              </a:rPr>
              <a:t>Stress testing typically involves subjecting the software system to extreme loads or conditions, such as high traffic volumes, high data volumes, or extreme resource utilization, and measuring the system's response and </a:t>
            </a:r>
            <a:r>
              <a:rPr lang="en-GB" b="0" i="0" dirty="0" err="1">
                <a:effectLst/>
                <a:latin typeface="Söhne"/>
              </a:rPr>
              <a:t>behavior</a:t>
            </a:r>
            <a:r>
              <a:rPr lang="en-GB" b="0" i="0" dirty="0">
                <a:effectLst/>
                <a:latin typeface="Söhne"/>
              </a:rPr>
              <a:t> under these conditions. The purpose of this testing is to validate the system's ability to handle extreme loads and to identify any performance or stability issues that may impact the system's overall quality and reliability.</a:t>
            </a:r>
          </a:p>
          <a:p>
            <a:pPr algn="l"/>
            <a:r>
              <a:rPr lang="en-GB" b="0" i="0" dirty="0">
                <a:effectLst/>
                <a:latin typeface="Söhne"/>
              </a:rPr>
              <a:t>Examples of stress testing scenarios include testing the system's ability to handle a large number of concurrent users, testing the system's ability to handle large amounts of data, and testing the system's ability to handle resource-intensive operations.</a:t>
            </a:r>
          </a:p>
          <a:p>
            <a:pPr algn="l"/>
            <a:r>
              <a:rPr lang="en-GB" b="0" i="0" dirty="0">
                <a:effectLst/>
                <a:latin typeface="Söhne"/>
              </a:rPr>
              <a:t>Stress testing is important because it helps to ensure that the software system is able to handle extreme loads and conditions and to identify any performance or stability issues that may impact the system's overall quality and reliability. By conducting stress testing, developers can identify and remediate any performance or stability issues that may occur under extreme loads, improving the overall quality and reliability of the software.</a:t>
            </a:r>
          </a:p>
          <a:p>
            <a:pPr marL="0" indent="0">
              <a:buNone/>
            </a:pPr>
            <a:endParaRPr lang="en-US"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1307513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0" indent="0">
              <a:buNone/>
            </a:pPr>
            <a:r>
              <a:rPr lang="en-US" sz="2400" b="1" dirty="0">
                <a:latin typeface="Arial" pitchFamily="34" charset="0"/>
                <a:cs typeface="Arial" pitchFamily="34" charset="0"/>
              </a:rPr>
              <a:t>	Functional testing</a:t>
            </a:r>
            <a:r>
              <a:rPr lang="en-US" sz="2400" dirty="0">
                <a:latin typeface="Arial" pitchFamily="34" charset="0"/>
                <a:cs typeface="Arial" pitchFamily="34" charset="0"/>
              </a:rPr>
              <a:t> verifies each </a:t>
            </a:r>
            <a:r>
              <a:rPr lang="en-US" sz="2400" b="1" dirty="0">
                <a:latin typeface="Arial" pitchFamily="34" charset="0"/>
                <a:cs typeface="Arial" pitchFamily="34" charset="0"/>
              </a:rPr>
              <a:t>function</a:t>
            </a:r>
            <a:r>
              <a:rPr lang="en-US" sz="2400" dirty="0">
                <a:latin typeface="Arial" pitchFamily="34" charset="0"/>
                <a:cs typeface="Arial" pitchFamily="34" charset="0"/>
              </a:rPr>
              <a:t>/feature of the software whereas </a:t>
            </a:r>
            <a:r>
              <a:rPr lang="en-US" sz="2400" b="1" dirty="0">
                <a:latin typeface="Arial" pitchFamily="34" charset="0"/>
                <a:cs typeface="Arial" pitchFamily="34" charset="0"/>
              </a:rPr>
              <a:t>Non Functional testing</a:t>
            </a:r>
            <a:r>
              <a:rPr lang="en-US" sz="2400" dirty="0">
                <a:latin typeface="Arial" pitchFamily="34" charset="0"/>
                <a:cs typeface="Arial" pitchFamily="34" charset="0"/>
              </a:rPr>
              <a:t> verifies </a:t>
            </a:r>
            <a:r>
              <a:rPr lang="en-US" sz="2400" b="1" dirty="0">
                <a:latin typeface="Arial" pitchFamily="34" charset="0"/>
                <a:cs typeface="Arial" pitchFamily="34" charset="0"/>
              </a:rPr>
              <a:t>non</a:t>
            </a:r>
            <a:r>
              <a:rPr lang="en-US" sz="2400" dirty="0">
                <a:latin typeface="Arial" pitchFamily="34" charset="0"/>
                <a:cs typeface="Arial" pitchFamily="34" charset="0"/>
              </a:rPr>
              <a:t>-</a:t>
            </a:r>
            <a:r>
              <a:rPr lang="en-US" sz="2400" b="1" dirty="0">
                <a:latin typeface="Arial" pitchFamily="34" charset="0"/>
                <a:cs typeface="Arial" pitchFamily="34" charset="0"/>
              </a:rPr>
              <a:t>functional</a:t>
            </a:r>
            <a:r>
              <a:rPr lang="en-US" sz="2400" dirty="0">
                <a:latin typeface="Arial" pitchFamily="34" charset="0"/>
                <a:cs typeface="Arial" pitchFamily="34" charset="0"/>
              </a:rPr>
              <a:t> aspects like performance, usability, reliability, etc. </a:t>
            </a:r>
            <a:r>
              <a:rPr lang="en-US" sz="2400" b="1" dirty="0">
                <a:latin typeface="Arial" pitchFamily="34" charset="0"/>
                <a:cs typeface="Arial" pitchFamily="34" charset="0"/>
              </a:rPr>
              <a:t>Functional testing</a:t>
            </a:r>
            <a:r>
              <a:rPr lang="en-US" sz="2400" dirty="0">
                <a:latin typeface="Arial" pitchFamily="34" charset="0"/>
                <a:cs typeface="Arial" pitchFamily="34" charset="0"/>
              </a:rPr>
              <a:t> is based on customer's requirements whereas </a:t>
            </a:r>
            <a:r>
              <a:rPr lang="en-US" sz="2400" b="1" dirty="0">
                <a:latin typeface="Arial" pitchFamily="34" charset="0"/>
                <a:cs typeface="Arial" pitchFamily="34" charset="0"/>
              </a:rPr>
              <a:t>Non Functional testing</a:t>
            </a:r>
            <a:r>
              <a:rPr lang="en-US" sz="2400" dirty="0">
                <a:latin typeface="Arial" pitchFamily="34" charset="0"/>
                <a:cs typeface="Arial" pitchFamily="34" charset="0"/>
              </a:rPr>
              <a:t> is based on customer's expectations.</a:t>
            </a:r>
          </a:p>
          <a:p>
            <a:pPr marL="0" indent="0">
              <a:buNone/>
            </a:pPr>
            <a:r>
              <a:rPr lang="en-US" sz="2800" b="1" dirty="0">
                <a:latin typeface="Arial" pitchFamily="34" charset="0"/>
                <a:cs typeface="Arial" pitchFamily="34" charset="0"/>
              </a:rPr>
              <a:t>Exploratory Testing</a:t>
            </a:r>
            <a:endParaRPr lang="en-US" sz="2800" dirty="0">
              <a:latin typeface="Arial" pitchFamily="34" charset="0"/>
              <a:cs typeface="Arial" pitchFamily="34" charset="0"/>
            </a:endParaRPr>
          </a:p>
          <a:p>
            <a:pPr marL="0" indent="0">
              <a:buNone/>
            </a:pPr>
            <a:r>
              <a:rPr lang="en-US" sz="2400" dirty="0"/>
              <a:t>	“Exploratory testing” – as the name suggests, is a simultaneous learning, test design, and test execution process. We can say that in this testing test planning, analysis, design and test execution, are all done together and instantly.</a:t>
            </a:r>
          </a:p>
          <a:p>
            <a:pPr marL="0" indent="0">
              <a:buNone/>
            </a:pPr>
            <a:r>
              <a:rPr lang="en-US" sz="2400" dirty="0"/>
              <a:t>	This testing is about exploring the system and encouraging real-time and practical thinking of a tester. </a:t>
            </a:r>
          </a:p>
          <a:p>
            <a:pPr marL="0" indent="0">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0673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Software Testing Types:</a:t>
            </a:r>
          </a:p>
        </p:txBody>
      </p:sp>
      <p:sp>
        <p:nvSpPr>
          <p:cNvPr id="3" name="Content Placeholder 2"/>
          <p:cNvSpPr>
            <a:spLocks noGrp="1"/>
          </p:cNvSpPr>
          <p:nvPr>
            <p:ph idx="1"/>
          </p:nvPr>
        </p:nvSpPr>
        <p:spPr>
          <a:xfrm>
            <a:off x="457200" y="1143000"/>
            <a:ext cx="8229600" cy="5257800"/>
          </a:xfrm>
        </p:spPr>
        <p:txBody>
          <a:bodyPr>
            <a:normAutofit/>
          </a:bodyPr>
          <a:lstStyle/>
          <a:p>
            <a:r>
              <a:rPr lang="en-US" dirty="0"/>
              <a:t>MANUAL TESTING</a:t>
            </a:r>
          </a:p>
          <a:p>
            <a:r>
              <a:rPr lang="en-US" dirty="0"/>
              <a:t>AUTOMATION TESTING</a:t>
            </a:r>
          </a:p>
          <a:p>
            <a:pPr marL="457200" lvl="1" indent="0">
              <a:buNone/>
            </a:pPr>
            <a:r>
              <a:rPr lang="en-US" dirty="0"/>
              <a:t>Test Automation Tools:</a:t>
            </a:r>
          </a:p>
          <a:p>
            <a:pPr lvl="1">
              <a:lnSpc>
                <a:spcPct val="90000"/>
              </a:lnSpc>
              <a:buFont typeface="Wingdings" pitchFamily="2" charset="2"/>
              <a:buChar char="Ø"/>
            </a:pPr>
            <a:r>
              <a:rPr lang="en-US" sz="2400" dirty="0"/>
              <a:t>Quick Test Professional By HP</a:t>
            </a:r>
          </a:p>
          <a:p>
            <a:pPr lvl="1">
              <a:lnSpc>
                <a:spcPct val="90000"/>
              </a:lnSpc>
              <a:buFont typeface="Wingdings" pitchFamily="2" charset="2"/>
              <a:buChar char="Ø"/>
            </a:pPr>
            <a:r>
              <a:rPr lang="en-US" sz="2400" dirty="0"/>
              <a:t>Rational Functional Tester By Rational (IBM Company)</a:t>
            </a:r>
          </a:p>
          <a:p>
            <a:pPr lvl="1">
              <a:lnSpc>
                <a:spcPct val="90000"/>
              </a:lnSpc>
              <a:buFont typeface="Wingdings" pitchFamily="2" charset="2"/>
              <a:buChar char="Ø"/>
            </a:pPr>
            <a:r>
              <a:rPr lang="en-US" sz="2400" dirty="0"/>
              <a:t>Silk Test By Borland</a:t>
            </a:r>
          </a:p>
          <a:p>
            <a:pPr lvl="1">
              <a:lnSpc>
                <a:spcPct val="90000"/>
              </a:lnSpc>
              <a:buFont typeface="Wingdings" pitchFamily="2" charset="2"/>
              <a:buChar char="Ø"/>
            </a:pPr>
            <a:r>
              <a:rPr lang="en-US" sz="2400" dirty="0"/>
              <a:t>Test Complete By Automated QA</a:t>
            </a:r>
          </a:p>
          <a:p>
            <a:pPr lvl="1">
              <a:lnSpc>
                <a:spcPct val="90000"/>
              </a:lnSpc>
              <a:buFont typeface="Wingdings" pitchFamily="2" charset="2"/>
              <a:buChar char="Ø"/>
            </a:pPr>
            <a:r>
              <a:rPr lang="en-US" sz="2400" dirty="0"/>
              <a:t>QA Run (Compuware )</a:t>
            </a:r>
          </a:p>
          <a:p>
            <a:pPr lvl="1">
              <a:lnSpc>
                <a:spcPct val="90000"/>
              </a:lnSpc>
              <a:buFont typeface="Wingdings" pitchFamily="2" charset="2"/>
              <a:buChar char="Ø"/>
            </a:pPr>
            <a:r>
              <a:rPr lang="en-US" sz="2400" dirty="0" err="1"/>
              <a:t>Watir</a:t>
            </a:r>
            <a:r>
              <a:rPr lang="en-US" sz="2400" dirty="0"/>
              <a:t> ( Open Source)</a:t>
            </a:r>
          </a:p>
          <a:p>
            <a:pPr lvl="1">
              <a:lnSpc>
                <a:spcPct val="90000"/>
              </a:lnSpc>
              <a:buFont typeface="Wingdings" pitchFamily="2" charset="2"/>
              <a:buChar char="Ø"/>
            </a:pPr>
            <a:r>
              <a:rPr lang="en-US" sz="2400" dirty="0"/>
              <a:t>Selenium ( Open Source)</a:t>
            </a:r>
          </a:p>
          <a:p>
            <a:pPr lvl="1">
              <a:lnSpc>
                <a:spcPct val="90000"/>
              </a:lnSpc>
              <a:buFont typeface="Wingdings" pitchFamily="2" charset="2"/>
              <a:buChar char="Ø"/>
            </a:pPr>
            <a:r>
              <a:rPr lang="en-US" sz="2400" dirty="0" err="1"/>
              <a:t>Sahi</a:t>
            </a:r>
            <a:r>
              <a:rPr lang="en-US" sz="2400" dirty="0"/>
              <a:t> (Open Source)</a:t>
            </a:r>
          </a:p>
          <a:p>
            <a:endParaRPr lang="en-US" dirty="0"/>
          </a:p>
        </p:txBody>
      </p:sp>
    </p:spTree>
    <p:extLst>
      <p:ext uri="{BB962C8B-B14F-4D97-AF65-F5344CB8AC3E}">
        <p14:creationId xmlns:p14="http://schemas.microsoft.com/office/powerpoint/2010/main" val="236311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marL="0" indent="0">
              <a:buNone/>
            </a:pPr>
            <a:r>
              <a:rPr lang="en-US" dirty="0"/>
              <a:t>white box, black box, grey box testing with difference</a:t>
            </a:r>
          </a:p>
          <a:p>
            <a:pPr marL="0" indent="0">
              <a:buNone/>
            </a:pPr>
            <a:endParaRPr lang="en-US" dirty="0"/>
          </a:p>
          <a:p>
            <a:pPr marL="0" indent="0">
              <a:buNone/>
            </a:pPr>
            <a:r>
              <a:rPr lang="en-US" b="1" dirty="0"/>
              <a:t>Black box testing</a:t>
            </a:r>
          </a:p>
          <a:p>
            <a:pPr marL="0" indent="0">
              <a:buNone/>
            </a:pPr>
            <a:r>
              <a:rPr lang="en-US" sz="2400" dirty="0">
                <a:latin typeface="Arial" pitchFamily="34" charset="0"/>
                <a:cs typeface="Arial" pitchFamily="34" charset="0"/>
              </a:rPr>
              <a:t>In Black-box testing, a tester doesn't have any information about the internal working of the software system. Black box testing is a high level of testing that focuses on the behavior of the software. It involves testing from an external or end-user perspective. Black box testing can be applied to virtually every level of software testing: unit, integration, system, and acceptance.</a:t>
            </a:r>
          </a:p>
        </p:txBody>
      </p:sp>
    </p:spTree>
    <p:extLst>
      <p:ext uri="{BB962C8B-B14F-4D97-AF65-F5344CB8AC3E}">
        <p14:creationId xmlns:p14="http://schemas.microsoft.com/office/powerpoint/2010/main" val="1420567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518B2-465F-8BD1-CAA3-482434F31941}"/>
              </a:ext>
            </a:extLst>
          </p:cNvPr>
          <p:cNvSpPr>
            <a:spLocks noGrp="1"/>
          </p:cNvSpPr>
          <p:nvPr>
            <p:ph idx="1"/>
          </p:nvPr>
        </p:nvSpPr>
        <p:spPr>
          <a:xfrm>
            <a:off x="662940" y="533400"/>
            <a:ext cx="8023860" cy="5592763"/>
          </a:xfrm>
        </p:spPr>
        <p:txBody>
          <a:bodyPr/>
          <a:lstStyle/>
          <a:p>
            <a:endParaRPr lang="en-IN" dirty="0"/>
          </a:p>
          <a:p>
            <a:endParaRPr lang="en-IN" dirty="0"/>
          </a:p>
        </p:txBody>
      </p:sp>
      <p:pic>
        <p:nvPicPr>
          <p:cNvPr id="1028" name="Picture 4">
            <a:extLst>
              <a:ext uri="{FF2B5EF4-FFF2-40B4-BE49-F238E27FC236}">
                <a16:creationId xmlns:a16="http://schemas.microsoft.com/office/drawing/2014/main" id="{6DEB84C6-DE72-272D-126E-4880864DD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25463"/>
            <a:ext cx="8915400" cy="580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0533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marL="0" indent="0">
              <a:buNone/>
            </a:pPr>
            <a:r>
              <a:rPr lang="en-US" b="1" dirty="0"/>
              <a:t>White Box testing</a:t>
            </a:r>
            <a:endParaRPr lang="en-US" dirty="0"/>
          </a:p>
          <a:p>
            <a:pPr marL="0" indent="0">
              <a:buNone/>
            </a:pPr>
            <a:r>
              <a:rPr lang="en-US" sz="2400" dirty="0">
                <a:latin typeface="Arial" pitchFamily="34" charset="0"/>
                <a:cs typeface="Arial" pitchFamily="34" charset="0"/>
              </a:rPr>
              <a:t>	White-box testing is a testing technique which checks the internal functioning of the system. In this method, testing is based on coverage of code statements, branches, paths or conditions. White-Box testing is considered as low-level testing. It is also called glass box, transparent box, clear box or code base testing. The white-box Testing method assumes that the path of the logic in a unit or program is known.</a:t>
            </a:r>
          </a:p>
          <a:p>
            <a:pPr marL="0" indent="0">
              <a:buNone/>
            </a:pPr>
            <a:endParaRPr lang="en-US" sz="2400" dirty="0">
              <a:latin typeface="Arial" pitchFamily="34" charset="0"/>
              <a:cs typeface="Arial" pitchFamily="34" charset="0"/>
            </a:endParaRPr>
          </a:p>
          <a:p>
            <a:pPr marL="0" indent="0">
              <a:buNone/>
            </a:pPr>
            <a:r>
              <a:rPr lang="en-US" sz="2400" b="1" dirty="0">
                <a:latin typeface="Arial" pitchFamily="34" charset="0"/>
                <a:cs typeface="Arial" pitchFamily="34" charset="0"/>
              </a:rPr>
              <a:t>Gray Box Testing</a:t>
            </a:r>
          </a:p>
          <a:p>
            <a:pPr marL="0" indent="0">
              <a:buNone/>
            </a:pPr>
            <a:r>
              <a:rPr lang="en-US" sz="2400" dirty="0">
                <a:latin typeface="Arial" pitchFamily="34" charset="0"/>
                <a:cs typeface="Arial" pitchFamily="34" charset="0"/>
              </a:rPr>
              <a:t>	Gray Box Testing is a software testing technique which is a combination of Black Box Testing technique and White Box Testing technique. The internal structure, design and implementation is partially known in Gray Box Testing.</a:t>
            </a:r>
          </a:p>
          <a:p>
            <a:pPr marL="0" indent="0">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067383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sz="2400" b="1" dirty="0">
                <a:latin typeface="Arial" pitchFamily="34" charset="0"/>
                <a:cs typeface="Arial" pitchFamily="34" charset="0"/>
              </a:rPr>
              <a:t>	Smoke testing</a:t>
            </a:r>
            <a:r>
              <a:rPr lang="en-US" sz="2400" dirty="0">
                <a:latin typeface="Arial" pitchFamily="34" charset="0"/>
                <a:cs typeface="Arial" pitchFamily="34" charset="0"/>
              </a:rPr>
              <a:t> is executed at the initial stage of SDLC, to check the core functionalities of an application. Whereas </a:t>
            </a:r>
            <a:r>
              <a:rPr lang="en-US" sz="2400" b="1" dirty="0">
                <a:latin typeface="Arial" pitchFamily="34" charset="0"/>
                <a:cs typeface="Arial" pitchFamily="34" charset="0"/>
              </a:rPr>
              <a:t>Sanity</a:t>
            </a:r>
            <a:r>
              <a:rPr lang="en-US" sz="2400" dirty="0">
                <a:latin typeface="Arial" pitchFamily="34" charset="0"/>
                <a:cs typeface="Arial" pitchFamily="34" charset="0"/>
              </a:rPr>
              <a:t> &amp; Regression </a:t>
            </a:r>
            <a:r>
              <a:rPr lang="en-US" sz="2400" b="1" dirty="0">
                <a:latin typeface="Arial" pitchFamily="34" charset="0"/>
                <a:cs typeface="Arial" pitchFamily="34" charset="0"/>
              </a:rPr>
              <a:t>testing</a:t>
            </a:r>
            <a:r>
              <a:rPr lang="en-US" sz="2400" dirty="0">
                <a:latin typeface="Arial" pitchFamily="34" charset="0"/>
                <a:cs typeface="Arial" pitchFamily="34" charset="0"/>
              </a:rPr>
              <a:t> are done at the final stage of SDLC, to check the main functionalities of an application.</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784859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223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marL="0" indent="0">
              <a:buNone/>
            </a:pPr>
            <a:r>
              <a:rPr lang="en-US" sz="3300" dirty="0">
                <a:latin typeface="Arial" pitchFamily="34" charset="0"/>
                <a:cs typeface="Arial" pitchFamily="34" charset="0"/>
              </a:rPr>
              <a:t>End to End Testing</a:t>
            </a:r>
          </a:p>
          <a:p>
            <a:pPr marL="0" indent="0">
              <a:buNone/>
            </a:pPr>
            <a:r>
              <a:rPr lang="en-US" sz="2800" dirty="0"/>
              <a:t>End to End Testing is the approach in which tester/developer always validate whether the flow of application/software from the starting point to the end point is working perfectly or not.</a:t>
            </a:r>
          </a:p>
          <a:p>
            <a:pPr marL="0" indent="0">
              <a:buNone/>
            </a:pPr>
            <a:r>
              <a:rPr lang="en-US" sz="2800" b="1" dirty="0"/>
              <a:t>End to End Verification of a Gmail accounts will include the following steps:</a:t>
            </a:r>
            <a:endParaRPr lang="en-US" sz="2800" dirty="0"/>
          </a:p>
          <a:p>
            <a:r>
              <a:rPr lang="en-US" sz="2800" dirty="0"/>
              <a:t>Launching a Gmail login page through URL.</a:t>
            </a:r>
          </a:p>
          <a:p>
            <a:r>
              <a:rPr lang="en-US" sz="2800" dirty="0"/>
              <a:t>Logging into Gmail account by using valid credentials.</a:t>
            </a:r>
          </a:p>
          <a:p>
            <a:r>
              <a:rPr lang="en-US" sz="2800" dirty="0"/>
              <a:t>Accessing Inbox. Opening Read and Unread emails.</a:t>
            </a:r>
          </a:p>
          <a:p>
            <a:r>
              <a:rPr lang="en-US" sz="2800" dirty="0"/>
              <a:t>Composing a new email, reply or forward an email.</a:t>
            </a:r>
          </a:p>
          <a:p>
            <a:r>
              <a:rPr lang="en-US" sz="2800" dirty="0"/>
              <a:t>Opening Sent items and checking emails.</a:t>
            </a:r>
          </a:p>
          <a:p>
            <a:r>
              <a:rPr lang="en-US" sz="2800" dirty="0"/>
              <a:t>Checking emails in the Spam folder</a:t>
            </a:r>
          </a:p>
          <a:p>
            <a:r>
              <a:rPr lang="en-US" sz="2800" dirty="0"/>
              <a:t>Logging out of Gmail application by clicking ‘logout’</a:t>
            </a:r>
          </a:p>
          <a:p>
            <a:pPr marL="0" indent="0">
              <a:buNone/>
            </a:pPr>
            <a:endParaRPr lang="en-US" dirty="0"/>
          </a:p>
        </p:txBody>
      </p:sp>
    </p:spTree>
    <p:extLst>
      <p:ext uri="{BB962C8B-B14F-4D97-AF65-F5344CB8AC3E}">
        <p14:creationId xmlns:p14="http://schemas.microsoft.com/office/powerpoint/2010/main" val="176374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b="1" dirty="0">
                <a:latin typeface="Arial" pitchFamily="34" charset="0"/>
                <a:cs typeface="Arial" pitchFamily="34" charset="0"/>
              </a:rPr>
              <a:t>Integration testing</a:t>
            </a:r>
          </a:p>
          <a:p>
            <a:r>
              <a:rPr lang="en-US" sz="3000" dirty="0"/>
              <a:t>Integration testing is done to test the modules/components when integrated to verify that they work as expected i.e. to test the modules which are working fine individually does not have issues when integrated.</a:t>
            </a:r>
          </a:p>
          <a:p>
            <a:r>
              <a:rPr lang="en-US" sz="3000" dirty="0"/>
              <a:t>When talking in terms of testing large application using black box testing technique, involves the combination of many modules which are tightly coupled with each other. We can apply the Integration testing technique concepts for testing these types of scenarios. </a:t>
            </a:r>
          </a:p>
          <a:p>
            <a:pPr marL="0" indent="0">
              <a:buNone/>
            </a:pPr>
            <a:endParaRPr lang="en-US" dirty="0"/>
          </a:p>
        </p:txBody>
      </p:sp>
    </p:spTree>
    <p:extLst>
      <p:ext uri="{BB962C8B-B14F-4D97-AF65-F5344CB8AC3E}">
        <p14:creationId xmlns:p14="http://schemas.microsoft.com/office/powerpoint/2010/main" val="2155936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pPr marL="0" indent="0">
              <a:buNone/>
            </a:pPr>
            <a:r>
              <a:rPr lang="en-US" sz="2800" b="1" dirty="0">
                <a:latin typeface="Arial" pitchFamily="34" charset="0"/>
                <a:cs typeface="Arial" pitchFamily="34" charset="0"/>
              </a:rPr>
              <a:t>What is a Test Scenario?</a:t>
            </a:r>
          </a:p>
          <a:p>
            <a:pPr marL="0" indent="0">
              <a:buNone/>
            </a:pPr>
            <a:r>
              <a:rPr lang="en-US" sz="2800" dirty="0">
                <a:latin typeface="Arial" pitchFamily="34" charset="0"/>
                <a:cs typeface="Arial" pitchFamily="34" charset="0"/>
              </a:rPr>
              <a:t>	Test Scenario gives the idea of what we have to test. Test Scenario is like a high-level test case.</a:t>
            </a:r>
          </a:p>
          <a:p>
            <a:pPr marL="0" indent="0">
              <a:buNone/>
            </a:pPr>
            <a:r>
              <a:rPr lang="en-US" sz="2800" dirty="0">
                <a:latin typeface="Arial" pitchFamily="34" charset="0"/>
                <a:cs typeface="Arial" pitchFamily="34" charset="0"/>
              </a:rPr>
              <a:t>Test Scenario answers “</a:t>
            </a:r>
            <a:r>
              <a:rPr lang="en-US" sz="2800" b="1" dirty="0">
                <a:latin typeface="Arial" pitchFamily="34" charset="0"/>
                <a:cs typeface="Arial" pitchFamily="34" charset="0"/>
              </a:rPr>
              <a:t>What to be tested</a:t>
            </a:r>
            <a:r>
              <a:rPr lang="en-US" sz="2800" dirty="0">
                <a:latin typeface="Arial" pitchFamily="34" charset="0"/>
                <a:cs typeface="Arial" pitchFamily="34" charset="0"/>
              </a:rPr>
              <a:t>”</a:t>
            </a:r>
          </a:p>
          <a:p>
            <a:pPr marL="0" indent="0">
              <a:buNone/>
            </a:pPr>
            <a:r>
              <a:rPr lang="en-US" sz="2800" dirty="0">
                <a:latin typeface="Arial" pitchFamily="34" charset="0"/>
                <a:cs typeface="Arial" pitchFamily="34" charset="0"/>
              </a:rPr>
              <a:t>Assume that we need to test the functionality of a login page of Gmail application. Test scenario for the Gmail login page functionality as follows:</a:t>
            </a:r>
          </a:p>
          <a:p>
            <a:pPr marL="0" indent="0">
              <a:buNone/>
            </a:pPr>
            <a:r>
              <a:rPr lang="en-US" sz="2800" dirty="0"/>
              <a:t>For an </a:t>
            </a:r>
            <a:r>
              <a:rPr lang="en-US" sz="2800" dirty="0" err="1"/>
              <a:t>eCommerce</a:t>
            </a:r>
            <a:r>
              <a:rPr lang="en-US" sz="2800" dirty="0"/>
              <a:t> Application, a few test scenarios would be</a:t>
            </a:r>
          </a:p>
          <a:p>
            <a:pPr marL="0" indent="0">
              <a:buNone/>
            </a:pPr>
            <a:r>
              <a:rPr lang="en-US" sz="2800" b="1" dirty="0"/>
              <a:t>Test Scenario 1: </a:t>
            </a:r>
            <a:r>
              <a:rPr lang="en-US" sz="2800" dirty="0"/>
              <a:t>Check the Search Functionality</a:t>
            </a:r>
          </a:p>
          <a:p>
            <a:pPr marL="0" indent="0">
              <a:buNone/>
            </a:pPr>
            <a:r>
              <a:rPr lang="en-US" sz="2800" b="1" dirty="0"/>
              <a:t>Test Scenario 2: </a:t>
            </a:r>
            <a:r>
              <a:rPr lang="en-US" sz="2800" dirty="0"/>
              <a:t>Check the Payments Functionality</a:t>
            </a:r>
          </a:p>
          <a:p>
            <a:pPr marL="0" indent="0">
              <a:buNone/>
            </a:pPr>
            <a:r>
              <a:rPr lang="en-US" sz="2800" b="1" dirty="0"/>
              <a:t>Test Scenario 3: </a:t>
            </a:r>
            <a:r>
              <a:rPr lang="en-US" sz="2800" dirty="0"/>
              <a:t>Check the Login Functionality</a:t>
            </a:r>
          </a:p>
          <a:p>
            <a:pPr marL="0" indent="0">
              <a:buNone/>
            </a:pPr>
            <a:r>
              <a:rPr lang="en-US" sz="2800" b="1" dirty="0">
                <a:latin typeface="Arial" pitchFamily="34" charset="0"/>
                <a:cs typeface="Arial" pitchFamily="34" charset="0"/>
              </a:rPr>
              <a:t>Test Scenario Example:</a:t>
            </a:r>
            <a:r>
              <a:rPr lang="en-US" sz="2800" dirty="0">
                <a:latin typeface="Arial" pitchFamily="34" charset="0"/>
                <a:cs typeface="Arial" pitchFamily="34" charset="0"/>
              </a:rPr>
              <a:t> Verify the login functionality</a:t>
            </a:r>
          </a:p>
          <a:p>
            <a:pPr marL="0" indent="0">
              <a:buNone/>
            </a:pPr>
            <a:endParaRPr lang="en-US" dirty="0"/>
          </a:p>
          <a:p>
            <a:pPr marL="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2155936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2800" b="1" dirty="0">
                <a:latin typeface="Arial" pitchFamily="34" charset="0"/>
                <a:cs typeface="Arial" pitchFamily="34" charset="0"/>
              </a:rPr>
              <a:t>What is a Test Case?</a:t>
            </a:r>
          </a:p>
          <a:p>
            <a:pPr marL="0" indent="0">
              <a:buNone/>
            </a:pPr>
            <a:r>
              <a:rPr lang="en-US" sz="2800" dirty="0">
                <a:latin typeface="Arial" pitchFamily="34" charset="0"/>
                <a:cs typeface="Arial" pitchFamily="34" charset="0"/>
              </a:rPr>
              <a:t>	Test cases are the set of positive and negative executable steps of a test scenario which has a set of pre-conditions, test data, expected result, post-conditions and actual results.</a:t>
            </a:r>
          </a:p>
          <a:p>
            <a:pPr marL="0" indent="0">
              <a:buNone/>
            </a:pPr>
            <a:r>
              <a:rPr lang="en-US" sz="2800" dirty="0">
                <a:latin typeface="Arial" pitchFamily="34" charset="0"/>
                <a:cs typeface="Arial" pitchFamily="34" charset="0"/>
              </a:rPr>
              <a:t>Test Case answers “</a:t>
            </a:r>
            <a:r>
              <a:rPr lang="en-US" sz="2800" b="1" dirty="0">
                <a:latin typeface="Arial" pitchFamily="34" charset="0"/>
                <a:cs typeface="Arial" pitchFamily="34" charset="0"/>
              </a:rPr>
              <a:t>How to be tested</a:t>
            </a:r>
            <a:r>
              <a:rPr lang="en-US" sz="2800" dirty="0">
                <a:latin typeface="Arial" pitchFamily="34" charset="0"/>
                <a:cs typeface="Arial" pitchFamily="34" charset="0"/>
              </a:rPr>
              <a:t>”</a:t>
            </a:r>
          </a:p>
          <a:p>
            <a:pPr marL="0" indent="0">
              <a:buNone/>
            </a:pPr>
            <a:r>
              <a:rPr lang="en-US" sz="2800" dirty="0">
                <a:latin typeface="Arial" pitchFamily="34" charset="0"/>
                <a:cs typeface="Arial" pitchFamily="34" charset="0"/>
              </a:rPr>
              <a:t>Assume that we need to test the functionality of a login page of Gmail application. Test cases for the above login page functionality as follows:</a:t>
            </a:r>
          </a:p>
          <a:p>
            <a:pPr marL="0" indent="0">
              <a:buNone/>
            </a:pPr>
            <a:endParaRPr lang="en-US" sz="2800" dirty="0">
              <a:latin typeface="Arial" pitchFamily="34" charset="0"/>
              <a:cs typeface="Arial" pitchFamily="34" charset="0"/>
            </a:endParaRPr>
          </a:p>
        </p:txBody>
      </p:sp>
    </p:spTree>
    <p:extLst>
      <p:ext uri="{BB962C8B-B14F-4D97-AF65-F5344CB8AC3E}">
        <p14:creationId xmlns:p14="http://schemas.microsoft.com/office/powerpoint/2010/main" val="21559368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a:t>Test cases for the </a:t>
            </a:r>
            <a:r>
              <a:rPr lang="en-US" b="1" dirty="0"/>
              <a:t>Test Scenario:</a:t>
            </a:r>
            <a:r>
              <a:rPr lang="en-US" dirty="0"/>
              <a:t> "Check the Login Functionality" would be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276350"/>
            <a:ext cx="34671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59368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marL="514350" indent="-514350">
              <a:buFont typeface="+mj-lt"/>
              <a:buAutoNum type="arabicPeriod"/>
            </a:pPr>
            <a:r>
              <a:rPr lang="en-US" dirty="0"/>
              <a:t>Check system behavior when valid email id and password is entered.</a:t>
            </a:r>
          </a:p>
          <a:p>
            <a:pPr marL="514350" indent="-514350">
              <a:buFont typeface="+mj-lt"/>
              <a:buAutoNum type="arabicPeriod"/>
            </a:pPr>
            <a:r>
              <a:rPr lang="en-US" dirty="0"/>
              <a:t>Check system behavior when invalid email id and valid password is entered.</a:t>
            </a:r>
          </a:p>
          <a:p>
            <a:pPr marL="514350" indent="-514350">
              <a:buFont typeface="+mj-lt"/>
              <a:buAutoNum type="arabicPeriod"/>
            </a:pPr>
            <a:r>
              <a:rPr lang="en-US" dirty="0"/>
              <a:t>Check system behavior when valid email id and invalid password is entered.</a:t>
            </a:r>
          </a:p>
          <a:p>
            <a:pPr marL="514350" indent="-514350">
              <a:buFont typeface="+mj-lt"/>
              <a:buAutoNum type="arabicPeriod"/>
            </a:pPr>
            <a:r>
              <a:rPr lang="en-US" dirty="0"/>
              <a:t>Check system behavior when invalid email id and invalid password is entered.</a:t>
            </a:r>
          </a:p>
          <a:p>
            <a:pPr marL="514350" indent="-514350">
              <a:buFont typeface="+mj-lt"/>
              <a:buAutoNum type="arabicPeriod"/>
            </a:pPr>
            <a:r>
              <a:rPr lang="en-US" dirty="0"/>
              <a:t>Check system behavior when email id and password are left blank and Sign in entered.</a:t>
            </a:r>
          </a:p>
          <a:p>
            <a:pPr marL="514350" indent="-514350">
              <a:buFont typeface="+mj-lt"/>
              <a:buAutoNum type="arabicPeriod"/>
            </a:pPr>
            <a:r>
              <a:rPr lang="en-US" dirty="0"/>
              <a:t>Check Forgot your password is working as expected</a:t>
            </a:r>
          </a:p>
          <a:p>
            <a:pPr marL="514350" indent="-514350">
              <a:buFont typeface="+mj-lt"/>
              <a:buAutoNum type="arabicPeriod"/>
            </a:pPr>
            <a:r>
              <a:rPr lang="en-US" dirty="0"/>
              <a:t>Check system behavior when valid/invalid phone number and password is entered.</a:t>
            </a:r>
          </a:p>
          <a:p>
            <a:pPr marL="514350" indent="-514350">
              <a:buFont typeface="+mj-lt"/>
              <a:buAutoNum type="arabicPeriod"/>
            </a:pPr>
            <a:r>
              <a:rPr lang="en-US" dirty="0"/>
              <a:t>Check system behavior when "Keep me signed" is checked</a:t>
            </a:r>
          </a:p>
          <a:p>
            <a:pPr marL="0" indent="0">
              <a:buNone/>
            </a:pPr>
            <a:endParaRPr lang="en-US" dirty="0"/>
          </a:p>
        </p:txBody>
      </p:sp>
    </p:spTree>
    <p:extLst>
      <p:ext uri="{BB962C8B-B14F-4D97-AF65-F5344CB8AC3E}">
        <p14:creationId xmlns:p14="http://schemas.microsoft.com/office/powerpoint/2010/main" val="215593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What are the different types of Software Testing?</a:t>
            </a:r>
            <a:endParaRPr lang="en-US" sz="2800" dirty="0"/>
          </a:p>
        </p:txBody>
      </p:sp>
      <p:sp>
        <p:nvSpPr>
          <p:cNvPr id="3" name="Content Placeholder 2"/>
          <p:cNvSpPr>
            <a:spLocks noGrp="1"/>
          </p:cNvSpPr>
          <p:nvPr>
            <p:ph idx="1"/>
          </p:nvPr>
        </p:nvSpPr>
        <p:spPr>
          <a:xfrm>
            <a:off x="457200" y="1143000"/>
            <a:ext cx="8229600" cy="5334000"/>
          </a:xfrm>
        </p:spPr>
        <p:txBody>
          <a:bodyPr>
            <a:noAutofit/>
          </a:bodyPr>
          <a:lstStyle/>
          <a:p>
            <a:r>
              <a:rPr lang="en-US" sz="2000" b="1" dirty="0">
                <a:latin typeface="Arial" pitchFamily="34" charset="0"/>
                <a:cs typeface="Arial" pitchFamily="34" charset="0"/>
              </a:rPr>
              <a:t>Manual Testing: </a:t>
            </a:r>
            <a:r>
              <a:rPr lang="en-US" sz="2000" dirty="0">
                <a:latin typeface="Arial" pitchFamily="34" charset="0"/>
                <a:cs typeface="Arial" pitchFamily="34" charset="0"/>
              </a:rPr>
              <a:t>Manual testing is the process of testing software by hand to learn more about it, to find what is and isn’t working. This usually includes verifying all the features specified in requirements documents, but often also includes the testers trying the software with the perspective of their end user’s in mind. Manual test plans vary from fully scripted test cases, giving testers detailed steps and expected results, through to high-level guides that steer exploratory testing sessions. There are lots of sophisticated tools on the market to help with manual testing, but if you want a simple and flexible place to start, take a look at </a:t>
            </a:r>
            <a:r>
              <a:rPr lang="en-US" sz="2000" dirty="0" err="1">
                <a:latin typeface="Arial" pitchFamily="34" charset="0"/>
                <a:cs typeface="Arial" pitchFamily="34" charset="0"/>
                <a:hlinkClick r:id="rId2" tooltip="Testpad STPost"/>
              </a:rPr>
              <a:t>Testpad</a:t>
            </a:r>
            <a:r>
              <a:rPr lang="en-US" sz="2000" dirty="0">
                <a:latin typeface="Arial" pitchFamily="34" charset="0"/>
                <a:cs typeface="Arial" pitchFamily="34" charset="0"/>
              </a:rPr>
              <a:t>.</a:t>
            </a:r>
          </a:p>
          <a:p>
            <a:r>
              <a:rPr lang="en-US" sz="2000" b="1" dirty="0">
                <a:latin typeface="Arial" pitchFamily="34" charset="0"/>
                <a:cs typeface="Arial" pitchFamily="34" charset="0"/>
              </a:rPr>
              <a:t>Automation Testing: </a:t>
            </a:r>
            <a:r>
              <a:rPr lang="en-US" sz="2000" dirty="0">
                <a:latin typeface="Arial" pitchFamily="34" charset="0"/>
                <a:cs typeface="Arial" pitchFamily="34" charset="0"/>
              </a:rPr>
              <a:t>Automation testing is the process of testing the software using an automation tool to find the defects. In this process, testers execute the test scripts and generate the test results automatically by using automation tools. Some of the famous automation testing tools for functional testing are QTP/UFT and </a:t>
            </a:r>
            <a:r>
              <a:rPr lang="en-US" sz="2000" dirty="0">
                <a:latin typeface="Arial" pitchFamily="34" charset="0"/>
                <a:cs typeface="Arial" pitchFamily="34" charset="0"/>
                <a:hlinkClick r:id="rId3"/>
              </a:rPr>
              <a:t>Selenium</a:t>
            </a:r>
            <a:r>
              <a:rPr lang="en-US" sz="2000" dirty="0">
                <a:latin typeface="Arial" pitchFamily="34" charset="0"/>
                <a:cs typeface="Arial" pitchFamily="34" charset="0"/>
              </a:rPr>
              <a:t>.</a:t>
            </a:r>
          </a:p>
          <a:p>
            <a:endParaRPr lang="en-US" sz="2000" dirty="0"/>
          </a:p>
        </p:txBody>
      </p:sp>
    </p:spTree>
    <p:extLst>
      <p:ext uri="{BB962C8B-B14F-4D97-AF65-F5344CB8AC3E}">
        <p14:creationId xmlns:p14="http://schemas.microsoft.com/office/powerpoint/2010/main" val="12589636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a:t>How to write a test case</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07042065"/>
              </p:ext>
            </p:extLst>
          </p:nvPr>
        </p:nvGraphicFramePr>
        <p:xfrm>
          <a:off x="228600" y="1143000"/>
          <a:ext cx="8686799" cy="5029201"/>
        </p:xfrm>
        <a:graphic>
          <a:graphicData uri="http://schemas.openxmlformats.org/drawingml/2006/table">
            <a:tbl>
              <a:tblPr/>
              <a:tblGrid>
                <a:gridCol w="1111657">
                  <a:extLst>
                    <a:ext uri="{9D8B030D-6E8A-4147-A177-3AD203B41FA5}">
                      <a16:colId xmlns:a16="http://schemas.microsoft.com/office/drawing/2014/main" val="20000"/>
                    </a:ext>
                  </a:extLst>
                </a:gridCol>
                <a:gridCol w="1111657">
                  <a:extLst>
                    <a:ext uri="{9D8B030D-6E8A-4147-A177-3AD203B41FA5}">
                      <a16:colId xmlns:a16="http://schemas.microsoft.com/office/drawing/2014/main" val="20001"/>
                    </a:ext>
                  </a:extLst>
                </a:gridCol>
                <a:gridCol w="1111657">
                  <a:extLst>
                    <a:ext uri="{9D8B030D-6E8A-4147-A177-3AD203B41FA5}">
                      <a16:colId xmlns:a16="http://schemas.microsoft.com/office/drawing/2014/main" val="20002"/>
                    </a:ext>
                  </a:extLst>
                </a:gridCol>
                <a:gridCol w="1465629">
                  <a:extLst>
                    <a:ext uri="{9D8B030D-6E8A-4147-A177-3AD203B41FA5}">
                      <a16:colId xmlns:a16="http://schemas.microsoft.com/office/drawing/2014/main" val="20003"/>
                    </a:ext>
                  </a:extLst>
                </a:gridCol>
                <a:gridCol w="1662885">
                  <a:extLst>
                    <a:ext uri="{9D8B030D-6E8A-4147-A177-3AD203B41FA5}">
                      <a16:colId xmlns:a16="http://schemas.microsoft.com/office/drawing/2014/main" val="20004"/>
                    </a:ext>
                  </a:extLst>
                </a:gridCol>
                <a:gridCol w="1111657">
                  <a:extLst>
                    <a:ext uri="{9D8B030D-6E8A-4147-A177-3AD203B41FA5}">
                      <a16:colId xmlns:a16="http://schemas.microsoft.com/office/drawing/2014/main" val="20005"/>
                    </a:ext>
                  </a:extLst>
                </a:gridCol>
                <a:gridCol w="1111657">
                  <a:extLst>
                    <a:ext uri="{9D8B030D-6E8A-4147-A177-3AD203B41FA5}">
                      <a16:colId xmlns:a16="http://schemas.microsoft.com/office/drawing/2014/main" val="20006"/>
                    </a:ext>
                  </a:extLst>
                </a:gridCol>
              </a:tblGrid>
              <a:tr h="464545">
                <a:tc>
                  <a:txBody>
                    <a:bodyPr/>
                    <a:lstStyle/>
                    <a:p>
                      <a:pPr algn="l" fontAlgn="t"/>
                      <a:r>
                        <a:rPr lang="en-US" sz="1100" b="1">
                          <a:effectLst/>
                        </a:rPr>
                        <a:t>Test Case ID</a:t>
                      </a:r>
                    </a:p>
                  </a:txBody>
                  <a:tcPr marL="45441" marR="45441" marT="45441" marB="45441">
                    <a:lnL w="9525" cap="flat" cmpd="sng" algn="ctr">
                      <a:solidFill>
                        <a:srgbClr val="F04304"/>
                      </a:solidFill>
                      <a:prstDash val="solid"/>
                      <a:round/>
                      <a:headEnd type="none" w="med" len="med"/>
                      <a:tailEnd type="none" w="med" len="med"/>
                    </a:lnL>
                    <a:lnR w="9525" cap="flat" cmpd="sng" algn="ctr">
                      <a:solidFill>
                        <a:srgbClr val="F0430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a:effectLst/>
                        </a:rPr>
                        <a:t>Test Scenario</a:t>
                      </a:r>
                    </a:p>
                  </a:txBody>
                  <a:tcPr marL="45441" marR="45441" marT="45441" marB="45441">
                    <a:lnL w="9525" cap="flat" cmpd="sng" algn="ctr">
                      <a:solidFill>
                        <a:srgbClr val="F04304"/>
                      </a:solidFill>
                      <a:prstDash val="solid"/>
                      <a:round/>
                      <a:headEnd type="none" w="med" len="med"/>
                      <a:tailEnd type="none" w="med" len="med"/>
                    </a:lnL>
                    <a:lnR w="9525" cap="flat" cmpd="sng" algn="ctr">
                      <a:solidFill>
                        <a:srgbClr val="F0430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a:effectLst/>
                        </a:rPr>
                        <a:t>Test Steps</a:t>
                      </a:r>
                    </a:p>
                  </a:txBody>
                  <a:tcPr marL="45441" marR="45441" marT="45441" marB="45441">
                    <a:lnL w="9525" cap="flat" cmpd="sng" algn="ctr">
                      <a:solidFill>
                        <a:srgbClr val="F04304"/>
                      </a:solidFill>
                      <a:prstDash val="solid"/>
                      <a:round/>
                      <a:headEnd type="none" w="med" len="med"/>
                      <a:tailEnd type="none" w="med" len="med"/>
                    </a:lnL>
                    <a:lnR w="9525" cap="flat" cmpd="sng" algn="ctr">
                      <a:solidFill>
                        <a:srgbClr val="F0430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a:effectLst/>
                        </a:rPr>
                        <a:t>Test Data</a:t>
                      </a:r>
                    </a:p>
                  </a:txBody>
                  <a:tcPr marL="45441" marR="45441" marT="45441" marB="45441">
                    <a:lnL w="9525" cap="flat" cmpd="sng" algn="ctr">
                      <a:solidFill>
                        <a:srgbClr val="F04304"/>
                      </a:solidFill>
                      <a:prstDash val="solid"/>
                      <a:round/>
                      <a:headEnd type="none" w="med" len="med"/>
                      <a:tailEnd type="none" w="med" len="med"/>
                    </a:lnL>
                    <a:lnR w="9525" cap="flat" cmpd="sng" algn="ctr">
                      <a:solidFill>
                        <a:srgbClr val="F0430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dirty="0">
                          <a:effectLst/>
                        </a:rPr>
                        <a:t>Expected Results</a:t>
                      </a:r>
                    </a:p>
                  </a:txBody>
                  <a:tcPr marL="45441" marR="45441" marT="45441" marB="45441">
                    <a:lnL w="9525" cap="flat" cmpd="sng" algn="ctr">
                      <a:solidFill>
                        <a:srgbClr val="F04304"/>
                      </a:solidFill>
                      <a:prstDash val="solid"/>
                      <a:round/>
                      <a:headEnd type="none" w="med" len="med"/>
                      <a:tailEnd type="none" w="med" len="med"/>
                    </a:lnL>
                    <a:lnR w="9525" cap="flat" cmpd="sng" algn="ctr">
                      <a:solidFill>
                        <a:srgbClr val="F0430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a:effectLst/>
                        </a:rPr>
                        <a:t>Actual Results</a:t>
                      </a:r>
                    </a:p>
                  </a:txBody>
                  <a:tcPr marL="45441" marR="45441" marT="45441" marB="45441">
                    <a:lnL w="9525" cap="flat" cmpd="sng" algn="ctr">
                      <a:solidFill>
                        <a:srgbClr val="F04304"/>
                      </a:solidFill>
                      <a:prstDash val="solid"/>
                      <a:round/>
                      <a:headEnd type="none" w="med" len="med"/>
                      <a:tailEnd type="none" w="med" len="med"/>
                    </a:lnL>
                    <a:lnR w="9525" cap="flat" cmpd="sng" algn="ctr">
                      <a:solidFill>
                        <a:srgbClr val="F0430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a:effectLst/>
                        </a:rPr>
                        <a:t>Pass/Fail</a:t>
                      </a:r>
                    </a:p>
                  </a:txBody>
                  <a:tcPr marL="45441" marR="45441" marT="45441" marB="45441">
                    <a:lnL w="9525" cap="flat" cmpd="sng" algn="ctr">
                      <a:solidFill>
                        <a:srgbClr val="F04304"/>
                      </a:solidFill>
                      <a:prstDash val="solid"/>
                      <a:round/>
                      <a:headEnd type="none" w="med" len="med"/>
                      <a:tailEnd type="none" w="med" len="med"/>
                    </a:lnL>
                    <a:lnR w="12700" cap="flat" cmpd="sng" algn="ctr">
                      <a:solidFill>
                        <a:srgbClr val="F0D92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282328">
                <a:tc>
                  <a:txBody>
                    <a:bodyPr/>
                    <a:lstStyle/>
                    <a:p>
                      <a:pPr algn="l" fontAlgn="t"/>
                      <a:r>
                        <a:rPr lang="en-US" sz="1100" dirty="0">
                          <a:effectLst/>
                        </a:rPr>
                        <a:t>TU01</a:t>
                      </a:r>
                    </a:p>
                  </a:txBody>
                  <a:tcPr marL="45441" marR="45441" marT="45441" marB="45441">
                    <a:lnL w="12700" cap="flat" cmpd="sng" algn="ctr">
                      <a:solidFill>
                        <a:srgbClr val="A0D924"/>
                      </a:solidFill>
                      <a:prstDash val="solid"/>
                      <a:round/>
                      <a:headEnd type="none" w="med" len="med"/>
                      <a:tailEnd type="none" w="med" len="med"/>
                    </a:lnL>
                    <a:lnR w="12700" cap="flat" cmpd="sng" algn="ctr">
                      <a:solidFill>
                        <a:srgbClr val="00DA2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a:effectLst/>
                        </a:rPr>
                        <a:t>Check Customer Login with valid Data</a:t>
                      </a:r>
                    </a:p>
                  </a:txBody>
                  <a:tcPr marL="45441" marR="45441" marT="45441" marB="45441">
                    <a:lnL w="12700" cap="flat" cmpd="sng" algn="ctr">
                      <a:solidFill>
                        <a:srgbClr val="00DA24"/>
                      </a:solidFill>
                      <a:prstDash val="solid"/>
                      <a:round/>
                      <a:headEnd type="none" w="med" len="med"/>
                      <a:tailEnd type="none" w="med" len="med"/>
                    </a:lnL>
                    <a:lnR w="12700" cap="flat" cmpd="sng" algn="ctr">
                      <a:solidFill>
                        <a:srgbClr val="00522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mj-lt"/>
                        <a:buAutoNum type="arabicPeriod"/>
                      </a:pPr>
                      <a:r>
                        <a:rPr lang="en-US" sz="1100" dirty="0">
                          <a:effectLst/>
                        </a:rPr>
                        <a:t>Go to site </a:t>
                      </a:r>
                      <a:r>
                        <a:rPr lang="en-US" sz="1100" u="none" strike="noStrike" dirty="0">
                          <a:solidFill>
                            <a:srgbClr val="04B8E6"/>
                          </a:solidFill>
                          <a:effectLst/>
                        </a:rPr>
                        <a:t>www.gmail.com</a:t>
                      </a:r>
                      <a:endParaRPr lang="en-US" sz="1100" dirty="0">
                        <a:effectLst/>
                      </a:endParaRPr>
                    </a:p>
                    <a:p>
                      <a:pPr algn="l" fontAlgn="t">
                        <a:buFont typeface="+mj-lt"/>
                        <a:buAutoNum type="arabicPeriod"/>
                      </a:pPr>
                      <a:r>
                        <a:rPr lang="en-US" sz="1100" dirty="0">
                          <a:effectLst/>
                        </a:rPr>
                        <a:t>Enter </a:t>
                      </a:r>
                      <a:r>
                        <a:rPr lang="en-US" sz="1100" dirty="0" err="1">
                          <a:effectLst/>
                        </a:rPr>
                        <a:t>UserId</a:t>
                      </a:r>
                      <a:endParaRPr lang="en-US" sz="1100" dirty="0">
                        <a:effectLst/>
                      </a:endParaRPr>
                    </a:p>
                    <a:p>
                      <a:pPr algn="l" fontAlgn="t">
                        <a:buFont typeface="+mj-lt"/>
                        <a:buAutoNum type="arabicPeriod"/>
                      </a:pPr>
                      <a:r>
                        <a:rPr lang="en-US" sz="1100" dirty="0">
                          <a:effectLst/>
                        </a:rPr>
                        <a:t>Enter Password</a:t>
                      </a:r>
                    </a:p>
                    <a:p>
                      <a:pPr algn="l" fontAlgn="t">
                        <a:buFont typeface="+mj-lt"/>
                        <a:buAutoNum type="arabicPeriod"/>
                      </a:pPr>
                      <a:r>
                        <a:rPr lang="en-US" sz="1100" dirty="0">
                          <a:effectLst/>
                        </a:rPr>
                        <a:t>Click Submit</a:t>
                      </a:r>
                    </a:p>
                  </a:txBody>
                  <a:tcPr marL="45441" marR="45441" marT="45441" marB="45441">
                    <a:lnL w="12700" cap="flat" cmpd="sng" algn="ctr">
                      <a:solidFill>
                        <a:srgbClr val="005224"/>
                      </a:solidFill>
                      <a:prstDash val="solid"/>
                      <a:round/>
                      <a:headEnd type="none" w="med" len="med"/>
                      <a:tailEnd type="none" w="med" len="med"/>
                    </a:lnL>
                    <a:lnR w="12700" cap="flat" cmpd="sng" algn="ctr">
                      <a:solidFill>
                        <a:srgbClr val="70D82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err="1">
                          <a:effectLst/>
                        </a:rPr>
                        <a:t>Userid</a:t>
                      </a:r>
                      <a:r>
                        <a:rPr lang="en-US" sz="1100" dirty="0">
                          <a:effectLst/>
                        </a:rPr>
                        <a:t> = user123</a:t>
                      </a:r>
                    </a:p>
                    <a:p>
                      <a:pPr algn="l" fontAlgn="t"/>
                      <a:r>
                        <a:rPr lang="en-US" sz="1100" dirty="0">
                          <a:effectLst/>
                        </a:rPr>
                        <a:t>Password = pass123</a:t>
                      </a:r>
                    </a:p>
                  </a:txBody>
                  <a:tcPr marL="45441" marR="45441" marT="45441" marB="45441">
                    <a:lnL w="12700" cap="flat" cmpd="sng" algn="ctr">
                      <a:solidFill>
                        <a:srgbClr val="70D824"/>
                      </a:solidFill>
                      <a:prstDash val="solid"/>
                      <a:round/>
                      <a:headEnd type="none" w="med" len="med"/>
                      <a:tailEnd type="none" w="med" len="med"/>
                    </a:lnL>
                    <a:lnR w="12700" cap="flat" cmpd="sng" algn="ctr">
                      <a:solidFill>
                        <a:srgbClr val="80502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a:effectLst/>
                        </a:rPr>
                        <a:t>User should Login into an application</a:t>
                      </a:r>
                    </a:p>
                  </a:txBody>
                  <a:tcPr marL="45441" marR="45441" marT="45441" marB="45441">
                    <a:lnL w="12700" cap="flat" cmpd="sng" algn="ctr">
                      <a:solidFill>
                        <a:srgbClr val="805024"/>
                      </a:solidFill>
                      <a:prstDash val="solid"/>
                      <a:round/>
                      <a:headEnd type="none" w="med" len="med"/>
                      <a:tailEnd type="none" w="med" len="med"/>
                    </a:lnL>
                    <a:lnR w="12700" cap="flat" cmpd="sng" algn="ctr">
                      <a:solidFill>
                        <a:srgbClr val="00522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a:effectLst/>
                        </a:rPr>
                        <a:t>As Expected</a:t>
                      </a:r>
                    </a:p>
                  </a:txBody>
                  <a:tcPr marL="45441" marR="45441" marT="45441" marB="45441">
                    <a:lnL w="12700" cap="flat" cmpd="sng" algn="ctr">
                      <a:solidFill>
                        <a:srgbClr val="005224"/>
                      </a:solidFill>
                      <a:prstDash val="solid"/>
                      <a:round/>
                      <a:headEnd type="none" w="med" len="med"/>
                      <a:tailEnd type="none" w="med" len="med"/>
                    </a:lnL>
                    <a:lnR w="12700" cap="flat" cmpd="sng" algn="ctr">
                      <a:solidFill>
                        <a:srgbClr val="E0D92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a:effectLst/>
                        </a:rPr>
                        <a:t>Pass</a:t>
                      </a:r>
                    </a:p>
                  </a:txBody>
                  <a:tcPr marL="45441" marR="45441" marT="45441" marB="45441">
                    <a:lnL w="12700" cap="flat" cmpd="sng" algn="ctr">
                      <a:solidFill>
                        <a:srgbClr val="E0D924"/>
                      </a:solidFill>
                      <a:prstDash val="solid"/>
                      <a:round/>
                      <a:headEnd type="none" w="med" len="med"/>
                      <a:tailEnd type="none" w="med" len="med"/>
                    </a:lnL>
                    <a:lnR w="12700" cap="flat" cmpd="sng" algn="ctr">
                      <a:solidFill>
                        <a:srgbClr val="10F93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282328">
                <a:tc>
                  <a:txBody>
                    <a:bodyPr/>
                    <a:lstStyle/>
                    <a:p>
                      <a:pPr algn="l" fontAlgn="t"/>
                      <a:r>
                        <a:rPr lang="en-US" sz="1100">
                          <a:effectLst/>
                        </a:rPr>
                        <a:t>TU02</a:t>
                      </a:r>
                    </a:p>
                  </a:txBody>
                  <a:tcPr marL="45441" marR="45441" marT="45441" marB="45441">
                    <a:lnL w="12700" cap="flat" cmpd="sng" algn="ctr">
                      <a:solidFill>
                        <a:srgbClr val="30DD24"/>
                      </a:solidFill>
                      <a:prstDash val="solid"/>
                      <a:round/>
                      <a:headEnd type="none" w="med" len="med"/>
                      <a:tailEnd type="none" w="med" len="med"/>
                    </a:lnL>
                    <a:lnR w="12700" cap="flat" cmpd="sng" algn="ctr">
                      <a:solidFill>
                        <a:srgbClr val="E0DB2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DA24"/>
                      </a:solidFill>
                      <a:prstDash val="solid"/>
                      <a:round/>
                      <a:headEnd type="none" w="med" len="med"/>
                      <a:tailEnd type="none" w="med" len="med"/>
                    </a:lnB>
                    <a:solidFill>
                      <a:srgbClr val="F9F9F9"/>
                    </a:solidFill>
                  </a:tcPr>
                </a:tc>
                <a:tc>
                  <a:txBody>
                    <a:bodyPr/>
                    <a:lstStyle/>
                    <a:p>
                      <a:pPr algn="l" fontAlgn="t"/>
                      <a:r>
                        <a:rPr lang="en-US" sz="1100" dirty="0">
                          <a:effectLst/>
                        </a:rPr>
                        <a:t>Check Customer Login with invalid Data</a:t>
                      </a:r>
                    </a:p>
                  </a:txBody>
                  <a:tcPr marL="45441" marR="45441" marT="45441" marB="45441">
                    <a:lnL w="12700" cap="flat" cmpd="sng" algn="ctr">
                      <a:solidFill>
                        <a:srgbClr val="E0DB24"/>
                      </a:solidFill>
                      <a:prstDash val="solid"/>
                      <a:round/>
                      <a:headEnd type="none" w="med" len="med"/>
                      <a:tailEnd type="none" w="med" len="med"/>
                    </a:lnL>
                    <a:lnR w="12700" cap="flat" cmpd="sng" algn="ctr">
                      <a:solidFill>
                        <a:srgbClr val="70D82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D924"/>
                      </a:solidFill>
                      <a:prstDash val="solid"/>
                      <a:round/>
                      <a:headEnd type="none" w="med" len="med"/>
                      <a:tailEnd type="none" w="med" len="med"/>
                    </a:lnB>
                    <a:solidFill>
                      <a:srgbClr val="F9F9F9"/>
                    </a:solidFill>
                  </a:tcPr>
                </a:tc>
                <a:tc>
                  <a:txBody>
                    <a:bodyPr/>
                    <a:lstStyle/>
                    <a:p>
                      <a:pPr algn="l" fontAlgn="t">
                        <a:buFont typeface="+mj-lt"/>
                        <a:buAutoNum type="arabicPeriod"/>
                      </a:pPr>
                      <a:r>
                        <a:rPr lang="en-US" sz="1100" dirty="0">
                          <a:effectLst/>
                        </a:rPr>
                        <a:t>Go to site </a:t>
                      </a:r>
                      <a:r>
                        <a:rPr lang="en-US" sz="1100" u="none" strike="noStrike" dirty="0">
                          <a:solidFill>
                            <a:srgbClr val="04B8E6"/>
                          </a:solidFill>
                          <a:effectLst/>
                        </a:rPr>
                        <a:t>www.gmail.com</a:t>
                      </a:r>
                      <a:endParaRPr lang="en-US" sz="1100" dirty="0">
                        <a:effectLst/>
                      </a:endParaRPr>
                    </a:p>
                    <a:p>
                      <a:pPr algn="l" fontAlgn="t">
                        <a:buFont typeface="+mj-lt"/>
                        <a:buAutoNum type="arabicPeriod"/>
                      </a:pPr>
                      <a:r>
                        <a:rPr lang="en-US" sz="1100" dirty="0">
                          <a:effectLst/>
                        </a:rPr>
                        <a:t>Enter </a:t>
                      </a:r>
                      <a:r>
                        <a:rPr lang="en-US" sz="1100" dirty="0" err="1">
                          <a:effectLst/>
                        </a:rPr>
                        <a:t>UserId</a:t>
                      </a:r>
                      <a:endParaRPr lang="en-US" sz="1100" dirty="0">
                        <a:effectLst/>
                      </a:endParaRPr>
                    </a:p>
                    <a:p>
                      <a:pPr algn="l" fontAlgn="t">
                        <a:buFont typeface="+mj-lt"/>
                        <a:buAutoNum type="arabicPeriod"/>
                      </a:pPr>
                      <a:r>
                        <a:rPr lang="en-US" sz="1100" dirty="0">
                          <a:effectLst/>
                        </a:rPr>
                        <a:t>Enter Password</a:t>
                      </a:r>
                    </a:p>
                    <a:p>
                      <a:pPr algn="l" fontAlgn="t">
                        <a:buFont typeface="+mj-lt"/>
                        <a:buAutoNum type="arabicPeriod"/>
                      </a:pPr>
                      <a:r>
                        <a:rPr lang="en-US" sz="1100" dirty="0">
                          <a:effectLst/>
                        </a:rPr>
                        <a:t>Click Submit</a:t>
                      </a:r>
                    </a:p>
                  </a:txBody>
                  <a:tcPr marL="45441" marR="45441" marT="45441" marB="45441">
                    <a:lnL w="12700" cap="flat" cmpd="sng" algn="ctr">
                      <a:solidFill>
                        <a:srgbClr val="70D824"/>
                      </a:solidFill>
                      <a:prstDash val="solid"/>
                      <a:round/>
                      <a:headEnd type="none" w="med" len="med"/>
                      <a:tailEnd type="none" w="med" len="med"/>
                    </a:lnL>
                    <a:lnR w="12700" cap="flat" cmpd="sng" algn="ctr">
                      <a:solidFill>
                        <a:srgbClr val="405A2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D924"/>
                      </a:solidFill>
                      <a:prstDash val="solid"/>
                      <a:round/>
                      <a:headEnd type="none" w="med" len="med"/>
                      <a:tailEnd type="none" w="med" len="med"/>
                    </a:lnB>
                    <a:solidFill>
                      <a:srgbClr val="F9F9F9"/>
                    </a:solidFill>
                  </a:tcPr>
                </a:tc>
                <a:tc>
                  <a:txBody>
                    <a:bodyPr/>
                    <a:lstStyle/>
                    <a:p>
                      <a:pPr algn="l" fontAlgn="t"/>
                      <a:r>
                        <a:rPr lang="en-US" sz="1100" dirty="0" err="1">
                          <a:effectLst/>
                        </a:rPr>
                        <a:t>Userid</a:t>
                      </a:r>
                      <a:r>
                        <a:rPr lang="en-US" sz="1100" dirty="0">
                          <a:effectLst/>
                        </a:rPr>
                        <a:t> = user123</a:t>
                      </a:r>
                    </a:p>
                    <a:p>
                      <a:pPr algn="l" fontAlgn="t"/>
                      <a:r>
                        <a:rPr lang="en-US" sz="1100" dirty="0">
                          <a:effectLst/>
                        </a:rPr>
                        <a:t>Password = pass123</a:t>
                      </a:r>
                    </a:p>
                  </a:txBody>
                  <a:tcPr marL="45441" marR="45441" marT="45441" marB="45441">
                    <a:lnL w="12700" cap="flat" cmpd="sng" algn="ctr">
                      <a:solidFill>
                        <a:srgbClr val="405A24"/>
                      </a:solidFill>
                      <a:prstDash val="solid"/>
                      <a:round/>
                      <a:headEnd type="none" w="med" len="med"/>
                      <a:tailEnd type="none" w="med" len="med"/>
                    </a:lnL>
                    <a:lnR w="12700" cap="flat" cmpd="sng" algn="ctr">
                      <a:solidFill>
                        <a:srgbClr val="A0D92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DD24"/>
                      </a:solidFill>
                      <a:prstDash val="solid"/>
                      <a:round/>
                      <a:headEnd type="none" w="med" len="med"/>
                      <a:tailEnd type="none" w="med" len="med"/>
                    </a:lnB>
                    <a:solidFill>
                      <a:srgbClr val="F9F9F9"/>
                    </a:solidFill>
                  </a:tcPr>
                </a:tc>
                <a:tc>
                  <a:txBody>
                    <a:bodyPr/>
                    <a:lstStyle/>
                    <a:p>
                      <a:pPr algn="l" fontAlgn="t"/>
                      <a:r>
                        <a:rPr lang="en-US" sz="1100" dirty="0">
                          <a:effectLst/>
                        </a:rPr>
                        <a:t>User should not Login into an application</a:t>
                      </a:r>
                    </a:p>
                  </a:txBody>
                  <a:tcPr marL="45441" marR="45441" marT="45441" marB="45441">
                    <a:lnL w="12700" cap="flat" cmpd="sng" algn="ctr">
                      <a:solidFill>
                        <a:srgbClr val="A0D924"/>
                      </a:solidFill>
                      <a:prstDash val="solid"/>
                      <a:round/>
                      <a:headEnd type="none" w="med" len="med"/>
                      <a:tailEnd type="none" w="med" len="med"/>
                    </a:lnL>
                    <a:lnR w="12700" cap="flat" cmpd="sng" algn="ctr">
                      <a:solidFill>
                        <a:srgbClr val="70D82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F934"/>
                      </a:solidFill>
                      <a:prstDash val="solid"/>
                      <a:round/>
                      <a:headEnd type="none" w="med" len="med"/>
                      <a:tailEnd type="none" w="med" len="med"/>
                    </a:lnB>
                    <a:solidFill>
                      <a:srgbClr val="F9F9F9"/>
                    </a:solidFill>
                  </a:tcPr>
                </a:tc>
                <a:tc>
                  <a:txBody>
                    <a:bodyPr/>
                    <a:lstStyle/>
                    <a:p>
                      <a:pPr algn="l" fontAlgn="t"/>
                      <a:r>
                        <a:rPr lang="en-US" sz="1100" dirty="0">
                          <a:effectLst/>
                        </a:rPr>
                        <a:t>As Expected</a:t>
                      </a:r>
                    </a:p>
                  </a:txBody>
                  <a:tcPr marL="45441" marR="45441" marT="45441" marB="45441">
                    <a:lnL w="12700" cap="flat" cmpd="sng" algn="ctr">
                      <a:solidFill>
                        <a:srgbClr val="70D824"/>
                      </a:solidFill>
                      <a:prstDash val="solid"/>
                      <a:round/>
                      <a:headEnd type="none" w="med" len="med"/>
                      <a:tailEnd type="none" w="med" len="med"/>
                    </a:lnL>
                    <a:lnR w="12700" cap="flat" cmpd="sng" algn="ctr">
                      <a:solidFill>
                        <a:srgbClr val="00DA2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D924"/>
                      </a:solidFill>
                      <a:prstDash val="solid"/>
                      <a:round/>
                      <a:headEnd type="none" w="med" len="med"/>
                      <a:tailEnd type="none" w="med" len="med"/>
                    </a:lnB>
                    <a:solidFill>
                      <a:srgbClr val="F9F9F9"/>
                    </a:solidFill>
                  </a:tcPr>
                </a:tc>
                <a:tc>
                  <a:txBody>
                    <a:bodyPr/>
                    <a:lstStyle/>
                    <a:p>
                      <a:pPr algn="l" fontAlgn="t"/>
                      <a:r>
                        <a:rPr lang="en-US" sz="1100" dirty="0">
                          <a:effectLst/>
                        </a:rPr>
                        <a:t>Pass</a:t>
                      </a:r>
                    </a:p>
                  </a:txBody>
                  <a:tcPr marL="45441" marR="45441" marT="45441" marB="45441">
                    <a:lnL w="12700" cap="flat" cmpd="sng" algn="ctr">
                      <a:solidFill>
                        <a:srgbClr val="00DA24"/>
                      </a:solidFill>
                      <a:prstDash val="solid"/>
                      <a:round/>
                      <a:headEnd type="none" w="med" len="med"/>
                      <a:tailEnd type="none" w="med" len="med"/>
                    </a:lnL>
                    <a:lnR w="12700" cap="flat" cmpd="sng" algn="ctr">
                      <a:solidFill>
                        <a:srgbClr val="F0D92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D924"/>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559368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153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59368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F822-8C2B-6A60-780A-4F44B8153CFC}"/>
              </a:ext>
            </a:extLst>
          </p:cNvPr>
          <p:cNvSpPr>
            <a:spLocks noGrp="1"/>
          </p:cNvSpPr>
          <p:nvPr>
            <p:ph type="title"/>
          </p:nvPr>
        </p:nvSpPr>
        <p:spPr/>
        <p:txBody>
          <a:bodyPr>
            <a:normAutofit fontScale="90000"/>
          </a:bodyPr>
          <a:lstStyle/>
          <a:p>
            <a:r>
              <a:rPr lang="en-GB" b="1" i="0" dirty="0">
                <a:solidFill>
                  <a:srgbClr val="222222"/>
                </a:solidFill>
                <a:effectLst/>
                <a:latin typeface="Source Sans Pro" panose="020B0604020202020204" pitchFamily="34" charset="0"/>
              </a:rPr>
              <a:t>What is Defect/Bug Life Cycle?</a:t>
            </a:r>
            <a:br>
              <a:rPr lang="en-GB" b="1" i="0" dirty="0">
                <a:solidFill>
                  <a:srgbClr val="222222"/>
                </a:solidFill>
                <a:effectLst/>
                <a:latin typeface="Source Sans Pro" panose="020B0604020202020204" pitchFamily="34" charset="0"/>
              </a:rPr>
            </a:br>
            <a:endParaRPr lang="en-IN" dirty="0"/>
          </a:p>
        </p:txBody>
      </p:sp>
      <p:sp>
        <p:nvSpPr>
          <p:cNvPr id="3" name="Content Placeholder 2">
            <a:extLst>
              <a:ext uri="{FF2B5EF4-FFF2-40B4-BE49-F238E27FC236}">
                <a16:creationId xmlns:a16="http://schemas.microsoft.com/office/drawing/2014/main" id="{9D71EF63-E53B-F5EE-B452-11A065413718}"/>
              </a:ext>
            </a:extLst>
          </p:cNvPr>
          <p:cNvSpPr>
            <a:spLocks noGrp="1"/>
          </p:cNvSpPr>
          <p:nvPr>
            <p:ph idx="1"/>
          </p:nvPr>
        </p:nvSpPr>
        <p:spPr>
          <a:xfrm>
            <a:off x="457200" y="914400"/>
            <a:ext cx="8229600" cy="5791200"/>
          </a:xfrm>
        </p:spPr>
        <p:txBody>
          <a:bodyPr>
            <a:normAutofit fontScale="40000" lnSpcReduction="20000"/>
          </a:bodyPr>
          <a:lstStyle/>
          <a:p>
            <a:pPr algn="l"/>
            <a:r>
              <a:rPr lang="en-GB" sz="4500" b="1" i="0" dirty="0">
                <a:solidFill>
                  <a:srgbClr val="222222"/>
                </a:solidFill>
                <a:effectLst/>
                <a:latin typeface="Source Sans Pro" panose="020B0604020202020204" pitchFamily="34" charset="0"/>
              </a:rPr>
              <a:t>Defect Life Cycle</a:t>
            </a:r>
            <a:r>
              <a:rPr lang="en-GB" sz="4500" b="0" i="0" dirty="0">
                <a:solidFill>
                  <a:srgbClr val="222222"/>
                </a:solidFill>
                <a:effectLst/>
                <a:latin typeface="Source Sans Pro" panose="020B0604020202020204" pitchFamily="34" charset="0"/>
              </a:rPr>
              <a:t> or Bug Life Cycle in software testing is the specific set of states that defect or bug goes through in its entire life. The purpose of Defect life cycle is to easily coordinate and communicate current status of defect which changes to various assignees and make the defect fixing process systematic and efficient.</a:t>
            </a:r>
          </a:p>
          <a:p>
            <a:pPr algn="l"/>
            <a:r>
              <a:rPr lang="en-GB" sz="4500" b="1" i="0" dirty="0">
                <a:solidFill>
                  <a:srgbClr val="222222"/>
                </a:solidFill>
                <a:effectLst/>
                <a:latin typeface="Source Sans Pro" panose="020B0604020202020204" pitchFamily="34" charset="0"/>
              </a:rPr>
              <a:t>Defect Status</a:t>
            </a:r>
          </a:p>
          <a:p>
            <a:pPr algn="l"/>
            <a:r>
              <a:rPr lang="en-GB" sz="4500" b="1" i="0" dirty="0">
                <a:solidFill>
                  <a:srgbClr val="222222"/>
                </a:solidFill>
                <a:effectLst/>
                <a:latin typeface="Source Sans Pro" panose="020B0604020202020204" pitchFamily="34" charset="0"/>
              </a:rPr>
              <a:t>Defect Status</a:t>
            </a:r>
            <a:r>
              <a:rPr lang="en-GB" sz="4500" b="0" i="0" dirty="0">
                <a:solidFill>
                  <a:srgbClr val="222222"/>
                </a:solidFill>
                <a:effectLst/>
                <a:latin typeface="Source Sans Pro" panose="020B0604020202020204" pitchFamily="34" charset="0"/>
              </a:rPr>
              <a:t> or Bug Status in defect life cycle is the present state from which the defect or a bug is currently undergoing. The goal of defect status is to precisely convey the current state or progress of a defect or bug in order to better track and understand the actual progress of the defect life cycle.</a:t>
            </a:r>
          </a:p>
          <a:p>
            <a:pPr algn="l"/>
            <a:r>
              <a:rPr lang="en-GB" sz="4500" b="0" i="0" dirty="0">
                <a:solidFill>
                  <a:srgbClr val="222222"/>
                </a:solidFill>
                <a:effectLst/>
                <a:latin typeface="Source Sans Pro" panose="020B0604020202020204" pitchFamily="34" charset="0"/>
              </a:rPr>
              <a:t>The number of states that a defect goes through varies from project to project. Below lifecycle diagram, covers all possible states</a:t>
            </a:r>
          </a:p>
          <a:p>
            <a:pPr algn="l">
              <a:buFont typeface="Arial" panose="020B0604020202020204" pitchFamily="34" charset="0"/>
              <a:buChar char="•"/>
            </a:pPr>
            <a:r>
              <a:rPr lang="en-GB" sz="4500" b="1" i="0" dirty="0">
                <a:solidFill>
                  <a:srgbClr val="222222"/>
                </a:solidFill>
                <a:effectLst/>
                <a:latin typeface="Source Sans Pro" panose="020B0604020202020204" pitchFamily="34" charset="0"/>
              </a:rPr>
              <a:t>New:</a:t>
            </a:r>
            <a:r>
              <a:rPr lang="en-GB" sz="4500" b="0" i="0" dirty="0">
                <a:solidFill>
                  <a:srgbClr val="222222"/>
                </a:solidFill>
                <a:effectLst/>
                <a:latin typeface="Source Sans Pro" panose="020B0604020202020204" pitchFamily="34" charset="0"/>
              </a:rPr>
              <a:t> When a new defect is logged and posted for the first time. It is assigned a status as NEW.</a:t>
            </a:r>
          </a:p>
          <a:p>
            <a:pPr algn="l">
              <a:buFont typeface="Arial" panose="020B0604020202020204" pitchFamily="34" charset="0"/>
              <a:buChar char="•"/>
            </a:pPr>
            <a:r>
              <a:rPr lang="en-GB" sz="4500" b="1" i="0" dirty="0">
                <a:solidFill>
                  <a:srgbClr val="222222"/>
                </a:solidFill>
                <a:effectLst/>
                <a:latin typeface="Source Sans Pro" panose="020B0604020202020204" pitchFamily="34" charset="0"/>
              </a:rPr>
              <a:t>Assigned:</a:t>
            </a:r>
            <a:r>
              <a:rPr lang="en-GB" sz="4500" b="0" i="0" dirty="0">
                <a:solidFill>
                  <a:srgbClr val="222222"/>
                </a:solidFill>
                <a:effectLst/>
                <a:latin typeface="Source Sans Pro" panose="020B0604020202020204" pitchFamily="34" charset="0"/>
              </a:rPr>
              <a:t> Once the bug is posted by the tester, the lead of the tester approves the bug and assigns the bug to the developer team</a:t>
            </a:r>
          </a:p>
          <a:p>
            <a:pPr algn="l">
              <a:buFont typeface="Arial" panose="020B0604020202020204" pitchFamily="34" charset="0"/>
              <a:buChar char="•"/>
            </a:pPr>
            <a:r>
              <a:rPr lang="en-GB" sz="4500" b="1" i="0" dirty="0">
                <a:solidFill>
                  <a:srgbClr val="222222"/>
                </a:solidFill>
                <a:effectLst/>
                <a:latin typeface="Source Sans Pro" panose="020B0604020202020204" pitchFamily="34" charset="0"/>
              </a:rPr>
              <a:t>Open</a:t>
            </a:r>
            <a:r>
              <a:rPr lang="en-GB" sz="4500" b="0" i="0" dirty="0">
                <a:solidFill>
                  <a:srgbClr val="222222"/>
                </a:solidFill>
                <a:effectLst/>
                <a:latin typeface="Source Sans Pro" panose="020B0604020202020204" pitchFamily="34" charset="0"/>
              </a:rPr>
              <a:t>: The developer starts </a:t>
            </a:r>
            <a:r>
              <a:rPr lang="en-GB" sz="4500" b="0" i="0" dirty="0" err="1">
                <a:solidFill>
                  <a:srgbClr val="222222"/>
                </a:solidFill>
                <a:effectLst/>
                <a:latin typeface="Source Sans Pro" panose="020B0604020202020204" pitchFamily="34" charset="0"/>
              </a:rPr>
              <a:t>analyzing</a:t>
            </a:r>
            <a:r>
              <a:rPr lang="en-GB" sz="4500" b="0" i="0" dirty="0">
                <a:solidFill>
                  <a:srgbClr val="222222"/>
                </a:solidFill>
                <a:effectLst/>
                <a:latin typeface="Source Sans Pro" panose="020B0604020202020204" pitchFamily="34" charset="0"/>
              </a:rPr>
              <a:t> and works on the defect fix</a:t>
            </a:r>
          </a:p>
          <a:p>
            <a:pPr algn="l">
              <a:buFont typeface="Arial" panose="020B0604020202020204" pitchFamily="34" charset="0"/>
              <a:buChar char="•"/>
            </a:pPr>
            <a:r>
              <a:rPr lang="en-GB" sz="4500" b="1" i="0" dirty="0">
                <a:solidFill>
                  <a:srgbClr val="222222"/>
                </a:solidFill>
                <a:effectLst/>
                <a:latin typeface="Source Sans Pro" panose="020B0604020202020204" pitchFamily="34" charset="0"/>
              </a:rPr>
              <a:t>Fixed</a:t>
            </a:r>
            <a:r>
              <a:rPr lang="en-GB" sz="4500" b="0" i="0" dirty="0">
                <a:solidFill>
                  <a:srgbClr val="222222"/>
                </a:solidFill>
                <a:effectLst/>
                <a:latin typeface="Source Sans Pro" panose="020B0604020202020204" pitchFamily="34" charset="0"/>
              </a:rPr>
              <a:t>: When a developer makes a necessary code change and verifies the change, he or she can make bug status as “Fixed.”</a:t>
            </a:r>
          </a:p>
          <a:p>
            <a:pPr algn="l">
              <a:buFont typeface="Arial" panose="020B0604020202020204" pitchFamily="34" charset="0"/>
              <a:buChar char="•"/>
            </a:pPr>
            <a:r>
              <a:rPr lang="en-GB" sz="4500" b="1" i="0" dirty="0">
                <a:solidFill>
                  <a:srgbClr val="222222"/>
                </a:solidFill>
                <a:effectLst/>
                <a:latin typeface="Source Sans Pro" panose="020B0604020202020204" pitchFamily="34" charset="0"/>
              </a:rPr>
              <a:t>Pending retest</a:t>
            </a:r>
            <a:r>
              <a:rPr lang="en-GB" sz="4500" b="0" i="0" dirty="0">
                <a:solidFill>
                  <a:srgbClr val="222222"/>
                </a:solidFill>
                <a:effectLst/>
                <a:latin typeface="Source Sans Pro" panose="020B0604020202020204" pitchFamily="34" charset="0"/>
              </a:rPr>
              <a:t>: Once the defect is fixed the developer gives a particular code for retesting the code to the tester. Since the software testing remains pending from the testers end, the status assigned is “pending retest.”</a:t>
            </a:r>
          </a:p>
          <a:p>
            <a:pPr algn="l">
              <a:buFont typeface="Arial" panose="020B0604020202020204" pitchFamily="34" charset="0"/>
              <a:buChar char="•"/>
            </a:pPr>
            <a:r>
              <a:rPr lang="en-GB" sz="4500" b="1" i="0" dirty="0">
                <a:solidFill>
                  <a:srgbClr val="222222"/>
                </a:solidFill>
                <a:effectLst/>
                <a:latin typeface="Source Sans Pro" panose="020B0604020202020204" pitchFamily="34" charset="0"/>
              </a:rPr>
              <a:t>Retest</a:t>
            </a:r>
            <a:r>
              <a:rPr lang="en-GB" sz="4500" b="0" i="0" dirty="0">
                <a:solidFill>
                  <a:srgbClr val="222222"/>
                </a:solidFill>
                <a:effectLst/>
                <a:latin typeface="Source Sans Pro" panose="020B0604020202020204" pitchFamily="34" charset="0"/>
              </a:rPr>
              <a:t>: Tester does the retesting of the code at this stage to check whether the defect is fixed by the developer or not and changes the status to “Re-test.”</a:t>
            </a:r>
          </a:p>
          <a:p>
            <a:endParaRPr lang="en-IN" dirty="0"/>
          </a:p>
        </p:txBody>
      </p:sp>
    </p:spTree>
    <p:extLst>
      <p:ext uri="{BB962C8B-B14F-4D97-AF65-F5344CB8AC3E}">
        <p14:creationId xmlns:p14="http://schemas.microsoft.com/office/powerpoint/2010/main" val="18253664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fect Life Cycle">
            <a:extLst>
              <a:ext uri="{FF2B5EF4-FFF2-40B4-BE49-F238E27FC236}">
                <a16:creationId xmlns:a16="http://schemas.microsoft.com/office/drawing/2014/main" id="{811C1B81-2C5A-3366-A176-15C32C1016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457200"/>
            <a:ext cx="4495799" cy="56689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EF57E0C-DE8A-7D53-CD6F-97A318E0CF78}"/>
              </a:ext>
            </a:extLst>
          </p:cNvPr>
          <p:cNvSpPr/>
          <p:nvPr/>
        </p:nvSpPr>
        <p:spPr>
          <a:xfrm>
            <a:off x="5257800" y="5913437"/>
            <a:ext cx="762000" cy="18256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19900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95220-20AC-FC7E-44A7-27A3E9872E29}"/>
              </a:ext>
            </a:extLst>
          </p:cNvPr>
          <p:cNvSpPr>
            <a:spLocks noGrp="1"/>
          </p:cNvSpPr>
          <p:nvPr>
            <p:ph idx="1"/>
          </p:nvPr>
        </p:nvSpPr>
        <p:spPr>
          <a:xfrm>
            <a:off x="457200" y="304800"/>
            <a:ext cx="8229600" cy="5821363"/>
          </a:xfrm>
        </p:spPr>
        <p:txBody>
          <a:bodyPr>
            <a:normAutofit fontScale="70000" lnSpcReduction="20000"/>
          </a:bodyPr>
          <a:lstStyle/>
          <a:p>
            <a:pPr algn="l">
              <a:buFont typeface="Arial" panose="020B0604020202020204" pitchFamily="34" charset="0"/>
              <a:buChar char="•"/>
            </a:pPr>
            <a:r>
              <a:rPr lang="en-GB" b="1" i="0" dirty="0">
                <a:solidFill>
                  <a:srgbClr val="222222"/>
                </a:solidFill>
                <a:effectLst/>
                <a:latin typeface="Source Sans Pro" panose="020B0503030403020204" pitchFamily="34" charset="0"/>
              </a:rPr>
              <a:t>Verified</a:t>
            </a:r>
            <a:r>
              <a:rPr lang="en-GB" b="0" i="0" dirty="0">
                <a:solidFill>
                  <a:srgbClr val="222222"/>
                </a:solidFill>
                <a:effectLst/>
                <a:latin typeface="Source Sans Pro" panose="020B0503030403020204" pitchFamily="34" charset="0"/>
              </a:rPr>
              <a:t>: The tester re-tests the bug after it got fixed by the developer. If there is no bug detected in the software, then the bug is fixed and the status assigned is “verified.”</a:t>
            </a:r>
          </a:p>
          <a:p>
            <a:pPr algn="l">
              <a:buFont typeface="Arial" panose="020B0604020202020204" pitchFamily="34" charset="0"/>
              <a:buChar char="•"/>
            </a:pPr>
            <a:r>
              <a:rPr lang="en-GB" b="1" i="0" dirty="0">
                <a:solidFill>
                  <a:srgbClr val="222222"/>
                </a:solidFill>
                <a:effectLst/>
                <a:latin typeface="Source Sans Pro" panose="020B0503030403020204" pitchFamily="34" charset="0"/>
              </a:rPr>
              <a:t>Reopen</a:t>
            </a:r>
            <a:r>
              <a:rPr lang="en-GB" b="0" i="0" dirty="0">
                <a:solidFill>
                  <a:srgbClr val="222222"/>
                </a:solidFill>
                <a:effectLst/>
                <a:latin typeface="Source Sans Pro" panose="020B0503030403020204" pitchFamily="34" charset="0"/>
              </a:rPr>
              <a:t>: If the bug persists even after the developer has fixed the bug, the tester changes the status to “reopened”. Once again the bug goes through the life cycle.</a:t>
            </a:r>
          </a:p>
          <a:p>
            <a:pPr algn="l">
              <a:buFont typeface="Arial" panose="020B0604020202020204" pitchFamily="34" charset="0"/>
              <a:buChar char="•"/>
            </a:pPr>
            <a:r>
              <a:rPr lang="en-GB" b="1" i="0" dirty="0">
                <a:solidFill>
                  <a:srgbClr val="222222"/>
                </a:solidFill>
                <a:effectLst/>
                <a:latin typeface="Source Sans Pro" panose="020B0503030403020204" pitchFamily="34" charset="0"/>
              </a:rPr>
              <a:t>Closed</a:t>
            </a:r>
            <a:r>
              <a:rPr lang="en-GB" b="0" i="0" dirty="0">
                <a:solidFill>
                  <a:srgbClr val="222222"/>
                </a:solidFill>
                <a:effectLst/>
                <a:latin typeface="Source Sans Pro" panose="020B0503030403020204" pitchFamily="34" charset="0"/>
              </a:rPr>
              <a:t>: If the bug is no longer exists then tester assigns the status “Closed.” </a:t>
            </a:r>
          </a:p>
          <a:p>
            <a:pPr algn="l">
              <a:buFont typeface="Arial" panose="020B0604020202020204" pitchFamily="34" charset="0"/>
              <a:buChar char="•"/>
            </a:pPr>
            <a:r>
              <a:rPr lang="en-GB" b="1" i="0" dirty="0">
                <a:solidFill>
                  <a:srgbClr val="222222"/>
                </a:solidFill>
                <a:effectLst/>
                <a:latin typeface="Source Sans Pro" panose="020B0503030403020204" pitchFamily="34" charset="0"/>
              </a:rPr>
              <a:t>Duplicate</a:t>
            </a:r>
            <a:r>
              <a:rPr lang="en-GB" b="0" i="0" dirty="0">
                <a:solidFill>
                  <a:srgbClr val="222222"/>
                </a:solidFill>
                <a:effectLst/>
                <a:latin typeface="Source Sans Pro" panose="020B0503030403020204" pitchFamily="34" charset="0"/>
              </a:rPr>
              <a:t>: If the defect is repeated twice or the defect corresponds to the same concept of the bug, the status is changed to “duplicate.”</a:t>
            </a:r>
          </a:p>
          <a:p>
            <a:pPr algn="l">
              <a:buFont typeface="Arial" panose="020B0604020202020204" pitchFamily="34" charset="0"/>
              <a:buChar char="•"/>
            </a:pPr>
            <a:r>
              <a:rPr lang="en-GB" b="1" i="0" dirty="0">
                <a:solidFill>
                  <a:srgbClr val="222222"/>
                </a:solidFill>
                <a:effectLst/>
                <a:latin typeface="Source Sans Pro" panose="020B0503030403020204" pitchFamily="34" charset="0"/>
              </a:rPr>
              <a:t>Rejected</a:t>
            </a:r>
            <a:r>
              <a:rPr lang="en-GB" b="0" i="0" dirty="0">
                <a:solidFill>
                  <a:srgbClr val="222222"/>
                </a:solidFill>
                <a:effectLst/>
                <a:latin typeface="Source Sans Pro" panose="020B0503030403020204" pitchFamily="34" charset="0"/>
              </a:rPr>
              <a:t>: If the developer feels the defect is not a genuine defect then it changes the defect to “rejected.”</a:t>
            </a:r>
          </a:p>
          <a:p>
            <a:pPr algn="l">
              <a:buFont typeface="Arial" panose="020B0604020202020204" pitchFamily="34" charset="0"/>
              <a:buChar char="•"/>
            </a:pPr>
            <a:r>
              <a:rPr lang="en-GB" b="1" i="0" dirty="0">
                <a:solidFill>
                  <a:srgbClr val="222222"/>
                </a:solidFill>
                <a:effectLst/>
                <a:latin typeface="Source Sans Pro" panose="020B0503030403020204" pitchFamily="34" charset="0"/>
              </a:rPr>
              <a:t>Deferred</a:t>
            </a:r>
            <a:r>
              <a:rPr lang="en-GB" b="0" i="0" dirty="0">
                <a:solidFill>
                  <a:srgbClr val="222222"/>
                </a:solidFill>
                <a:effectLst/>
                <a:latin typeface="Source Sans Pro" panose="020B0503030403020204" pitchFamily="34" charset="0"/>
              </a:rPr>
              <a:t>: If the present bug is not of a prime priority and if it is expected to get fixed in the next release, then status “Deferred” is assigned to such bugs</a:t>
            </a:r>
          </a:p>
          <a:p>
            <a:pPr algn="l">
              <a:buFont typeface="Arial" panose="020B0604020202020204" pitchFamily="34" charset="0"/>
              <a:buChar char="•"/>
            </a:pPr>
            <a:r>
              <a:rPr lang="en-GB" b="1" i="0" dirty="0">
                <a:solidFill>
                  <a:srgbClr val="222222"/>
                </a:solidFill>
                <a:effectLst/>
                <a:latin typeface="Source Sans Pro" panose="020B0503030403020204" pitchFamily="34" charset="0"/>
              </a:rPr>
              <a:t>Not a </a:t>
            </a:r>
            <a:r>
              <a:rPr lang="en-GB" b="1" i="0" dirty="0" err="1">
                <a:solidFill>
                  <a:srgbClr val="222222"/>
                </a:solidFill>
                <a:effectLst/>
                <a:latin typeface="Source Sans Pro" panose="020B0503030403020204" pitchFamily="34" charset="0"/>
              </a:rPr>
              <a:t>bug</a:t>
            </a:r>
            <a:r>
              <a:rPr lang="en-GB" b="0" i="0" dirty="0" err="1">
                <a:solidFill>
                  <a:srgbClr val="222222"/>
                </a:solidFill>
                <a:effectLst/>
                <a:latin typeface="Source Sans Pro" panose="020B0503030403020204" pitchFamily="34" charset="0"/>
              </a:rPr>
              <a:t>:If</a:t>
            </a:r>
            <a:r>
              <a:rPr lang="en-GB" b="0" i="0" dirty="0">
                <a:solidFill>
                  <a:srgbClr val="222222"/>
                </a:solidFill>
                <a:effectLst/>
                <a:latin typeface="Source Sans Pro" panose="020B0503030403020204" pitchFamily="34" charset="0"/>
              </a:rPr>
              <a:t> it does not affect the functionality of the application then the status assigned to a bug is “Not a bug”.</a:t>
            </a:r>
          </a:p>
          <a:p>
            <a:endParaRPr lang="en-IN" dirty="0"/>
          </a:p>
        </p:txBody>
      </p:sp>
    </p:spTree>
    <p:extLst>
      <p:ext uri="{BB962C8B-B14F-4D97-AF65-F5344CB8AC3E}">
        <p14:creationId xmlns:p14="http://schemas.microsoft.com/office/powerpoint/2010/main" val="31717970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A7A6-B9EA-222D-B3D8-CBD6C70360E7}"/>
              </a:ext>
            </a:extLst>
          </p:cNvPr>
          <p:cNvSpPr>
            <a:spLocks noGrp="1"/>
          </p:cNvSpPr>
          <p:nvPr>
            <p:ph type="title"/>
          </p:nvPr>
        </p:nvSpPr>
        <p:spPr/>
        <p:txBody>
          <a:bodyPr>
            <a:normAutofit fontScale="90000"/>
          </a:bodyPr>
          <a:lstStyle/>
          <a:p>
            <a:r>
              <a:rPr lang="en-IN" b="1" i="0" dirty="0">
                <a:solidFill>
                  <a:srgbClr val="222222"/>
                </a:solidFill>
                <a:effectLst/>
                <a:latin typeface="Source Sans Pro" panose="020B0503030403020204" pitchFamily="34" charset="0"/>
              </a:rPr>
              <a:t>Defect Life Cycle Explained</a:t>
            </a:r>
            <a:br>
              <a:rPr lang="en-IN" b="1" i="0" dirty="0">
                <a:solidFill>
                  <a:srgbClr val="222222"/>
                </a:solidFill>
                <a:effectLst/>
                <a:latin typeface="Source Sans Pro" panose="020B0503030403020204" pitchFamily="34" charset="0"/>
              </a:rPr>
            </a:br>
            <a:endParaRPr lang="en-IN" dirty="0"/>
          </a:p>
        </p:txBody>
      </p:sp>
      <p:pic>
        <p:nvPicPr>
          <p:cNvPr id="2050" name="Picture 2" descr="Defect Life Cycle or Bug Life Cycle -  Stuff You Must Know!">
            <a:extLst>
              <a:ext uri="{FF2B5EF4-FFF2-40B4-BE49-F238E27FC236}">
                <a16:creationId xmlns:a16="http://schemas.microsoft.com/office/drawing/2014/main" id="{C08DD3A7-119E-0C98-05E3-D8EDB36CDB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958" y="1600200"/>
            <a:ext cx="661008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834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2D91E-C601-BC07-37A7-595F593B99EA}"/>
              </a:ext>
            </a:extLst>
          </p:cNvPr>
          <p:cNvSpPr>
            <a:spLocks noGrp="1"/>
          </p:cNvSpPr>
          <p:nvPr>
            <p:ph idx="1"/>
          </p:nvPr>
        </p:nvSpPr>
        <p:spPr>
          <a:xfrm>
            <a:off x="457200" y="381000"/>
            <a:ext cx="8229600" cy="5745163"/>
          </a:xfrm>
        </p:spPr>
        <p:txBody>
          <a:bodyPr>
            <a:normAutofit fontScale="55000" lnSpcReduction="20000"/>
          </a:bodyPr>
          <a:lstStyle/>
          <a:p>
            <a:pPr algn="l">
              <a:buFont typeface="+mj-lt"/>
              <a:buAutoNum type="arabicPeriod"/>
            </a:pPr>
            <a:r>
              <a:rPr lang="en-GB" b="0" i="0" dirty="0">
                <a:solidFill>
                  <a:srgbClr val="222222"/>
                </a:solidFill>
                <a:effectLst/>
                <a:latin typeface="Source Sans Pro" panose="020B0503030403020204" pitchFamily="34" charset="0"/>
              </a:rPr>
              <a:t>Tester finds the defect</a:t>
            </a:r>
          </a:p>
          <a:p>
            <a:pPr algn="l">
              <a:buFont typeface="+mj-lt"/>
              <a:buAutoNum type="arabicPeriod"/>
            </a:pPr>
            <a:r>
              <a:rPr lang="en-GB" b="0" i="0" dirty="0">
                <a:solidFill>
                  <a:srgbClr val="222222"/>
                </a:solidFill>
                <a:effectLst/>
                <a:latin typeface="Source Sans Pro" panose="020B0503030403020204" pitchFamily="34" charset="0"/>
              </a:rPr>
              <a:t>Status assigned to defect- New</a:t>
            </a:r>
          </a:p>
          <a:p>
            <a:pPr algn="l">
              <a:buFont typeface="+mj-lt"/>
              <a:buAutoNum type="arabicPeriod"/>
            </a:pPr>
            <a:r>
              <a:rPr lang="en-GB" b="0" i="0" dirty="0">
                <a:solidFill>
                  <a:srgbClr val="222222"/>
                </a:solidFill>
                <a:effectLst/>
                <a:latin typeface="Source Sans Pro" panose="020B0503030403020204" pitchFamily="34" charset="0"/>
              </a:rPr>
              <a:t>A defect is forwarded to Project Manager for </a:t>
            </a:r>
            <a:r>
              <a:rPr lang="en-GB" b="0" i="0" dirty="0" err="1">
                <a:solidFill>
                  <a:srgbClr val="222222"/>
                </a:solidFill>
                <a:effectLst/>
                <a:latin typeface="Source Sans Pro" panose="020B0503030403020204" pitchFamily="34" charset="0"/>
              </a:rPr>
              <a:t>analyze</a:t>
            </a:r>
            <a:endParaRPr lang="en-GB" b="0" i="0" dirty="0">
              <a:solidFill>
                <a:srgbClr val="222222"/>
              </a:solidFill>
              <a:effectLst/>
              <a:latin typeface="Source Sans Pro" panose="020B0503030403020204" pitchFamily="34" charset="0"/>
            </a:endParaRPr>
          </a:p>
          <a:p>
            <a:pPr algn="l">
              <a:buFont typeface="+mj-lt"/>
              <a:buAutoNum type="arabicPeriod"/>
            </a:pPr>
            <a:r>
              <a:rPr lang="en-GB" b="0" i="0" dirty="0">
                <a:solidFill>
                  <a:srgbClr val="222222"/>
                </a:solidFill>
                <a:effectLst/>
                <a:latin typeface="Source Sans Pro" panose="020B0503030403020204" pitchFamily="34" charset="0"/>
              </a:rPr>
              <a:t>Project Manager decides whether a defect is valid</a:t>
            </a:r>
          </a:p>
          <a:p>
            <a:pPr algn="l">
              <a:buFont typeface="+mj-lt"/>
              <a:buAutoNum type="arabicPeriod"/>
            </a:pPr>
            <a:r>
              <a:rPr lang="en-GB" b="0" i="0" dirty="0">
                <a:solidFill>
                  <a:srgbClr val="222222"/>
                </a:solidFill>
                <a:effectLst/>
                <a:latin typeface="Source Sans Pro" panose="020B0503030403020204" pitchFamily="34" charset="0"/>
              </a:rPr>
              <a:t>Here the defect is not valid- a status is given “Rejected.”</a:t>
            </a:r>
          </a:p>
          <a:p>
            <a:pPr algn="l">
              <a:buFont typeface="+mj-lt"/>
              <a:buAutoNum type="arabicPeriod"/>
            </a:pPr>
            <a:r>
              <a:rPr lang="en-GB" b="0" i="0" dirty="0">
                <a:solidFill>
                  <a:srgbClr val="222222"/>
                </a:solidFill>
                <a:effectLst/>
                <a:latin typeface="Source Sans Pro" panose="020B0503030403020204" pitchFamily="34" charset="0"/>
              </a:rPr>
              <a:t>So, project manager assigns a status </a:t>
            </a:r>
            <a:r>
              <a:rPr lang="en-GB" b="1" i="0" dirty="0">
                <a:solidFill>
                  <a:srgbClr val="222222"/>
                </a:solidFill>
                <a:effectLst/>
                <a:latin typeface="Source Sans Pro" panose="020B0503030403020204" pitchFamily="34" charset="0"/>
              </a:rPr>
              <a:t>rejected</a:t>
            </a:r>
            <a:r>
              <a:rPr lang="en-GB" b="0" i="0" dirty="0">
                <a:solidFill>
                  <a:srgbClr val="222222"/>
                </a:solidFill>
                <a:effectLst/>
                <a:latin typeface="Source Sans Pro" panose="020B0503030403020204" pitchFamily="34" charset="0"/>
              </a:rPr>
              <a:t>. If the defect is not rejected then the next step is to check whether it is in scope. Suppose we have another function- email functionality for the same application, and you find a problem with that. But it is not a part of the current release when such defects are assigned as a </a:t>
            </a:r>
            <a:r>
              <a:rPr lang="en-GB" b="1" i="0" dirty="0">
                <a:solidFill>
                  <a:srgbClr val="222222"/>
                </a:solidFill>
                <a:effectLst/>
                <a:latin typeface="Source Sans Pro" panose="020B0503030403020204" pitchFamily="34" charset="0"/>
              </a:rPr>
              <a:t>postponed or deferred </a:t>
            </a:r>
            <a:r>
              <a:rPr lang="en-GB" b="0" i="0" dirty="0">
                <a:solidFill>
                  <a:srgbClr val="222222"/>
                </a:solidFill>
                <a:effectLst/>
                <a:latin typeface="Source Sans Pro" panose="020B0503030403020204" pitchFamily="34" charset="0"/>
              </a:rPr>
              <a:t>status.</a:t>
            </a:r>
          </a:p>
          <a:p>
            <a:pPr algn="l">
              <a:buFont typeface="+mj-lt"/>
              <a:buAutoNum type="arabicPeriod"/>
            </a:pPr>
            <a:r>
              <a:rPr lang="en-GB" b="0" i="0" dirty="0">
                <a:solidFill>
                  <a:srgbClr val="222222"/>
                </a:solidFill>
                <a:effectLst/>
                <a:latin typeface="Source Sans Pro" panose="020B0503030403020204" pitchFamily="34" charset="0"/>
              </a:rPr>
              <a:t>Next, the manager verifies whether a similar defect was raised earlier. If yes defect is assigned a status </a:t>
            </a:r>
            <a:r>
              <a:rPr lang="en-GB" b="1" i="0" dirty="0">
                <a:solidFill>
                  <a:srgbClr val="222222"/>
                </a:solidFill>
                <a:effectLst/>
                <a:latin typeface="Source Sans Pro" panose="020B0503030403020204" pitchFamily="34" charset="0"/>
              </a:rPr>
              <a:t>duplicate</a:t>
            </a:r>
            <a:r>
              <a:rPr lang="en-GB" b="0" i="0" dirty="0">
                <a:solidFill>
                  <a:srgbClr val="222222"/>
                </a:solidFill>
                <a:effectLst/>
                <a:latin typeface="Source Sans Pro" panose="020B0503030403020204" pitchFamily="34" charset="0"/>
              </a:rPr>
              <a:t>.</a:t>
            </a:r>
          </a:p>
          <a:p>
            <a:pPr algn="l">
              <a:buFont typeface="+mj-lt"/>
              <a:buAutoNum type="arabicPeriod"/>
            </a:pPr>
            <a:r>
              <a:rPr lang="en-GB" b="0" i="0" dirty="0">
                <a:solidFill>
                  <a:srgbClr val="222222"/>
                </a:solidFill>
                <a:effectLst/>
                <a:latin typeface="Source Sans Pro" panose="020B0503030403020204" pitchFamily="34" charset="0"/>
              </a:rPr>
              <a:t>If no the defect is assigned to the developer who starts fixing the code. During this stage, the defect is assigned a status </a:t>
            </a:r>
            <a:r>
              <a:rPr lang="en-GB" b="1" i="0" dirty="0">
                <a:solidFill>
                  <a:srgbClr val="222222"/>
                </a:solidFill>
                <a:effectLst/>
                <a:latin typeface="Source Sans Pro" panose="020B0503030403020204" pitchFamily="34" charset="0"/>
              </a:rPr>
              <a:t>in- progress.</a:t>
            </a:r>
            <a:endParaRPr lang="en-GB" b="0" i="0" dirty="0">
              <a:solidFill>
                <a:srgbClr val="222222"/>
              </a:solidFill>
              <a:effectLst/>
              <a:latin typeface="Source Sans Pro" panose="020B0503030403020204" pitchFamily="34" charset="0"/>
            </a:endParaRPr>
          </a:p>
          <a:p>
            <a:pPr algn="l">
              <a:buFont typeface="+mj-lt"/>
              <a:buAutoNum type="arabicPeriod"/>
            </a:pPr>
            <a:r>
              <a:rPr lang="en-GB" b="0" i="0" dirty="0">
                <a:solidFill>
                  <a:srgbClr val="222222"/>
                </a:solidFill>
                <a:effectLst/>
                <a:latin typeface="Source Sans Pro" panose="020B0503030403020204" pitchFamily="34" charset="0"/>
              </a:rPr>
              <a:t>Once the code is fixed. A defect is assigned a status </a:t>
            </a:r>
            <a:r>
              <a:rPr lang="en-GB" b="1" i="0" dirty="0">
                <a:solidFill>
                  <a:srgbClr val="222222"/>
                </a:solidFill>
                <a:effectLst/>
                <a:latin typeface="Source Sans Pro" panose="020B0503030403020204" pitchFamily="34" charset="0"/>
              </a:rPr>
              <a:t>fixed</a:t>
            </a:r>
            <a:endParaRPr lang="en-GB" b="0" i="0" dirty="0">
              <a:solidFill>
                <a:srgbClr val="222222"/>
              </a:solidFill>
              <a:effectLst/>
              <a:latin typeface="Source Sans Pro" panose="020B0503030403020204" pitchFamily="34" charset="0"/>
            </a:endParaRPr>
          </a:p>
          <a:p>
            <a:pPr algn="l">
              <a:buFont typeface="+mj-lt"/>
              <a:buAutoNum type="arabicPeriod"/>
            </a:pPr>
            <a:r>
              <a:rPr lang="en-GB" b="0" i="0" dirty="0">
                <a:solidFill>
                  <a:srgbClr val="222222"/>
                </a:solidFill>
                <a:effectLst/>
                <a:latin typeface="Source Sans Pro" panose="020B0503030403020204" pitchFamily="34" charset="0"/>
              </a:rPr>
              <a:t>Next, the tester will re-test the code. In case, the</a:t>
            </a:r>
            <a:r>
              <a:rPr lang="en-GB" b="0" i="0" u="none" strike="noStrike" dirty="0">
                <a:solidFill>
                  <a:srgbClr val="222222"/>
                </a:solidFill>
                <a:effectLst/>
                <a:latin typeface="Source Sans Pro" panose="020B0503030403020204" pitchFamily="34" charset="0"/>
                <a:hlinkClick r:id="rId2"/>
              </a:rPr>
              <a:t> Test Case </a:t>
            </a:r>
            <a:r>
              <a:rPr lang="en-GB" b="0" i="0" dirty="0">
                <a:solidFill>
                  <a:srgbClr val="222222"/>
                </a:solidFill>
                <a:effectLst/>
                <a:latin typeface="Source Sans Pro" panose="020B0503030403020204" pitchFamily="34" charset="0"/>
              </a:rPr>
              <a:t>passes the defect is </a:t>
            </a:r>
            <a:r>
              <a:rPr lang="en-GB" b="1" i="0" dirty="0">
                <a:solidFill>
                  <a:srgbClr val="222222"/>
                </a:solidFill>
                <a:effectLst/>
                <a:latin typeface="Source Sans Pro" panose="020B0503030403020204" pitchFamily="34" charset="0"/>
              </a:rPr>
              <a:t>closed.</a:t>
            </a:r>
            <a:r>
              <a:rPr lang="en-GB" b="0" i="0" dirty="0">
                <a:solidFill>
                  <a:srgbClr val="222222"/>
                </a:solidFill>
                <a:effectLst/>
                <a:latin typeface="Source Sans Pro" panose="020B0503030403020204" pitchFamily="34" charset="0"/>
              </a:rPr>
              <a:t> If the test cases fail again, the defect is </a:t>
            </a:r>
            <a:r>
              <a:rPr lang="en-GB" b="1" i="0" dirty="0">
                <a:solidFill>
                  <a:srgbClr val="222222"/>
                </a:solidFill>
                <a:effectLst/>
                <a:latin typeface="Source Sans Pro" panose="020B0503030403020204" pitchFamily="34" charset="0"/>
              </a:rPr>
              <a:t>re-opened</a:t>
            </a:r>
            <a:r>
              <a:rPr lang="en-GB" b="0" i="0" dirty="0">
                <a:solidFill>
                  <a:srgbClr val="222222"/>
                </a:solidFill>
                <a:effectLst/>
                <a:latin typeface="Source Sans Pro" panose="020B0503030403020204" pitchFamily="34" charset="0"/>
              </a:rPr>
              <a:t> and assigned to the developer.</a:t>
            </a:r>
          </a:p>
          <a:p>
            <a:pPr algn="l">
              <a:buFont typeface="+mj-lt"/>
              <a:buAutoNum type="arabicPeriod"/>
            </a:pPr>
            <a:r>
              <a:rPr lang="en-GB" b="0" i="0" dirty="0">
                <a:solidFill>
                  <a:srgbClr val="222222"/>
                </a:solidFill>
                <a:effectLst/>
                <a:latin typeface="Source Sans Pro" panose="020B0503030403020204" pitchFamily="34" charset="0"/>
              </a:rPr>
              <a:t>Consider a situation where during the 1st release of Flight Reservation a defect was found in Fax order that was fixed and assigned a status closed. During the second upgrade release the same defect again re-surfaced. In such cases, a closed defect will be </a:t>
            </a:r>
            <a:r>
              <a:rPr lang="en-GB" b="1" i="0" dirty="0">
                <a:solidFill>
                  <a:srgbClr val="222222"/>
                </a:solidFill>
                <a:effectLst/>
                <a:latin typeface="Source Sans Pro" panose="020B0503030403020204" pitchFamily="34" charset="0"/>
              </a:rPr>
              <a:t>re-opened.</a:t>
            </a:r>
            <a:endParaRPr lang="en-GB"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13497879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6000" b="1" dirty="0">
                <a:solidFill>
                  <a:srgbClr val="FF0000"/>
                </a:solidFill>
              </a:rPr>
              <a:t>THANK YOU</a:t>
            </a:r>
          </a:p>
        </p:txBody>
      </p:sp>
    </p:spTree>
    <p:extLst>
      <p:ext uri="{BB962C8B-B14F-4D97-AF65-F5344CB8AC3E}">
        <p14:creationId xmlns:p14="http://schemas.microsoft.com/office/powerpoint/2010/main" val="109418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normAutofit/>
          </a:bodyPr>
          <a:lstStyle/>
          <a:p>
            <a:r>
              <a:rPr lang="en-US" sz="4800" b="1" dirty="0">
                <a:solidFill>
                  <a:srgbClr val="002060"/>
                </a:solidFill>
              </a:rPr>
              <a:t>MANUAL TESTING</a:t>
            </a:r>
          </a:p>
        </p:txBody>
      </p:sp>
    </p:spTree>
    <p:extLst>
      <p:ext uri="{BB962C8B-B14F-4D97-AF65-F5344CB8AC3E}">
        <p14:creationId xmlns:p14="http://schemas.microsoft.com/office/powerpoint/2010/main" val="113416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8200</Words>
  <Application>Microsoft Office PowerPoint</Application>
  <PresentationFormat>On-screen Show (4:3)</PresentationFormat>
  <Paragraphs>491</Paragraphs>
  <Slides>87</Slides>
  <Notes>0</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SOFTWARE TESTING</vt:lpstr>
      <vt:lpstr>PowerPoint Presentation</vt:lpstr>
      <vt:lpstr>PowerPoint Presentation</vt:lpstr>
      <vt:lpstr>PowerPoint Presentation</vt:lpstr>
      <vt:lpstr>PowerPoint Presentation</vt:lpstr>
      <vt:lpstr>PowerPoint Presentation</vt:lpstr>
      <vt:lpstr>Software Testing Types:</vt:lpstr>
      <vt:lpstr>What are the different types of Software Testing?</vt:lpstr>
      <vt:lpstr>MANUAL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Defect/Bug Life Cycle? </vt:lpstr>
      <vt:lpstr>PowerPoint Presentation</vt:lpstr>
      <vt:lpstr>PowerPoint Presentation</vt:lpstr>
      <vt:lpstr>Defect Life Cycle Explained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dc:creator>
  <cp:lastModifiedBy>Sarath Niranjan</cp:lastModifiedBy>
  <cp:revision>134</cp:revision>
  <dcterms:created xsi:type="dcterms:W3CDTF">2020-10-14T06:50:47Z</dcterms:created>
  <dcterms:modified xsi:type="dcterms:W3CDTF">2023-06-27T14:11:47Z</dcterms:modified>
</cp:coreProperties>
</file>