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1" r:id="rId3"/>
    <p:sldId id="262" r:id="rId4"/>
    <p:sldId id="257" r:id="rId5"/>
    <p:sldId id="269" r:id="rId6"/>
    <p:sldId id="270" r:id="rId7"/>
    <p:sldId id="271" r:id="rId8"/>
    <p:sldId id="272" r:id="rId9"/>
    <p:sldId id="273" r:id="rId10"/>
    <p:sldId id="258" r:id="rId11"/>
    <p:sldId id="263" r:id="rId12"/>
    <p:sldId id="259" r:id="rId13"/>
    <p:sldId id="264" r:id="rId14"/>
    <p:sldId id="274"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10285EB-AFCD-414E-8AD7-4EE43E823E58}">
          <p14:sldIdLst>
            <p14:sldId id="256"/>
            <p14:sldId id="261"/>
            <p14:sldId id="262"/>
            <p14:sldId id="257"/>
            <p14:sldId id="269"/>
            <p14:sldId id="270"/>
            <p14:sldId id="271"/>
            <p14:sldId id="272"/>
            <p14:sldId id="273"/>
            <p14:sldId id="258"/>
            <p14:sldId id="263"/>
            <p14:sldId id="259"/>
            <p14:sldId id="264"/>
            <p14:sldId id="274"/>
            <p14:sldId id="265"/>
          </p14:sldIdLst>
        </p14:section>
        <p14:section name="Untitled Section" id="{69385614-8518-43A8-B942-EE2E2BAB6F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DEF221-21C5-42D8-B3D0-EF9C7465CFDE}"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3993868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DEF221-21C5-42D8-B3D0-EF9C7465CFDE}"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3513888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DEF221-21C5-42D8-B3D0-EF9C7465CFDE}"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34670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DEF221-21C5-42D8-B3D0-EF9C7465CFDE}"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956095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DEF221-21C5-42D8-B3D0-EF9C7465CFDE}"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62353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DEF221-21C5-42D8-B3D0-EF9C7465CFDE}"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1347418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DEF221-21C5-42D8-B3D0-EF9C7465CFDE}"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2814584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DEF221-21C5-42D8-B3D0-EF9C7465CFDE}"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2220515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DEF221-21C5-42D8-B3D0-EF9C7465CFDE}"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3968028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DEF221-21C5-42D8-B3D0-EF9C7465CFDE}"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2947912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DEF221-21C5-42D8-B3D0-EF9C7465CFDE}"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849974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DEF221-21C5-42D8-B3D0-EF9C7465CFDE}"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1545153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DEF221-21C5-42D8-B3D0-EF9C7465CFDE}"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4044846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DEF221-21C5-42D8-B3D0-EF9C7465CFDE}"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462494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DEF221-21C5-42D8-B3D0-EF9C7465CFDE}"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4229624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1CE859-368E-45F0-9D8A-EADE817EE228}" type="slidenum">
              <a:rPr lang="en-IN" smtClean="0"/>
              <a:t>‹#›</a:t>
            </a:fld>
            <a:endParaRPr lang="en-IN"/>
          </a:p>
        </p:txBody>
      </p:sp>
      <p:sp>
        <p:nvSpPr>
          <p:cNvPr id="5" name="Date Placeholder 4"/>
          <p:cNvSpPr>
            <a:spLocks noGrp="1"/>
          </p:cNvSpPr>
          <p:nvPr>
            <p:ph type="dt" sz="half" idx="10"/>
          </p:nvPr>
        </p:nvSpPr>
        <p:spPr/>
        <p:txBody>
          <a:bodyPr/>
          <a:lstStyle/>
          <a:p>
            <a:fld id="{BEDEF221-21C5-42D8-B3D0-EF9C7465CFDE}" type="datetimeFigureOut">
              <a:rPr lang="en-IN" smtClean="0"/>
              <a:t>05-04-2024</a:t>
            </a:fld>
            <a:endParaRPr lang="en-IN"/>
          </a:p>
        </p:txBody>
      </p:sp>
    </p:spTree>
    <p:extLst>
      <p:ext uri="{BB962C8B-B14F-4D97-AF65-F5344CB8AC3E}">
        <p14:creationId xmlns:p14="http://schemas.microsoft.com/office/powerpoint/2010/main" val="4091508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EDEF221-21C5-42D8-B3D0-EF9C7465CFDE}" type="datetimeFigureOut">
              <a:rPr lang="en-IN" smtClean="0"/>
              <a:t>05-04-2024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1CE859-368E-45F0-9D8A-EADE817EE228}" type="slidenum">
              <a:rPr lang="en-IN" smtClean="0"/>
              <a:t>‹#›</a:t>
            </a:fld>
            <a:endParaRPr lang="en-IN"/>
          </a:p>
        </p:txBody>
      </p:sp>
    </p:spTree>
    <p:extLst>
      <p:ext uri="{BB962C8B-B14F-4D97-AF65-F5344CB8AC3E}">
        <p14:creationId xmlns:p14="http://schemas.microsoft.com/office/powerpoint/2010/main" val="392098769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6.xml" /><Relationship Id="rId4" Type="http://schemas.openxmlformats.org/officeDocument/2006/relationships/image" Target="../media/image4.jpeg" /></Relationships>
</file>

<file path=ppt/slides/_rels/slide14.xml.rels><?xml version="1.0" encoding="UTF-8" standalone="yes"?>
<Relationships xmlns="http://schemas.openxmlformats.org/package/2006/relationships"><Relationship Id="rId3" Type="http://schemas.openxmlformats.org/officeDocument/2006/relationships/hyperlink" Target="https://www.google.com/url?sa=t&amp;source=web&amp;rct=j&amp;opi=89978449&amp;url=https://octane.stpi.in/uploads/files/SampleProblemStatement_Graphics.pdf&amp;ved=2ahUKEwin9enq4aqFAxXgS2wGHS9hA-IQFnoECDwQAQ&amp;usg=AOvVaw22AIV3Zdfx90FYr_RQGy9F" TargetMode="External" /><Relationship Id="rId2" Type="http://schemas.openxmlformats.org/officeDocument/2006/relationships/hyperlink" Target="https://colab.research.google.com/drive/1Lj3t5zaqwNDrVg6DUPzm16E5Li9xSXSG" TargetMode="External" /><Relationship Id="rId1" Type="http://schemas.openxmlformats.org/officeDocument/2006/relationships/slideLayout" Target="../slideLayouts/slideLayout6.xml" /><Relationship Id="rId5" Type="http://schemas.openxmlformats.org/officeDocument/2006/relationships/hyperlink" Target="https://www.kaggle.com/datasets/kkhandekar/popular-brand-logos-image-dataset/code" TargetMode="External" /><Relationship Id="rId4" Type="http://schemas.openxmlformats.org/officeDocument/2006/relationships/hyperlink" Target="https://images.app.goo.gl/8En25jC13smHuL8a6" TargetMode="Externa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2684781-6BE3-3836-4E06-895245F190B5}"/>
              </a:ext>
            </a:extLst>
          </p:cNvPr>
          <p:cNvSpPr>
            <a:spLocks noGrp="1"/>
          </p:cNvSpPr>
          <p:nvPr>
            <p:ph type="subTitle" idx="1"/>
          </p:nvPr>
        </p:nvSpPr>
        <p:spPr>
          <a:xfrm>
            <a:off x="1507067" y="4050833"/>
            <a:ext cx="7766936" cy="1740367"/>
          </a:xfrm>
        </p:spPr>
        <p:txBody>
          <a:bodyPr>
            <a:normAutofit fontScale="85000" lnSpcReduction="20000"/>
          </a:bodyPr>
          <a:lstStyle/>
          <a:p>
            <a:r>
              <a:rPr lang="en-IN" sz="3000" dirty="0">
                <a:solidFill>
                  <a:schemeClr val="tx1"/>
                </a:solidFill>
                <a:latin typeface="Berlin Sans FB Demi" panose="020E0802020502020306" pitchFamily="34" charset="0"/>
              </a:rPr>
              <a:t>Created by</a:t>
            </a:r>
          </a:p>
          <a:p>
            <a:r>
              <a:rPr lang="en-GB"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Prasanth R</a:t>
            </a:r>
            <a:endParaRPr lang="en-IN"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endParaRPr>
          </a:p>
          <a:p>
            <a:r>
              <a:rPr lang="en-IN"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Reg no:- 91232110430</a:t>
            </a:r>
            <a:r>
              <a:rPr lang="en-GB"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4</a:t>
            </a:r>
            <a:endParaRPr lang="en-IN"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endParaRPr>
          </a:p>
          <a:p>
            <a:r>
              <a:rPr lang="en-IN"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3</a:t>
            </a:r>
            <a:r>
              <a:rPr lang="en-IN" baseline="30000"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rd</a:t>
            </a:r>
            <a:r>
              <a:rPr lang="en-IN"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 year </a:t>
            </a:r>
            <a:r>
              <a:rPr lang="en-IN" dirty="0" err="1">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cse</a:t>
            </a:r>
            <a:r>
              <a:rPr lang="en-IN"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 </a:t>
            </a:r>
          </a:p>
          <a:p>
            <a:r>
              <a:rPr lang="en-IN"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Sacs </a:t>
            </a:r>
            <a:r>
              <a:rPr lang="en-IN" dirty="0" err="1">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mavmm</a:t>
            </a:r>
            <a:r>
              <a:rPr lang="en-IN" dirty="0">
                <a:solidFill>
                  <a:schemeClr val="tx1"/>
                </a:solidFill>
                <a:latin typeface="Copperplate Gothic Bold" panose="020E0705020206020404" pitchFamily="34" charset="0"/>
                <a:ea typeface="Cascadia Code" panose="020B0609020000020004" pitchFamily="49" charset="0"/>
                <a:cs typeface="Cascadia Code" panose="020B0609020000020004" pitchFamily="49" charset="0"/>
              </a:rPr>
              <a:t> engineering college </a:t>
            </a:r>
          </a:p>
          <a:p>
            <a:endParaRPr lang="en-IN" dirty="0">
              <a:solidFill>
                <a:schemeClr val="tx1"/>
              </a:solidFill>
              <a:latin typeface="Berlin Sans FB Demi" panose="020E0802020502020306" pitchFamily="34" charset="0"/>
            </a:endParaRPr>
          </a:p>
          <a:p>
            <a:endParaRPr lang="en-IN" dirty="0">
              <a:solidFill>
                <a:schemeClr val="tx1"/>
              </a:solidFill>
              <a:latin typeface="Berlin Sans FB Demi" panose="020E0802020502020306" pitchFamily="34" charset="0"/>
            </a:endParaRPr>
          </a:p>
        </p:txBody>
      </p:sp>
      <p:sp>
        <p:nvSpPr>
          <p:cNvPr id="5" name="Title 4">
            <a:extLst>
              <a:ext uri="{FF2B5EF4-FFF2-40B4-BE49-F238E27FC236}">
                <a16:creationId xmlns:a16="http://schemas.microsoft.com/office/drawing/2014/main" id="{B3E428C8-C3BC-F1BB-D71E-F42AD21ED34B}"/>
              </a:ext>
            </a:extLst>
          </p:cNvPr>
          <p:cNvSpPr>
            <a:spLocks noGrp="1"/>
          </p:cNvSpPr>
          <p:nvPr>
            <p:ph type="ctrTitle"/>
          </p:nvPr>
        </p:nvSpPr>
        <p:spPr>
          <a:xfrm>
            <a:off x="767914" y="1214438"/>
            <a:ext cx="9423836" cy="2214562"/>
          </a:xfrm>
        </p:spPr>
        <p:txBody>
          <a:bodyPr/>
          <a:lstStyle/>
          <a:p>
            <a:pPr algn="ctr"/>
            <a:r>
              <a:rPr lang="en-GB" sz="4800" dirty="0"/>
              <a:t>LOGO DESIGN USING GENERATIVE ARTIFICIAL INTELLIGENCE </a:t>
            </a:r>
            <a:endParaRPr lang="en-US" sz="4800" dirty="0"/>
          </a:p>
        </p:txBody>
      </p:sp>
    </p:spTree>
    <p:extLst>
      <p:ext uri="{BB962C8B-B14F-4D97-AF65-F5344CB8AC3E}">
        <p14:creationId xmlns:p14="http://schemas.microsoft.com/office/powerpoint/2010/main" val="3127264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97FFB7-C063-6289-3E13-A49D372F8FE7}"/>
              </a:ext>
            </a:extLst>
          </p:cNvPr>
          <p:cNvSpPr txBox="1"/>
          <p:nvPr/>
        </p:nvSpPr>
        <p:spPr>
          <a:xfrm>
            <a:off x="494111" y="471397"/>
            <a:ext cx="9911952" cy="1692771"/>
          </a:xfrm>
          <a:prstGeom prst="rect">
            <a:avLst/>
          </a:prstGeom>
          <a:noFill/>
        </p:spPr>
        <p:txBody>
          <a:bodyPr wrap="square">
            <a:spAutoFit/>
          </a:bodyPr>
          <a:lstStyle/>
          <a:p>
            <a:pPr algn="just" rtl="0">
              <a:spcBef>
                <a:spcPts val="0"/>
              </a:spcBef>
              <a:spcAft>
                <a:spcPts val="0"/>
              </a:spcAft>
            </a:pPr>
            <a:r>
              <a:rPr lang="en-GB" sz="2400" b="1" i="0" u="none" strike="noStrike" dirty="0">
                <a:solidFill>
                  <a:srgbClr val="000000"/>
                </a:solidFill>
                <a:effectLst/>
                <a:latin typeface="+mj-lt"/>
              </a:rPr>
              <a:t>6. Human Review and Feedback Loop: </a:t>
            </a:r>
          </a:p>
          <a:p>
            <a:pPr algn="just" rtl="0">
              <a:spcBef>
                <a:spcPts val="0"/>
              </a:spcBef>
              <a:spcAft>
                <a:spcPts val="0"/>
              </a:spcAft>
            </a:pPr>
            <a:endParaRPr lang="en-GB" sz="2000" b="1" dirty="0">
              <a:solidFill>
                <a:srgbClr val="000000"/>
              </a:solidFill>
            </a:endParaRPr>
          </a:p>
          <a:p>
            <a:pPr marL="1714500" lvl="3" indent="-342900" algn="just">
              <a:buFont typeface="Arial" panose="020B0604020202020204" pitchFamily="34" charset="0"/>
              <a:buChar char="•"/>
            </a:pPr>
            <a:r>
              <a:rPr lang="en-GB" sz="2000" b="1" i="0" u="none" strike="noStrike" dirty="0">
                <a:solidFill>
                  <a:srgbClr val="000000"/>
                </a:solidFill>
                <a:effectLst/>
              </a:rPr>
              <a:t>Have human designers review the generated concepts, select the most promising ones, and provide feedback to the AI model. This feedback loop helps the model learn and improve over time.</a:t>
            </a:r>
            <a:endParaRPr lang="en-GB" sz="2000" b="1" dirty="0">
              <a:effectLst/>
            </a:endParaRPr>
          </a:p>
        </p:txBody>
      </p:sp>
      <p:sp>
        <p:nvSpPr>
          <p:cNvPr id="7" name="TextBox 6">
            <a:extLst>
              <a:ext uri="{FF2B5EF4-FFF2-40B4-BE49-F238E27FC236}">
                <a16:creationId xmlns:a16="http://schemas.microsoft.com/office/drawing/2014/main" id="{11588E7F-170C-47D8-C6F1-59889EBF4002}"/>
              </a:ext>
            </a:extLst>
          </p:cNvPr>
          <p:cNvSpPr txBox="1"/>
          <p:nvPr/>
        </p:nvSpPr>
        <p:spPr>
          <a:xfrm>
            <a:off x="494111" y="2261711"/>
            <a:ext cx="9733358" cy="2000548"/>
          </a:xfrm>
          <a:prstGeom prst="rect">
            <a:avLst/>
          </a:prstGeom>
          <a:noFill/>
        </p:spPr>
        <p:txBody>
          <a:bodyPr wrap="square">
            <a:spAutoFit/>
          </a:bodyPr>
          <a:lstStyle/>
          <a:p>
            <a:pPr algn="just" rtl="0">
              <a:spcBef>
                <a:spcPts val="0"/>
              </a:spcBef>
              <a:spcAft>
                <a:spcPts val="0"/>
              </a:spcAft>
            </a:pPr>
            <a:r>
              <a:rPr lang="en-GB" sz="2400" b="1" i="0" u="none" strike="noStrike" dirty="0">
                <a:solidFill>
                  <a:srgbClr val="000000"/>
                </a:solidFill>
                <a:effectLst/>
                <a:latin typeface="+mj-lt"/>
              </a:rPr>
              <a:t>7. Fine-tuning and Customization: </a:t>
            </a:r>
          </a:p>
          <a:p>
            <a:pPr algn="just" rtl="0">
              <a:spcBef>
                <a:spcPts val="0"/>
              </a:spcBef>
              <a:spcAft>
                <a:spcPts val="0"/>
              </a:spcAft>
            </a:pPr>
            <a:endParaRPr lang="en-GB" sz="2000" b="1" dirty="0">
              <a:solidFill>
                <a:srgbClr val="000000"/>
              </a:solidFill>
              <a:latin typeface="Google Sans"/>
            </a:endParaRPr>
          </a:p>
          <a:p>
            <a:pPr marL="1714500" lvl="3" indent="-342900" algn="just">
              <a:buFont typeface="Arial" panose="020B0604020202020204" pitchFamily="34" charset="0"/>
              <a:buChar char="•"/>
            </a:pPr>
            <a:r>
              <a:rPr lang="en-GB" sz="2000" b="1" i="0" u="none" strike="noStrike" dirty="0">
                <a:solidFill>
                  <a:srgbClr val="000000"/>
                </a:solidFill>
                <a:effectLst/>
              </a:rPr>
              <a:t>Fine-tune the generated concepts based on client feedback and preferences. Make adjustments to </a:t>
            </a:r>
            <a:r>
              <a:rPr lang="en-GB" sz="2000" b="1" i="0" u="none" strike="noStrike" dirty="0" err="1">
                <a:solidFill>
                  <a:srgbClr val="000000"/>
                </a:solidFill>
                <a:effectLst/>
              </a:rPr>
              <a:t>colors</a:t>
            </a:r>
            <a:r>
              <a:rPr lang="en-GB" sz="2000" b="1" i="0" u="none" strike="noStrike" dirty="0">
                <a:solidFill>
                  <a:srgbClr val="000000"/>
                </a:solidFill>
                <a:effectLst/>
              </a:rPr>
              <a:t>, typography, layout, and other design elements as needed to ensure the logo aligns with the client's brand identity.</a:t>
            </a:r>
            <a:endParaRPr lang="en-GB" sz="2000" b="1" dirty="0">
              <a:effectLst/>
            </a:endParaRPr>
          </a:p>
        </p:txBody>
      </p:sp>
      <p:sp>
        <p:nvSpPr>
          <p:cNvPr id="9" name="TextBox 8">
            <a:extLst>
              <a:ext uri="{FF2B5EF4-FFF2-40B4-BE49-F238E27FC236}">
                <a16:creationId xmlns:a16="http://schemas.microsoft.com/office/drawing/2014/main" id="{D09478FC-0668-D21F-52F2-DB4ED3598579}"/>
              </a:ext>
            </a:extLst>
          </p:cNvPr>
          <p:cNvSpPr txBox="1"/>
          <p:nvPr/>
        </p:nvSpPr>
        <p:spPr>
          <a:xfrm>
            <a:off x="494111" y="4093668"/>
            <a:ext cx="7414975" cy="2369880"/>
          </a:xfrm>
          <a:prstGeom prst="rect">
            <a:avLst/>
          </a:prstGeom>
          <a:noFill/>
        </p:spPr>
        <p:txBody>
          <a:bodyPr wrap="square">
            <a:spAutoFit/>
          </a:bodyPr>
          <a:lstStyle/>
          <a:p>
            <a:pPr algn="just" rtl="0">
              <a:spcBef>
                <a:spcPts val="0"/>
              </a:spcBef>
              <a:spcAft>
                <a:spcPts val="0"/>
              </a:spcAft>
            </a:pPr>
            <a:br>
              <a:rPr lang="en-GB" sz="2400" b="1" dirty="0">
                <a:latin typeface="+mj-lt"/>
              </a:rPr>
            </a:br>
            <a:r>
              <a:rPr lang="en-GB" sz="2400" b="1" i="0" u="none" strike="noStrike" dirty="0">
                <a:solidFill>
                  <a:srgbClr val="000000"/>
                </a:solidFill>
                <a:effectLst/>
                <a:latin typeface="+mj-lt"/>
              </a:rPr>
              <a:t>8. Finalization and Delivery: </a:t>
            </a:r>
          </a:p>
          <a:p>
            <a:pPr marL="1714500" lvl="3" indent="-342900" algn="just">
              <a:buFont typeface="Arial" panose="020B0604020202020204" pitchFamily="34" charset="0"/>
              <a:buChar char="•"/>
            </a:pPr>
            <a:endParaRPr lang="en-GB" sz="2000" b="1" dirty="0">
              <a:solidFill>
                <a:srgbClr val="000000"/>
              </a:solidFill>
            </a:endParaRPr>
          </a:p>
          <a:p>
            <a:pPr marL="1714500" lvl="3" indent="-342900" algn="just">
              <a:buFont typeface="Arial" panose="020B0604020202020204" pitchFamily="34" charset="0"/>
              <a:buChar char="•"/>
            </a:pPr>
            <a:r>
              <a:rPr lang="en-GB" sz="2000" b="1" i="0" u="none" strike="noStrike" dirty="0">
                <a:solidFill>
                  <a:srgbClr val="000000"/>
                </a:solidFill>
                <a:effectLst/>
              </a:rPr>
              <a:t>Once the client approves a final logo concept, deliver the high-resolution files in the required formats and sizes for various applications.</a:t>
            </a:r>
            <a:endParaRPr lang="en-GB" sz="2000" b="1" dirty="0">
              <a:effectLst/>
            </a:endParaRPr>
          </a:p>
        </p:txBody>
      </p:sp>
    </p:spTree>
    <p:extLst>
      <p:ext uri="{BB962C8B-B14F-4D97-AF65-F5344CB8AC3E}">
        <p14:creationId xmlns:p14="http://schemas.microsoft.com/office/powerpoint/2010/main" val="4240303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6040A7B-883C-C9DC-CDDB-33C225415097}"/>
              </a:ext>
            </a:extLst>
          </p:cNvPr>
          <p:cNvSpPr txBox="1"/>
          <p:nvPr/>
        </p:nvSpPr>
        <p:spPr>
          <a:xfrm>
            <a:off x="610676" y="971434"/>
            <a:ext cx="9923859" cy="1661993"/>
          </a:xfrm>
          <a:prstGeom prst="rect">
            <a:avLst/>
          </a:prstGeom>
          <a:noFill/>
        </p:spPr>
        <p:txBody>
          <a:bodyPr wrap="square">
            <a:spAutoFit/>
          </a:bodyPr>
          <a:lstStyle/>
          <a:p>
            <a:pPr algn="just" rtl="0">
              <a:spcBef>
                <a:spcPts val="0"/>
              </a:spcBef>
              <a:spcAft>
                <a:spcPts val="0"/>
              </a:spcAft>
            </a:pPr>
            <a:r>
              <a:rPr lang="en-GB" sz="2400" b="1" i="0" u="none" strike="noStrike" dirty="0">
                <a:solidFill>
                  <a:srgbClr val="000000"/>
                </a:solidFill>
                <a:effectLst/>
                <a:latin typeface="+mj-lt"/>
              </a:rPr>
              <a:t>9. Post-Implementation Monitoring: </a:t>
            </a:r>
          </a:p>
          <a:p>
            <a:pPr algn="just" rtl="0">
              <a:spcBef>
                <a:spcPts val="0"/>
              </a:spcBef>
              <a:spcAft>
                <a:spcPts val="0"/>
              </a:spcAft>
            </a:pPr>
            <a:endParaRPr lang="en-GB" dirty="0">
              <a:solidFill>
                <a:srgbClr val="000000"/>
              </a:solidFill>
              <a:latin typeface="Google Sans"/>
            </a:endParaRPr>
          </a:p>
          <a:p>
            <a:pPr marL="1657350" lvl="3" indent="-285750" algn="just">
              <a:buFont typeface="Arial" panose="020B0604020202020204" pitchFamily="34" charset="0"/>
              <a:buChar char="•"/>
            </a:pPr>
            <a:r>
              <a:rPr lang="en-GB" sz="2000" b="1" i="0" u="none" strike="noStrike" dirty="0">
                <a:solidFill>
                  <a:srgbClr val="000000"/>
                </a:solidFill>
                <a:effectLst/>
              </a:rPr>
              <a:t>Monitor the logo's performance and gather feedback from stakeholders to assess its effectiveness in representing the brand identity.</a:t>
            </a:r>
            <a:endParaRPr lang="en-GB" sz="2000" b="1" dirty="0">
              <a:effectLst/>
            </a:endParaRPr>
          </a:p>
        </p:txBody>
      </p:sp>
      <p:sp>
        <p:nvSpPr>
          <p:cNvPr id="9" name="TextBox 8">
            <a:extLst>
              <a:ext uri="{FF2B5EF4-FFF2-40B4-BE49-F238E27FC236}">
                <a16:creationId xmlns:a16="http://schemas.microsoft.com/office/drawing/2014/main" id="{B83D3F33-3B8D-23A1-3CA8-E6FFB9B359CF}"/>
              </a:ext>
            </a:extLst>
          </p:cNvPr>
          <p:cNvSpPr txBox="1"/>
          <p:nvPr/>
        </p:nvSpPr>
        <p:spPr>
          <a:xfrm>
            <a:off x="610675" y="3301244"/>
            <a:ext cx="9016989" cy="1661993"/>
          </a:xfrm>
          <a:prstGeom prst="rect">
            <a:avLst/>
          </a:prstGeom>
          <a:noFill/>
        </p:spPr>
        <p:txBody>
          <a:bodyPr wrap="square">
            <a:spAutoFit/>
          </a:bodyPr>
          <a:lstStyle/>
          <a:p>
            <a:pPr algn="just" rtl="0">
              <a:spcBef>
                <a:spcPts val="0"/>
              </a:spcBef>
              <a:spcAft>
                <a:spcPts val="0"/>
              </a:spcAft>
            </a:pPr>
            <a:r>
              <a:rPr lang="en-GB" sz="2400" b="1" i="0" u="none" strike="noStrike" dirty="0">
                <a:solidFill>
                  <a:srgbClr val="000000"/>
                </a:solidFill>
                <a:effectLst/>
                <a:latin typeface="+mj-lt"/>
              </a:rPr>
              <a:t>10. Continuous Improvement</a:t>
            </a:r>
            <a:r>
              <a:rPr lang="en-GB" sz="1800" b="0" i="0" u="none" strike="noStrike" dirty="0">
                <a:solidFill>
                  <a:srgbClr val="000000"/>
                </a:solidFill>
                <a:effectLst/>
                <a:latin typeface="Google Sans"/>
              </a:rPr>
              <a:t>: </a:t>
            </a:r>
          </a:p>
          <a:p>
            <a:pPr algn="just" rtl="0">
              <a:spcBef>
                <a:spcPts val="0"/>
              </a:spcBef>
              <a:spcAft>
                <a:spcPts val="0"/>
              </a:spcAft>
            </a:pPr>
            <a:endParaRPr lang="en-GB" dirty="0">
              <a:solidFill>
                <a:srgbClr val="000000"/>
              </a:solidFill>
              <a:latin typeface="Google Sans"/>
            </a:endParaRPr>
          </a:p>
          <a:p>
            <a:pPr marL="1657350" lvl="3" indent="-285750" algn="just">
              <a:buFont typeface="Arial" panose="020B0604020202020204" pitchFamily="34" charset="0"/>
              <a:buChar char="•"/>
            </a:pPr>
            <a:r>
              <a:rPr lang="en-GB" sz="2000" b="1" i="0" u="none" strike="noStrike" dirty="0">
                <a:solidFill>
                  <a:srgbClr val="000000"/>
                </a:solidFill>
                <a:effectLst/>
              </a:rPr>
              <a:t>Continuously update and improve the AI model based on new data, trends, and feedback to enhance its ability to generate high-quality logo designs.</a:t>
            </a:r>
            <a:endParaRPr lang="en-GB" sz="2000" b="1" dirty="0">
              <a:effectLst/>
            </a:endParaRPr>
          </a:p>
        </p:txBody>
      </p:sp>
    </p:spTree>
    <p:extLst>
      <p:ext uri="{BB962C8B-B14F-4D97-AF65-F5344CB8AC3E}">
        <p14:creationId xmlns:p14="http://schemas.microsoft.com/office/powerpoint/2010/main" val="108472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79DF7A-5DA2-A253-9FD5-D0D8338CF3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7020252" y="2584232"/>
            <a:ext cx="6109627" cy="1905548"/>
          </a:xfrm>
          <a:prstGeom prst="round2DiagRect">
            <a:avLst>
              <a:gd name="adj1" fmla="val 50000"/>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TextBox 3">
            <a:extLst>
              <a:ext uri="{FF2B5EF4-FFF2-40B4-BE49-F238E27FC236}">
                <a16:creationId xmlns:a16="http://schemas.microsoft.com/office/drawing/2014/main" id="{AB2660A6-3C06-A2A4-5AE8-084D06F867E9}"/>
              </a:ext>
            </a:extLst>
          </p:cNvPr>
          <p:cNvSpPr txBox="1"/>
          <p:nvPr/>
        </p:nvSpPr>
        <p:spPr>
          <a:xfrm>
            <a:off x="416536" y="32276"/>
            <a:ext cx="8546308" cy="584775"/>
          </a:xfrm>
          <a:prstGeom prst="rect">
            <a:avLst/>
          </a:prstGeom>
          <a:noFill/>
        </p:spPr>
        <p:txBody>
          <a:bodyPr wrap="square" rtlCol="0">
            <a:spAutoFit/>
          </a:bodyPr>
          <a:lstStyle/>
          <a:p>
            <a:pPr algn="l"/>
            <a:r>
              <a:rPr lang="en-GB" sz="3200" b="1" dirty="0">
                <a:latin typeface="+mj-lt"/>
              </a:rPr>
              <a:t>Algorithm and deployment: </a:t>
            </a:r>
            <a:endParaRPr lang="en-US" sz="3200" b="1" dirty="0">
              <a:latin typeface="+mj-lt"/>
            </a:endParaRPr>
          </a:p>
        </p:txBody>
      </p:sp>
      <p:sp>
        <p:nvSpPr>
          <p:cNvPr id="6" name="TextBox 5">
            <a:extLst>
              <a:ext uri="{FF2B5EF4-FFF2-40B4-BE49-F238E27FC236}">
                <a16:creationId xmlns:a16="http://schemas.microsoft.com/office/drawing/2014/main" id="{E25BF17B-DAA9-4DF3-4493-54A29EF2C02E}"/>
              </a:ext>
            </a:extLst>
          </p:cNvPr>
          <p:cNvSpPr txBox="1"/>
          <p:nvPr/>
        </p:nvSpPr>
        <p:spPr>
          <a:xfrm>
            <a:off x="325099" y="874738"/>
            <a:ext cx="8546309" cy="5324535"/>
          </a:xfrm>
          <a:prstGeom prst="rect">
            <a:avLst/>
          </a:prstGeom>
          <a:noFill/>
        </p:spPr>
        <p:txBody>
          <a:bodyPr wrap="square" rtlCol="0" anchor="ctr">
            <a:spAutoFit/>
          </a:bodyPr>
          <a:lstStyle/>
          <a:p>
            <a:pPr algn="just"/>
            <a:r>
              <a:rPr lang="en-US" sz="2000" b="1" dirty="0"/>
              <a:t>For logo design using generative artificial intelligence, one commonly used algorithm is Generative Adversarial Networks (GANs). </a:t>
            </a:r>
          </a:p>
          <a:p>
            <a:pPr algn="just"/>
            <a:endParaRPr lang="en-US" sz="2000" b="1" dirty="0"/>
          </a:p>
          <a:p>
            <a:pPr algn="just"/>
            <a:r>
              <a:rPr lang="en-US" sz="2000" b="1" dirty="0"/>
              <a:t>GANs consist of two neural networks, a generator and a discriminator, which work in tandem to generate realistic and diverse logo designs</a:t>
            </a:r>
          </a:p>
          <a:p>
            <a:pPr algn="just"/>
            <a:endParaRPr lang="en-US" sz="2000" b="1" dirty="0"/>
          </a:p>
          <a:p>
            <a:pPr algn="just"/>
            <a:r>
              <a:rPr lang="en-US" sz="2000" b="1" dirty="0"/>
              <a:t>As for deployment, a cloud-based solution is often preferred for scalability and accessibility. Cloud platforms such as Amazon Web Services (AWS), Microsoft Azure, or Google Cloud</a:t>
            </a:r>
            <a:endParaRPr lang="en-GB" sz="2000" b="1" dirty="0"/>
          </a:p>
          <a:p>
            <a:pPr marL="342900" indent="-342900" algn="just">
              <a:buFont typeface="Arial" panose="020B0604020202020204" pitchFamily="34" charset="0"/>
              <a:buChar char="•"/>
            </a:pPr>
            <a:endParaRPr lang="en-GB" sz="2000" b="1" dirty="0"/>
          </a:p>
          <a:p>
            <a:pPr algn="just"/>
            <a:r>
              <a:rPr lang="en-US" sz="2000" b="1" dirty="0"/>
              <a:t>Platform (GCP) provide the infrastructure needed to deploy and serve the AI model. By deploying the model on the cloud, users can access it remotely through APIs or web interfaces, making it easier to generate logo designs from anywhere with an internet connection. </a:t>
            </a:r>
          </a:p>
          <a:p>
            <a:pPr algn="just"/>
            <a:endParaRPr lang="en-US" sz="2000" b="1" dirty="0"/>
          </a:p>
          <a:p>
            <a:pPr algn="just"/>
            <a:r>
              <a:rPr lang="en-US" sz="2000" b="1" dirty="0"/>
              <a:t>Additionally, cloud deployment allows for efficient scaling to accommodate varying levels of demand and usage.</a:t>
            </a:r>
          </a:p>
        </p:txBody>
      </p:sp>
    </p:spTree>
    <p:extLst>
      <p:ext uri="{BB962C8B-B14F-4D97-AF65-F5344CB8AC3E}">
        <p14:creationId xmlns:p14="http://schemas.microsoft.com/office/powerpoint/2010/main" val="3130302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71BFCD-CBA0-5DCA-2511-621450D97B5D}"/>
              </a:ext>
            </a:extLst>
          </p:cNvPr>
          <p:cNvSpPr>
            <a:spLocks noGrp="1"/>
          </p:cNvSpPr>
          <p:nvPr>
            <p:ph type="title"/>
          </p:nvPr>
        </p:nvSpPr>
        <p:spPr/>
        <p:txBody>
          <a:bodyPr/>
          <a:lstStyle/>
          <a:p>
            <a:r>
              <a:rPr lang="en-GB" dirty="0">
                <a:solidFill>
                  <a:schemeClr val="tx1"/>
                </a:solidFill>
              </a:rPr>
              <a:t>RESULT :</a:t>
            </a:r>
            <a:endParaRPr lang="en-US" dirty="0">
              <a:solidFill>
                <a:schemeClr val="tx1"/>
              </a:solidFill>
            </a:endParaRPr>
          </a:p>
        </p:txBody>
      </p:sp>
      <p:sp>
        <p:nvSpPr>
          <p:cNvPr id="7" name="TextBox 6">
            <a:extLst>
              <a:ext uri="{FF2B5EF4-FFF2-40B4-BE49-F238E27FC236}">
                <a16:creationId xmlns:a16="http://schemas.microsoft.com/office/drawing/2014/main" id="{70AA9568-7D29-09ED-F75F-730BDC511937}"/>
              </a:ext>
            </a:extLst>
          </p:cNvPr>
          <p:cNvSpPr txBox="1"/>
          <p:nvPr/>
        </p:nvSpPr>
        <p:spPr>
          <a:xfrm>
            <a:off x="-81446" y="1397627"/>
            <a:ext cx="5595918" cy="4524315"/>
          </a:xfrm>
          <a:prstGeom prst="rect">
            <a:avLst/>
          </a:prstGeom>
          <a:noFill/>
        </p:spPr>
        <p:txBody>
          <a:bodyPr wrap="square">
            <a:spAutoFit/>
          </a:bodyPr>
          <a:lstStyle/>
          <a:p>
            <a:pPr marL="800100" lvl="1" indent="-342900" algn="justLow">
              <a:buFont typeface="Arial" panose="020B0604020202020204" pitchFamily="34" charset="0"/>
              <a:buChar char="•"/>
            </a:pPr>
            <a:r>
              <a:rPr lang="en-US" sz="2400" b="1" dirty="0"/>
              <a:t>Using generative artificial intelligence for logo design can yield a wide range of diverse and customizable designs, ranging from minimalist to intricate styles. This approach streamlines the design process, allowing for quick exploration of new concepts and efficient iteration based on client feedback</a:t>
            </a:r>
            <a:r>
              <a:rPr lang="en-GB" sz="2400" b="1" dirty="0"/>
              <a:t>.</a:t>
            </a:r>
          </a:p>
          <a:p>
            <a:pPr marL="800100" lvl="1" indent="-342900" algn="justLow">
              <a:buFont typeface="Arial" panose="020B0604020202020204" pitchFamily="34" charset="0"/>
              <a:buChar char="•"/>
            </a:pPr>
            <a:endParaRPr lang="en-US" sz="2400" b="1" dirty="0"/>
          </a:p>
        </p:txBody>
      </p:sp>
      <p:pic>
        <p:nvPicPr>
          <p:cNvPr id="6" name="Picture 5">
            <a:extLst>
              <a:ext uri="{FF2B5EF4-FFF2-40B4-BE49-F238E27FC236}">
                <a16:creationId xmlns:a16="http://schemas.microsoft.com/office/drawing/2014/main" id="{142AEEF4-B5E3-B082-5E8A-B12D05E72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1465" y="327940"/>
            <a:ext cx="2665544" cy="2621641"/>
          </a:xfrm>
          <a:prstGeom prst="rect">
            <a:avLst/>
          </a:prstGeom>
        </p:spPr>
      </p:pic>
      <p:pic>
        <p:nvPicPr>
          <p:cNvPr id="8" name="Picture 7">
            <a:extLst>
              <a:ext uri="{FF2B5EF4-FFF2-40B4-BE49-F238E27FC236}">
                <a16:creationId xmlns:a16="http://schemas.microsoft.com/office/drawing/2014/main" id="{AF8D8853-1E1C-EC14-1145-291E0272CD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4252" y="1930400"/>
            <a:ext cx="2665545" cy="2621642"/>
          </a:xfrm>
          <a:prstGeom prst="rect">
            <a:avLst/>
          </a:prstGeom>
        </p:spPr>
      </p:pic>
      <p:pic>
        <p:nvPicPr>
          <p:cNvPr id="9" name="Picture 8">
            <a:extLst>
              <a:ext uri="{FF2B5EF4-FFF2-40B4-BE49-F238E27FC236}">
                <a16:creationId xmlns:a16="http://schemas.microsoft.com/office/drawing/2014/main" id="{F5A05B41-138D-DCCC-A5E3-C1527CE848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1465" y="3766458"/>
            <a:ext cx="2665544" cy="2621641"/>
          </a:xfrm>
          <a:prstGeom prst="rect">
            <a:avLst/>
          </a:prstGeom>
        </p:spPr>
      </p:pic>
    </p:spTree>
    <p:extLst>
      <p:ext uri="{BB962C8B-B14F-4D97-AF65-F5344CB8AC3E}">
        <p14:creationId xmlns:p14="http://schemas.microsoft.com/office/powerpoint/2010/main" val="1984973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77648-C849-5CDD-4507-8CE5EEED9115}"/>
              </a:ext>
            </a:extLst>
          </p:cNvPr>
          <p:cNvSpPr>
            <a:spLocks noGrp="1"/>
          </p:cNvSpPr>
          <p:nvPr>
            <p:ph type="title"/>
          </p:nvPr>
        </p:nvSpPr>
        <p:spPr/>
        <p:txBody>
          <a:bodyPr/>
          <a:lstStyle/>
          <a:p>
            <a:r>
              <a:rPr lang="en-GB" dirty="0">
                <a:solidFill>
                  <a:schemeClr val="tx1"/>
                </a:solidFill>
              </a:rPr>
              <a:t>Reference</a:t>
            </a:r>
            <a:endParaRPr lang="en-US" dirty="0">
              <a:solidFill>
                <a:schemeClr val="tx1"/>
              </a:solidFill>
            </a:endParaRPr>
          </a:p>
        </p:txBody>
      </p:sp>
      <p:sp>
        <p:nvSpPr>
          <p:cNvPr id="10" name="TextBox 9">
            <a:extLst>
              <a:ext uri="{FF2B5EF4-FFF2-40B4-BE49-F238E27FC236}">
                <a16:creationId xmlns:a16="http://schemas.microsoft.com/office/drawing/2014/main" id="{E36820AA-5D8B-A6A0-E116-92E33B8E6068}"/>
              </a:ext>
            </a:extLst>
          </p:cNvPr>
          <p:cNvSpPr txBox="1"/>
          <p:nvPr/>
        </p:nvSpPr>
        <p:spPr>
          <a:xfrm>
            <a:off x="1566862" y="1284069"/>
            <a:ext cx="5836444" cy="646331"/>
          </a:xfrm>
          <a:prstGeom prst="rect">
            <a:avLst/>
          </a:prstGeom>
          <a:noFill/>
        </p:spPr>
        <p:txBody>
          <a:bodyPr wrap="square">
            <a:spAutoFit/>
          </a:bodyPr>
          <a:lstStyle/>
          <a:p>
            <a:r>
              <a:rPr lang="en-US" dirty="0">
                <a:hlinkClick r:id="rId2"/>
              </a:rPr>
              <a:t>https://colab.research.google.com/drive/1Lj3t5zaqwNDrVg6DUPzm16E5Li9xSXSG</a:t>
            </a:r>
            <a:endParaRPr lang="en-US" dirty="0"/>
          </a:p>
        </p:txBody>
      </p:sp>
      <p:sp>
        <p:nvSpPr>
          <p:cNvPr id="14" name="TextBox 13">
            <a:extLst>
              <a:ext uri="{FF2B5EF4-FFF2-40B4-BE49-F238E27FC236}">
                <a16:creationId xmlns:a16="http://schemas.microsoft.com/office/drawing/2014/main" id="{6E790B61-415A-F421-AACF-E3B04E5513D4}"/>
              </a:ext>
            </a:extLst>
          </p:cNvPr>
          <p:cNvSpPr txBox="1"/>
          <p:nvPr/>
        </p:nvSpPr>
        <p:spPr>
          <a:xfrm>
            <a:off x="1566863" y="2321388"/>
            <a:ext cx="6102872" cy="1477328"/>
          </a:xfrm>
          <a:prstGeom prst="rect">
            <a:avLst/>
          </a:prstGeom>
          <a:noFill/>
        </p:spPr>
        <p:txBody>
          <a:bodyPr wrap="square">
            <a:spAutoFit/>
          </a:bodyPr>
          <a:lstStyle/>
          <a:p>
            <a:pPr algn="just"/>
            <a:r>
              <a:rPr lang="en-US" dirty="0">
                <a:hlinkClick r:id="rId3"/>
              </a:rPr>
              <a:t>https://www.google.com/url?sa=t&amp;source=web&amp;rct=j&amp;opi=89978449&amp;url=https://octane.stpi.in/uploads/files/SampleProblemStatement_Graphics.pdf&amp;ved=2ahUKEwin9enq4aqFAxXgS2wGHS9hA-IQFnoECDwQAQ&amp;usg=AOvVaw22AIV3Zdfx90FYr_RQGy9F</a:t>
            </a:r>
            <a:endParaRPr lang="en-US" dirty="0"/>
          </a:p>
        </p:txBody>
      </p:sp>
      <p:sp>
        <p:nvSpPr>
          <p:cNvPr id="16" name="TextBox 15">
            <a:hlinkClick r:id="rId4" invalidUrl="https://images.app.goo.gl/8En25jC13smHuL8a6"/>
            <a:extLst>
              <a:ext uri="{FF2B5EF4-FFF2-40B4-BE49-F238E27FC236}">
                <a16:creationId xmlns:a16="http://schemas.microsoft.com/office/drawing/2014/main" id="{75B74BC0-6907-BA2C-F055-6FE95C2B1C85}"/>
              </a:ext>
            </a:extLst>
          </p:cNvPr>
          <p:cNvSpPr txBox="1"/>
          <p:nvPr/>
        </p:nvSpPr>
        <p:spPr>
          <a:xfrm>
            <a:off x="1566862" y="4189704"/>
            <a:ext cx="5578078" cy="369332"/>
          </a:xfrm>
          <a:prstGeom prst="rect">
            <a:avLst/>
          </a:prstGeom>
          <a:noFill/>
        </p:spPr>
        <p:txBody>
          <a:bodyPr wrap="square">
            <a:spAutoFit/>
          </a:bodyPr>
          <a:lstStyle/>
          <a:p>
            <a:r>
              <a:rPr lang="en-US" dirty="0">
                <a:hlinkClick r:id="rId4"/>
              </a:rPr>
              <a:t>https://images.app.goo.gl/8En25jC13smHuL8a6</a:t>
            </a:r>
            <a:endParaRPr lang="en-US" dirty="0"/>
          </a:p>
        </p:txBody>
      </p:sp>
      <p:sp>
        <p:nvSpPr>
          <p:cNvPr id="4" name="TextBox 3">
            <a:hlinkClick r:id="rId5" invalidUrl="https://www.kaggle.com/datasets/kkhandekar/popular-brand-logos-image-dataset/code"/>
            <a:extLst>
              <a:ext uri="{FF2B5EF4-FFF2-40B4-BE49-F238E27FC236}">
                <a16:creationId xmlns:a16="http://schemas.microsoft.com/office/drawing/2014/main" id="{79FA866B-FE7F-0959-697E-4A6958C2DC77}"/>
              </a:ext>
            </a:extLst>
          </p:cNvPr>
          <p:cNvSpPr txBox="1"/>
          <p:nvPr/>
        </p:nvSpPr>
        <p:spPr>
          <a:xfrm>
            <a:off x="1566862" y="5502695"/>
            <a:ext cx="6423422" cy="646331"/>
          </a:xfrm>
          <a:prstGeom prst="rect">
            <a:avLst/>
          </a:prstGeom>
          <a:noFill/>
        </p:spPr>
        <p:txBody>
          <a:bodyPr wrap="square">
            <a:spAutoFit/>
          </a:bodyPr>
          <a:lstStyle/>
          <a:p>
            <a:r>
              <a:rPr lang="en-US" dirty="0">
                <a:hlinkClick r:id="rId5"/>
              </a:rPr>
              <a:t>https://www.kaggle.com/datasets/kkhandekar/popular-brand-logos-image-dataset/code</a:t>
            </a:r>
            <a:endParaRPr lang="en-US" dirty="0"/>
          </a:p>
        </p:txBody>
      </p:sp>
      <p:sp>
        <p:nvSpPr>
          <p:cNvPr id="3" name="TextBox 2">
            <a:extLst>
              <a:ext uri="{FF2B5EF4-FFF2-40B4-BE49-F238E27FC236}">
                <a16:creationId xmlns:a16="http://schemas.microsoft.com/office/drawing/2014/main" id="{88E09C18-0C85-60DF-CC63-5DD031DFF113}"/>
              </a:ext>
            </a:extLst>
          </p:cNvPr>
          <p:cNvSpPr txBox="1"/>
          <p:nvPr/>
        </p:nvSpPr>
        <p:spPr>
          <a:xfrm>
            <a:off x="677334" y="4846199"/>
            <a:ext cx="2371726" cy="461665"/>
          </a:xfrm>
          <a:prstGeom prst="rect">
            <a:avLst/>
          </a:prstGeom>
          <a:noFill/>
        </p:spPr>
        <p:txBody>
          <a:bodyPr wrap="square" rtlCol="0">
            <a:spAutoFit/>
          </a:bodyPr>
          <a:lstStyle/>
          <a:p>
            <a:pPr algn="l"/>
            <a:r>
              <a:rPr lang="en-GB" sz="2400" b="1" dirty="0"/>
              <a:t>Dataset link </a:t>
            </a:r>
            <a:endParaRPr lang="en-US" sz="2400" b="1" dirty="0"/>
          </a:p>
        </p:txBody>
      </p:sp>
    </p:spTree>
    <p:extLst>
      <p:ext uri="{BB962C8B-B14F-4D97-AF65-F5344CB8AC3E}">
        <p14:creationId xmlns:p14="http://schemas.microsoft.com/office/powerpoint/2010/main" val="2719426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3521A98-0C55-8187-B310-86551604CF88}"/>
              </a:ext>
            </a:extLst>
          </p:cNvPr>
          <p:cNvSpPr>
            <a:spLocks noGrp="1"/>
          </p:cNvSpPr>
          <p:nvPr>
            <p:ph type="title"/>
          </p:nvPr>
        </p:nvSpPr>
        <p:spPr/>
        <p:txBody>
          <a:bodyPr/>
          <a:lstStyle/>
          <a:p>
            <a:r>
              <a:rPr lang="en-GB" dirty="0">
                <a:solidFill>
                  <a:schemeClr val="tx2"/>
                </a:solidFill>
              </a:rPr>
              <a:t>CONCLUSION:</a:t>
            </a:r>
            <a:endParaRPr lang="en-US" dirty="0">
              <a:solidFill>
                <a:schemeClr val="tx2"/>
              </a:solidFill>
            </a:endParaRPr>
          </a:p>
        </p:txBody>
      </p:sp>
      <p:sp>
        <p:nvSpPr>
          <p:cNvPr id="7" name="TextBox 6">
            <a:extLst>
              <a:ext uri="{FF2B5EF4-FFF2-40B4-BE49-F238E27FC236}">
                <a16:creationId xmlns:a16="http://schemas.microsoft.com/office/drawing/2014/main" id="{3ECA7442-A815-A6E4-C315-D9A2FC988146}"/>
              </a:ext>
            </a:extLst>
          </p:cNvPr>
          <p:cNvSpPr txBox="1"/>
          <p:nvPr/>
        </p:nvSpPr>
        <p:spPr>
          <a:xfrm rot="10800000" flipV="1">
            <a:off x="342022" y="1833163"/>
            <a:ext cx="9602391" cy="2554545"/>
          </a:xfrm>
          <a:prstGeom prst="rect">
            <a:avLst/>
          </a:prstGeom>
          <a:noFill/>
        </p:spPr>
        <p:txBody>
          <a:bodyPr wrap="square">
            <a:spAutoFit/>
          </a:bodyPr>
          <a:lstStyle/>
          <a:p>
            <a:pPr marL="285750" indent="-285750" algn="just">
              <a:buFont typeface="Arial" panose="020B0604020202020204" pitchFamily="34" charset="0"/>
              <a:buChar char="•"/>
            </a:pPr>
            <a:r>
              <a:rPr lang="en-US" sz="2000" b="1" dirty="0"/>
              <a:t>In conclusion, leveraging generative artificial intelligence for logo design offers a promising avenue for creating diverse and customizable designs efficiently. Through algorithms like Generative Adversarial Networks (GANs), AI models can produce a wide array of logo concepts, ranging from simple to intricate, while allowing for rapid iteration and exploration of new ideas. Cloud deployment further enhances scalability, enabling the handling of large volumes of design requests. </a:t>
            </a:r>
            <a:endParaRPr lang="en-GB" sz="2000" b="1" dirty="0"/>
          </a:p>
          <a:p>
            <a:pPr marL="285750" indent="-285750">
              <a:buFont typeface="Arial" panose="020B0604020202020204" pitchFamily="34" charset="0"/>
              <a:buChar char="•"/>
            </a:pPr>
            <a:endParaRPr lang="en-US" sz="2000" b="1" dirty="0"/>
          </a:p>
        </p:txBody>
      </p:sp>
    </p:spTree>
    <p:extLst>
      <p:ext uri="{BB962C8B-B14F-4D97-AF65-F5344CB8AC3E}">
        <p14:creationId xmlns:p14="http://schemas.microsoft.com/office/powerpoint/2010/main" val="178416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6DB4D-85DA-7A35-C050-8D53362947CC}"/>
              </a:ext>
            </a:extLst>
          </p:cNvPr>
          <p:cNvSpPr>
            <a:spLocks noGrp="1"/>
          </p:cNvSpPr>
          <p:nvPr>
            <p:ph type="title"/>
          </p:nvPr>
        </p:nvSpPr>
        <p:spPr/>
        <p:txBody>
          <a:bodyPr/>
          <a:lstStyle/>
          <a:p>
            <a:r>
              <a:rPr lang="en-IN" dirty="0">
                <a:solidFill>
                  <a:schemeClr val="tx1"/>
                </a:solidFill>
                <a:latin typeface="Arial Black" panose="020B0A04020102020204" pitchFamily="34" charset="0"/>
              </a:rPr>
              <a:t>Project outline</a:t>
            </a:r>
          </a:p>
        </p:txBody>
      </p:sp>
      <p:sp>
        <p:nvSpPr>
          <p:cNvPr id="3" name="Content Placeholder 2">
            <a:extLst>
              <a:ext uri="{FF2B5EF4-FFF2-40B4-BE49-F238E27FC236}">
                <a16:creationId xmlns:a16="http://schemas.microsoft.com/office/drawing/2014/main" id="{C326EB27-8695-1FD2-0A9D-0E01923E1FC4}"/>
              </a:ext>
            </a:extLst>
          </p:cNvPr>
          <p:cNvSpPr>
            <a:spLocks noGrp="1"/>
          </p:cNvSpPr>
          <p:nvPr>
            <p:ph idx="1"/>
          </p:nvPr>
        </p:nvSpPr>
        <p:spPr>
          <a:xfrm>
            <a:off x="4021394" y="2278575"/>
            <a:ext cx="8998699" cy="4446689"/>
          </a:xfrm>
        </p:spPr>
        <p:txBody>
          <a:bodyPr>
            <a:normAutofit/>
          </a:bodyPr>
          <a:lstStyle/>
          <a:p>
            <a:r>
              <a:rPr lang="en-IN" dirty="0">
                <a:solidFill>
                  <a:schemeClr val="tx1"/>
                </a:solidFill>
                <a:latin typeface="Copperplate Gothic Bold" panose="020E0705020206020404" pitchFamily="34" charset="0"/>
              </a:rPr>
              <a:t>Problem statement</a:t>
            </a:r>
          </a:p>
          <a:p>
            <a:r>
              <a:rPr lang="en-IN" dirty="0">
                <a:solidFill>
                  <a:schemeClr val="tx1"/>
                </a:solidFill>
                <a:latin typeface="Copperplate Gothic Bold" panose="020E0705020206020404" pitchFamily="34" charset="0"/>
              </a:rPr>
              <a:t>Proposed system /solution</a:t>
            </a:r>
            <a:endParaRPr lang="en-GB" dirty="0">
              <a:solidFill>
                <a:schemeClr val="tx1"/>
              </a:solidFill>
              <a:latin typeface="Copperplate Gothic Bold" panose="020E0705020206020404" pitchFamily="34" charset="0"/>
            </a:endParaRPr>
          </a:p>
          <a:p>
            <a:r>
              <a:rPr lang="en-GB" dirty="0">
                <a:solidFill>
                  <a:schemeClr val="tx1"/>
                </a:solidFill>
                <a:latin typeface="Copperplate Gothic Bold" panose="020E0705020206020404" pitchFamily="34" charset="0"/>
              </a:rPr>
              <a:t>System Develpment apporch</a:t>
            </a:r>
            <a:endParaRPr lang="en-IN" dirty="0">
              <a:solidFill>
                <a:schemeClr val="tx1"/>
              </a:solidFill>
              <a:latin typeface="Copperplate Gothic Bold" panose="020E0705020206020404" pitchFamily="34" charset="0"/>
            </a:endParaRPr>
          </a:p>
          <a:p>
            <a:r>
              <a:rPr lang="en-IN" dirty="0">
                <a:solidFill>
                  <a:schemeClr val="tx1"/>
                </a:solidFill>
                <a:latin typeface="Copperplate Gothic Bold" panose="020E0705020206020404" pitchFamily="34" charset="0"/>
              </a:rPr>
              <a:t>Algorithm and deployment</a:t>
            </a:r>
          </a:p>
          <a:p>
            <a:r>
              <a:rPr lang="en-IN" dirty="0">
                <a:solidFill>
                  <a:schemeClr val="tx1"/>
                </a:solidFill>
                <a:latin typeface="Copperplate Gothic Bold" panose="020E0705020206020404" pitchFamily="34" charset="0"/>
              </a:rPr>
              <a:t>Result</a:t>
            </a:r>
          </a:p>
          <a:p>
            <a:r>
              <a:rPr lang="en-IN" dirty="0">
                <a:solidFill>
                  <a:schemeClr val="tx1"/>
                </a:solidFill>
                <a:latin typeface="Copperplate Gothic Bold" panose="020E0705020206020404" pitchFamily="34" charset="0"/>
              </a:rPr>
              <a:t>Conclusion </a:t>
            </a:r>
          </a:p>
        </p:txBody>
      </p:sp>
    </p:spTree>
    <p:extLst>
      <p:ext uri="{BB962C8B-B14F-4D97-AF65-F5344CB8AC3E}">
        <p14:creationId xmlns:p14="http://schemas.microsoft.com/office/powerpoint/2010/main" val="1335823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918652-4BE0-C383-54BC-5B815213B767}"/>
              </a:ext>
            </a:extLst>
          </p:cNvPr>
          <p:cNvSpPr>
            <a:spLocks noGrp="1"/>
          </p:cNvSpPr>
          <p:nvPr>
            <p:ph type="title"/>
          </p:nvPr>
        </p:nvSpPr>
        <p:spPr/>
        <p:txBody>
          <a:bodyPr/>
          <a:lstStyle/>
          <a:p>
            <a:r>
              <a:rPr lang="en-IN" dirty="0">
                <a:solidFill>
                  <a:schemeClr val="tx1"/>
                </a:solidFill>
                <a:latin typeface="Copperplate Gothic Bold" panose="020E0705020206020404" pitchFamily="34" charset="0"/>
              </a:rPr>
              <a:t>Problem statement</a:t>
            </a:r>
            <a:br>
              <a:rPr lang="en-IN" dirty="0">
                <a:solidFill>
                  <a:schemeClr val="tx1"/>
                </a:solidFill>
                <a:latin typeface="Copperplate Gothic Bold" panose="020E0705020206020404" pitchFamily="34" charset="0"/>
              </a:rPr>
            </a:br>
            <a:endParaRPr lang="en-IN" dirty="0"/>
          </a:p>
        </p:txBody>
      </p:sp>
      <p:sp>
        <p:nvSpPr>
          <p:cNvPr id="4" name="Content Placeholder 3">
            <a:extLst>
              <a:ext uri="{FF2B5EF4-FFF2-40B4-BE49-F238E27FC236}">
                <a16:creationId xmlns:a16="http://schemas.microsoft.com/office/drawing/2014/main" id="{0CCAA46E-98B3-CBBB-29F7-B95413253768}"/>
              </a:ext>
            </a:extLst>
          </p:cNvPr>
          <p:cNvSpPr>
            <a:spLocks noGrp="1"/>
          </p:cNvSpPr>
          <p:nvPr>
            <p:ph idx="1"/>
          </p:nvPr>
        </p:nvSpPr>
        <p:spPr>
          <a:xfrm>
            <a:off x="598399" y="1523304"/>
            <a:ext cx="10995201" cy="4421752"/>
          </a:xfrm>
        </p:spPr>
        <p:txBody>
          <a:bodyPr>
            <a:noAutofit/>
          </a:bodyPr>
          <a:lstStyle/>
          <a:p>
            <a:pPr algn="just"/>
            <a:r>
              <a:rPr lang="en-US" sz="2000" b="1" dirty="0"/>
              <a:t>Innovative Design Solutions is embarking on a groundbreaking project to harness the power of generative artificial intelligence in the realm of logo design. The objective is to explore AI's potential in crafting visually compelling and conceptually rich logo designs that reflect the company's commitment to creativity and cutting-edge technology. Through experimentation with state-of-the-art AI algorithms, the project aims to generate a series of logo concepts that not only capture the essence of Innovative Design Solutions but also push the boundaries of traditional design methodologies. </a:t>
            </a:r>
            <a:endParaRPr lang="en-GB" sz="2000" b="1" dirty="0"/>
          </a:p>
          <a:p>
            <a:pPr algn="just"/>
            <a:r>
              <a:rPr lang="en-US" sz="2000" b="1" dirty="0"/>
              <a:t>The deliverables will encompass a diverse range of AI-generated logo concepts, accompanied by detailed documentation elucidating the AI techniques employed and insights gained throughout the design process. With a tight deadline of four weeks, the focus is on exploring the creative possibilities of AI while evaluating its efficacy in comparison to conventional design approaches. This endeavor represents a bold exploration into the intersection of artificial intelligence and design innovation, with the potential to revolutionize how logos are conceptualized and created in the future.</a:t>
            </a:r>
          </a:p>
        </p:txBody>
      </p:sp>
    </p:spTree>
    <p:extLst>
      <p:ext uri="{BB962C8B-B14F-4D97-AF65-F5344CB8AC3E}">
        <p14:creationId xmlns:p14="http://schemas.microsoft.com/office/powerpoint/2010/main" val="2397313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F19A2C-7807-298B-11CA-AB22E30FCA28}"/>
              </a:ext>
            </a:extLst>
          </p:cNvPr>
          <p:cNvSpPr txBox="1"/>
          <p:nvPr/>
        </p:nvSpPr>
        <p:spPr>
          <a:xfrm>
            <a:off x="180974" y="964408"/>
            <a:ext cx="6367463" cy="523220"/>
          </a:xfrm>
          <a:prstGeom prst="rect">
            <a:avLst/>
          </a:prstGeom>
          <a:noFill/>
        </p:spPr>
        <p:txBody>
          <a:bodyPr wrap="square" rtlCol="0">
            <a:spAutoFit/>
          </a:bodyPr>
          <a:lstStyle/>
          <a:p>
            <a:pPr algn="l"/>
            <a:r>
              <a:rPr lang="en-GB" sz="2800" b="1"/>
              <a:t>Proposed system /solution </a:t>
            </a:r>
            <a:endParaRPr lang="en-US" sz="2800" b="1"/>
          </a:p>
        </p:txBody>
      </p:sp>
      <p:sp>
        <p:nvSpPr>
          <p:cNvPr id="4" name="TextBox 3">
            <a:extLst>
              <a:ext uri="{FF2B5EF4-FFF2-40B4-BE49-F238E27FC236}">
                <a16:creationId xmlns:a16="http://schemas.microsoft.com/office/drawing/2014/main" id="{23CB13B4-7F2A-03E7-FD55-0124FA3EDE6E}"/>
              </a:ext>
            </a:extLst>
          </p:cNvPr>
          <p:cNvSpPr txBox="1"/>
          <p:nvPr/>
        </p:nvSpPr>
        <p:spPr>
          <a:xfrm>
            <a:off x="595311" y="1785937"/>
            <a:ext cx="9203533" cy="1938992"/>
          </a:xfrm>
          <a:prstGeom prst="rect">
            <a:avLst/>
          </a:prstGeom>
          <a:noFill/>
        </p:spPr>
        <p:txBody>
          <a:bodyPr wrap="square" rtlCol="0">
            <a:spAutoFit/>
          </a:bodyPr>
          <a:lstStyle/>
          <a:p>
            <a:pPr algn="just"/>
            <a:r>
              <a:rPr lang="en-US" sz="2000" b="1"/>
              <a:t>The proposed system for logo design utilizing generative artificial intelligence (AI) integrates cutting-edge AI algorithms with traditional design methodologies to streamline the creative process and produce innovative logo concepts. Leveraging generative AI techniques such as deep learning and neural networks, the system autonomously generates logo designs based on input parameters and design preferences.</a:t>
            </a:r>
          </a:p>
        </p:txBody>
      </p:sp>
      <p:sp>
        <p:nvSpPr>
          <p:cNvPr id="8" name="TextBox 7">
            <a:extLst>
              <a:ext uri="{FF2B5EF4-FFF2-40B4-BE49-F238E27FC236}">
                <a16:creationId xmlns:a16="http://schemas.microsoft.com/office/drawing/2014/main" id="{7407A42D-864B-AB13-A103-CF833CC70D98}"/>
              </a:ext>
            </a:extLst>
          </p:cNvPr>
          <p:cNvSpPr txBox="1"/>
          <p:nvPr/>
        </p:nvSpPr>
        <p:spPr>
          <a:xfrm>
            <a:off x="595311" y="4023238"/>
            <a:ext cx="8709422" cy="1754326"/>
          </a:xfrm>
          <a:prstGeom prst="rect">
            <a:avLst/>
          </a:prstGeom>
          <a:noFill/>
        </p:spPr>
        <p:txBody>
          <a:bodyPr wrap="square">
            <a:spAutoFit/>
          </a:bodyPr>
          <a:lstStyle/>
          <a:p>
            <a:pPr algn="just"/>
            <a:r>
              <a:rPr lang="en-GB" b="1">
                <a:latin typeface="+mj-lt"/>
              </a:rPr>
              <a:t>1.</a:t>
            </a:r>
            <a:r>
              <a:rPr lang="en-US" b="1">
                <a:latin typeface="+mj-lt"/>
              </a:rPr>
              <a:t>Data</a:t>
            </a:r>
            <a:r>
              <a:rPr lang="en-US"/>
              <a:t> </a:t>
            </a:r>
            <a:r>
              <a:rPr lang="en-US" b="1">
                <a:latin typeface="+mj-lt"/>
              </a:rPr>
              <a:t>Collection</a:t>
            </a:r>
            <a:r>
              <a:rPr lang="en-US"/>
              <a:t> </a:t>
            </a:r>
            <a:r>
              <a:rPr lang="en-US" b="1">
                <a:latin typeface="+mj-lt"/>
              </a:rPr>
              <a:t>and</a:t>
            </a:r>
            <a:r>
              <a:rPr lang="en-US"/>
              <a:t> </a:t>
            </a:r>
            <a:r>
              <a:rPr lang="en-US" b="1">
                <a:latin typeface="+mj-lt"/>
              </a:rPr>
              <a:t>Preprocessing</a:t>
            </a:r>
            <a:r>
              <a:rPr lang="en-US"/>
              <a:t>:</a:t>
            </a:r>
            <a:endParaRPr lang="en-GB"/>
          </a:p>
          <a:p>
            <a:pPr algn="just"/>
            <a:endParaRPr lang="en-GB"/>
          </a:p>
          <a:p>
            <a:pPr lvl="3" algn="just"/>
            <a:r>
              <a:rPr lang="en-US" b="1"/>
              <a:t>The system gathers a diverse dataset of existing logos across different industries and design styles. This dataset is preprocessed to extract relevant features, including color schemes, typography, shapes, and composition.</a:t>
            </a:r>
          </a:p>
        </p:txBody>
      </p:sp>
    </p:spTree>
    <p:extLst>
      <p:ext uri="{BB962C8B-B14F-4D97-AF65-F5344CB8AC3E}">
        <p14:creationId xmlns:p14="http://schemas.microsoft.com/office/powerpoint/2010/main" val="575351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3647CC-9E21-5A17-00A9-D604F47E3F01}"/>
              </a:ext>
            </a:extLst>
          </p:cNvPr>
          <p:cNvSpPr txBox="1"/>
          <p:nvPr/>
        </p:nvSpPr>
        <p:spPr>
          <a:xfrm>
            <a:off x="714374" y="845343"/>
            <a:ext cx="8536781" cy="2616101"/>
          </a:xfrm>
          <a:prstGeom prst="rect">
            <a:avLst/>
          </a:prstGeom>
          <a:noFill/>
        </p:spPr>
        <p:txBody>
          <a:bodyPr wrap="square">
            <a:spAutoFit/>
          </a:bodyPr>
          <a:lstStyle/>
          <a:p>
            <a:pPr algn="just"/>
            <a:r>
              <a:rPr lang="en-GB" sz="2400" b="1"/>
              <a:t> </a:t>
            </a:r>
            <a:r>
              <a:rPr lang="en-US" sz="2400" b="1">
                <a:latin typeface="+mj-lt"/>
              </a:rPr>
              <a:t>2. Training the AI Model:</a:t>
            </a:r>
            <a:endParaRPr lang="en-GB" sz="2400" b="1">
              <a:latin typeface="+mj-lt"/>
            </a:endParaRPr>
          </a:p>
          <a:p>
            <a:pPr marL="342900" indent="-342900" algn="just">
              <a:buFont typeface="Arial" panose="020B0604020202020204" pitchFamily="34" charset="0"/>
              <a:buChar char="•"/>
            </a:pPr>
            <a:endParaRPr lang="en-GB" sz="2000" b="1"/>
          </a:p>
          <a:p>
            <a:pPr marL="1257300" lvl="2" indent="-342900" algn="just">
              <a:buFont typeface="Arial" panose="020B0604020202020204" pitchFamily="34" charset="0"/>
              <a:buChar char="•"/>
            </a:pPr>
            <a:r>
              <a:rPr lang="en-US" sz="2000" b="1"/>
              <a:t>A generative AI model, such as a Generative Adversarial Network (GAN) or a Variational Autoencoder (VAE), is trained using the preprocessed dataset. The model learns to generate new logo designs by understanding the underlying patterns and structures present in the training data.</a:t>
            </a:r>
          </a:p>
        </p:txBody>
      </p:sp>
      <p:sp>
        <p:nvSpPr>
          <p:cNvPr id="5" name="TextBox 4">
            <a:extLst>
              <a:ext uri="{FF2B5EF4-FFF2-40B4-BE49-F238E27FC236}">
                <a16:creationId xmlns:a16="http://schemas.microsoft.com/office/drawing/2014/main" id="{E006EDB4-9D15-7F8E-B1B6-3200DC4E5E99}"/>
              </a:ext>
            </a:extLst>
          </p:cNvPr>
          <p:cNvSpPr txBox="1"/>
          <p:nvPr/>
        </p:nvSpPr>
        <p:spPr>
          <a:xfrm>
            <a:off x="714374" y="3544327"/>
            <a:ext cx="8870157" cy="2308324"/>
          </a:xfrm>
          <a:prstGeom prst="rect">
            <a:avLst/>
          </a:prstGeom>
          <a:noFill/>
        </p:spPr>
        <p:txBody>
          <a:bodyPr wrap="square">
            <a:spAutoFit/>
          </a:bodyPr>
          <a:lstStyle/>
          <a:p>
            <a:pPr algn="just"/>
            <a:r>
              <a:rPr lang="en-US" sz="2400" b="1">
                <a:latin typeface="+mj-lt"/>
              </a:rPr>
              <a:t>3. User Input and Design Preferences:</a:t>
            </a:r>
            <a:endParaRPr lang="en-GB" sz="2400" b="1">
              <a:latin typeface="+mj-lt"/>
            </a:endParaRPr>
          </a:p>
          <a:p>
            <a:pPr algn="just"/>
            <a:r>
              <a:rPr lang="en-US" sz="2000" b="1"/>
              <a:t> </a:t>
            </a:r>
            <a:endParaRPr lang="en-GB" sz="2000" b="1"/>
          </a:p>
          <a:p>
            <a:pPr lvl="3" algn="just"/>
            <a:r>
              <a:rPr lang="en-US" sz="2000" b="1"/>
              <a:t>Users provide input parameters and design preferences through an intuitive interface. This includes specifying the industry, desired style (e.g., minimalist, abstract, retro), color palette, and any additional branding elements or symbols to incorporate into the logo.</a:t>
            </a:r>
          </a:p>
        </p:txBody>
      </p:sp>
      <p:sp>
        <p:nvSpPr>
          <p:cNvPr id="6" name="TextBox 5">
            <a:extLst>
              <a:ext uri="{FF2B5EF4-FFF2-40B4-BE49-F238E27FC236}">
                <a16:creationId xmlns:a16="http://schemas.microsoft.com/office/drawing/2014/main" id="{96D03B32-90C7-8B8B-9ECD-5D0BC4D9BE08}"/>
              </a:ext>
            </a:extLst>
          </p:cNvPr>
          <p:cNvSpPr txBox="1"/>
          <p:nvPr/>
        </p:nvSpPr>
        <p:spPr>
          <a:xfrm>
            <a:off x="5193506" y="2514600"/>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944666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2A858F-612B-D6CB-1044-452519841BDB}"/>
              </a:ext>
            </a:extLst>
          </p:cNvPr>
          <p:cNvSpPr txBox="1"/>
          <p:nvPr/>
        </p:nvSpPr>
        <p:spPr>
          <a:xfrm>
            <a:off x="437266" y="520241"/>
            <a:ext cx="10126267" cy="2000548"/>
          </a:xfrm>
          <a:prstGeom prst="rect">
            <a:avLst/>
          </a:prstGeom>
          <a:noFill/>
        </p:spPr>
        <p:txBody>
          <a:bodyPr wrap="square">
            <a:spAutoFit/>
          </a:bodyPr>
          <a:lstStyle/>
          <a:p>
            <a:pPr algn="just"/>
            <a:r>
              <a:rPr lang="en-US" sz="2400" b="1">
                <a:latin typeface="+mj-lt"/>
              </a:rPr>
              <a:t>4. AI-Driven Logo Generation:</a:t>
            </a:r>
            <a:endParaRPr lang="en-GB" sz="2400" b="1">
              <a:latin typeface="+mj-lt"/>
            </a:endParaRPr>
          </a:p>
          <a:p>
            <a:pPr marL="1200150" lvl="2" indent="-285750" algn="just">
              <a:buFont typeface="Arial" panose="020B0604020202020204" pitchFamily="34" charset="0"/>
              <a:buChar char="•"/>
            </a:pPr>
            <a:endParaRPr lang="en-GB" sz="2000" b="1"/>
          </a:p>
          <a:p>
            <a:pPr marL="1200150" lvl="2" indent="-285750" algn="just">
              <a:buFont typeface="Arial" panose="020B0604020202020204" pitchFamily="34" charset="0"/>
              <a:buChar char="•"/>
            </a:pPr>
            <a:r>
              <a:rPr lang="en-US" sz="2000" b="1"/>
              <a:t>Based on the user's input, the AI model generates a series of logo concepts autonomously. The generated logos are diverse in style, composition, and visual elements, reflecting the user's preferences while incorporating creative variations inspired by the trained dataset.</a:t>
            </a:r>
          </a:p>
        </p:txBody>
      </p:sp>
      <p:sp>
        <p:nvSpPr>
          <p:cNvPr id="5" name="TextBox 4">
            <a:extLst>
              <a:ext uri="{FF2B5EF4-FFF2-40B4-BE49-F238E27FC236}">
                <a16:creationId xmlns:a16="http://schemas.microsoft.com/office/drawing/2014/main" id="{81F4D9C5-9DCB-B1C4-50B4-7652DED91777}"/>
              </a:ext>
            </a:extLst>
          </p:cNvPr>
          <p:cNvSpPr txBox="1"/>
          <p:nvPr/>
        </p:nvSpPr>
        <p:spPr>
          <a:xfrm rot="10800000" flipV="1">
            <a:off x="437266" y="2644441"/>
            <a:ext cx="8245079" cy="1692771"/>
          </a:xfrm>
          <a:prstGeom prst="rect">
            <a:avLst/>
          </a:prstGeom>
          <a:noFill/>
        </p:spPr>
        <p:txBody>
          <a:bodyPr wrap="square">
            <a:spAutoFit/>
          </a:bodyPr>
          <a:lstStyle/>
          <a:p>
            <a:pPr algn="just"/>
            <a:r>
              <a:rPr lang="en-US" sz="2400" b="1">
                <a:latin typeface="+mj-lt"/>
              </a:rPr>
              <a:t>5. </a:t>
            </a:r>
            <a:r>
              <a:rPr lang="en-GB" sz="2400" b="1">
                <a:latin typeface="+mj-lt"/>
              </a:rPr>
              <a:t>I</a:t>
            </a:r>
            <a:r>
              <a:rPr lang="en-US" sz="2400" b="1">
                <a:latin typeface="+mj-lt"/>
              </a:rPr>
              <a:t>nteractive Feedback Loop</a:t>
            </a:r>
            <a:r>
              <a:rPr lang="en-GB" sz="2400" b="1">
                <a:latin typeface="+mj-lt"/>
              </a:rPr>
              <a:t>:</a:t>
            </a:r>
          </a:p>
          <a:p>
            <a:pPr algn="just"/>
            <a:endParaRPr lang="en-GB" sz="2000" b="1"/>
          </a:p>
          <a:p>
            <a:pPr marL="1257300" lvl="2" indent="-342900" algn="just">
              <a:buFont typeface="Arial" panose="020B0604020202020204" pitchFamily="34" charset="0"/>
              <a:buChar char="•"/>
            </a:pPr>
            <a:r>
              <a:rPr lang="en-US" sz="2000" b="1"/>
              <a:t>The user interacts with the generated logo concepts, providing feedback and making adjustments through the interface.</a:t>
            </a:r>
          </a:p>
        </p:txBody>
      </p:sp>
      <p:sp>
        <p:nvSpPr>
          <p:cNvPr id="7" name="TextBox 6">
            <a:extLst>
              <a:ext uri="{FF2B5EF4-FFF2-40B4-BE49-F238E27FC236}">
                <a16:creationId xmlns:a16="http://schemas.microsoft.com/office/drawing/2014/main" id="{2352DD60-9C87-22FB-89EF-C8C1620E3E34}"/>
              </a:ext>
            </a:extLst>
          </p:cNvPr>
          <p:cNvSpPr txBox="1"/>
          <p:nvPr/>
        </p:nvSpPr>
        <p:spPr>
          <a:xfrm rot="10800000" flipV="1">
            <a:off x="437266" y="4460865"/>
            <a:ext cx="10033706" cy="2000548"/>
          </a:xfrm>
          <a:prstGeom prst="rect">
            <a:avLst/>
          </a:prstGeom>
          <a:noFill/>
        </p:spPr>
        <p:txBody>
          <a:bodyPr wrap="square">
            <a:spAutoFit/>
          </a:bodyPr>
          <a:lstStyle/>
          <a:p>
            <a:pPr algn="just"/>
            <a:r>
              <a:rPr lang="en-US" sz="2400" b="1">
                <a:latin typeface="+mj-lt"/>
              </a:rPr>
              <a:t>6. Evaluation and Selection:</a:t>
            </a:r>
            <a:endParaRPr lang="en-GB" sz="2400" b="1">
              <a:latin typeface="+mj-lt"/>
            </a:endParaRPr>
          </a:p>
          <a:p>
            <a:pPr algn="just"/>
            <a:endParaRPr lang="en-GB" sz="2000" b="1"/>
          </a:p>
          <a:p>
            <a:pPr marL="1257300" lvl="2" indent="-342900" algn="just">
              <a:buFont typeface="Arial" panose="020B0604020202020204" pitchFamily="34" charset="0"/>
              <a:buChar char="•"/>
            </a:pPr>
            <a:r>
              <a:rPr lang="en-US" sz="2000" b="1"/>
              <a:t>The user evaluates the generated logo concepts based on criteria such as visual appeal, relevance to the brand identity, and scalability. The system provides tools for comparing and analyzing the different designs, aiding the decision-making process.</a:t>
            </a:r>
          </a:p>
        </p:txBody>
      </p:sp>
    </p:spTree>
    <p:extLst>
      <p:ext uri="{BB962C8B-B14F-4D97-AF65-F5344CB8AC3E}">
        <p14:creationId xmlns:p14="http://schemas.microsoft.com/office/powerpoint/2010/main" val="3424438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FEB317-2970-8A51-2F80-E9176060DCCA}"/>
              </a:ext>
            </a:extLst>
          </p:cNvPr>
          <p:cNvSpPr txBox="1"/>
          <p:nvPr/>
        </p:nvSpPr>
        <p:spPr>
          <a:xfrm>
            <a:off x="613171" y="539681"/>
            <a:ext cx="8483203" cy="2585323"/>
          </a:xfrm>
          <a:prstGeom prst="rect">
            <a:avLst/>
          </a:prstGeom>
          <a:noFill/>
        </p:spPr>
        <p:txBody>
          <a:bodyPr wrap="square">
            <a:spAutoFit/>
          </a:bodyPr>
          <a:lstStyle/>
          <a:p>
            <a:pPr algn="just"/>
            <a:r>
              <a:rPr lang="en-US" sz="2400" b="1">
                <a:latin typeface="+mj-lt"/>
              </a:rPr>
              <a:t>7. Export and Delivery:</a:t>
            </a:r>
            <a:endParaRPr lang="en-GB" sz="2400" b="1">
              <a:latin typeface="+mj-lt"/>
            </a:endParaRPr>
          </a:p>
          <a:p>
            <a:pPr algn="just"/>
            <a:endParaRPr lang="en-GB"/>
          </a:p>
          <a:p>
            <a:pPr marL="1257300" lvl="2" indent="-342900" algn="just">
              <a:buFont typeface="Arial" panose="020B0604020202020204" pitchFamily="34" charset="0"/>
              <a:buChar char="•"/>
            </a:pPr>
            <a:r>
              <a:rPr lang="en-US" sz="2000" b="1"/>
              <a:t>Once the user selects a preferred logo design, the system provides high-resolution export options in various file formats suitable for digital and print use. Additionally, the system generates documentation outlining the design process, AI techniques used, and design rationale for future reference.</a:t>
            </a:r>
          </a:p>
        </p:txBody>
      </p:sp>
      <p:sp>
        <p:nvSpPr>
          <p:cNvPr id="5" name="TextBox 4">
            <a:extLst>
              <a:ext uri="{FF2B5EF4-FFF2-40B4-BE49-F238E27FC236}">
                <a16:creationId xmlns:a16="http://schemas.microsoft.com/office/drawing/2014/main" id="{04A2AF42-28D2-B67A-185B-64368A8063D7}"/>
              </a:ext>
            </a:extLst>
          </p:cNvPr>
          <p:cNvSpPr txBox="1"/>
          <p:nvPr/>
        </p:nvSpPr>
        <p:spPr>
          <a:xfrm>
            <a:off x="613171" y="3361206"/>
            <a:ext cx="6947530" cy="2308324"/>
          </a:xfrm>
          <a:prstGeom prst="rect">
            <a:avLst/>
          </a:prstGeom>
          <a:noFill/>
        </p:spPr>
        <p:txBody>
          <a:bodyPr wrap="square">
            <a:spAutoFit/>
          </a:bodyPr>
          <a:lstStyle/>
          <a:p>
            <a:pPr algn="just"/>
            <a:r>
              <a:rPr lang="en-US" sz="2400" b="1">
                <a:latin typeface="+mj-lt"/>
              </a:rPr>
              <a:t>8. Continuous Learning and Improvement:</a:t>
            </a:r>
            <a:endParaRPr lang="en-GB" sz="2400" b="1">
              <a:latin typeface="+mj-lt"/>
            </a:endParaRPr>
          </a:p>
          <a:p>
            <a:pPr marL="1200150" lvl="2" indent="-285750" algn="just">
              <a:buFont typeface="Arial" panose="020B0604020202020204" pitchFamily="34" charset="0"/>
              <a:buChar char="•"/>
            </a:pPr>
            <a:endParaRPr lang="en-GB" sz="2000" b="1"/>
          </a:p>
          <a:p>
            <a:pPr marL="1200150" lvl="2" indent="-285750" algn="just">
              <a:buFont typeface="Arial" panose="020B0604020202020204" pitchFamily="34" charset="0"/>
              <a:buChar char="•"/>
            </a:pPr>
            <a:r>
              <a:rPr lang="en-GB" sz="2000" b="1"/>
              <a:t>T</a:t>
            </a:r>
            <a:r>
              <a:rPr lang="en-US" sz="2000" b="1"/>
              <a:t>he system incorporates mechanisms for continuous learning and improvement, allowing it to adapt and evolve over time based on user feedback and updates to the underlying AI models</a:t>
            </a:r>
          </a:p>
        </p:txBody>
      </p:sp>
    </p:spTree>
    <p:extLst>
      <p:ext uri="{BB962C8B-B14F-4D97-AF65-F5344CB8AC3E}">
        <p14:creationId xmlns:p14="http://schemas.microsoft.com/office/powerpoint/2010/main" val="1847209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147630-7EC6-5CE3-C4D7-AF25B15ED105}"/>
              </a:ext>
            </a:extLst>
          </p:cNvPr>
          <p:cNvSpPr txBox="1"/>
          <p:nvPr/>
        </p:nvSpPr>
        <p:spPr>
          <a:xfrm>
            <a:off x="553639" y="213835"/>
            <a:ext cx="7494985" cy="584775"/>
          </a:xfrm>
          <a:prstGeom prst="rect">
            <a:avLst/>
          </a:prstGeom>
          <a:noFill/>
        </p:spPr>
        <p:txBody>
          <a:bodyPr wrap="square">
            <a:spAutoFit/>
          </a:bodyPr>
          <a:lstStyle/>
          <a:p>
            <a:r>
              <a:rPr lang="en-GB" sz="3200" b="1" dirty="0">
                <a:latin typeface="+mj-lt"/>
              </a:rPr>
              <a:t>System development </a:t>
            </a:r>
            <a:r>
              <a:rPr lang="en-GB" sz="3200" b="1" dirty="0" err="1">
                <a:latin typeface="+mj-lt"/>
              </a:rPr>
              <a:t>apporch</a:t>
            </a:r>
            <a:endParaRPr lang="en-US" sz="3200" b="1" dirty="0">
              <a:latin typeface="+mj-lt"/>
            </a:endParaRPr>
          </a:p>
        </p:txBody>
      </p:sp>
      <p:sp>
        <p:nvSpPr>
          <p:cNvPr id="7" name="TextBox 6">
            <a:extLst>
              <a:ext uri="{FF2B5EF4-FFF2-40B4-BE49-F238E27FC236}">
                <a16:creationId xmlns:a16="http://schemas.microsoft.com/office/drawing/2014/main" id="{D113C007-15DE-B523-7D49-B2397914ED37}"/>
              </a:ext>
            </a:extLst>
          </p:cNvPr>
          <p:cNvSpPr txBox="1"/>
          <p:nvPr/>
        </p:nvSpPr>
        <p:spPr>
          <a:xfrm>
            <a:off x="898921" y="1026615"/>
            <a:ext cx="8102203" cy="1754326"/>
          </a:xfrm>
          <a:prstGeom prst="rect">
            <a:avLst/>
          </a:prstGeom>
          <a:noFill/>
        </p:spPr>
        <p:txBody>
          <a:bodyPr wrap="square">
            <a:spAutoFit/>
          </a:bodyPr>
          <a:lstStyle/>
          <a:p>
            <a:pPr marL="342900" indent="-342900" algn="just">
              <a:buAutoNum type="arabicPeriod"/>
            </a:pPr>
            <a:r>
              <a:rPr lang="en-GB" sz="2400" b="1" i="0" u="none" strike="noStrike" dirty="0">
                <a:solidFill>
                  <a:srgbClr val="000000"/>
                </a:solidFill>
                <a:effectLst/>
                <a:latin typeface="+mj-lt"/>
              </a:rPr>
              <a:t>Understanding Requirements: </a:t>
            </a:r>
            <a:endParaRPr lang="en-GB" sz="2400" b="1" dirty="0">
              <a:solidFill>
                <a:srgbClr val="000000"/>
              </a:solidFill>
              <a:latin typeface="+mj-lt"/>
            </a:endParaRPr>
          </a:p>
          <a:p>
            <a:pPr algn="just"/>
            <a:endParaRPr lang="en-GB" sz="2400" b="1" i="0" u="none" strike="noStrike" dirty="0">
              <a:solidFill>
                <a:srgbClr val="000000"/>
              </a:solidFill>
              <a:effectLst/>
              <a:latin typeface="+mj-lt"/>
            </a:endParaRPr>
          </a:p>
          <a:p>
            <a:pPr marL="1257300" lvl="2" indent="-342900" algn="just">
              <a:buFont typeface="Arial" panose="020B0604020202020204" pitchFamily="34" charset="0"/>
              <a:buChar char="•"/>
            </a:pPr>
            <a:r>
              <a:rPr lang="en-GB" sz="2000" b="1" i="0" u="none" strike="noStrike" dirty="0">
                <a:solidFill>
                  <a:srgbClr val="000000"/>
                </a:solidFill>
                <a:effectLst/>
                <a:latin typeface="Google Sans"/>
              </a:rPr>
              <a:t>Gather requirements from the client regarding their brand identity, target audience, preferences, and any specific elements they want in the logo.</a:t>
            </a:r>
            <a:endParaRPr lang="en-US" sz="2000" b="1" dirty="0"/>
          </a:p>
        </p:txBody>
      </p:sp>
      <p:sp>
        <p:nvSpPr>
          <p:cNvPr id="9" name="TextBox 8">
            <a:extLst>
              <a:ext uri="{FF2B5EF4-FFF2-40B4-BE49-F238E27FC236}">
                <a16:creationId xmlns:a16="http://schemas.microsoft.com/office/drawing/2014/main" id="{3287F14C-A9AC-8C5D-700A-78422D1E228F}"/>
              </a:ext>
            </a:extLst>
          </p:cNvPr>
          <p:cNvSpPr txBox="1"/>
          <p:nvPr/>
        </p:nvSpPr>
        <p:spPr>
          <a:xfrm>
            <a:off x="898921" y="3008946"/>
            <a:ext cx="7768829" cy="2062103"/>
          </a:xfrm>
          <a:prstGeom prst="rect">
            <a:avLst/>
          </a:prstGeom>
          <a:noFill/>
        </p:spPr>
        <p:txBody>
          <a:bodyPr wrap="square">
            <a:spAutoFit/>
          </a:bodyPr>
          <a:lstStyle/>
          <a:p>
            <a:pPr algn="just" rtl="0">
              <a:spcBef>
                <a:spcPts val="0"/>
              </a:spcBef>
              <a:spcAft>
                <a:spcPts val="0"/>
              </a:spcAft>
            </a:pPr>
            <a:br>
              <a:rPr lang="en-GB" sz="2400" dirty="0">
                <a:latin typeface="+mj-lt"/>
                <a:ea typeface="Abadi" panose="02000000000000000000" pitchFamily="2" charset="0"/>
              </a:rPr>
            </a:br>
            <a:r>
              <a:rPr lang="en-GB" sz="2400" b="1" i="0" strike="noStrike" dirty="0">
                <a:solidFill>
                  <a:srgbClr val="000000"/>
                </a:solidFill>
                <a:effectLst/>
                <a:latin typeface="+mj-lt"/>
                <a:ea typeface="Abadi" panose="02000000000000000000" pitchFamily="2" charset="0"/>
              </a:rPr>
              <a:t>2. Data Collection: </a:t>
            </a:r>
          </a:p>
          <a:p>
            <a:pPr algn="just" rtl="0">
              <a:spcBef>
                <a:spcPts val="0"/>
              </a:spcBef>
              <a:spcAft>
                <a:spcPts val="0"/>
              </a:spcAft>
            </a:pPr>
            <a:endParaRPr lang="en-GB" sz="2000" b="1" dirty="0">
              <a:solidFill>
                <a:srgbClr val="000000"/>
              </a:solidFill>
              <a:latin typeface="Abadi" panose="02000000000000000000" pitchFamily="2" charset="0"/>
              <a:ea typeface="Abadi" panose="02000000000000000000" pitchFamily="2" charset="0"/>
            </a:endParaRPr>
          </a:p>
          <a:p>
            <a:pPr marL="1257300" lvl="2" indent="-342900" algn="just">
              <a:buFont typeface="Arial" panose="020B0604020202020204" pitchFamily="34" charset="0"/>
              <a:buChar char="•"/>
            </a:pPr>
            <a:r>
              <a:rPr lang="en-GB" sz="2000" b="1" i="0" strike="noStrike" dirty="0">
                <a:solidFill>
                  <a:srgbClr val="000000"/>
                </a:solidFill>
                <a:effectLst/>
                <a:latin typeface="Abadi" panose="02000000000000000000" pitchFamily="2" charset="0"/>
                <a:ea typeface="Abadi" panose="02000000000000000000" pitchFamily="2" charset="0"/>
              </a:rPr>
              <a:t>Gather a diverse dataset of logos, including those relevant to the client's industry and style preferences, to train the AI model.</a:t>
            </a:r>
            <a:endParaRPr lang="en-GB" sz="2000" b="1" dirty="0">
              <a:effectLst/>
              <a:latin typeface="Abadi" panose="02000000000000000000" pitchFamily="2" charset="0"/>
              <a:ea typeface="Abadi" panose="02000000000000000000" pitchFamily="2" charset="0"/>
            </a:endParaRPr>
          </a:p>
        </p:txBody>
      </p:sp>
    </p:spTree>
    <p:extLst>
      <p:ext uri="{BB962C8B-B14F-4D97-AF65-F5344CB8AC3E}">
        <p14:creationId xmlns:p14="http://schemas.microsoft.com/office/powerpoint/2010/main" val="3383885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5FB732-EDE4-5F52-FB13-C4B8816575DE}"/>
              </a:ext>
            </a:extLst>
          </p:cNvPr>
          <p:cNvSpPr txBox="1"/>
          <p:nvPr/>
        </p:nvSpPr>
        <p:spPr>
          <a:xfrm>
            <a:off x="304959" y="463337"/>
            <a:ext cx="10161984" cy="2000548"/>
          </a:xfrm>
          <a:prstGeom prst="rect">
            <a:avLst/>
          </a:prstGeom>
          <a:noFill/>
        </p:spPr>
        <p:txBody>
          <a:bodyPr wrap="square">
            <a:spAutoFit/>
          </a:bodyPr>
          <a:lstStyle/>
          <a:p>
            <a:pPr algn="just" rtl="0">
              <a:spcBef>
                <a:spcPts val="0"/>
              </a:spcBef>
              <a:spcAft>
                <a:spcPts val="0"/>
              </a:spcAft>
            </a:pPr>
            <a:r>
              <a:rPr lang="en-GB" sz="2400" b="1" i="0" u="none" strike="noStrike" dirty="0">
                <a:solidFill>
                  <a:srgbClr val="000000"/>
                </a:solidFill>
                <a:effectLst/>
                <a:latin typeface="+mj-lt"/>
              </a:rPr>
              <a:t>3. Training the AI Model: </a:t>
            </a:r>
          </a:p>
          <a:p>
            <a:pPr algn="just" rtl="0">
              <a:spcBef>
                <a:spcPts val="0"/>
              </a:spcBef>
              <a:spcAft>
                <a:spcPts val="0"/>
              </a:spcAft>
            </a:pPr>
            <a:endParaRPr lang="en-GB" sz="2000" b="1" dirty="0">
              <a:solidFill>
                <a:srgbClr val="000000"/>
              </a:solidFill>
            </a:endParaRPr>
          </a:p>
          <a:p>
            <a:pPr marL="1257300" lvl="2" indent="-342900" algn="just">
              <a:buFont typeface="Arial" panose="020B0604020202020204" pitchFamily="34" charset="0"/>
              <a:buChar char="•"/>
            </a:pPr>
            <a:r>
              <a:rPr lang="en-GB" sz="2000" b="1" i="0" u="none" strike="noStrike" dirty="0">
                <a:solidFill>
                  <a:srgbClr val="000000"/>
                </a:solidFill>
                <a:effectLst/>
              </a:rPr>
              <a:t>Utilize generative AI techniques such as generative adversarial networks (GANs) or </a:t>
            </a:r>
            <a:r>
              <a:rPr lang="en-GB" sz="2000" b="1" i="0" u="none" strike="noStrike" dirty="0" err="1">
                <a:solidFill>
                  <a:srgbClr val="000000"/>
                </a:solidFill>
                <a:effectLst/>
              </a:rPr>
              <a:t>variational</a:t>
            </a:r>
            <a:r>
              <a:rPr lang="en-GB" sz="2000" b="1" i="0" u="none" strike="noStrike" dirty="0">
                <a:solidFill>
                  <a:srgbClr val="000000"/>
                </a:solidFill>
                <a:effectLst/>
              </a:rPr>
              <a:t> </a:t>
            </a:r>
            <a:r>
              <a:rPr lang="en-GB" sz="2000" b="1" i="0" u="none" strike="noStrike" dirty="0" err="1">
                <a:solidFill>
                  <a:srgbClr val="000000"/>
                </a:solidFill>
                <a:effectLst/>
              </a:rPr>
              <a:t>autoencoders</a:t>
            </a:r>
            <a:r>
              <a:rPr lang="en-GB" sz="2000" b="1" i="0" u="none" strike="noStrike" dirty="0">
                <a:solidFill>
                  <a:srgbClr val="000000"/>
                </a:solidFill>
                <a:effectLst/>
              </a:rPr>
              <a:t> (VAEs) to train a model on the collected dataset. The model should learn to generate logos based on the input parameters.</a:t>
            </a:r>
            <a:endParaRPr lang="en-GB" sz="2000" b="1" dirty="0">
              <a:effectLst/>
            </a:endParaRPr>
          </a:p>
        </p:txBody>
      </p:sp>
      <p:sp>
        <p:nvSpPr>
          <p:cNvPr id="5" name="TextBox 4">
            <a:extLst>
              <a:ext uri="{FF2B5EF4-FFF2-40B4-BE49-F238E27FC236}">
                <a16:creationId xmlns:a16="http://schemas.microsoft.com/office/drawing/2014/main" id="{751A0478-EB53-521B-7C08-375C38685166}"/>
              </a:ext>
            </a:extLst>
          </p:cNvPr>
          <p:cNvSpPr txBox="1"/>
          <p:nvPr/>
        </p:nvSpPr>
        <p:spPr>
          <a:xfrm>
            <a:off x="304959" y="2463885"/>
            <a:ext cx="10073580" cy="1969770"/>
          </a:xfrm>
          <a:prstGeom prst="rect">
            <a:avLst/>
          </a:prstGeom>
          <a:noFill/>
        </p:spPr>
        <p:txBody>
          <a:bodyPr wrap="square">
            <a:spAutoFit/>
          </a:bodyPr>
          <a:lstStyle/>
          <a:p>
            <a:pPr algn="just" rtl="0">
              <a:spcBef>
                <a:spcPts val="0"/>
              </a:spcBef>
              <a:spcAft>
                <a:spcPts val="0"/>
              </a:spcAft>
            </a:pPr>
            <a:br>
              <a:rPr lang="en-GB" dirty="0"/>
            </a:br>
            <a:r>
              <a:rPr lang="en-GB" sz="2400" b="1" i="0" u="none" strike="noStrike" dirty="0">
                <a:solidFill>
                  <a:srgbClr val="000000"/>
                </a:solidFill>
                <a:effectLst/>
                <a:latin typeface="+mj-lt"/>
              </a:rPr>
              <a:t>4. Input Parameters Specification:</a:t>
            </a:r>
          </a:p>
          <a:p>
            <a:pPr algn="just" rtl="0">
              <a:spcBef>
                <a:spcPts val="0"/>
              </a:spcBef>
              <a:spcAft>
                <a:spcPts val="0"/>
              </a:spcAft>
            </a:pPr>
            <a:endParaRPr lang="en-GB" sz="2000" b="1" dirty="0">
              <a:solidFill>
                <a:srgbClr val="000000"/>
              </a:solidFill>
            </a:endParaRPr>
          </a:p>
          <a:p>
            <a:pPr marL="1257300" lvl="2" indent="-342900" algn="just">
              <a:buFont typeface="Arial" panose="020B0604020202020204" pitchFamily="34" charset="0"/>
              <a:buChar char="•"/>
            </a:pPr>
            <a:r>
              <a:rPr lang="en-GB" sz="2000" b="1" i="0" u="none" strike="noStrike" dirty="0">
                <a:solidFill>
                  <a:srgbClr val="000000"/>
                </a:solidFill>
                <a:effectLst/>
              </a:rPr>
              <a:t>Define input parameters such as </a:t>
            </a:r>
            <a:r>
              <a:rPr lang="en-GB" sz="2000" b="1" i="0" u="none" strike="noStrike" dirty="0" err="1">
                <a:solidFill>
                  <a:srgbClr val="000000"/>
                </a:solidFill>
                <a:effectLst/>
              </a:rPr>
              <a:t>color</a:t>
            </a:r>
            <a:r>
              <a:rPr lang="en-GB" sz="2000" b="1" i="0" u="none" strike="noStrike" dirty="0">
                <a:solidFill>
                  <a:srgbClr val="000000"/>
                </a:solidFill>
                <a:effectLst/>
              </a:rPr>
              <a:t> schemes, typography preferences, symbols, and any other design elements relevant to the logo creation process.</a:t>
            </a:r>
            <a:endParaRPr lang="en-GB" sz="2000" b="1" dirty="0">
              <a:effectLst/>
            </a:endParaRPr>
          </a:p>
        </p:txBody>
      </p:sp>
      <p:sp>
        <p:nvSpPr>
          <p:cNvPr id="7" name="TextBox 6">
            <a:extLst>
              <a:ext uri="{FF2B5EF4-FFF2-40B4-BE49-F238E27FC236}">
                <a16:creationId xmlns:a16="http://schemas.microsoft.com/office/drawing/2014/main" id="{E8BA630F-F092-D455-A0CA-F09801062AAF}"/>
              </a:ext>
            </a:extLst>
          </p:cNvPr>
          <p:cNvSpPr txBox="1"/>
          <p:nvPr/>
        </p:nvSpPr>
        <p:spPr>
          <a:xfrm>
            <a:off x="304959" y="4852898"/>
            <a:ext cx="9803447" cy="1692771"/>
          </a:xfrm>
          <a:prstGeom prst="rect">
            <a:avLst/>
          </a:prstGeom>
          <a:noFill/>
        </p:spPr>
        <p:txBody>
          <a:bodyPr wrap="square">
            <a:spAutoFit/>
          </a:bodyPr>
          <a:lstStyle/>
          <a:p>
            <a:pPr algn="just"/>
            <a:r>
              <a:rPr lang="en-GB" sz="2400" b="1" i="0" u="none" strike="noStrike" dirty="0">
                <a:solidFill>
                  <a:srgbClr val="000000"/>
                </a:solidFill>
                <a:effectLst/>
                <a:latin typeface="+mj-lt"/>
              </a:rPr>
              <a:t>5. Generation and Iteration:</a:t>
            </a:r>
          </a:p>
          <a:p>
            <a:pPr algn="just"/>
            <a:endParaRPr lang="en-GB" sz="2000" b="1" dirty="0">
              <a:solidFill>
                <a:srgbClr val="000000"/>
              </a:solidFill>
            </a:endParaRPr>
          </a:p>
          <a:p>
            <a:pPr marL="1257300" lvl="2" indent="-342900" algn="just">
              <a:buFont typeface="Arial" panose="020B0604020202020204" pitchFamily="34" charset="0"/>
              <a:buChar char="•"/>
            </a:pPr>
            <a:r>
              <a:rPr lang="en-GB" sz="2000" b="1" i="0" u="none" strike="noStrike" dirty="0">
                <a:solidFill>
                  <a:srgbClr val="000000"/>
                </a:solidFill>
                <a:effectLst/>
              </a:rPr>
              <a:t>Generate initial logo concepts using the trained AI model based on the input parameters. Review the generated concepts and iterate on them, providing feedback to the AI model for refinement</a:t>
            </a:r>
            <a:r>
              <a:rPr lang="en-GB" b="0" i="0" u="none" strike="noStrike" dirty="0">
                <a:solidFill>
                  <a:srgbClr val="000000"/>
                </a:solidFill>
                <a:effectLst/>
                <a:latin typeface="Google Sans"/>
              </a:rPr>
              <a:t>.</a:t>
            </a:r>
            <a:endParaRPr lang="en-US" dirty="0"/>
          </a:p>
        </p:txBody>
      </p:sp>
    </p:spTree>
    <p:extLst>
      <p:ext uri="{BB962C8B-B14F-4D97-AF65-F5344CB8AC3E}">
        <p14:creationId xmlns:p14="http://schemas.microsoft.com/office/powerpoint/2010/main" val="11655394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85</TotalTime>
  <Words>684</Words>
  <Application>Microsoft Office PowerPoint</Application>
  <PresentationFormat>Widescreen</PresentationFormat>
  <Paragraphs>44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LOGO DESIGN USING GENERATIVE ARTIFICIAL INTELLIGENCE </vt:lpstr>
      <vt:lpstr>Project outline</vt:lpstr>
      <vt:lpstr>Problem statement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 :</vt:lpstr>
      <vt:lpstr>Reference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System</dc:title>
  <dc:creator>varun prabakharan</dc:creator>
  <cp:lastModifiedBy>vigneshparamesh2002@gmail.com</cp:lastModifiedBy>
  <cp:revision>11</cp:revision>
  <dcterms:created xsi:type="dcterms:W3CDTF">2024-03-31T06:48:27Z</dcterms:created>
  <dcterms:modified xsi:type="dcterms:W3CDTF">2024-04-05T14:41:23Z</dcterms:modified>
</cp:coreProperties>
</file>