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6102" autoAdjust="0"/>
    <p:restoredTop sz="94660"/>
  </p:normalViewPr>
  <p:slideViewPr>
    <p:cSldViewPr snapToGrid="0">
      <p:cViewPr varScale="1">
        <p:scale>
          <a:sx n="74" d="100"/>
          <a:sy n="74" d="100"/>
        </p:scale>
        <p:origin x="7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93AE76B-FAE4-4F9D-B3AE-E7CA470E9A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4CB7-09DE-4D0F-90AB-E934D93CF22D}" type="slidenum">
              <a:rPr lang="en-IN" smtClean="0"/>
              <a:t>‹#›</a:t>
            </a:fld>
            <a:endParaRPr lang="en-IN"/>
          </a:p>
        </p:txBody>
      </p:sp>
    </p:spTree>
    <p:extLst>
      <p:ext uri="{BB962C8B-B14F-4D97-AF65-F5344CB8AC3E}">
        <p14:creationId xmlns:p14="http://schemas.microsoft.com/office/powerpoint/2010/main" val="37079129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AE76B-FAE4-4F9D-B3AE-E7CA470E9A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4CB7-09DE-4D0F-90AB-E934D93CF22D}" type="slidenum">
              <a:rPr lang="en-IN" smtClean="0"/>
              <a:t>‹#›</a:t>
            </a:fld>
            <a:endParaRPr lang="en-IN"/>
          </a:p>
        </p:txBody>
      </p:sp>
    </p:spTree>
    <p:extLst>
      <p:ext uri="{BB962C8B-B14F-4D97-AF65-F5344CB8AC3E}">
        <p14:creationId xmlns:p14="http://schemas.microsoft.com/office/powerpoint/2010/main" val="3372719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AE76B-FAE4-4F9D-B3AE-E7CA470E9A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4CB7-09DE-4D0F-90AB-E934D93CF22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0928690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AE76B-FAE4-4F9D-B3AE-E7CA470E9A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4CB7-09DE-4D0F-90AB-E934D93CF22D}" type="slidenum">
              <a:rPr lang="en-IN" smtClean="0"/>
              <a:t>‹#›</a:t>
            </a:fld>
            <a:endParaRPr lang="en-IN"/>
          </a:p>
        </p:txBody>
      </p:sp>
    </p:spTree>
    <p:extLst>
      <p:ext uri="{BB962C8B-B14F-4D97-AF65-F5344CB8AC3E}">
        <p14:creationId xmlns:p14="http://schemas.microsoft.com/office/powerpoint/2010/main" val="38295565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AE76B-FAE4-4F9D-B3AE-E7CA470E9A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4CB7-09DE-4D0F-90AB-E934D93CF22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49587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AE76B-FAE4-4F9D-B3AE-E7CA470E9A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4CB7-09DE-4D0F-90AB-E934D93CF22D}" type="slidenum">
              <a:rPr lang="en-IN" smtClean="0"/>
              <a:t>‹#›</a:t>
            </a:fld>
            <a:endParaRPr lang="en-IN"/>
          </a:p>
        </p:txBody>
      </p:sp>
    </p:spTree>
    <p:extLst>
      <p:ext uri="{BB962C8B-B14F-4D97-AF65-F5344CB8AC3E}">
        <p14:creationId xmlns:p14="http://schemas.microsoft.com/office/powerpoint/2010/main" val="6388115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AE76B-FAE4-4F9D-B3AE-E7CA470E9A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4CB7-09DE-4D0F-90AB-E934D93CF22D}" type="slidenum">
              <a:rPr lang="en-IN" smtClean="0"/>
              <a:t>‹#›</a:t>
            </a:fld>
            <a:endParaRPr lang="en-IN"/>
          </a:p>
        </p:txBody>
      </p:sp>
    </p:spTree>
    <p:extLst>
      <p:ext uri="{BB962C8B-B14F-4D97-AF65-F5344CB8AC3E}">
        <p14:creationId xmlns:p14="http://schemas.microsoft.com/office/powerpoint/2010/main" val="236924359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AE76B-FAE4-4F9D-B3AE-E7CA470E9A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4CB7-09DE-4D0F-90AB-E934D93CF22D}" type="slidenum">
              <a:rPr lang="en-IN" smtClean="0"/>
              <a:t>‹#›</a:t>
            </a:fld>
            <a:endParaRPr lang="en-IN"/>
          </a:p>
        </p:txBody>
      </p:sp>
    </p:spTree>
    <p:extLst>
      <p:ext uri="{BB962C8B-B14F-4D97-AF65-F5344CB8AC3E}">
        <p14:creationId xmlns:p14="http://schemas.microsoft.com/office/powerpoint/2010/main" val="4056959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3AE76B-FAE4-4F9D-B3AE-E7CA470E9A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4CB7-09DE-4D0F-90AB-E934D93CF22D}" type="slidenum">
              <a:rPr lang="en-IN" smtClean="0"/>
              <a:t>‹#›</a:t>
            </a:fld>
            <a:endParaRPr lang="en-IN"/>
          </a:p>
        </p:txBody>
      </p:sp>
    </p:spTree>
    <p:extLst>
      <p:ext uri="{BB962C8B-B14F-4D97-AF65-F5344CB8AC3E}">
        <p14:creationId xmlns:p14="http://schemas.microsoft.com/office/powerpoint/2010/main" val="2773273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93AE76B-FAE4-4F9D-B3AE-E7CA470E9AED}" type="datetimeFigureOut">
              <a:rPr lang="en-IN" smtClean="0"/>
              <a:t>06-11-2024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D224CB7-09DE-4D0F-90AB-E934D93CF22D}" type="slidenum">
              <a:rPr lang="en-IN" smtClean="0"/>
              <a:t>‹#›</a:t>
            </a:fld>
            <a:endParaRPr lang="en-IN"/>
          </a:p>
        </p:txBody>
      </p:sp>
    </p:spTree>
    <p:extLst>
      <p:ext uri="{BB962C8B-B14F-4D97-AF65-F5344CB8AC3E}">
        <p14:creationId xmlns:p14="http://schemas.microsoft.com/office/powerpoint/2010/main" val="1564642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93AE76B-FAE4-4F9D-B3AE-E7CA470E9AED}"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24CB7-09DE-4D0F-90AB-E934D93CF22D}" type="slidenum">
              <a:rPr lang="en-IN" smtClean="0"/>
              <a:t>‹#›</a:t>
            </a:fld>
            <a:endParaRPr lang="en-IN"/>
          </a:p>
        </p:txBody>
      </p:sp>
    </p:spTree>
    <p:extLst>
      <p:ext uri="{BB962C8B-B14F-4D97-AF65-F5344CB8AC3E}">
        <p14:creationId xmlns:p14="http://schemas.microsoft.com/office/powerpoint/2010/main" val="3833661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93AE76B-FAE4-4F9D-B3AE-E7CA470E9AED}" type="datetimeFigureOut">
              <a:rPr lang="en-IN" smtClean="0"/>
              <a:t>06-11-2024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D224CB7-09DE-4D0F-90AB-E934D93CF22D}" type="slidenum">
              <a:rPr lang="en-IN" smtClean="0"/>
              <a:t>‹#›</a:t>
            </a:fld>
            <a:endParaRPr lang="en-IN"/>
          </a:p>
        </p:txBody>
      </p:sp>
    </p:spTree>
    <p:extLst>
      <p:ext uri="{BB962C8B-B14F-4D97-AF65-F5344CB8AC3E}">
        <p14:creationId xmlns:p14="http://schemas.microsoft.com/office/powerpoint/2010/main" val="41547471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93AE76B-FAE4-4F9D-B3AE-E7CA470E9AED}" type="datetimeFigureOut">
              <a:rPr lang="en-IN" smtClean="0"/>
              <a:t>06-11-2024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D224CB7-09DE-4D0F-90AB-E934D93CF22D}" type="slidenum">
              <a:rPr lang="en-IN" smtClean="0"/>
              <a:t>‹#›</a:t>
            </a:fld>
            <a:endParaRPr lang="en-IN"/>
          </a:p>
        </p:txBody>
      </p:sp>
    </p:spTree>
    <p:extLst>
      <p:ext uri="{BB962C8B-B14F-4D97-AF65-F5344CB8AC3E}">
        <p14:creationId xmlns:p14="http://schemas.microsoft.com/office/powerpoint/2010/main" val="3863678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93AE76B-FAE4-4F9D-B3AE-E7CA470E9AED}" type="datetimeFigureOut">
              <a:rPr lang="en-IN" smtClean="0"/>
              <a:t>06-11-2024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D224CB7-09DE-4D0F-90AB-E934D93CF22D}" type="slidenum">
              <a:rPr lang="en-IN" smtClean="0"/>
              <a:t>‹#›</a:t>
            </a:fld>
            <a:endParaRPr lang="en-IN"/>
          </a:p>
        </p:txBody>
      </p:sp>
    </p:spTree>
    <p:extLst>
      <p:ext uri="{BB962C8B-B14F-4D97-AF65-F5344CB8AC3E}">
        <p14:creationId xmlns:p14="http://schemas.microsoft.com/office/powerpoint/2010/main" val="103600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3AE76B-FAE4-4F9D-B3AE-E7CA470E9AED}" type="datetimeFigureOut">
              <a:rPr lang="en-IN" smtClean="0"/>
              <a:t>06-11-2024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24CB7-09DE-4D0F-90AB-E934D93CF22D}" type="slidenum">
              <a:rPr lang="en-IN" smtClean="0"/>
              <a:t>‹#›</a:t>
            </a:fld>
            <a:endParaRPr lang="en-IN"/>
          </a:p>
        </p:txBody>
      </p:sp>
    </p:spTree>
    <p:extLst>
      <p:ext uri="{BB962C8B-B14F-4D97-AF65-F5344CB8AC3E}">
        <p14:creationId xmlns:p14="http://schemas.microsoft.com/office/powerpoint/2010/main" val="42841151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D224CB7-09DE-4D0F-90AB-E934D93CF22D}" type="slidenum">
              <a:rPr lang="en-IN" smtClean="0"/>
              <a:t>‹#›</a:t>
            </a:fld>
            <a:endParaRPr lang="en-IN"/>
          </a:p>
        </p:txBody>
      </p:sp>
      <p:sp>
        <p:nvSpPr>
          <p:cNvPr id="5" name="Date Placeholder 4"/>
          <p:cNvSpPr>
            <a:spLocks noGrp="1"/>
          </p:cNvSpPr>
          <p:nvPr>
            <p:ph type="dt" sz="half" idx="10"/>
          </p:nvPr>
        </p:nvSpPr>
        <p:spPr/>
        <p:txBody>
          <a:bodyPr/>
          <a:lstStyle/>
          <a:p>
            <a:fld id="{793AE76B-FAE4-4F9D-B3AE-E7CA470E9AED}" type="datetimeFigureOut">
              <a:rPr lang="en-IN" smtClean="0"/>
              <a:t>06-11-2024</a:t>
            </a:fld>
            <a:endParaRPr lang="en-IN"/>
          </a:p>
        </p:txBody>
      </p:sp>
    </p:spTree>
    <p:extLst>
      <p:ext uri="{BB962C8B-B14F-4D97-AF65-F5344CB8AC3E}">
        <p14:creationId xmlns:p14="http://schemas.microsoft.com/office/powerpoint/2010/main" val="26739114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93AE76B-FAE4-4F9D-B3AE-E7CA470E9AED}" type="datetimeFigureOut">
              <a:rPr lang="en-IN" smtClean="0"/>
              <a:t>06-11-2024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BD224CB7-09DE-4D0F-90AB-E934D93CF22D}" type="slidenum">
              <a:rPr lang="en-IN" smtClean="0"/>
              <a:t>‹#›</a:t>
            </a:fld>
            <a:endParaRPr lang="en-IN"/>
          </a:p>
        </p:txBody>
      </p:sp>
    </p:spTree>
    <p:extLst>
      <p:ext uri="{BB962C8B-B14F-4D97-AF65-F5344CB8AC3E}">
        <p14:creationId xmlns:p14="http://schemas.microsoft.com/office/powerpoint/2010/main" val="1334572605"/>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48677B-E8FF-107B-8B63-5C15AE8CA524}"/>
              </a:ext>
            </a:extLst>
          </p:cNvPr>
          <p:cNvSpPr>
            <a:spLocks noGrp="1"/>
          </p:cNvSpPr>
          <p:nvPr>
            <p:ph type="ctrTitle"/>
          </p:nvPr>
        </p:nvSpPr>
        <p:spPr>
          <a:xfrm>
            <a:off x="1676750" y="-565609"/>
            <a:ext cx="7766936" cy="2432116"/>
          </a:xfrm>
        </p:spPr>
        <p:txBody>
          <a:bodyPr/>
          <a:lstStyle/>
          <a:p>
            <a:pPr algn="ctr"/>
            <a:r>
              <a:rPr kumimoji="0" lang="en-US" altLang="en-US" sz="5400" b="1"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TITLE:</a:t>
            </a:r>
            <a:endParaRPr lang="en-IN" dirty="0"/>
          </a:p>
        </p:txBody>
      </p:sp>
      <p:sp>
        <p:nvSpPr>
          <p:cNvPr id="3" name="Subtitle 2">
            <a:extLst>
              <a:ext uri="{FF2B5EF4-FFF2-40B4-BE49-F238E27FC236}">
                <a16:creationId xmlns:a16="http://schemas.microsoft.com/office/drawing/2014/main" id="{483773DD-CD5D-3DFC-C023-D5E6B32D522E}"/>
              </a:ext>
            </a:extLst>
          </p:cNvPr>
          <p:cNvSpPr>
            <a:spLocks noGrp="1"/>
          </p:cNvSpPr>
          <p:nvPr>
            <p:ph type="subTitle" idx="1"/>
          </p:nvPr>
        </p:nvSpPr>
        <p:spPr>
          <a:xfrm>
            <a:off x="1535348" y="2316301"/>
            <a:ext cx="7766936" cy="3273794"/>
          </a:xfrm>
        </p:spPr>
        <p:txBody>
          <a:bodyPr>
            <a:normAutofit/>
          </a:bodyPr>
          <a:lstStyle/>
          <a:p>
            <a:pPr algn="ctr"/>
            <a:r>
              <a:rPr lang="en-US" sz="4800" b="1" dirty="0">
                <a:solidFill>
                  <a:schemeClr val="tx1"/>
                </a:solidFill>
                <a:latin typeface="Times New Roman" panose="02020603050405020304" pitchFamily="18" charset="0"/>
                <a:cs typeface="Times New Roman" panose="02020603050405020304" pitchFamily="18" charset="0"/>
              </a:rPr>
              <a:t>“Resilient Farming with Climate-Based Crop Guidance”</a:t>
            </a:r>
            <a:endParaRPr lang="en-IN" sz="4800" b="1"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4560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073462B3-9A94-E2BD-2913-CFC662A1DB5A}"/>
              </a:ext>
            </a:extLst>
          </p:cNvPr>
          <p:cNvPicPr>
            <a:picLocks noGrp="1" noChangeAspect="1"/>
          </p:cNvPicPr>
          <p:nvPr>
            <p:ph idx="1"/>
          </p:nvPr>
        </p:nvPicPr>
        <p:blipFill>
          <a:blip r:embed="rId2"/>
          <a:stretch>
            <a:fillRect/>
          </a:stretch>
        </p:blipFill>
        <p:spPr>
          <a:xfrm>
            <a:off x="731912" y="1253766"/>
            <a:ext cx="4839330" cy="4796717"/>
          </a:xfrm>
        </p:spPr>
      </p:pic>
      <p:pic>
        <p:nvPicPr>
          <p:cNvPr id="7" name="Picture 6">
            <a:extLst>
              <a:ext uri="{FF2B5EF4-FFF2-40B4-BE49-F238E27FC236}">
                <a16:creationId xmlns:a16="http://schemas.microsoft.com/office/drawing/2014/main" id="{11156740-A4CF-5DA5-1088-7010F9546001}"/>
              </a:ext>
            </a:extLst>
          </p:cNvPr>
          <p:cNvPicPr>
            <a:picLocks noChangeAspect="1"/>
          </p:cNvPicPr>
          <p:nvPr/>
        </p:nvPicPr>
        <p:blipFill>
          <a:blip r:embed="rId3"/>
          <a:stretch>
            <a:fillRect/>
          </a:stretch>
        </p:blipFill>
        <p:spPr>
          <a:xfrm>
            <a:off x="5505425" y="1634580"/>
            <a:ext cx="4421000" cy="3927233"/>
          </a:xfrm>
          <a:prstGeom prst="rect">
            <a:avLst/>
          </a:prstGeom>
        </p:spPr>
      </p:pic>
    </p:spTree>
    <p:extLst>
      <p:ext uri="{BB962C8B-B14F-4D97-AF65-F5344CB8AC3E}">
        <p14:creationId xmlns:p14="http://schemas.microsoft.com/office/powerpoint/2010/main" val="1141241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27629-3B83-81F7-948B-49A1895F3F0E}"/>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Model selection :</a:t>
            </a:r>
            <a:endParaRPr lang="en-IN" dirty="0">
              <a:solidFill>
                <a:schemeClr val="tx1"/>
              </a:solidFill>
            </a:endParaRPr>
          </a:p>
        </p:txBody>
      </p:sp>
      <p:sp>
        <p:nvSpPr>
          <p:cNvPr id="3" name="Content Placeholder 2">
            <a:extLst>
              <a:ext uri="{FF2B5EF4-FFF2-40B4-BE49-F238E27FC236}">
                <a16:creationId xmlns:a16="http://schemas.microsoft.com/office/drawing/2014/main" id="{24E9458A-6F40-44A1-7FD6-4D06260B568D}"/>
              </a:ext>
            </a:extLst>
          </p:cNvPr>
          <p:cNvSpPr>
            <a:spLocks noGrp="1"/>
          </p:cNvSpPr>
          <p:nvPr>
            <p:ph idx="1"/>
          </p:nvPr>
        </p:nvSpPr>
        <p:spPr>
          <a:xfrm>
            <a:off x="565608" y="1677972"/>
            <a:ext cx="9304256" cy="4608488"/>
          </a:xfrm>
        </p:spPr>
        <p:txBody>
          <a:bodyPr>
            <a:normAutofit fontScale="92500" lnSpcReduction="10000"/>
          </a:bodyPr>
          <a:lstStyle/>
          <a:p>
            <a:pPr marL="0" indent="0">
              <a:buNone/>
            </a:pPr>
            <a:r>
              <a:rPr lang="en-US" sz="2000" b="1" dirty="0">
                <a:solidFill>
                  <a:schemeClr val="tx1"/>
                </a:solidFill>
                <a:latin typeface="Times New Roman" panose="02020603050405020304" pitchFamily="18" charset="0"/>
                <a:cs typeface="Times New Roman" panose="02020603050405020304" pitchFamily="18" charset="0"/>
              </a:rPr>
              <a:t>1) Navie bayes: </a:t>
            </a:r>
            <a:r>
              <a:rPr lang="en-US" sz="2000" dirty="0">
                <a:solidFill>
                  <a:schemeClr val="tx1"/>
                </a:solidFill>
                <a:latin typeface="Times New Roman" panose="02020603050405020304" pitchFamily="18" charset="0"/>
                <a:cs typeface="Times New Roman" panose="02020603050405020304" pitchFamily="18" charset="0"/>
              </a:rPr>
              <a:t>This method emphasizes the overall prob ability of the data for a given class rather than identifying what features are most distinguishing between classes.</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2) Random Forest: </a:t>
            </a:r>
            <a:r>
              <a:rPr lang="en-US" sz="2000" dirty="0">
                <a:solidFill>
                  <a:schemeClr val="tx1"/>
                </a:solidFill>
                <a:latin typeface="Times New Roman" panose="02020603050405020304" pitchFamily="18" charset="0"/>
                <a:cs typeface="Times New Roman" panose="02020603050405020304" pitchFamily="18" charset="0"/>
              </a:rPr>
              <a:t>Random Forest generates many decision trees and predicts the mode of their classifications for detection purposes.</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3) Bagging: </a:t>
            </a:r>
            <a:r>
              <a:rPr lang="en-US" sz="2000" dirty="0">
                <a:solidFill>
                  <a:schemeClr val="tx1"/>
                </a:solidFill>
                <a:latin typeface="Times New Roman" panose="02020603050405020304" pitchFamily="18" charset="0"/>
                <a:cs typeface="Times New Roman" panose="02020603050405020304" pitchFamily="18" charset="0"/>
              </a:rPr>
              <a:t>The method of training many models </a:t>
            </a:r>
            <a:r>
              <a:rPr lang="en-US" sz="2000" dirty="0" err="1">
                <a:solidFill>
                  <a:schemeClr val="tx1"/>
                </a:solidFill>
                <a:latin typeface="Times New Roman" panose="02020603050405020304" pitchFamily="18" charset="0"/>
                <a:cs typeface="Times New Roman" panose="02020603050405020304" pitchFamily="18" charset="0"/>
              </a:rPr>
              <a:t>sep</a:t>
            </a:r>
            <a:r>
              <a:rPr lang="en-US" sz="2000" dirty="0">
                <a:solidFill>
                  <a:schemeClr val="tx1"/>
                </a:solidFill>
                <a:latin typeface="Times New Roman" panose="02020603050405020304" pitchFamily="18" charset="0"/>
                <a:cs typeface="Times New Roman" panose="02020603050405020304" pitchFamily="18" charset="0"/>
              </a:rPr>
              <a:t> </a:t>
            </a:r>
            <a:r>
              <a:rPr lang="en-US" sz="2000" dirty="0" err="1">
                <a:solidFill>
                  <a:schemeClr val="tx1"/>
                </a:solidFill>
                <a:latin typeface="Times New Roman" panose="02020603050405020304" pitchFamily="18" charset="0"/>
                <a:cs typeface="Times New Roman" panose="02020603050405020304" pitchFamily="18" charset="0"/>
              </a:rPr>
              <a:t>arately</a:t>
            </a:r>
            <a:r>
              <a:rPr lang="en-US" sz="2000" dirty="0">
                <a:solidFill>
                  <a:schemeClr val="tx1"/>
                </a:solidFill>
                <a:latin typeface="Times New Roman" panose="02020603050405020304" pitchFamily="18" charset="0"/>
                <a:cs typeface="Times New Roman" panose="02020603050405020304" pitchFamily="18" charset="0"/>
              </a:rPr>
              <a:t> using various random subsets of the information is known as ”bagging,” or bootstrap aggregating. The predictions of these models are subsequently combined by voting or averaging. heir classifications for detection purposes. </a:t>
            </a:r>
          </a:p>
          <a:p>
            <a:pPr marL="0" indent="0">
              <a:buNone/>
            </a:pPr>
            <a:endParaRPr lang="en-US" sz="2000" dirty="0">
              <a:solidFill>
                <a:schemeClr val="tx1"/>
              </a:solidFill>
              <a:latin typeface="Times New Roman" panose="02020603050405020304" pitchFamily="18" charset="0"/>
              <a:cs typeface="Times New Roman" panose="02020603050405020304" pitchFamily="18" charset="0"/>
            </a:endParaRPr>
          </a:p>
          <a:p>
            <a:pPr marL="0" indent="0">
              <a:buNone/>
            </a:pPr>
            <a:r>
              <a:rPr lang="en-US" sz="2000" b="1" dirty="0">
                <a:solidFill>
                  <a:schemeClr val="tx1"/>
                </a:solidFill>
                <a:latin typeface="Times New Roman" panose="02020603050405020304" pitchFamily="18" charset="0"/>
                <a:cs typeface="Times New Roman" panose="02020603050405020304" pitchFamily="18" charset="0"/>
              </a:rPr>
              <a:t>4) Gradient Boosting: </a:t>
            </a:r>
            <a:r>
              <a:rPr lang="en-US" sz="2000" dirty="0">
                <a:solidFill>
                  <a:schemeClr val="tx1"/>
                </a:solidFill>
                <a:latin typeface="Times New Roman" panose="02020603050405020304" pitchFamily="18" charset="0"/>
                <a:cs typeface="Times New Roman" panose="02020603050405020304" pitchFamily="18" charset="0"/>
              </a:rPr>
              <a:t>Gradient Boosting was the technique we utilized to learn from misclassified examples to enhance the model’s capacity for prediction.</a:t>
            </a:r>
            <a:endParaRPr lang="en-IN"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35455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066979-34C3-BFC9-7089-0D559C2EE4C9}"/>
              </a:ext>
            </a:extLst>
          </p:cNvPr>
          <p:cNvSpPr>
            <a:spLocks noGrp="1"/>
          </p:cNvSpPr>
          <p:nvPr>
            <p:ph idx="1"/>
          </p:nvPr>
        </p:nvSpPr>
        <p:spPr>
          <a:xfrm>
            <a:off x="414779" y="527901"/>
            <a:ext cx="8859223" cy="5513461"/>
          </a:xfrm>
        </p:spPr>
        <p:txBody>
          <a:bodyPr>
            <a:normAutofit/>
          </a:bodyPr>
          <a:lstStyle/>
          <a:p>
            <a:pPr marL="0" indent="0">
              <a:buNone/>
            </a:pPr>
            <a:r>
              <a:rPr lang="en-US" sz="2200" b="1" dirty="0">
                <a:solidFill>
                  <a:schemeClr val="tx1"/>
                </a:solidFill>
                <a:latin typeface="Times New Roman" panose="02020603050405020304" pitchFamily="18" charset="0"/>
                <a:cs typeface="Times New Roman" panose="02020603050405020304" pitchFamily="18" charset="0"/>
              </a:rPr>
              <a:t>5) K-Nearest </a:t>
            </a:r>
            <a:r>
              <a:rPr lang="en-US" sz="2200" b="1" dirty="0" err="1">
                <a:solidFill>
                  <a:schemeClr val="tx1"/>
                </a:solidFill>
                <a:latin typeface="Times New Roman" panose="02020603050405020304" pitchFamily="18" charset="0"/>
                <a:cs typeface="Times New Roman" panose="02020603050405020304" pitchFamily="18" charset="0"/>
              </a:rPr>
              <a:t>Neighbour’s</a:t>
            </a:r>
            <a:r>
              <a:rPr lang="en-US" sz="2200" b="1" dirty="0">
                <a:solidFill>
                  <a:schemeClr val="tx1"/>
                </a:solidFill>
                <a:latin typeface="Times New Roman" panose="02020603050405020304" pitchFamily="18" charset="0"/>
                <a:cs typeface="Times New Roman" panose="02020603050405020304" pitchFamily="18" charset="0"/>
              </a:rPr>
              <a:t>: </a:t>
            </a:r>
            <a:r>
              <a:rPr lang="en-US" sz="2200" dirty="0">
                <a:solidFill>
                  <a:schemeClr val="tx1"/>
                </a:solidFill>
                <a:latin typeface="Times New Roman" panose="02020603050405020304" pitchFamily="18" charset="0"/>
                <a:cs typeface="Times New Roman" panose="02020603050405020304" pitchFamily="18" charset="0"/>
              </a:rPr>
              <a:t>KNN, or k-Nearest Neighbor’s, is one of the most intuitive and simple non-parametric, instance-based algorithms used both in classification and re </a:t>
            </a:r>
            <a:r>
              <a:rPr lang="en-US" sz="2200" dirty="0" err="1">
                <a:solidFill>
                  <a:schemeClr val="tx1"/>
                </a:solidFill>
                <a:latin typeface="Times New Roman" panose="02020603050405020304" pitchFamily="18" charset="0"/>
                <a:cs typeface="Times New Roman" panose="02020603050405020304" pitchFamily="18" charset="0"/>
              </a:rPr>
              <a:t>gression</a:t>
            </a:r>
            <a:r>
              <a:rPr lang="en-US" sz="2200" dirty="0">
                <a:solidFill>
                  <a:schemeClr val="tx1"/>
                </a:solidFill>
                <a:latin typeface="Times New Roman" panose="02020603050405020304" pitchFamily="18" charset="0"/>
                <a:cs typeface="Times New Roman" panose="02020603050405020304" pitchFamily="18" charset="0"/>
              </a:rPr>
              <a:t> in machine learning. The main idea from which KNN sets off is that those data points, which should be similar to each other, lie close to each other in the feature space. </a:t>
            </a:r>
          </a:p>
          <a:p>
            <a:pPr marL="0" indent="0">
              <a:buNone/>
            </a:pPr>
            <a:r>
              <a:rPr lang="en-US" sz="2200" b="1" dirty="0">
                <a:solidFill>
                  <a:schemeClr val="tx1"/>
                </a:solidFill>
                <a:latin typeface="Times New Roman" panose="02020603050405020304" pitchFamily="18" charset="0"/>
                <a:cs typeface="Times New Roman" panose="02020603050405020304" pitchFamily="18" charset="0"/>
              </a:rPr>
              <a:t>6) Support Vector Machine: </a:t>
            </a:r>
            <a:r>
              <a:rPr lang="en-US" sz="2200" dirty="0">
                <a:solidFill>
                  <a:schemeClr val="tx1"/>
                </a:solidFill>
                <a:latin typeface="Times New Roman" panose="02020603050405020304" pitchFamily="18" charset="0"/>
                <a:cs typeface="Times New Roman" panose="02020603050405020304" pitchFamily="18" charset="0"/>
              </a:rPr>
              <a:t>It is used in an N-dimensional space. It looks to find the optimal line or hyperplane that maximizes the distance to each class. </a:t>
            </a:r>
          </a:p>
          <a:p>
            <a:pPr marL="0" indent="0">
              <a:buNone/>
            </a:pPr>
            <a:r>
              <a:rPr lang="en-IN" sz="2200" dirty="0">
                <a:solidFill>
                  <a:schemeClr val="tx1"/>
                </a:solidFill>
                <a:latin typeface="Times New Roman" panose="02020603050405020304" pitchFamily="18" charset="0"/>
                <a:cs typeface="Times New Roman" panose="02020603050405020304" pitchFamily="18" charset="0"/>
              </a:rPr>
              <a:t>7)</a:t>
            </a:r>
            <a:r>
              <a:rPr lang="en-IN" sz="2200" b="0" i="0" dirty="0">
                <a:solidFill>
                  <a:srgbClr val="1D1D27"/>
                </a:solidFill>
                <a:effectLst/>
                <a:latin typeface="Times New Roman" panose="02020603050405020304" pitchFamily="18" charset="0"/>
                <a:cs typeface="Times New Roman" panose="02020603050405020304" pitchFamily="18" charset="0"/>
              </a:rPr>
              <a:t> </a:t>
            </a:r>
            <a:r>
              <a:rPr lang="en-IN" sz="2200" b="1" i="0" dirty="0">
                <a:solidFill>
                  <a:srgbClr val="1D1D27"/>
                </a:solidFill>
                <a:effectLst/>
                <a:latin typeface="Times New Roman" panose="02020603050405020304" pitchFamily="18" charset="0"/>
                <a:cs typeface="Times New Roman" panose="02020603050405020304" pitchFamily="18" charset="0"/>
              </a:rPr>
              <a:t>Logistic Regression : </a:t>
            </a:r>
            <a:r>
              <a:rPr lang="en-US" sz="2200" i="0" dirty="0">
                <a:solidFill>
                  <a:srgbClr val="2B2A29"/>
                </a:solidFill>
                <a:effectLst/>
                <a:latin typeface="Times New Roman" panose="02020603050405020304" pitchFamily="18" charset="0"/>
                <a:cs typeface="Times New Roman" panose="02020603050405020304" pitchFamily="18" charset="0"/>
              </a:rPr>
              <a:t>Logistic regression predicts the output of a categorical dependent variable. Therefore the outcome must be a categorical or discrete value. It can be either Yes or No, 0 or 1, true or False, etc. but instead of giving the exact value as 0 and 1, it gives the probabilistic values which lie between 0 and 1.</a:t>
            </a:r>
          </a:p>
          <a:p>
            <a:pPr marL="0" indent="0">
              <a:buNone/>
            </a:pPr>
            <a:endParaRPr lang="en-IN" sz="2200" b="0" i="0" dirty="0">
              <a:solidFill>
                <a:srgbClr val="1D1D27"/>
              </a:solidFill>
              <a:effectLst/>
              <a:latin typeface="Times New Roman" panose="02020603050405020304" pitchFamily="18" charset="0"/>
              <a:cs typeface="Times New Roman" panose="02020603050405020304" pitchFamily="18" charset="0"/>
            </a:endParaRPr>
          </a:p>
          <a:p>
            <a:pPr marL="0" indent="0">
              <a:buNone/>
            </a:pPr>
            <a:endParaRPr lang="en-US"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57729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00EAFE-2064-532A-9130-671611147A36}"/>
              </a:ext>
            </a:extLst>
          </p:cNvPr>
          <p:cNvSpPr>
            <a:spLocks noGrp="1"/>
          </p:cNvSpPr>
          <p:nvPr>
            <p:ph type="title"/>
          </p:nvPr>
        </p:nvSpPr>
        <p:spPr>
          <a:xfrm>
            <a:off x="639626" y="232528"/>
            <a:ext cx="8596668" cy="1320800"/>
          </a:xfrm>
        </p:spPr>
        <p:txBody>
          <a:bodyPr/>
          <a:lstStyle/>
          <a:p>
            <a:r>
              <a:rPr lang="en-IN" b="1" dirty="0">
                <a:solidFill>
                  <a:schemeClr val="tx1"/>
                </a:solidFill>
                <a:latin typeface="Times New Roman" panose="02020603050405020304" pitchFamily="18" charset="0"/>
                <a:cs typeface="Times New Roman" panose="02020603050405020304" pitchFamily="18" charset="0"/>
              </a:rPr>
              <a:t>Model Evaluation :</a:t>
            </a:r>
          </a:p>
        </p:txBody>
      </p:sp>
      <p:sp>
        <p:nvSpPr>
          <p:cNvPr id="3" name="Content Placeholder 2">
            <a:extLst>
              <a:ext uri="{FF2B5EF4-FFF2-40B4-BE49-F238E27FC236}">
                <a16:creationId xmlns:a16="http://schemas.microsoft.com/office/drawing/2014/main" id="{67AB2CF5-DF66-160E-6BD5-000EAC98EA07}"/>
              </a:ext>
            </a:extLst>
          </p:cNvPr>
          <p:cNvSpPr>
            <a:spLocks noGrp="1"/>
          </p:cNvSpPr>
          <p:nvPr>
            <p:ph idx="1"/>
          </p:nvPr>
        </p:nvSpPr>
        <p:spPr>
          <a:xfrm>
            <a:off x="527901" y="1046375"/>
            <a:ext cx="8746101" cy="5656083"/>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1) </a:t>
            </a:r>
            <a:r>
              <a:rPr lang="en-US" b="1" dirty="0">
                <a:solidFill>
                  <a:schemeClr val="tx1"/>
                </a:solidFill>
                <a:latin typeface="Times New Roman" panose="02020603050405020304" pitchFamily="18" charset="0"/>
                <a:cs typeface="Times New Roman" panose="02020603050405020304" pitchFamily="18" charset="0"/>
              </a:rPr>
              <a:t>Confusion Matrix: </a:t>
            </a:r>
            <a:r>
              <a:rPr lang="en-US" dirty="0">
                <a:solidFill>
                  <a:schemeClr val="tx1"/>
                </a:solidFill>
                <a:latin typeface="Times New Roman" panose="02020603050405020304" pitchFamily="18" charset="0"/>
                <a:cs typeface="Times New Roman" panose="02020603050405020304" pitchFamily="18" charset="0"/>
              </a:rPr>
              <a:t>A confusion matrix is essential in machine learning as it evaluates the effectiveness of classification models. It compares the predicted classes with the actual classes, summarizing the model’s effectiveness by presenting counts of true positive(TP), true negative(TN), false positive(FP), and false negatives (FN)</a:t>
            </a:r>
          </a:p>
          <a:p>
            <a:pPr marL="0" indent="0">
              <a:buNone/>
            </a:pPr>
            <a:r>
              <a:rPr lang="en-US" dirty="0">
                <a:solidFill>
                  <a:schemeClr val="tx1"/>
                </a:solidFill>
                <a:latin typeface="Times New Roman" panose="02020603050405020304" pitchFamily="18" charset="0"/>
                <a:cs typeface="Times New Roman" panose="02020603050405020304" pitchFamily="18" charset="0"/>
              </a:rPr>
              <a:t>2) </a:t>
            </a:r>
            <a:r>
              <a:rPr lang="en-US" b="1" dirty="0">
                <a:solidFill>
                  <a:schemeClr val="tx1"/>
                </a:solidFill>
                <a:latin typeface="Times New Roman" panose="02020603050405020304" pitchFamily="18" charset="0"/>
                <a:cs typeface="Times New Roman" panose="02020603050405020304" pitchFamily="18" charset="0"/>
              </a:rPr>
              <a:t>Precision: </a:t>
            </a:r>
            <a:r>
              <a:rPr lang="en-US" dirty="0">
                <a:solidFill>
                  <a:schemeClr val="tx1"/>
                </a:solidFill>
                <a:latin typeface="Times New Roman" panose="02020603050405020304" pitchFamily="18" charset="0"/>
                <a:cs typeface="Times New Roman" panose="02020603050405020304" pitchFamily="18" charset="0"/>
              </a:rPr>
              <a:t>Precision measures how often the correctly predicted positive cases actually are. Precision defines the ratio of true positive cases to the total number of cases that have been classified as such. </a:t>
            </a:r>
          </a:p>
          <a:p>
            <a:pPr marL="0" indent="0">
              <a:buNone/>
            </a:pPr>
            <a:r>
              <a:rPr lang="en-US" dirty="0">
                <a:solidFill>
                  <a:schemeClr val="tx1"/>
                </a:solidFill>
                <a:latin typeface="Times New Roman" panose="02020603050405020304" pitchFamily="18" charset="0"/>
                <a:cs typeface="Times New Roman" panose="02020603050405020304" pitchFamily="18" charset="0"/>
              </a:rPr>
              <a:t>3) </a:t>
            </a:r>
            <a:r>
              <a:rPr lang="en-US" b="1" dirty="0">
                <a:solidFill>
                  <a:schemeClr val="tx1"/>
                </a:solidFill>
                <a:latin typeface="Times New Roman" panose="02020603050405020304" pitchFamily="18" charset="0"/>
                <a:cs typeface="Times New Roman" panose="02020603050405020304" pitchFamily="18" charset="0"/>
              </a:rPr>
              <a:t>Recall: </a:t>
            </a:r>
            <a:r>
              <a:rPr lang="en-US" dirty="0">
                <a:solidFill>
                  <a:schemeClr val="tx1"/>
                </a:solidFill>
                <a:latin typeface="Times New Roman" panose="02020603050405020304" pitchFamily="18" charset="0"/>
                <a:cs typeface="Times New Roman" panose="02020603050405020304" pitchFamily="18" charset="0"/>
              </a:rPr>
              <a:t>Recall is an evaluation of how good the model is in picking out all the actual positives from the total positive count. It represents how well it can classify frauds. </a:t>
            </a:r>
          </a:p>
          <a:p>
            <a:pPr marL="0" indent="0">
              <a:buNone/>
            </a:pPr>
            <a:r>
              <a:rPr lang="en-US" dirty="0">
                <a:solidFill>
                  <a:schemeClr val="tx1"/>
                </a:solidFill>
                <a:latin typeface="Times New Roman" panose="02020603050405020304" pitchFamily="18" charset="0"/>
                <a:cs typeface="Times New Roman" panose="02020603050405020304" pitchFamily="18" charset="0"/>
              </a:rPr>
              <a:t>4) </a:t>
            </a:r>
            <a:r>
              <a:rPr lang="en-US" b="1" dirty="0">
                <a:solidFill>
                  <a:schemeClr val="tx1"/>
                </a:solidFill>
                <a:latin typeface="Times New Roman" panose="02020603050405020304" pitchFamily="18" charset="0"/>
                <a:cs typeface="Times New Roman" panose="02020603050405020304" pitchFamily="18" charset="0"/>
              </a:rPr>
              <a:t>F1-Score: </a:t>
            </a:r>
            <a:r>
              <a:rPr lang="en-US" dirty="0">
                <a:solidFill>
                  <a:schemeClr val="tx1"/>
                </a:solidFill>
                <a:latin typeface="Times New Roman" panose="02020603050405020304" pitchFamily="18" charset="0"/>
                <a:cs typeface="Times New Roman" panose="02020603050405020304" pitchFamily="18" charset="0"/>
              </a:rPr>
              <a:t>These two parameters are measured in a balanced manner by the F1-score. When there are unequal class distributions, it is quite helpful. </a:t>
            </a:r>
          </a:p>
          <a:p>
            <a:pPr marL="0" indent="0">
              <a:buNone/>
            </a:pPr>
            <a:r>
              <a:rPr lang="en-US" dirty="0">
                <a:solidFill>
                  <a:schemeClr val="tx1"/>
                </a:solidFill>
                <a:latin typeface="Times New Roman" panose="02020603050405020304" pitchFamily="18" charset="0"/>
                <a:cs typeface="Times New Roman" panose="02020603050405020304" pitchFamily="18" charset="0"/>
              </a:rPr>
              <a:t>5) </a:t>
            </a:r>
            <a:r>
              <a:rPr lang="en-US" b="1" dirty="0">
                <a:solidFill>
                  <a:schemeClr val="tx1"/>
                </a:solidFill>
                <a:latin typeface="Times New Roman" panose="02020603050405020304" pitchFamily="18" charset="0"/>
                <a:cs typeface="Times New Roman" panose="02020603050405020304" pitchFamily="18" charset="0"/>
              </a:rPr>
              <a:t>Accuracy: </a:t>
            </a:r>
            <a:r>
              <a:rPr lang="en-US" dirty="0">
                <a:solidFill>
                  <a:schemeClr val="tx1"/>
                </a:solidFill>
                <a:latin typeface="Times New Roman" panose="02020603050405020304" pitchFamily="18" charset="0"/>
                <a:cs typeface="Times New Roman" panose="02020603050405020304" pitchFamily="18" charset="0"/>
              </a:rPr>
              <a:t>The effectiveness of a classification model in identifying items is measured by its accuracy. It can be expressed as follows: It is defined as the ratio of successfully predicted instances to all instances in the dataset.</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95710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093F2-00F7-27F0-2676-F71538A356E4}"/>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Results :</a:t>
            </a:r>
            <a:endParaRPr lang="en-IN" b="1" dirty="0">
              <a:solidFill>
                <a:schemeClr val="tx1"/>
              </a:solidFill>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40562630-4815-3E29-509B-DA57CC622D4A}"/>
              </a:ext>
            </a:extLst>
          </p:cNvPr>
          <p:cNvPicPr>
            <a:picLocks noGrp="1" noChangeAspect="1"/>
          </p:cNvPicPr>
          <p:nvPr>
            <p:ph idx="1"/>
          </p:nvPr>
        </p:nvPicPr>
        <p:blipFill>
          <a:blip r:embed="rId2"/>
          <a:stretch>
            <a:fillRect/>
          </a:stretch>
        </p:blipFill>
        <p:spPr>
          <a:xfrm>
            <a:off x="980421" y="1282948"/>
            <a:ext cx="7859222" cy="2657846"/>
          </a:xfrm>
        </p:spPr>
      </p:pic>
      <p:pic>
        <p:nvPicPr>
          <p:cNvPr id="7" name="Picture 6">
            <a:extLst>
              <a:ext uri="{FF2B5EF4-FFF2-40B4-BE49-F238E27FC236}">
                <a16:creationId xmlns:a16="http://schemas.microsoft.com/office/drawing/2014/main" id="{279F22CA-DFBD-6C8A-5868-9FADAF474866}"/>
              </a:ext>
            </a:extLst>
          </p:cNvPr>
          <p:cNvPicPr>
            <a:picLocks noChangeAspect="1"/>
          </p:cNvPicPr>
          <p:nvPr/>
        </p:nvPicPr>
        <p:blipFill>
          <a:blip r:embed="rId3"/>
          <a:stretch>
            <a:fillRect/>
          </a:stretch>
        </p:blipFill>
        <p:spPr>
          <a:xfrm>
            <a:off x="1417818" y="4255743"/>
            <a:ext cx="6792273" cy="2343477"/>
          </a:xfrm>
          <a:prstGeom prst="rect">
            <a:avLst/>
          </a:prstGeom>
        </p:spPr>
      </p:pic>
    </p:spTree>
    <p:extLst>
      <p:ext uri="{BB962C8B-B14F-4D97-AF65-F5344CB8AC3E}">
        <p14:creationId xmlns:p14="http://schemas.microsoft.com/office/powerpoint/2010/main" val="2753610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BB5D9-3195-84D1-82A1-D874C9CAF9CD}"/>
              </a:ext>
            </a:extLst>
          </p:cNvPr>
          <p:cNvSpPr>
            <a:spLocks noGrp="1"/>
          </p:cNvSpPr>
          <p:nvPr>
            <p:ph type="title"/>
          </p:nvPr>
        </p:nvSpPr>
        <p:spPr>
          <a:xfrm>
            <a:off x="611347" y="109979"/>
            <a:ext cx="8596668" cy="1320800"/>
          </a:xfrm>
        </p:spPr>
        <p:txBody>
          <a:bodyPr/>
          <a:lstStyle/>
          <a:p>
            <a:r>
              <a:rPr lang="en-US" b="1" dirty="0">
                <a:solidFill>
                  <a:schemeClr val="tx1"/>
                </a:solidFill>
                <a:latin typeface="Times New Roman" panose="02020603050405020304" pitchFamily="18" charset="0"/>
                <a:cs typeface="Times New Roman" panose="02020603050405020304" pitchFamily="18" charset="0"/>
              </a:rPr>
              <a:t>Conclusion :</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3CBE090-E34D-A1B0-86DC-BA8EDDB59523}"/>
              </a:ext>
            </a:extLst>
          </p:cNvPr>
          <p:cNvSpPr>
            <a:spLocks noGrp="1"/>
          </p:cNvSpPr>
          <p:nvPr>
            <p:ph idx="1"/>
          </p:nvPr>
        </p:nvSpPr>
        <p:spPr>
          <a:xfrm>
            <a:off x="290835" y="1019945"/>
            <a:ext cx="11257000" cy="3880773"/>
          </a:xfrm>
        </p:spPr>
        <p:txBody>
          <a:bodyPr>
            <a:noAutofit/>
          </a:bodyPr>
          <a:lstStyle/>
          <a:p>
            <a:r>
              <a:rPr lang="en-US" sz="2100" dirty="0">
                <a:solidFill>
                  <a:schemeClr val="tx1"/>
                </a:solidFill>
                <a:latin typeface="Times New Roman" panose="02020603050405020304" pitchFamily="18" charset="0"/>
                <a:cs typeface="Times New Roman" panose="02020603050405020304" pitchFamily="18" charset="0"/>
              </a:rPr>
              <a:t>The creation of a crop recommendation system based on machine learning has great potential to increase agricultural productivity by enabling farmers to make well-informed se lections depending on particular soil and climate conditions. The usefulness of several machine learning algorithms is demonstrated in this work, with special attention paid to the Random Forest model, which attained an astounding accuracy rate of 99.54%. Such a high degree of accuracy suggests that the model can offer pertinent and trustworthy crop recommendations.</a:t>
            </a:r>
          </a:p>
          <a:p>
            <a:r>
              <a:rPr lang="en-US" sz="2100" dirty="0">
                <a:solidFill>
                  <a:schemeClr val="tx1"/>
                </a:solidFill>
                <a:latin typeface="Times New Roman" panose="02020603050405020304" pitchFamily="18" charset="0"/>
                <a:cs typeface="Times New Roman" panose="02020603050405020304" pitchFamily="18" charset="0"/>
              </a:rPr>
              <a:t> This task provides huge opportunities for increasing </a:t>
            </a:r>
            <a:r>
              <a:rPr lang="en-US" sz="2100" dirty="0" err="1">
                <a:solidFill>
                  <a:schemeClr val="tx1"/>
                </a:solidFill>
                <a:latin typeface="Times New Roman" panose="02020603050405020304" pitchFamily="18" charset="0"/>
                <a:cs typeface="Times New Roman" panose="02020603050405020304" pitchFamily="18" charset="0"/>
              </a:rPr>
              <a:t>agricul</a:t>
            </a:r>
            <a:r>
              <a:rPr lang="en-US" sz="2100" dirty="0">
                <a:solidFill>
                  <a:schemeClr val="tx1"/>
                </a:solidFill>
                <a:latin typeface="Times New Roman" panose="02020603050405020304" pitchFamily="18" charset="0"/>
                <a:cs typeface="Times New Roman" panose="02020603050405020304" pitchFamily="18" charset="0"/>
              </a:rPr>
              <a:t> </a:t>
            </a:r>
            <a:r>
              <a:rPr lang="en-US" sz="2100" dirty="0" err="1">
                <a:solidFill>
                  <a:schemeClr val="tx1"/>
                </a:solidFill>
                <a:latin typeface="Times New Roman" panose="02020603050405020304" pitchFamily="18" charset="0"/>
                <a:cs typeface="Times New Roman" panose="02020603050405020304" pitchFamily="18" charset="0"/>
              </a:rPr>
              <a:t>tural</a:t>
            </a:r>
            <a:r>
              <a:rPr lang="en-US" sz="2100" dirty="0">
                <a:solidFill>
                  <a:schemeClr val="tx1"/>
                </a:solidFill>
                <a:latin typeface="Times New Roman" panose="02020603050405020304" pitchFamily="18" charset="0"/>
                <a:cs typeface="Times New Roman" panose="02020603050405020304" pitchFamily="18" charset="0"/>
              </a:rPr>
              <a:t> productivity to the extent that help farmers make their in formed decisions based on specific soil and climate conditions. So, the research explores several machine learning algorithms focusing on the Random Forest model in detail, and the best accuracy rate reached is 99.54%. Such a great accuracy of the model means appropriate crop recommendations. </a:t>
            </a:r>
          </a:p>
          <a:p>
            <a:r>
              <a:rPr lang="en-US" sz="2100" dirty="0">
                <a:solidFill>
                  <a:schemeClr val="tx1"/>
                </a:solidFill>
                <a:latin typeface="Times New Roman" panose="02020603050405020304" pitchFamily="18" charset="0"/>
                <a:cs typeface="Times New Roman" panose="02020603050405020304" pitchFamily="18" charset="0"/>
              </a:rPr>
              <a:t>Looking ahead, there is potential for further development of this system by incorporating additional factors such as real-time soil health metrics, market dynamics, and pest man </a:t>
            </a:r>
            <a:r>
              <a:rPr lang="en-US" sz="2100" dirty="0" err="1">
                <a:solidFill>
                  <a:schemeClr val="tx1"/>
                </a:solidFill>
                <a:latin typeface="Times New Roman" panose="02020603050405020304" pitchFamily="18" charset="0"/>
                <a:cs typeface="Times New Roman" panose="02020603050405020304" pitchFamily="18" charset="0"/>
              </a:rPr>
              <a:t>agement</a:t>
            </a:r>
            <a:r>
              <a:rPr lang="en-US" sz="2100" dirty="0">
                <a:solidFill>
                  <a:schemeClr val="tx1"/>
                </a:solidFill>
                <a:latin typeface="Times New Roman" panose="02020603050405020304" pitchFamily="18" charset="0"/>
                <a:cs typeface="Times New Roman" panose="02020603050405020304" pitchFamily="18" charset="0"/>
              </a:rPr>
              <a:t> strategies. By continuously adapting to new data and technological advancements, the crop recommendation system can significantly contribute to enhancing farmers’ decision-making processes, promoting sustainable agricultural practices, and fostering resilience in the agricultural sector as a whole.</a:t>
            </a:r>
            <a:endParaRPr lang="en-IN" sz="21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9550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294DE3-FB57-DDED-605F-3558B66574EC}"/>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881E81B0-6B4F-986C-21DC-190DDD9362BD}"/>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66D3FE25-FADA-5A40-E305-1E8044A7029A}"/>
              </a:ext>
            </a:extLst>
          </p:cNvPr>
          <p:cNvPicPr>
            <a:picLocks noChangeAspect="1"/>
          </p:cNvPicPr>
          <p:nvPr/>
        </p:nvPicPr>
        <p:blipFill>
          <a:blip r:embed="rId2"/>
          <a:stretch>
            <a:fillRect/>
          </a:stretch>
        </p:blipFill>
        <p:spPr>
          <a:xfrm>
            <a:off x="0" y="0"/>
            <a:ext cx="12192000" cy="6858000"/>
          </a:xfrm>
          <a:prstGeom prst="rect">
            <a:avLst/>
          </a:prstGeom>
        </p:spPr>
      </p:pic>
    </p:spTree>
    <p:extLst>
      <p:ext uri="{BB962C8B-B14F-4D97-AF65-F5344CB8AC3E}">
        <p14:creationId xmlns:p14="http://schemas.microsoft.com/office/powerpoint/2010/main" val="22382073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6EFC5-8AAB-D30F-1FF1-40B0DC34B904}"/>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Submitted by :</a:t>
            </a:r>
            <a:br>
              <a:rPr lang="en-US" b="1"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F0DB46A-8DD2-01E6-A886-FC4CE55813F1}"/>
              </a:ext>
            </a:extLst>
          </p:cNvPr>
          <p:cNvSpPr>
            <a:spLocks noGrp="1"/>
          </p:cNvSpPr>
          <p:nvPr>
            <p:ph idx="1"/>
          </p:nvPr>
        </p:nvSpPr>
        <p:spPr>
          <a:xfrm>
            <a:off x="677334" y="2104028"/>
            <a:ext cx="9965528" cy="3880773"/>
          </a:xfrm>
        </p:spPr>
        <p:txBody>
          <a:bodyPr>
            <a:normAutofit/>
          </a:bodyPr>
          <a:lstStyle/>
          <a:p>
            <a:pPr marL="0" indent="0" algn="l">
              <a:buNone/>
            </a:pPr>
            <a:r>
              <a:rPr lang="en-US" sz="2400" b="1" dirty="0" err="1">
                <a:solidFill>
                  <a:schemeClr val="tx1"/>
                </a:solidFill>
                <a:latin typeface="Times New Roman" panose="02020603050405020304" pitchFamily="18" charset="0"/>
                <a:cs typeface="Times New Roman" panose="02020603050405020304" pitchFamily="18" charset="0"/>
              </a:rPr>
              <a:t>Redg</a:t>
            </a:r>
            <a:r>
              <a:rPr lang="en-US" sz="2400" b="1" dirty="0">
                <a:solidFill>
                  <a:schemeClr val="tx1"/>
                </a:solidFill>
                <a:latin typeface="Times New Roman" panose="02020603050405020304" pitchFamily="18" charset="0"/>
                <a:cs typeface="Times New Roman" panose="02020603050405020304" pitchFamily="18" charset="0"/>
              </a:rPr>
              <a:t> no                                              Name </a:t>
            </a:r>
          </a:p>
          <a:p>
            <a:pPr marL="0" indent="0" algn="l">
              <a:buNone/>
            </a:pPr>
            <a:r>
              <a:rPr lang="en-US" sz="2400" b="1" dirty="0">
                <a:solidFill>
                  <a:schemeClr val="tx1"/>
                </a:solidFill>
                <a:latin typeface="Times New Roman" panose="02020603050405020304" pitchFamily="18" charset="0"/>
                <a:cs typeface="Times New Roman" panose="02020603050405020304" pitchFamily="18" charset="0"/>
              </a:rPr>
              <a:t>221FA04096 							Abhi</a:t>
            </a:r>
          </a:p>
          <a:p>
            <a:pPr marL="0" indent="0" algn="l">
              <a:buNone/>
            </a:pPr>
            <a:r>
              <a:rPr lang="en-US" sz="2400" b="1" dirty="0">
                <a:solidFill>
                  <a:schemeClr val="tx1"/>
                </a:solidFill>
                <a:latin typeface="Times New Roman" panose="02020603050405020304" pitchFamily="18" charset="0"/>
                <a:cs typeface="Times New Roman" panose="02020603050405020304" pitchFamily="18" charset="0"/>
              </a:rPr>
              <a:t>221FA04128							</a:t>
            </a:r>
            <a:r>
              <a:rPr lang="en-US" sz="2400" b="1" dirty="0" err="1">
                <a:solidFill>
                  <a:schemeClr val="tx1"/>
                </a:solidFill>
                <a:latin typeface="Times New Roman" panose="02020603050405020304" pitchFamily="18" charset="0"/>
                <a:cs typeface="Times New Roman" panose="02020603050405020304" pitchFamily="18" charset="0"/>
              </a:rPr>
              <a:t>Yaswanth</a:t>
            </a:r>
            <a:endParaRPr lang="en-US" sz="2400" b="1" dirty="0">
              <a:solidFill>
                <a:schemeClr val="tx1"/>
              </a:solidFill>
              <a:latin typeface="Times New Roman" panose="02020603050405020304" pitchFamily="18" charset="0"/>
              <a:cs typeface="Times New Roman" panose="02020603050405020304" pitchFamily="18" charset="0"/>
            </a:endParaRPr>
          </a:p>
          <a:p>
            <a:pPr marL="0" indent="0" algn="l">
              <a:buNone/>
            </a:pPr>
            <a:r>
              <a:rPr lang="en-US" sz="2400" b="1" dirty="0">
                <a:solidFill>
                  <a:schemeClr val="tx1"/>
                </a:solidFill>
                <a:latin typeface="Times New Roman" panose="02020603050405020304" pitchFamily="18" charset="0"/>
                <a:cs typeface="Times New Roman" panose="02020603050405020304" pitchFamily="18" charset="0"/>
              </a:rPr>
              <a:t>221FA04155                              	      Sai Kiran</a:t>
            </a:r>
          </a:p>
          <a:p>
            <a:pPr marL="0" indent="0" algn="l">
              <a:buNone/>
            </a:pPr>
            <a:r>
              <a:rPr lang="en-US" sz="2400" b="1" dirty="0">
                <a:solidFill>
                  <a:schemeClr val="tx1"/>
                </a:solidFill>
                <a:latin typeface="Times New Roman" panose="02020603050405020304" pitchFamily="18" charset="0"/>
                <a:cs typeface="Times New Roman" panose="02020603050405020304" pitchFamily="18" charset="0"/>
              </a:rPr>
              <a:t>221FA04421							Prasanth </a:t>
            </a:r>
          </a:p>
          <a:p>
            <a:pPr marL="0" indent="0" algn="l">
              <a:buNone/>
            </a:pPr>
            <a:r>
              <a:rPr lang="en-US" sz="2400" b="1" dirty="0">
                <a:solidFill>
                  <a:schemeClr val="tx1"/>
                </a:solidFill>
                <a:latin typeface="Times New Roman" panose="02020603050405020304" pitchFamily="18" charset="0"/>
                <a:cs typeface="Times New Roman" panose="02020603050405020304" pitchFamily="18" charset="0"/>
              </a:rPr>
              <a:t>221FA04451                              	      Prince Kumar</a:t>
            </a:r>
          </a:p>
          <a:p>
            <a:pPr marL="0" indent="0">
              <a:buNone/>
            </a:pPr>
            <a:endParaRPr lang="en-IN" sz="2400" dirty="0"/>
          </a:p>
        </p:txBody>
      </p:sp>
    </p:spTree>
    <p:extLst>
      <p:ext uri="{BB962C8B-B14F-4D97-AF65-F5344CB8AC3E}">
        <p14:creationId xmlns:p14="http://schemas.microsoft.com/office/powerpoint/2010/main" val="2813133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157268-F25E-A377-3161-A6ED7B66406B}"/>
              </a:ext>
            </a:extLst>
          </p:cNvPr>
          <p:cNvSpPr>
            <a:spLocks noGrp="1"/>
          </p:cNvSpPr>
          <p:nvPr>
            <p:ph type="title"/>
          </p:nvPr>
        </p:nvSpPr>
        <p:spPr>
          <a:xfrm>
            <a:off x="611346" y="157114"/>
            <a:ext cx="8596668" cy="1320800"/>
          </a:xfrm>
        </p:spPr>
        <p:txBody>
          <a:bodyPr/>
          <a:lstStyle/>
          <a:p>
            <a:r>
              <a:rPr lang="en-IN" b="1" dirty="0">
                <a:solidFill>
                  <a:schemeClr val="tx1"/>
                </a:solidFill>
                <a:latin typeface="Times New Roman" panose="02020603050405020304" pitchFamily="18" charset="0"/>
                <a:cs typeface="Times New Roman" panose="02020603050405020304" pitchFamily="18" charset="0"/>
              </a:rPr>
              <a:t>Abstract :</a:t>
            </a:r>
            <a:endParaRPr lang="en-IN" dirty="0">
              <a:solidFill>
                <a:schemeClr val="tx1"/>
              </a:solidFill>
            </a:endParaRPr>
          </a:p>
        </p:txBody>
      </p:sp>
      <p:sp>
        <p:nvSpPr>
          <p:cNvPr id="3" name="Content Placeholder 2">
            <a:extLst>
              <a:ext uri="{FF2B5EF4-FFF2-40B4-BE49-F238E27FC236}">
                <a16:creationId xmlns:a16="http://schemas.microsoft.com/office/drawing/2014/main" id="{BF262198-C796-9B31-BD5E-AF74669F9FB7}"/>
              </a:ext>
            </a:extLst>
          </p:cNvPr>
          <p:cNvSpPr>
            <a:spLocks noGrp="1"/>
          </p:cNvSpPr>
          <p:nvPr>
            <p:ph idx="1"/>
          </p:nvPr>
        </p:nvSpPr>
        <p:spPr>
          <a:xfrm>
            <a:off x="537328" y="1102936"/>
            <a:ext cx="8955463" cy="5401559"/>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Agriculture is the main source of income in rural India and has been positively contributing to the nation’s GDP. However, the crop produced per hectare in this country is less than the global average, causing misery to farmers, who even take their own lives the marginal farmers are no </a:t>
            </a:r>
            <a:r>
              <a:rPr lang="en-US" dirty="0" err="1">
                <a:solidFill>
                  <a:schemeClr val="tx1"/>
                </a:solidFill>
                <a:latin typeface="Times New Roman" panose="02020603050405020304" pitchFamily="18" charset="0"/>
                <a:cs typeface="Times New Roman" panose="02020603050405020304" pitchFamily="18" charset="0"/>
              </a:rPr>
              <a:t>exception.This</a:t>
            </a:r>
            <a:r>
              <a:rPr lang="en-US" dirty="0">
                <a:solidFill>
                  <a:schemeClr val="tx1"/>
                </a:solidFill>
                <a:latin typeface="Times New Roman" panose="02020603050405020304" pitchFamily="18" charset="0"/>
                <a:cs typeface="Times New Roman" panose="02020603050405020304" pitchFamily="18" charset="0"/>
              </a:rPr>
              <a:t> research seeks to tackle these challenges by developing a </a:t>
            </a:r>
            <a:r>
              <a:rPr lang="en-US" dirty="0" err="1">
                <a:solidFill>
                  <a:schemeClr val="tx1"/>
                </a:solidFill>
                <a:latin typeface="Times New Roman" panose="02020603050405020304" pitchFamily="18" charset="0"/>
                <a:cs typeface="Times New Roman" panose="02020603050405020304" pitchFamily="18" charset="0"/>
              </a:rPr>
              <a:t>climatebased</a:t>
            </a:r>
            <a:r>
              <a:rPr lang="en-US" dirty="0">
                <a:solidFill>
                  <a:schemeClr val="tx1"/>
                </a:solidFill>
                <a:latin typeface="Times New Roman" panose="02020603050405020304" pitchFamily="18" charset="0"/>
                <a:cs typeface="Times New Roman" panose="02020603050405020304" pitchFamily="18" charset="0"/>
              </a:rPr>
              <a:t> crop recommendation system powered by machine </a:t>
            </a:r>
            <a:r>
              <a:rPr lang="en-US" dirty="0" err="1">
                <a:solidFill>
                  <a:schemeClr val="tx1"/>
                </a:solidFill>
                <a:latin typeface="Times New Roman" panose="02020603050405020304" pitchFamily="18" charset="0"/>
                <a:cs typeface="Times New Roman" panose="02020603050405020304" pitchFamily="18" charset="0"/>
              </a:rPr>
              <a:t>learning.The</a:t>
            </a:r>
            <a:r>
              <a:rPr lang="en-US" dirty="0">
                <a:solidFill>
                  <a:schemeClr val="tx1"/>
                </a:solidFill>
                <a:latin typeface="Times New Roman" panose="02020603050405020304" pitchFamily="18" charset="0"/>
                <a:cs typeface="Times New Roman" panose="02020603050405020304" pitchFamily="18" charset="0"/>
              </a:rPr>
              <a:t> system uses critical field inputs, including temperature, soil moisture, nutrient levels (NPK), pH, and rainfall, the system indicates potential crops to help farmers make databased decisions about using the right crop choice Of the three machine learning algorithms taken- Decision Tree, Random Forest, and Logistic Regression, the highest accuracy was found in Navie Bayes, which reached a peak of 99.54%.Besides this, farm practice also has changed with technological advancement. Mechanization and precision agriculture ensure that crop production yields quality and increases yield. A further development of the model provides a machine learning model that relies upon climatic variability and recorded weather to generate recommendations specific to the location for crops. Intermingling weather patterns with crop performance leads to better yields and sustainable agriculture practices. Future iterations of this could include other variables like soil conditions and market Index Terms—Data pre-processing, Min-Max </a:t>
            </a:r>
            <a:r>
              <a:rPr lang="en-US" dirty="0" err="1">
                <a:solidFill>
                  <a:schemeClr val="tx1"/>
                </a:solidFill>
                <a:latin typeface="Times New Roman" panose="02020603050405020304" pitchFamily="18" charset="0"/>
                <a:cs typeface="Times New Roman" panose="02020603050405020304" pitchFamily="18" charset="0"/>
              </a:rPr>
              <a:t>scaler,Grid</a:t>
            </a:r>
            <a:r>
              <a:rPr lang="en-US" dirty="0">
                <a:solidFill>
                  <a:schemeClr val="tx1"/>
                </a:solidFill>
                <a:latin typeface="Times New Roman" panose="02020603050405020304" pitchFamily="18" charset="0"/>
                <a:cs typeface="Times New Roman" panose="02020603050405020304" pitchFamily="18" charset="0"/>
              </a:rPr>
              <a:t> search ,Machine Learning, Logistic Regression, Random Forest, XG-Boost Algorithm </a:t>
            </a:r>
            <a:r>
              <a:rPr lang="en-US" dirty="0" err="1">
                <a:solidFill>
                  <a:schemeClr val="tx1"/>
                </a:solidFill>
                <a:latin typeface="Times New Roman" panose="02020603050405020304" pitchFamily="18" charset="0"/>
                <a:cs typeface="Times New Roman" panose="02020603050405020304" pitchFamily="18" charset="0"/>
              </a:rPr>
              <a:t>Algorithm</a:t>
            </a:r>
            <a:r>
              <a:rPr lang="en-US" dirty="0">
                <a:solidFill>
                  <a:schemeClr val="tx1"/>
                </a:solidFill>
                <a:latin typeface="Times New Roman" panose="02020603050405020304" pitchFamily="18" charset="0"/>
                <a:cs typeface="Times New Roman" panose="02020603050405020304" pitchFamily="18" charset="0"/>
              </a:rPr>
              <a:t>, Accuracy.</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32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41AFC-FFAB-2467-48C0-F36B20DE5ECB}"/>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Proposed Architecture:</a:t>
            </a:r>
            <a:endParaRPr lang="en-IN" dirty="0">
              <a:solidFill>
                <a:schemeClr val="tx1"/>
              </a:solidFill>
            </a:endParaRPr>
          </a:p>
        </p:txBody>
      </p:sp>
      <p:sp>
        <p:nvSpPr>
          <p:cNvPr id="3" name="Content Placeholder 2">
            <a:extLst>
              <a:ext uri="{FF2B5EF4-FFF2-40B4-BE49-F238E27FC236}">
                <a16:creationId xmlns:a16="http://schemas.microsoft.com/office/drawing/2014/main" id="{FF07912C-DE75-D5A1-B256-5D45C7339D9D}"/>
              </a:ext>
            </a:extLst>
          </p:cNvPr>
          <p:cNvSpPr>
            <a:spLocks noGrp="1"/>
          </p:cNvSpPr>
          <p:nvPr>
            <p:ph idx="1"/>
          </p:nvPr>
        </p:nvSpPr>
        <p:spPr/>
        <p:txBody>
          <a:bodyPr/>
          <a:lstStyle/>
          <a:p>
            <a:endParaRPr lang="en-IN" dirty="0"/>
          </a:p>
        </p:txBody>
      </p:sp>
      <p:pic>
        <p:nvPicPr>
          <p:cNvPr id="5" name="Picture 4">
            <a:extLst>
              <a:ext uri="{FF2B5EF4-FFF2-40B4-BE49-F238E27FC236}">
                <a16:creationId xmlns:a16="http://schemas.microsoft.com/office/drawing/2014/main" id="{1F434134-24AA-10BF-01E7-E8D0A371146A}"/>
              </a:ext>
            </a:extLst>
          </p:cNvPr>
          <p:cNvPicPr>
            <a:picLocks noChangeAspect="1"/>
          </p:cNvPicPr>
          <p:nvPr/>
        </p:nvPicPr>
        <p:blipFill>
          <a:blip r:embed="rId2"/>
          <a:stretch>
            <a:fillRect/>
          </a:stretch>
        </p:blipFill>
        <p:spPr>
          <a:xfrm>
            <a:off x="461913" y="1485437"/>
            <a:ext cx="9549352" cy="5118040"/>
          </a:xfrm>
          <a:prstGeom prst="rect">
            <a:avLst/>
          </a:prstGeom>
        </p:spPr>
      </p:pic>
    </p:spTree>
    <p:extLst>
      <p:ext uri="{BB962C8B-B14F-4D97-AF65-F5344CB8AC3E}">
        <p14:creationId xmlns:p14="http://schemas.microsoft.com/office/powerpoint/2010/main" val="23969725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3F9759-E8BE-C475-4E0C-D2E19FAF850F}"/>
              </a:ext>
            </a:extLst>
          </p:cNvPr>
          <p:cNvSpPr>
            <a:spLocks noGrp="1"/>
          </p:cNvSpPr>
          <p:nvPr>
            <p:ph type="title"/>
          </p:nvPr>
        </p:nvSpPr>
        <p:spPr/>
        <p:txBody>
          <a:bodyPr>
            <a:normAutofit/>
          </a:bodyPr>
          <a:lstStyle/>
          <a:p>
            <a:r>
              <a:rPr lang="en-US" sz="4800" b="1" dirty="0">
                <a:solidFill>
                  <a:schemeClr val="tx1"/>
                </a:solidFill>
                <a:latin typeface="Times New Roman" panose="02020603050405020304" pitchFamily="18" charset="0"/>
                <a:cs typeface="Times New Roman" panose="02020603050405020304" pitchFamily="18" charset="0"/>
              </a:rPr>
              <a:t>Introduction :</a:t>
            </a:r>
            <a:endParaRPr lang="en-IN" sz="48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E5BC0E1-9CFE-75E5-638A-CF3E3C4628F4}"/>
              </a:ext>
            </a:extLst>
          </p:cNvPr>
          <p:cNvSpPr>
            <a:spLocks noGrp="1"/>
          </p:cNvSpPr>
          <p:nvPr>
            <p:ph idx="1"/>
          </p:nvPr>
        </p:nvSpPr>
        <p:spPr>
          <a:xfrm>
            <a:off x="697584" y="1800521"/>
            <a:ext cx="8576418" cy="4240842"/>
          </a:xfrm>
        </p:spPr>
        <p:txBody>
          <a:bodyP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 Motivation :</a:t>
            </a:r>
          </a:p>
          <a:p>
            <a:pPr marL="0" indent="0">
              <a:buNone/>
            </a:pPr>
            <a:r>
              <a:rPr lang="en-US" dirty="0">
                <a:solidFill>
                  <a:schemeClr val="tx1"/>
                </a:solidFill>
                <a:latin typeface="Times New Roman" panose="02020603050405020304" pitchFamily="18" charset="0"/>
                <a:cs typeface="Times New Roman" panose="02020603050405020304" pitchFamily="18" charset="0"/>
              </a:rPr>
              <a:t>Agriculture remains the backbone of the rural economy in India and significantly contributes to the nation's GDP. However, the crop yield per hectare in India lags behind the global average, which has led to challenges for farmers, particularly small-scale and marginal farmers. This situation has, at times, led to dire outcomes, including farmers taking their own lives due to financial distress. With advancements in technology, there is an opportunity to address these issues by providing farmers with data-driven insights to make more informed decisions about crop selection. The motivation behind this project is to develop a system that can offer resilient farming solutions by utilizing climate-based crop guidance, thereby improving agricultural productivity and supporting farmers' livelihoods. </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779793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C85249-E4A0-3C32-77ED-27BC8AD1A188}"/>
              </a:ext>
            </a:extLst>
          </p:cNvPr>
          <p:cNvSpPr>
            <a:spLocks noGrp="1"/>
          </p:cNvSpPr>
          <p:nvPr>
            <p:ph idx="1"/>
          </p:nvPr>
        </p:nvSpPr>
        <p:spPr>
          <a:xfrm>
            <a:off x="584462" y="622169"/>
            <a:ext cx="8689540" cy="5419193"/>
          </a:xfrm>
        </p:spPr>
        <p:txBody>
          <a:bodyPr>
            <a:normAutofit/>
          </a:bodyPr>
          <a:lstStyle/>
          <a:p>
            <a:pPr marL="0" indent="0">
              <a:buNone/>
            </a:pPr>
            <a:r>
              <a:rPr lang="en-US" sz="2800" b="1" dirty="0">
                <a:solidFill>
                  <a:schemeClr val="tx1"/>
                </a:solidFill>
                <a:latin typeface="Times New Roman" panose="02020603050405020304" pitchFamily="18" charset="0"/>
                <a:cs typeface="Times New Roman" panose="02020603050405020304" pitchFamily="18" charset="0"/>
              </a:rPr>
              <a:t>Problem Definition/Research Gaps  :</a:t>
            </a:r>
          </a:p>
          <a:p>
            <a:pPr marL="0" indent="0">
              <a:buNone/>
            </a:pPr>
            <a:r>
              <a:rPr lang="en-US" sz="2400" dirty="0">
                <a:solidFill>
                  <a:schemeClr val="tx1"/>
                </a:solidFill>
                <a:latin typeface="Times New Roman" panose="02020603050405020304" pitchFamily="18" charset="0"/>
                <a:cs typeface="Times New Roman" panose="02020603050405020304" pitchFamily="18" charset="0"/>
              </a:rPr>
              <a:t>Traditional farming practices often rely on experience and general advice, which may not account for specific local environmental conditions and changes. This leads to inefficient use of resources and suboptimal crop yields. While some tools exist for crop recommendation, they may not comprehensively consider critical factors such as soil nutrients, climate variability, and weather patterns. This project aims to bridge this gap by developing a climate-based crop recommendation system that integrates environmental and soil parameters to suggest the most suitable crops. By applying machine learning techniques, the system will predict potential crops, helping farmers to optimize their practices and improve crop yield sustainably. </a:t>
            </a:r>
            <a:endParaRPr lang="en-IN" sz="24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2574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9DAC11-2337-4426-8152-20A9FD261BED}"/>
              </a:ext>
            </a:extLst>
          </p:cNvPr>
          <p:cNvSpPr>
            <a:spLocks noGrp="1"/>
          </p:cNvSpPr>
          <p:nvPr>
            <p:ph type="title"/>
          </p:nvPr>
        </p:nvSpPr>
        <p:spPr>
          <a:xfrm>
            <a:off x="686761" y="100553"/>
            <a:ext cx="8596668" cy="1320800"/>
          </a:xfrm>
        </p:spPr>
        <p:txBody>
          <a:bodyPr>
            <a:normAutofit/>
          </a:bodyPr>
          <a:lstStyle/>
          <a:p>
            <a:r>
              <a:rPr lang="en-US" sz="4400" b="1" dirty="0">
                <a:solidFill>
                  <a:schemeClr val="tx1"/>
                </a:solidFill>
                <a:latin typeface="Times New Roman" panose="02020603050405020304" pitchFamily="18" charset="0"/>
                <a:cs typeface="Times New Roman" panose="02020603050405020304" pitchFamily="18" charset="0"/>
              </a:rPr>
              <a:t>Literature review :</a:t>
            </a:r>
            <a:endParaRPr lang="en-IN" sz="4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6B1511E-F5F5-FC42-9FC8-56EF96C688CA}"/>
              </a:ext>
            </a:extLst>
          </p:cNvPr>
          <p:cNvSpPr>
            <a:spLocks noGrp="1"/>
          </p:cNvSpPr>
          <p:nvPr>
            <p:ph idx="1"/>
          </p:nvPr>
        </p:nvSpPr>
        <p:spPr>
          <a:xfrm>
            <a:off x="556182" y="1187777"/>
            <a:ext cx="8727247" cy="5042121"/>
          </a:xfrm>
        </p:spPr>
        <p:txBody>
          <a:bodyPr>
            <a:normAutofit fontScale="92500" lnSpcReduction="10000"/>
          </a:bodyPr>
          <a:lstStyle/>
          <a:p>
            <a:r>
              <a:rPr lang="en-US" sz="1600" dirty="0" err="1">
                <a:solidFill>
                  <a:schemeClr val="tx1"/>
                </a:solidFill>
                <a:latin typeface="Times New Roman" panose="02020603050405020304" pitchFamily="18" charset="0"/>
                <a:cs typeface="Times New Roman" panose="02020603050405020304" pitchFamily="18" charset="0"/>
              </a:rPr>
              <a:t>Pachade</a:t>
            </a:r>
            <a:r>
              <a:rPr lang="en-US" sz="1600" dirty="0">
                <a:solidFill>
                  <a:schemeClr val="tx1"/>
                </a:solidFill>
                <a:latin typeface="Times New Roman" panose="02020603050405020304" pitchFamily="18" charset="0"/>
                <a:cs typeface="Times New Roman" panose="02020603050405020304" pitchFamily="18" charset="0"/>
              </a:rPr>
              <a:t>, R. S. [1] further claims that these are now finding increased usage in agricultural yield predictions of crops and pest detection. These include methods like decision trees and neural networks that scan large databases with much higher accuracy than traditional methods. Growth of crops is dependent upon the weather conditions; therefore, weather-based models are developed. While earlier systems were general crop recommendation systems, the current ML-based system considers particular weather, soil, and historical information to provide a relevant recommendation, being dynamic and assisting farmers in making an informed decision. </a:t>
            </a:r>
          </a:p>
          <a:p>
            <a:r>
              <a:rPr lang="en-US" sz="1600" dirty="0">
                <a:solidFill>
                  <a:schemeClr val="tx1"/>
                </a:solidFill>
                <a:latin typeface="Times New Roman" panose="02020603050405020304" pitchFamily="18" charset="0"/>
                <a:cs typeface="Times New Roman" panose="02020603050405020304" pitchFamily="18" charset="0"/>
              </a:rPr>
              <a:t>Shams, M.Y., Gamel, S.A. &amp; Talaat [2] Crop recommendation systems can include recent advancements in using machine learning to help farmers with decision making. For example, Shams et al. (2024) proposed the XAI-CROP, where the algorithm is also transparent, primarily based on the use of the principles of </a:t>
            </a:r>
            <a:r>
              <a:rPr lang="en-US" sz="1600" dirty="0" err="1">
                <a:solidFill>
                  <a:schemeClr val="tx1"/>
                </a:solidFill>
                <a:latin typeface="Times New Roman" panose="02020603050405020304" pitchFamily="18" charset="0"/>
                <a:cs typeface="Times New Roman" panose="02020603050405020304" pitchFamily="18" charset="0"/>
              </a:rPr>
              <a:t>eXplainable</a:t>
            </a:r>
            <a:r>
              <a:rPr lang="en-US" sz="1600" dirty="0">
                <a:solidFill>
                  <a:schemeClr val="tx1"/>
                </a:solidFill>
                <a:latin typeface="Times New Roman" panose="02020603050405020304" pitchFamily="18" charset="0"/>
                <a:cs typeface="Times New Roman" panose="02020603050405020304" pitchFamily="18" charset="0"/>
              </a:rPr>
              <a:t> Artificial Intelligence (XAI). Trained on Indian crop data, XAI-CROP utilizes an integrated decision tree model that employs Local Interpretable Model-agnostic Explanations (LIME) to give understandable recommendations. It achieved a higher accuracy with a low MSE of 0.9412 and an R2 value of 0.94152, thus enhancing the transparency in the way AI-driven agricultural decisions are made. This research underscores the role of interpretation in machine learning models. </a:t>
            </a:r>
          </a:p>
          <a:p>
            <a:r>
              <a:rPr lang="en-US" sz="1600" dirty="0" err="1">
                <a:solidFill>
                  <a:schemeClr val="tx1"/>
                </a:solidFill>
                <a:latin typeface="Times New Roman" panose="02020603050405020304" pitchFamily="18" charset="0"/>
                <a:cs typeface="Times New Roman" panose="02020603050405020304" pitchFamily="18" charset="0"/>
              </a:rPr>
              <a:t>Mahale</a:t>
            </a:r>
            <a:r>
              <a:rPr lang="en-US" sz="1600" dirty="0">
                <a:solidFill>
                  <a:schemeClr val="tx1"/>
                </a:solidFill>
                <a:latin typeface="Times New Roman" panose="02020603050405020304" pitchFamily="18" charset="0"/>
                <a:cs typeface="Times New Roman" panose="02020603050405020304" pitchFamily="18" charset="0"/>
              </a:rPr>
              <a:t> et al. [3] have also designed a crop recommendation and forecasting system for Maharashtra state by using machine learning techniques, such as the combination of LSTM models with a novel expectation-maximization approach. The system increases the accuracy of crop predictions with multifactorial approaches in agriculture, including climatic and soil settings. This research highlights the requirements for advanced machine learning methodology in crop yield advancement and effective farmers’ decision-making. To learn more, you can read the full article</a:t>
            </a:r>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03075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681E46-EFA6-FD71-A044-415702AEBE32}"/>
              </a:ext>
            </a:extLst>
          </p:cNvPr>
          <p:cNvSpPr>
            <a:spLocks noGrp="1"/>
          </p:cNvSpPr>
          <p:nvPr>
            <p:ph type="title"/>
          </p:nvPr>
        </p:nvSpPr>
        <p:spPr>
          <a:xfrm>
            <a:off x="498225" y="0"/>
            <a:ext cx="8596668" cy="1320800"/>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Collection :</a:t>
            </a:r>
            <a:endParaRPr lang="en-IN" dirty="0">
              <a:solidFill>
                <a:schemeClr val="tx1"/>
              </a:solidFill>
            </a:endParaRPr>
          </a:p>
        </p:txBody>
      </p:sp>
      <p:sp>
        <p:nvSpPr>
          <p:cNvPr id="3" name="Content Placeholder 2">
            <a:extLst>
              <a:ext uri="{FF2B5EF4-FFF2-40B4-BE49-F238E27FC236}">
                <a16:creationId xmlns:a16="http://schemas.microsoft.com/office/drawing/2014/main" id="{CCE8F1C6-5B88-5CD6-3088-E4D36C675724}"/>
              </a:ext>
            </a:extLst>
          </p:cNvPr>
          <p:cNvSpPr>
            <a:spLocks noGrp="1"/>
          </p:cNvSpPr>
          <p:nvPr>
            <p:ph idx="1"/>
          </p:nvPr>
        </p:nvSpPr>
        <p:spPr>
          <a:xfrm>
            <a:off x="395926" y="829559"/>
            <a:ext cx="8896930" cy="5759777"/>
          </a:xfrm>
        </p:spPr>
        <p:txBody>
          <a:bodyPr>
            <a:normAutofit fontScale="85000" lnSpcReduction="20000"/>
          </a:bodyPr>
          <a:lstStyle/>
          <a:p>
            <a:pPr marL="0" indent="0">
              <a:buNone/>
            </a:pPr>
            <a:r>
              <a:rPr lang="en-US" sz="2500" b="1" dirty="0">
                <a:solidFill>
                  <a:schemeClr val="tx1"/>
                </a:solidFill>
                <a:latin typeface="Times New Roman" panose="02020603050405020304" pitchFamily="18" charset="0"/>
                <a:cs typeface="Times New Roman" panose="02020603050405020304" pitchFamily="18" charset="0"/>
              </a:rPr>
              <a:t> Input Dataset : </a:t>
            </a:r>
            <a:r>
              <a:rPr lang="en-US" dirty="0">
                <a:solidFill>
                  <a:schemeClr val="tx1"/>
                </a:solidFill>
                <a:latin typeface="Times New Roman" panose="02020603050405020304" pitchFamily="18" charset="0"/>
                <a:cs typeface="Times New Roman" panose="02020603050405020304" pitchFamily="18" charset="0"/>
              </a:rPr>
              <a:t>The dataset used for building the predictive model consists of a collection of environmental and soil data points. Each data point contains values of various parameters essential in 11 recommending the right crop for the specific conditions. </a:t>
            </a:r>
          </a:p>
          <a:p>
            <a:pPr marL="0" indent="0">
              <a:buNone/>
            </a:pPr>
            <a:r>
              <a:rPr lang="en-US" dirty="0">
                <a:solidFill>
                  <a:schemeClr val="tx1"/>
                </a:solidFill>
                <a:latin typeface="Times New Roman" panose="02020603050405020304" pitchFamily="18" charset="0"/>
                <a:cs typeface="Times New Roman" panose="02020603050405020304" pitchFamily="18" charset="0"/>
              </a:rPr>
              <a:t>Detailed Features of the Dataset </a:t>
            </a:r>
          </a:p>
          <a:p>
            <a:pPr marL="0" indent="0">
              <a:buNone/>
            </a:pPr>
            <a:r>
              <a:rPr lang="en-US" dirty="0">
                <a:solidFill>
                  <a:schemeClr val="tx1"/>
                </a:solidFill>
                <a:latin typeface="Times New Roman" panose="02020603050405020304" pitchFamily="18" charset="0"/>
                <a:cs typeface="Times New Roman" panose="02020603050405020304" pitchFamily="18" charset="0"/>
              </a:rPr>
              <a:t>The dataset features include: </a:t>
            </a:r>
          </a:p>
          <a:p>
            <a:pPr marL="0" indent="0">
              <a:buNone/>
            </a:pPr>
            <a:r>
              <a:rPr lang="en-US" dirty="0">
                <a:solidFill>
                  <a:schemeClr val="tx1"/>
                </a:solidFill>
                <a:latin typeface="Times New Roman" panose="02020603050405020304" pitchFamily="18" charset="0"/>
                <a:cs typeface="Times New Roman" panose="02020603050405020304" pitchFamily="18" charset="0"/>
              </a:rPr>
              <a:t>• N (Nitrogen content in soil): Represents the amount of nitrogen available for the crop. </a:t>
            </a:r>
          </a:p>
          <a:p>
            <a:pPr marL="0" indent="0">
              <a:buNone/>
            </a:pPr>
            <a:r>
              <a:rPr lang="en-US" dirty="0">
                <a:solidFill>
                  <a:schemeClr val="tx1"/>
                </a:solidFill>
                <a:latin typeface="Times New Roman" panose="02020603050405020304" pitchFamily="18" charset="0"/>
                <a:cs typeface="Times New Roman" panose="02020603050405020304" pitchFamily="18" charset="0"/>
              </a:rPr>
              <a:t>• P (Phosphorus content in soil): Represents the amount of phosphorus available for the </a:t>
            </a:r>
          </a:p>
          <a:p>
            <a:pPr marL="0" indent="0">
              <a:buNone/>
            </a:pPr>
            <a:r>
              <a:rPr lang="en-US" dirty="0">
                <a:solidFill>
                  <a:schemeClr val="tx1"/>
                </a:solidFill>
                <a:latin typeface="Times New Roman" panose="02020603050405020304" pitchFamily="18" charset="0"/>
                <a:cs typeface="Times New Roman" panose="02020603050405020304" pitchFamily="18" charset="0"/>
              </a:rPr>
              <a:t>crop. </a:t>
            </a:r>
          </a:p>
          <a:p>
            <a:pPr marL="0" indent="0">
              <a:buNone/>
            </a:pPr>
            <a:r>
              <a:rPr lang="en-US" dirty="0">
                <a:solidFill>
                  <a:schemeClr val="tx1"/>
                </a:solidFill>
                <a:latin typeface="Times New Roman" panose="02020603050405020304" pitchFamily="18" charset="0"/>
                <a:cs typeface="Times New Roman" panose="02020603050405020304" pitchFamily="18" charset="0"/>
              </a:rPr>
              <a:t>• K (Potassium content in soil): Represents the amount of potassium available for the </a:t>
            </a:r>
          </a:p>
          <a:p>
            <a:pPr marL="0" indent="0">
              <a:buNone/>
            </a:pPr>
            <a:r>
              <a:rPr lang="en-US" dirty="0">
                <a:solidFill>
                  <a:schemeClr val="tx1"/>
                </a:solidFill>
                <a:latin typeface="Times New Roman" panose="02020603050405020304" pitchFamily="18" charset="0"/>
                <a:cs typeface="Times New Roman" panose="02020603050405020304" pitchFamily="18" charset="0"/>
              </a:rPr>
              <a:t>crop. </a:t>
            </a:r>
          </a:p>
          <a:p>
            <a:pPr marL="0" indent="0">
              <a:buNone/>
            </a:pPr>
            <a:r>
              <a:rPr lang="en-US" dirty="0">
                <a:solidFill>
                  <a:schemeClr val="tx1"/>
                </a:solidFill>
                <a:latin typeface="Times New Roman" panose="02020603050405020304" pitchFamily="18" charset="0"/>
                <a:cs typeface="Times New Roman" panose="02020603050405020304" pitchFamily="18" charset="0"/>
              </a:rPr>
              <a:t>• Temperature (°C): The atmospheric temperature at the location. </a:t>
            </a:r>
          </a:p>
          <a:p>
            <a:pPr marL="0" indent="0">
              <a:buNone/>
            </a:pPr>
            <a:r>
              <a:rPr lang="en-US" dirty="0">
                <a:solidFill>
                  <a:schemeClr val="tx1"/>
                </a:solidFill>
                <a:latin typeface="Times New Roman" panose="02020603050405020304" pitchFamily="18" charset="0"/>
                <a:cs typeface="Times New Roman" panose="02020603050405020304" pitchFamily="18" charset="0"/>
              </a:rPr>
              <a:t>• Humidity (%): The level of moisture in the air. </a:t>
            </a:r>
          </a:p>
          <a:p>
            <a:pPr marL="0" indent="0">
              <a:buNone/>
            </a:pPr>
            <a:r>
              <a:rPr lang="en-US" dirty="0">
                <a:solidFill>
                  <a:schemeClr val="tx1"/>
                </a:solidFill>
                <a:latin typeface="Times New Roman" panose="02020603050405020304" pitchFamily="18" charset="0"/>
                <a:cs typeface="Times New Roman" panose="02020603050405020304" pitchFamily="18" charset="0"/>
              </a:rPr>
              <a:t>• pH: Soil acidity or alkalinity level, which affects nutrient availability. </a:t>
            </a:r>
          </a:p>
          <a:p>
            <a:pPr marL="0" indent="0">
              <a:buNone/>
            </a:pPr>
            <a:r>
              <a:rPr lang="en-US" dirty="0">
                <a:solidFill>
                  <a:schemeClr val="tx1"/>
                </a:solidFill>
                <a:latin typeface="Times New Roman" panose="02020603050405020304" pitchFamily="18" charset="0"/>
                <a:cs typeface="Times New Roman" panose="02020603050405020304" pitchFamily="18" charset="0"/>
              </a:rPr>
              <a:t>• Rainfall (mm): The amount of rainfall received. </a:t>
            </a:r>
          </a:p>
          <a:p>
            <a:pPr marL="0" indent="0">
              <a:buNone/>
            </a:pPr>
            <a:r>
              <a:rPr lang="en-US" dirty="0">
                <a:solidFill>
                  <a:schemeClr val="tx1"/>
                </a:solidFill>
                <a:latin typeface="Times New Roman" panose="02020603050405020304" pitchFamily="18" charset="0"/>
                <a:cs typeface="Times New Roman" panose="02020603050405020304" pitchFamily="18" charset="0"/>
              </a:rPr>
              <a:t>• Label: The target variable, representing the crop type recommended for the given </a:t>
            </a:r>
          </a:p>
          <a:p>
            <a:pPr marL="0" indent="0">
              <a:buNone/>
            </a:pPr>
            <a:r>
              <a:rPr lang="en-US" dirty="0">
                <a:solidFill>
                  <a:schemeClr val="tx1"/>
                </a:solidFill>
                <a:latin typeface="Times New Roman" panose="02020603050405020304" pitchFamily="18" charset="0"/>
                <a:cs typeface="Times New Roman" panose="02020603050405020304" pitchFamily="18" charset="0"/>
              </a:rPr>
              <a:t>conditions. </a:t>
            </a:r>
          </a:p>
          <a:p>
            <a:pPr marL="0" indent="0">
              <a:buNone/>
            </a:pPr>
            <a:r>
              <a:rPr lang="en-US" dirty="0">
                <a:solidFill>
                  <a:schemeClr val="tx1"/>
                </a:solidFill>
                <a:latin typeface="Times New Roman" panose="02020603050405020304" pitchFamily="18" charset="0"/>
                <a:cs typeface="Times New Roman" panose="02020603050405020304" pitchFamily="18" charset="0"/>
              </a:rPr>
              <a:t>Each of these features is directly related to the suitability of crops and is key to building an </a:t>
            </a:r>
          </a:p>
          <a:p>
            <a:pPr marL="0" indent="0">
              <a:buNone/>
            </a:pPr>
            <a:r>
              <a:rPr lang="en-US" dirty="0">
                <a:solidFill>
                  <a:schemeClr val="tx1"/>
                </a:solidFill>
                <a:latin typeface="Times New Roman" panose="02020603050405020304" pitchFamily="18" charset="0"/>
                <a:cs typeface="Times New Roman" panose="02020603050405020304" pitchFamily="18" charset="0"/>
              </a:rPr>
              <a:t>accurate predictive model.</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5C1CBED1-9446-9645-42A4-B26287041990}"/>
              </a:ext>
            </a:extLst>
          </p:cNvPr>
          <p:cNvPicPr>
            <a:picLocks noChangeAspect="1"/>
          </p:cNvPicPr>
          <p:nvPr/>
        </p:nvPicPr>
        <p:blipFill>
          <a:blip r:embed="rId2"/>
          <a:stretch>
            <a:fillRect/>
          </a:stretch>
        </p:blipFill>
        <p:spPr>
          <a:xfrm>
            <a:off x="7350788" y="1798931"/>
            <a:ext cx="4315427" cy="3376384"/>
          </a:xfrm>
          <a:prstGeom prst="rect">
            <a:avLst/>
          </a:prstGeom>
        </p:spPr>
      </p:pic>
    </p:spTree>
    <p:extLst>
      <p:ext uri="{BB962C8B-B14F-4D97-AF65-F5344CB8AC3E}">
        <p14:creationId xmlns:p14="http://schemas.microsoft.com/office/powerpoint/2010/main" val="1652793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649B0E-A995-550C-D5D9-555E7B1D0E10}"/>
              </a:ext>
            </a:extLst>
          </p:cNvPr>
          <p:cNvSpPr>
            <a:spLocks noGrp="1"/>
          </p:cNvSpPr>
          <p:nvPr>
            <p:ph type="title"/>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Data Preprocessing :</a:t>
            </a:r>
            <a:endParaRPr lang="en-IN" dirty="0">
              <a:solidFill>
                <a:schemeClr val="tx1"/>
              </a:solidFill>
            </a:endParaRPr>
          </a:p>
        </p:txBody>
      </p:sp>
      <p:sp>
        <p:nvSpPr>
          <p:cNvPr id="3" name="Content Placeholder 2">
            <a:extLst>
              <a:ext uri="{FF2B5EF4-FFF2-40B4-BE49-F238E27FC236}">
                <a16:creationId xmlns:a16="http://schemas.microsoft.com/office/drawing/2014/main" id="{6793BC9B-FD4C-06E1-84D2-7CDE39687598}"/>
              </a:ext>
            </a:extLst>
          </p:cNvPr>
          <p:cNvSpPr>
            <a:spLocks noGrp="1"/>
          </p:cNvSpPr>
          <p:nvPr>
            <p:ph idx="1"/>
          </p:nvPr>
        </p:nvSpPr>
        <p:spPr>
          <a:xfrm>
            <a:off x="631596" y="1536569"/>
            <a:ext cx="8642406" cy="4504793"/>
          </a:xfrm>
        </p:spPr>
        <p:txBody>
          <a:bodyPr>
            <a:normAutofit/>
          </a:bodyPr>
          <a:lstStyle/>
          <a:p>
            <a:pPr marL="0" indent="0">
              <a:buNone/>
            </a:pPr>
            <a:r>
              <a:rPr lang="en-US" dirty="0">
                <a:solidFill>
                  <a:schemeClr val="tx1"/>
                </a:solidFill>
                <a:latin typeface="Times New Roman" panose="02020603050405020304" pitchFamily="18" charset="0"/>
                <a:cs typeface="Times New Roman" panose="02020603050405020304" pitchFamily="18" charset="0"/>
              </a:rPr>
              <a:t>Preprocessing was an essential step to make the dataset suitable for machine learning models: </a:t>
            </a:r>
          </a:p>
          <a:p>
            <a:pPr marL="0" indent="0">
              <a:buNone/>
            </a:pPr>
            <a:r>
              <a:rPr lang="en-US" b="1" dirty="0">
                <a:solidFill>
                  <a:schemeClr val="tx1"/>
                </a:solidFill>
                <a:latin typeface="Times New Roman" panose="02020603050405020304" pitchFamily="18" charset="0"/>
                <a:cs typeface="Times New Roman" panose="02020603050405020304" pitchFamily="18" charset="0"/>
              </a:rPr>
              <a:t>1) Handling Missing Data: </a:t>
            </a:r>
            <a:r>
              <a:rPr lang="en-US" dirty="0">
                <a:solidFill>
                  <a:schemeClr val="tx1"/>
                </a:solidFill>
                <a:latin typeface="Times New Roman" panose="02020603050405020304" pitchFamily="18" charset="0"/>
                <a:cs typeface="Times New Roman" panose="02020603050405020304" pitchFamily="18" charset="0"/>
              </a:rPr>
              <a:t>Missing values were handled through mean imputation to ensure a complete dataset for training. </a:t>
            </a:r>
          </a:p>
          <a:p>
            <a:pPr marL="0" indent="0">
              <a:buNone/>
            </a:pPr>
            <a:r>
              <a:rPr lang="en-US" b="1" dirty="0">
                <a:solidFill>
                  <a:schemeClr val="tx1"/>
                </a:solidFill>
                <a:latin typeface="Times New Roman" panose="02020603050405020304" pitchFamily="18" charset="0"/>
                <a:cs typeface="Times New Roman" panose="02020603050405020304" pitchFamily="18" charset="0"/>
              </a:rPr>
              <a:t>2) Feature Scaling: </a:t>
            </a:r>
            <a:r>
              <a:rPr lang="en-US" dirty="0">
                <a:solidFill>
                  <a:schemeClr val="tx1"/>
                </a:solidFill>
                <a:latin typeface="Times New Roman" panose="02020603050405020304" pitchFamily="18" charset="0"/>
                <a:cs typeface="Times New Roman" panose="02020603050405020304" pitchFamily="18" charset="0"/>
              </a:rPr>
              <a:t>The Min-Max Scaler was applied to normalize the data, scaling all feature values between 0 and 1. This ensures that no feature with larger numerical ranges disproportionately influences the model. </a:t>
            </a:r>
          </a:p>
          <a:p>
            <a:pPr marL="0" indent="0">
              <a:buNone/>
            </a:pPr>
            <a:r>
              <a:rPr lang="en-US" b="1" dirty="0">
                <a:solidFill>
                  <a:schemeClr val="tx1"/>
                </a:solidFill>
                <a:latin typeface="Times New Roman" panose="02020603050405020304" pitchFamily="18" charset="0"/>
                <a:cs typeface="Times New Roman" panose="02020603050405020304" pitchFamily="18" charset="0"/>
              </a:rPr>
              <a:t>3) Label Encoding: </a:t>
            </a:r>
            <a:r>
              <a:rPr lang="en-US" dirty="0">
                <a:solidFill>
                  <a:schemeClr val="tx1"/>
                </a:solidFill>
                <a:latin typeface="Times New Roman" panose="02020603050405020304" pitchFamily="18" charset="0"/>
                <a:cs typeface="Times New Roman" panose="02020603050405020304" pitchFamily="18" charset="0"/>
              </a:rPr>
              <a:t>By giving each category a unique number, label encoding transforms categorical data input into a format that machine learning models can understand. The algorithm is able to handle non-numerical data in this fashion. Because categories are handled independently, they do not inherently imply an ordinal relationship between them. In order to enable the model to operate with categorical features while preserving the true meaning of the data for accurate learning and prediction, the labels are converted to numeric values</a:t>
            </a:r>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184263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42</TotalTime>
  <Words>2004</Words>
  <Application>Microsoft Office PowerPoint</Application>
  <PresentationFormat>Widescreen</PresentationFormat>
  <Paragraphs>65</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Times New Roman</vt:lpstr>
      <vt:lpstr>Trebuchet MS</vt:lpstr>
      <vt:lpstr>Wingdings 3</vt:lpstr>
      <vt:lpstr>Facet</vt:lpstr>
      <vt:lpstr>TITLE:</vt:lpstr>
      <vt:lpstr>Submitted by : </vt:lpstr>
      <vt:lpstr>Abstract :</vt:lpstr>
      <vt:lpstr>Proposed Architecture:</vt:lpstr>
      <vt:lpstr>Introduction :</vt:lpstr>
      <vt:lpstr>PowerPoint Presentation</vt:lpstr>
      <vt:lpstr>Literature review :</vt:lpstr>
      <vt:lpstr>Data Collection :</vt:lpstr>
      <vt:lpstr>Data Preprocessing :</vt:lpstr>
      <vt:lpstr>PowerPoint Presentation</vt:lpstr>
      <vt:lpstr>Model selection :</vt:lpstr>
      <vt:lpstr>PowerPoint Presentation</vt:lpstr>
      <vt:lpstr>Model Evaluation :</vt:lpstr>
      <vt:lpstr>Results :</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Praveen Tuta</dc:creator>
  <cp:lastModifiedBy>Praveen Tuta</cp:lastModifiedBy>
  <cp:revision>2</cp:revision>
  <dcterms:created xsi:type="dcterms:W3CDTF">2024-11-06T17:15:07Z</dcterms:created>
  <dcterms:modified xsi:type="dcterms:W3CDTF">2024-11-06T17:57:41Z</dcterms:modified>
</cp:coreProperties>
</file>