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autoCompressPictures="0">
  <p:sldMasterIdLst>
    <p:sldMasterId id="2147483648" r:id="rId1"/>
  </p:sldMasterIdLst>
  <p:sldIdLst>
    <p:sldId id="259" r:id="rId2"/>
    <p:sldId id="260" r:id="rId3"/>
    <p:sldId id="277" r:id="rId4"/>
    <p:sldId id="288" r:id="rId5"/>
    <p:sldId id="278" r:id="rId6"/>
    <p:sldId id="263" r:id="rId7"/>
    <p:sldId id="273" r:id="rId8"/>
    <p:sldId id="266" r:id="rId9"/>
    <p:sldId id="275" r:id="rId10"/>
    <p:sldId id="276" r:id="rId11"/>
    <p:sldId id="282" r:id="rId12"/>
    <p:sldId id="283" r:id="rId13"/>
    <p:sldId id="284" r:id="rId14"/>
    <p:sldId id="285" r:id="rId15"/>
    <p:sldId id="289" r:id="rId16"/>
    <p:sldId id="290" r:id="rId17"/>
    <p:sldId id="291" r:id="rId18"/>
    <p:sldId id="292" r:id="rId19"/>
    <p:sldId id="287" r:id="rId20"/>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5196" autoAdjust="0"/>
  </p:normalViewPr>
  <p:slideViewPr>
    <p:cSldViewPr snapToGrid="0">
      <p:cViewPr varScale="1">
        <p:scale>
          <a:sx n="85" d="100"/>
          <a:sy n="85" d="100"/>
        </p:scale>
        <p:origin x="586" y="62"/>
      </p:cViewPr>
      <p:guideLst/>
    </p:cSldViewPr>
  </p:slideViewPr>
  <p:outlineViewPr>
    <p:cViewPr>
      <p:scale>
        <a:sx n="33" d="100"/>
        <a:sy n="33" d="100"/>
      </p:scale>
      <p:origin x="0" y="0"/>
    </p:cViewPr>
  </p:outlin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9"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9" cy="861420"/>
          </a:xfrm>
        </p:spPr>
        <p:txBody>
          <a:bodyPr anchor="t"/>
          <a:lstStyle>
            <a:lvl1pPr marL="0" indent="0" algn="l">
              <a:buNone/>
              <a:defRPr cap="all">
                <a:solidFill>
                  <a:schemeClr val="accent1">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6" y="1792226"/>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4/25/2025</a:t>
            </a:fld>
            <a:endParaRPr lang="en-US" dirty="0"/>
          </a:p>
        </p:txBody>
      </p:sp>
      <p:sp>
        <p:nvSpPr>
          <p:cNvPr id="5" name="Footer Placeholder 4"/>
          <p:cNvSpPr>
            <a:spLocks noGrp="1"/>
          </p:cNvSpPr>
          <p:nvPr>
            <p:ph type="ftr" sz="quarter" idx="11"/>
          </p:nvPr>
        </p:nvSpPr>
        <p:spPr bwMode="gray">
          <a:xfrm rot="5400000">
            <a:off x="8951977" y="3227834"/>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2" y="295731"/>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5" y="3543300"/>
            <a:ext cx="8825659" cy="24765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7"/>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9"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7" y="982134"/>
            <a:ext cx="8453907"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6" y="5029201"/>
            <a:ext cx="9244897" cy="997857"/>
          </a:xfrm>
        </p:spPr>
        <p:txBody>
          <a:bodyPr anchor="ct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5024967"/>
            <a:ext cx="8825659" cy="860400"/>
          </a:xfrm>
        </p:spPr>
        <p:txBody>
          <a:bodyPr anchor="t"/>
          <a:lstStyle>
            <a:lvl1pPr marL="0" indent="0" algn="l">
              <a:buNone/>
              <a:defRPr sz="2000" cap="none">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79766"/>
            <a:ext cx="314187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2" y="2603500"/>
            <a:ext cx="314700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2" y="3179765"/>
            <a:ext cx="314700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1"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4"/>
            <a:ext cx="3145536"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cxnSp>
        <p:nvCxnSpPr>
          <p:cNvPr id="17" name="Straight Connector 16"/>
          <p:cNvCxnSpPr/>
          <p:nvPr/>
        </p:nvCxnSpPr>
        <p:spPr>
          <a:xfrm>
            <a:off x="440397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GB" dirty="0"/>
              <a:t>Click icon to add picture</a:t>
            </a:r>
            <a:endParaRPr lang="en-US" dirty="0"/>
          </a:p>
        </p:txBody>
      </p:sp>
      <p:sp>
        <p:nvSpPr>
          <p:cNvPr id="22" name="Text Placeholder 3"/>
          <p:cNvSpPr>
            <a:spLocks noGrp="1"/>
          </p:cNvSpPr>
          <p:nvPr>
            <p:ph type="body" sz="half" idx="18"/>
          </p:nvPr>
        </p:nvSpPr>
        <p:spPr>
          <a:xfrm>
            <a:off x="1154954" y="5109106"/>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6" y="4532846"/>
            <a:ext cx="305043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GB" dirty="0"/>
              <a:t>Click icon to add picture</a:t>
            </a:r>
            <a:endParaRPr lang="en-US" dirty="0"/>
          </a:p>
        </p:txBody>
      </p:sp>
      <p:sp>
        <p:nvSpPr>
          <p:cNvPr id="23" name="Text Placeholder 3"/>
          <p:cNvSpPr>
            <a:spLocks noGrp="1"/>
          </p:cNvSpPr>
          <p:nvPr>
            <p:ph type="body" sz="half" idx="19"/>
          </p:nvPr>
        </p:nvSpPr>
        <p:spPr>
          <a:xfrm>
            <a:off x="4570173" y="5109105"/>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7" y="4532845"/>
            <a:ext cx="3051095"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GB" dirty="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cxnSp>
        <p:nvCxnSpPr>
          <p:cNvPr id="43" name="Straight Connector 42"/>
          <p:cNvCxnSpPr/>
          <p:nvPr/>
        </p:nvCxnSpPr>
        <p:spPr>
          <a:xfrm>
            <a:off x="4405831"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5"/>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4/25/2025</a:t>
            </a:fld>
            <a:endParaRPr lang="en-US" dirty="0"/>
          </a:p>
        </p:txBody>
      </p:sp>
      <p:sp>
        <p:nvSpPr>
          <p:cNvPr id="8" name="Footer Placeholder 7"/>
          <p:cNvSpPr>
            <a:spLocks noGrp="1"/>
          </p:cNvSpPr>
          <p:nvPr>
            <p:ph type="ftr" sz="quarter" idx="11"/>
          </p:nvPr>
        </p:nvSpPr>
        <p:spPr>
          <a:xfrm>
            <a:off x="561111" y="6391840"/>
            <a:ext cx="3644283"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5"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5"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41" y="6391840"/>
            <a:ext cx="990599" cy="304799"/>
          </a:xfrm>
        </p:spPr>
        <p:txBody>
          <a:bodyPr/>
          <a:lstStyle/>
          <a:p>
            <a:fld id="{53086D93-FCAC-47E0-A2EE-787E62CA814C}"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6"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6" y="6391840"/>
            <a:ext cx="992135" cy="304799"/>
          </a:xfrm>
        </p:spPr>
        <p:txBody>
          <a:bodyPr/>
          <a:lstStyle/>
          <a:p>
            <a:fld id="{CDA879A6-0FD0-4734-A311-86BFCA472E6E}"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5"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61" y="2677644"/>
            <a:ext cx="3757545" cy="2283824"/>
          </a:xfrm>
        </p:spPr>
        <p:txBody>
          <a:bodyPr anchor="ctr"/>
          <a:lstStyle>
            <a:lvl1pPr marL="0" indent="0" algn="l">
              <a:buNone/>
              <a:defRPr sz="2000" cap="all">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2"/>
            <a:ext cx="4825159"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4"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5" y="2603500"/>
            <a:ext cx="4825157"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4"/>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4" y="2603500"/>
            <a:ext cx="4825159"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4" y="3179764"/>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5"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9"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2"/>
            <a:ext cx="2793159" cy="2895599"/>
          </a:xfrm>
        </p:spPr>
        <p:txBody>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5"/>
            <a:ext cx="3865135"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2"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marL="0" lvl="0" indent="0" algn="ctr">
              <a:buNone/>
            </a:pPr>
            <a:r>
              <a:rPr lang="en-GB" dirty="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5"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5"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6" y="6391840"/>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4/25/2025</a:t>
            </a:fld>
            <a:endParaRPr lang="en-US" dirty="0"/>
          </a:p>
        </p:txBody>
      </p:sp>
      <p:sp>
        <p:nvSpPr>
          <p:cNvPr id="5" name="Footer Placeholder 4"/>
          <p:cNvSpPr>
            <a:spLocks noGrp="1"/>
          </p:cNvSpPr>
          <p:nvPr>
            <p:ph type="ftr" sz="quarter" idx="3"/>
          </p:nvPr>
        </p:nvSpPr>
        <p:spPr>
          <a:xfrm>
            <a:off x="561111" y="6391840"/>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algn="l" defTabSz="457189"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A9B9E-D7E4-5644-CD48-6BC54F3355DF}"/>
              </a:ext>
            </a:extLst>
          </p:cNvPr>
          <p:cNvSpPr>
            <a:spLocks noGrp="1"/>
          </p:cNvSpPr>
          <p:nvPr>
            <p:ph type="ctrTitle"/>
          </p:nvPr>
        </p:nvSpPr>
        <p:spPr>
          <a:xfrm>
            <a:off x="2143581" y="2528601"/>
            <a:ext cx="8397224" cy="1741603"/>
          </a:xfrm>
        </p:spPr>
        <p:txBody>
          <a:bodyPr/>
          <a:lstStyle/>
          <a:p>
            <a:pPr marR="17145">
              <a:lnSpc>
                <a:spcPct val="150000"/>
              </a:lnSpc>
              <a:spcAft>
                <a:spcPts val="600"/>
              </a:spcAft>
            </a:pPr>
            <a:r>
              <a:rPr lang="en-GB" sz="4800" b="1" dirty="0">
                <a:latin typeface="Times New Roman" panose="02020603050405020304" pitchFamily="18" charset="0"/>
                <a:ea typeface="Times New Roman" panose="02020603050405020304" pitchFamily="18" charset="0"/>
              </a:rPr>
              <a:t>“Event Management System”</a:t>
            </a:r>
            <a:br>
              <a:rPr lang="en-IN" dirty="0">
                <a:latin typeface="Arial" panose="020B0604020202020204" pitchFamily="34" charset="0"/>
                <a:ea typeface="Arial" panose="020B0604020202020204" pitchFamily="34" charset="0"/>
              </a:rPr>
            </a:br>
            <a:r>
              <a:rPr lang="en-GB" sz="1800" b="1" dirty="0">
                <a:latin typeface="Times New Roman" panose="02020603050405020304" pitchFamily="18" charset="0"/>
                <a:ea typeface="Times New Roman" panose="02020603050405020304" pitchFamily="18" charset="0"/>
              </a:rPr>
              <a:t>                                     UNDER THE GUIDANCE OF </a:t>
            </a:r>
            <a:br>
              <a:rPr lang="en-IN" sz="1800" b="1" dirty="0">
                <a:latin typeface="Arial" panose="020B0604020202020204" pitchFamily="34" charset="0"/>
                <a:ea typeface="Arial" panose="020B0604020202020204" pitchFamily="34" charset="0"/>
              </a:rPr>
            </a:br>
            <a:r>
              <a:rPr lang="en-IN" sz="1800" b="1" dirty="0">
                <a:latin typeface="Arial" panose="020B0604020202020204" pitchFamily="34" charset="0"/>
                <a:ea typeface="Arial" panose="020B0604020202020204" pitchFamily="34" charset="0"/>
              </a:rPr>
              <a:t>                                        </a:t>
            </a:r>
            <a:r>
              <a:rPr lang="en-GB" sz="1800" b="1" dirty="0">
                <a:latin typeface="Times New Roman" panose="02020603050405020304" pitchFamily="18" charset="0"/>
                <a:ea typeface="Times New Roman" panose="02020603050405020304" pitchFamily="18" charset="0"/>
              </a:rPr>
              <a:t>MR.SK. Badar Saheb</a:t>
            </a:r>
            <a:br>
              <a:rPr lang="en-GB" sz="1800" dirty="0">
                <a:latin typeface="Times New Roman" panose="02020603050405020304" pitchFamily="18" charset="0"/>
                <a:ea typeface="Times New Roman" panose="02020603050405020304" pitchFamily="18" charset="0"/>
              </a:rPr>
            </a:br>
            <a:endParaRPr lang="en-IN" dirty="0"/>
          </a:p>
        </p:txBody>
      </p:sp>
      <p:sp>
        <p:nvSpPr>
          <p:cNvPr id="9" name="Subtitle 2">
            <a:extLst>
              <a:ext uri="{FF2B5EF4-FFF2-40B4-BE49-F238E27FC236}">
                <a16:creationId xmlns:a16="http://schemas.microsoft.com/office/drawing/2014/main" id="{2D0C4831-D14E-4FBD-672C-32617B5A19E4}"/>
              </a:ext>
            </a:extLst>
          </p:cNvPr>
          <p:cNvSpPr>
            <a:spLocks noGrp="1"/>
          </p:cNvSpPr>
          <p:nvPr>
            <p:ph type="subTitle" idx="1"/>
          </p:nvPr>
        </p:nvSpPr>
        <p:spPr>
          <a:xfrm>
            <a:off x="5728447" y="3460376"/>
            <a:ext cx="6463554" cy="2910968"/>
          </a:xfrm>
        </p:spPr>
        <p:txBody>
          <a:bodyPr>
            <a:normAutofit/>
          </a:bodyPr>
          <a:lstStyle/>
          <a:p>
            <a:r>
              <a:rPr lang="en-IN" b="1" dirty="0">
                <a:solidFill>
                  <a:schemeClr val="bg1"/>
                </a:solidFill>
                <a:latin typeface="Times New Roman" panose="02020603050405020304" pitchFamily="18" charset="0"/>
                <a:cs typeface="Times New Roman" panose="02020603050405020304" pitchFamily="18" charset="0"/>
              </a:rPr>
              <a:t>Batch : 04</a:t>
            </a:r>
          </a:p>
          <a:p>
            <a:r>
              <a:rPr lang="en-IN" b="1" dirty="0">
                <a:solidFill>
                  <a:schemeClr val="bg1"/>
                </a:solidFill>
                <a:latin typeface="Times New Roman" panose="02020603050405020304" pitchFamily="18" charset="0"/>
                <a:cs typeface="Times New Roman" panose="02020603050405020304" pitchFamily="18" charset="0"/>
              </a:rPr>
              <a:t>Sec : 3A</a:t>
            </a:r>
          </a:p>
          <a:p>
            <a:r>
              <a:rPr lang="en-IN" b="1" dirty="0">
                <a:solidFill>
                  <a:schemeClr val="bg1"/>
                </a:solidFill>
                <a:latin typeface="Times New Roman" panose="02020603050405020304" pitchFamily="18" charset="0"/>
                <a:cs typeface="Times New Roman" panose="02020603050405020304" pitchFamily="18" charset="0"/>
              </a:rPr>
              <a:t>221FA04113 – SIKHINAM MERCY</a:t>
            </a:r>
          </a:p>
          <a:p>
            <a:r>
              <a:rPr lang="en-IN" b="1" dirty="0">
                <a:solidFill>
                  <a:schemeClr val="bg1"/>
                </a:solidFill>
                <a:latin typeface="Times New Roman" panose="02020603050405020304" pitchFamily="18" charset="0"/>
                <a:cs typeface="Times New Roman" panose="02020603050405020304" pitchFamily="18" charset="0"/>
              </a:rPr>
              <a:t>221FA04135 - MADIRA SRILATHA</a:t>
            </a:r>
          </a:p>
          <a:p>
            <a:r>
              <a:rPr lang="en-IN" b="1" dirty="0">
                <a:solidFill>
                  <a:schemeClr val="bg1"/>
                </a:solidFill>
                <a:latin typeface="Times New Roman" panose="02020603050405020304" pitchFamily="18" charset="0"/>
                <a:cs typeface="Times New Roman" panose="02020603050405020304" pitchFamily="18" charset="0"/>
              </a:rPr>
              <a:t>221FA04178 - </a:t>
            </a:r>
            <a:r>
              <a:rPr lang="en-GB"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V. Mohan Rajasekhara Reddy</a:t>
            </a:r>
            <a:endParaRPr lang="en-IN" b="1" dirty="0">
              <a:solidFill>
                <a:schemeClr val="bg1"/>
              </a:solidFill>
              <a:latin typeface="Times New Roman" panose="02020603050405020304" pitchFamily="18" charset="0"/>
              <a:ea typeface="Arial" panose="020B0604020202020204" pitchFamily="34"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221FA04421- TUTA PRASANTH</a:t>
            </a:r>
          </a:p>
          <a:p>
            <a:endParaRPr lang="en-IN" b="1" dirty="0">
              <a:solidFill>
                <a:schemeClr val="bg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53C1612-EE82-7651-CCCE-D5FBB2646737}"/>
              </a:ext>
            </a:extLst>
          </p:cNvPr>
          <p:cNvSpPr>
            <a:spLocks noChangeArrowheads="1"/>
          </p:cNvSpPr>
          <p:nvPr/>
        </p:nvSpPr>
        <p:spPr bwMode="auto">
          <a:xfrm>
            <a:off x="104011" y="14202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Tree>
    <p:extLst>
      <p:ext uri="{BB962C8B-B14F-4D97-AF65-F5344CB8AC3E}">
        <p14:creationId xmlns:p14="http://schemas.microsoft.com/office/powerpoint/2010/main" val="23741056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437AAE-C4B6-549F-540B-EB51BBBB24FE}"/>
              </a:ext>
            </a:extLst>
          </p:cNvPr>
          <p:cNvSpPr txBox="1"/>
          <p:nvPr/>
        </p:nvSpPr>
        <p:spPr>
          <a:xfrm>
            <a:off x="0" y="242047"/>
            <a:ext cx="11644132" cy="6222216"/>
          </a:xfrm>
          <a:prstGeom prst="rect">
            <a:avLst/>
          </a:prstGeom>
          <a:noFill/>
        </p:spPr>
        <p:txBody>
          <a:bodyPr wrap="square">
            <a:spAutoFit/>
          </a:bodyPr>
          <a:lstStyle/>
          <a:p>
            <a:pPr>
              <a:lnSpc>
                <a:spcPct val="115000"/>
              </a:lnSpc>
            </a:pPr>
            <a:r>
              <a:rPr lang="en-IN" sz="2800" b="1" dirty="0">
                <a:effectLst/>
                <a:latin typeface="Times New Roman" panose="02020603050405020304" pitchFamily="18" charset="0"/>
                <a:ea typeface="Arial" panose="020B0604020202020204" pitchFamily="34" charset="0"/>
              </a:rPr>
              <a:t>Non-Functional Requirements</a:t>
            </a:r>
            <a:endParaRPr lang="en-IN" sz="2800" dirty="0">
              <a:effectLst/>
              <a:latin typeface="Arial" panose="020B0604020202020204" pitchFamily="34" charset="0"/>
              <a:ea typeface="Arial" panose="020B0604020202020204" pitchFamily="34" charset="0"/>
            </a:endParaRPr>
          </a:p>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Performance</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The system should respond to user actions (e.g., search, registration) within 2-3 seconds.</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The platform should handle up to 10,000 simultaneous users during peak times.</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Scalability</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The platform must be able to scale horizontally (add more servers) to handle increased load as more events and users join.</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Security</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User credentials and event data must be securely stored and encrypted using industry-standard protocols (e.g., HTTPS, bcrypt).</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The platform should implement role-based access control (RBAC) to restrict access to admin and user functionalities.</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Usability</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The platform should have an intuitive, user-friendly interface.</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Users should be able to register and search for events easily without requiring training.</a:t>
            </a:r>
            <a:endParaRPr lang="en-IN" sz="2000" dirty="0">
              <a:effectLst/>
              <a:latin typeface="Arial" panose="020B0604020202020204" pitchFamily="34" charset="0"/>
              <a:ea typeface="Arial" panose="020B0604020202020204" pitchFamily="34" charset="0"/>
            </a:endParaRPr>
          </a:p>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Availability</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The platform should maintain 99.9% uptime, ensuring minimal downtime during maintenance.</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33742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0B2D2F-5469-12D7-2954-F8FB83125B7C}"/>
              </a:ext>
            </a:extLst>
          </p:cNvPr>
          <p:cNvSpPr txBox="1"/>
          <p:nvPr/>
        </p:nvSpPr>
        <p:spPr>
          <a:xfrm>
            <a:off x="209747" y="220686"/>
            <a:ext cx="7680488" cy="523220"/>
          </a:xfrm>
          <a:prstGeom prst="rect">
            <a:avLst/>
          </a:prstGeom>
          <a:noFill/>
        </p:spPr>
        <p:txBody>
          <a:bodyPr wrap="square">
            <a:spAutoFit/>
          </a:bodyPr>
          <a:lstStyle/>
          <a:p>
            <a:r>
              <a:rPr lang="en-GB" sz="2800" b="1" kern="0" dirty="0">
                <a:effectLst/>
                <a:latin typeface="Times New Roman" panose="02020603050405020304" pitchFamily="18" charset="0"/>
                <a:ea typeface="Arial" panose="020B0604020202020204" pitchFamily="34" charset="0"/>
              </a:rPr>
              <a:t>SYSTEM ARCHITECTURE &amp; MODELING</a:t>
            </a:r>
            <a:endParaRPr lang="en-IN" sz="2800" dirty="0"/>
          </a:p>
        </p:txBody>
      </p:sp>
      <p:sp>
        <p:nvSpPr>
          <p:cNvPr id="6" name="TextBox 5">
            <a:extLst>
              <a:ext uri="{FF2B5EF4-FFF2-40B4-BE49-F238E27FC236}">
                <a16:creationId xmlns:a16="http://schemas.microsoft.com/office/drawing/2014/main" id="{6225DE91-9761-5173-8973-A006E752A84F}"/>
              </a:ext>
            </a:extLst>
          </p:cNvPr>
          <p:cNvSpPr txBox="1"/>
          <p:nvPr/>
        </p:nvSpPr>
        <p:spPr>
          <a:xfrm>
            <a:off x="332295" y="904809"/>
            <a:ext cx="6094428" cy="417550"/>
          </a:xfrm>
          <a:prstGeom prst="rect">
            <a:avLst/>
          </a:prstGeom>
          <a:noFill/>
        </p:spPr>
        <p:txBody>
          <a:bodyPr wrap="square">
            <a:spAutoFit/>
          </a:bodyPr>
          <a:lstStyle/>
          <a:p>
            <a:pPr>
              <a:lnSpc>
                <a:spcPct val="115000"/>
              </a:lnSpc>
            </a:pPr>
            <a:r>
              <a:rPr lang="en-GB" sz="2000" b="1" dirty="0">
                <a:effectLst/>
                <a:latin typeface="Times New Roman" panose="02020603050405020304" pitchFamily="18" charset="0"/>
                <a:ea typeface="Arial" panose="020B0604020202020204" pitchFamily="34" charset="0"/>
              </a:rPr>
              <a:t>Activity Diagram</a:t>
            </a:r>
            <a:endParaRPr lang="en-IN" sz="1600"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FF4F2DFB-7520-94D0-EA97-A8568BA616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2869" y="1509500"/>
            <a:ext cx="7073338" cy="4973320"/>
          </a:xfrm>
          <a:prstGeom prst="rect">
            <a:avLst/>
          </a:prstGeom>
          <a:noFill/>
          <a:ln>
            <a:noFill/>
          </a:ln>
        </p:spPr>
      </p:pic>
    </p:spTree>
    <p:extLst>
      <p:ext uri="{BB962C8B-B14F-4D97-AF65-F5344CB8AC3E}">
        <p14:creationId xmlns:p14="http://schemas.microsoft.com/office/powerpoint/2010/main" val="159426472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5231B-81E8-E392-B045-2ADD43A62A6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A48F367-0513-1C93-2F1E-B358714C88C0}"/>
              </a:ext>
            </a:extLst>
          </p:cNvPr>
          <p:cNvSpPr txBox="1"/>
          <p:nvPr/>
        </p:nvSpPr>
        <p:spPr>
          <a:xfrm>
            <a:off x="162613" y="310920"/>
            <a:ext cx="6094428" cy="417550"/>
          </a:xfrm>
          <a:prstGeom prst="rect">
            <a:avLst/>
          </a:prstGeom>
          <a:noFill/>
        </p:spPr>
        <p:txBody>
          <a:bodyPr wrap="square">
            <a:spAutoFit/>
          </a:bodyPr>
          <a:lstStyle/>
          <a:p>
            <a:pPr>
              <a:lnSpc>
                <a:spcPct val="115000"/>
              </a:lnSpc>
            </a:pPr>
            <a:r>
              <a:rPr lang="en-GB" sz="2000" b="1" dirty="0">
                <a:effectLst/>
                <a:latin typeface="Times New Roman" panose="02020603050405020304" pitchFamily="18" charset="0"/>
                <a:ea typeface="Arial" panose="020B0604020202020204" pitchFamily="34" charset="0"/>
              </a:rPr>
              <a:t>Use Case Diagram</a:t>
            </a:r>
            <a:endParaRPr lang="en-IN" sz="16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EA1E0DA0-B931-50E0-F116-82F8ED210A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8005" y="1076445"/>
            <a:ext cx="6329825" cy="5480613"/>
          </a:xfrm>
          <a:prstGeom prst="rect">
            <a:avLst/>
          </a:prstGeom>
          <a:noFill/>
          <a:ln>
            <a:noFill/>
          </a:ln>
        </p:spPr>
      </p:pic>
    </p:spTree>
    <p:extLst>
      <p:ext uri="{BB962C8B-B14F-4D97-AF65-F5344CB8AC3E}">
        <p14:creationId xmlns:p14="http://schemas.microsoft.com/office/powerpoint/2010/main" val="18675179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6D257-E7AE-7CD5-AF9C-7002487F3CC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FE89C9B-B801-4892-0F93-451E4E0CBF4F}"/>
              </a:ext>
            </a:extLst>
          </p:cNvPr>
          <p:cNvSpPr txBox="1"/>
          <p:nvPr/>
        </p:nvSpPr>
        <p:spPr>
          <a:xfrm>
            <a:off x="254643" y="300941"/>
            <a:ext cx="6094428" cy="417550"/>
          </a:xfrm>
          <a:prstGeom prst="rect">
            <a:avLst/>
          </a:prstGeom>
          <a:noFill/>
        </p:spPr>
        <p:txBody>
          <a:bodyPr wrap="square">
            <a:spAutoFit/>
          </a:bodyPr>
          <a:lstStyle/>
          <a:p>
            <a:pPr>
              <a:lnSpc>
                <a:spcPct val="115000"/>
              </a:lnSpc>
            </a:pPr>
            <a:r>
              <a:rPr lang="en-GB" sz="2000" b="1" dirty="0">
                <a:effectLst/>
                <a:latin typeface="Times New Roman" panose="02020603050405020304" pitchFamily="18" charset="0"/>
                <a:ea typeface="Arial" panose="020B0604020202020204" pitchFamily="34" charset="0"/>
              </a:rPr>
              <a:t>SEQUENTIAL DIAGRAM</a:t>
            </a:r>
            <a:endParaRPr lang="en-IN" sz="1600"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555AB825-1D3B-1CCF-69F9-B25D08CC2D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7777" y="872057"/>
            <a:ext cx="7280074" cy="5051813"/>
          </a:xfrm>
          <a:prstGeom prst="rect">
            <a:avLst/>
          </a:prstGeom>
          <a:noFill/>
          <a:ln>
            <a:noFill/>
          </a:ln>
        </p:spPr>
      </p:pic>
    </p:spTree>
    <p:extLst>
      <p:ext uri="{BB962C8B-B14F-4D97-AF65-F5344CB8AC3E}">
        <p14:creationId xmlns:p14="http://schemas.microsoft.com/office/powerpoint/2010/main" val="3319447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46CF8-382D-2172-FC35-B01E356A3C6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61D7A69-B3B2-871E-57DD-7D8EDE9BB563}"/>
              </a:ext>
            </a:extLst>
          </p:cNvPr>
          <p:cNvSpPr txBox="1"/>
          <p:nvPr/>
        </p:nvSpPr>
        <p:spPr>
          <a:xfrm>
            <a:off x="196768" y="138895"/>
            <a:ext cx="6319777" cy="547650"/>
          </a:xfrm>
          <a:prstGeom prst="rect">
            <a:avLst/>
          </a:prstGeom>
          <a:noFill/>
        </p:spPr>
        <p:txBody>
          <a:bodyPr wrap="square">
            <a:spAutoFit/>
          </a:bodyPr>
          <a:lstStyle/>
          <a:p>
            <a:pPr>
              <a:lnSpc>
                <a:spcPct val="115000"/>
              </a:lnSpc>
            </a:pPr>
            <a:r>
              <a:rPr lang="en-GB" sz="2800" b="1" dirty="0">
                <a:latin typeface="Times New Roman" panose="02020603050405020304" pitchFamily="18" charset="0"/>
                <a:ea typeface="Arial" panose="020B0604020202020204" pitchFamily="34" charset="0"/>
              </a:rPr>
              <a:t>State chart</a:t>
            </a:r>
            <a:r>
              <a:rPr lang="en-GB" sz="2800" b="1" dirty="0">
                <a:effectLst/>
                <a:latin typeface="Times New Roman" panose="02020603050405020304" pitchFamily="18" charset="0"/>
                <a:ea typeface="Arial" panose="020B0604020202020204" pitchFamily="34" charset="0"/>
              </a:rPr>
              <a:t> DIAGRAM</a:t>
            </a:r>
            <a:endParaRPr lang="en-IN" sz="2000"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1D18DE2D-F7F4-900A-E070-14A6C19C9F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0480" y="480079"/>
            <a:ext cx="4597935" cy="6172399"/>
          </a:xfrm>
          <a:prstGeom prst="rect">
            <a:avLst/>
          </a:prstGeom>
          <a:noFill/>
          <a:ln>
            <a:noFill/>
          </a:ln>
        </p:spPr>
      </p:pic>
    </p:spTree>
    <p:extLst>
      <p:ext uri="{BB962C8B-B14F-4D97-AF65-F5344CB8AC3E}">
        <p14:creationId xmlns:p14="http://schemas.microsoft.com/office/powerpoint/2010/main" val="5994117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6C1D-6A55-7609-E700-72F752AFED9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Login/sign up page </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77DFDB-793B-62CD-1EC3-607382189E92}"/>
              </a:ext>
            </a:extLst>
          </p:cNvPr>
          <p:cNvPicPr>
            <a:picLocks noChangeAspect="1"/>
          </p:cNvPicPr>
          <p:nvPr/>
        </p:nvPicPr>
        <p:blipFill>
          <a:blip r:embed="rId2"/>
          <a:stretch>
            <a:fillRect/>
          </a:stretch>
        </p:blipFill>
        <p:spPr>
          <a:xfrm>
            <a:off x="0" y="1851949"/>
            <a:ext cx="12192000" cy="5006051"/>
          </a:xfrm>
          <a:prstGeom prst="rect">
            <a:avLst/>
          </a:prstGeom>
        </p:spPr>
      </p:pic>
    </p:spTree>
    <p:extLst>
      <p:ext uri="{BB962C8B-B14F-4D97-AF65-F5344CB8AC3E}">
        <p14:creationId xmlns:p14="http://schemas.microsoft.com/office/powerpoint/2010/main" val="2622742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F2AE-52C3-47C1-42CB-867227A7C98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01783D2-897F-8BB2-A4ED-964A016BEAC6}"/>
              </a:ext>
            </a:extLst>
          </p:cNvPr>
          <p:cNvPicPr>
            <a:picLocks noGrp="1" noChangeAspect="1"/>
          </p:cNvPicPr>
          <p:nvPr>
            <p:ph idx="1"/>
          </p:nvPr>
        </p:nvPicPr>
        <p:blipFill>
          <a:blip r:embed="rId2"/>
          <a:stretch>
            <a:fillRect/>
          </a:stretch>
        </p:blipFill>
        <p:spPr>
          <a:xfrm>
            <a:off x="0" y="1713053"/>
            <a:ext cx="12192000" cy="5144947"/>
          </a:xfrm>
        </p:spPr>
      </p:pic>
    </p:spTree>
    <p:extLst>
      <p:ext uri="{BB962C8B-B14F-4D97-AF65-F5344CB8AC3E}">
        <p14:creationId xmlns:p14="http://schemas.microsoft.com/office/powerpoint/2010/main" val="6542126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7949-95FB-33B3-3E88-88268CC8A6D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Admin Dashboard</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97C9279-3F01-F68F-7E39-097FA032D4BD}"/>
              </a:ext>
            </a:extLst>
          </p:cNvPr>
          <p:cNvPicPr>
            <a:picLocks noGrp="1" noChangeAspect="1"/>
          </p:cNvPicPr>
          <p:nvPr>
            <p:ph idx="1"/>
          </p:nvPr>
        </p:nvPicPr>
        <p:blipFill>
          <a:blip r:embed="rId2"/>
          <a:stretch>
            <a:fillRect/>
          </a:stretch>
        </p:blipFill>
        <p:spPr>
          <a:xfrm>
            <a:off x="0" y="1770927"/>
            <a:ext cx="12191999" cy="5087073"/>
          </a:xfrm>
        </p:spPr>
      </p:pic>
    </p:spTree>
    <p:extLst>
      <p:ext uri="{BB962C8B-B14F-4D97-AF65-F5344CB8AC3E}">
        <p14:creationId xmlns:p14="http://schemas.microsoft.com/office/powerpoint/2010/main" val="41425651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83F7-F1AA-1D47-4E34-FDBF4C04424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User Dashboard</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DAB52F7-122D-82E4-A199-F97D23830638}"/>
              </a:ext>
            </a:extLst>
          </p:cNvPr>
          <p:cNvPicPr>
            <a:picLocks noChangeAspect="1"/>
          </p:cNvPicPr>
          <p:nvPr/>
        </p:nvPicPr>
        <p:blipFill>
          <a:blip r:embed="rId2"/>
          <a:stretch>
            <a:fillRect/>
          </a:stretch>
        </p:blipFill>
        <p:spPr>
          <a:xfrm>
            <a:off x="0" y="1918669"/>
            <a:ext cx="12192000" cy="4939331"/>
          </a:xfrm>
          <a:prstGeom prst="rect">
            <a:avLst/>
          </a:prstGeom>
        </p:spPr>
      </p:pic>
    </p:spTree>
    <p:extLst>
      <p:ext uri="{BB962C8B-B14F-4D97-AF65-F5344CB8AC3E}">
        <p14:creationId xmlns:p14="http://schemas.microsoft.com/office/powerpoint/2010/main" val="29404385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0F91-16F3-EF54-6BDF-DAD07B7BE32B}"/>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FF73C10-EE88-18D5-0D46-608FF79EC7D8}"/>
              </a:ext>
            </a:extLst>
          </p:cNvPr>
          <p:cNvSpPr>
            <a:spLocks noGrp="1"/>
          </p:cNvSpPr>
          <p:nvPr>
            <p:ph idx="1"/>
          </p:nvPr>
        </p:nvSpPr>
        <p:spPr>
          <a:xfrm>
            <a:off x="575035" y="2320696"/>
            <a:ext cx="11038788" cy="3416300"/>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The event discovery and management platform effectively addresses the major challenges faced by both event participants and organizers. By centralizing event listings, enabling seamless registration, and automating notifications, the system enhances the overall user experience and streamlines event operations. The platform not only reduces manual effort but also increases participation by making relevant events more accessible. With its scalable architecture and user-friendly interface, this solution lays the foundation for future improvements and broader adoption in the event ecosystem.</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096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2BD9-D2AE-A9DF-58F7-F2CC1ABCE669}"/>
              </a:ext>
            </a:extLst>
          </p:cNvPr>
          <p:cNvSpPr>
            <a:spLocks noGrp="1"/>
          </p:cNvSpPr>
          <p:nvPr>
            <p:ph type="title"/>
          </p:nvPr>
        </p:nvSpPr>
        <p:spPr>
          <a:xfrm>
            <a:off x="740175" y="898258"/>
            <a:ext cx="8761413" cy="706964"/>
          </a:xfrm>
        </p:spPr>
        <p:txBody>
          <a:bodyPr/>
          <a:lstStyle/>
          <a:p>
            <a:r>
              <a:rPr lang="en-IN" sz="4500" dirty="0"/>
              <a:t>	</a:t>
            </a:r>
            <a:r>
              <a:rPr lang="en-GB" sz="4500" b="1" kern="0" dirty="0">
                <a:effectLst/>
                <a:latin typeface="Times New Roman" panose="02020603050405020304" pitchFamily="18" charset="0"/>
                <a:ea typeface="Arial" panose="020B0604020202020204" pitchFamily="34" charset="0"/>
              </a:rPr>
              <a:t>ABSTRACT :</a:t>
            </a:r>
            <a:endParaRPr lang="en-IN" sz="4500" dirty="0"/>
          </a:p>
        </p:txBody>
      </p:sp>
      <p:sp>
        <p:nvSpPr>
          <p:cNvPr id="3" name="Content Placeholder 2">
            <a:extLst>
              <a:ext uri="{FF2B5EF4-FFF2-40B4-BE49-F238E27FC236}">
                <a16:creationId xmlns:a16="http://schemas.microsoft.com/office/drawing/2014/main" id="{FD2CA0D0-8B9B-3369-5A99-C75AB1957790}"/>
              </a:ext>
            </a:extLst>
          </p:cNvPr>
          <p:cNvSpPr>
            <a:spLocks noGrp="1"/>
          </p:cNvSpPr>
          <p:nvPr>
            <p:ph idx="1"/>
          </p:nvPr>
        </p:nvSpPr>
        <p:spPr>
          <a:xfrm>
            <a:off x="641027" y="2271860"/>
            <a:ext cx="11349871" cy="4449451"/>
          </a:xfrm>
        </p:spPr>
        <p:txBody>
          <a:bodyPr>
            <a:noAutofit/>
          </a:bodyPr>
          <a:lstStyle/>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Event Management System is a comprehensive digital platform designed to streamline the planning, execution, and analysis of events across various domains such as educational institutions. By automating traditional manual processes, the system enhances efficiency, scalability, and accuracy in event coordination. </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Key features include event creation, participant registration, role-based access control, real-time communication through notifications, and user-friendly interfaces. </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platform also emphasizes data management, enabling organizers to analyze event performance through reports and feedback. With robust security protocols and modern technologies, the system ensures data privacy, user satisfaction, and continuous improvement in event management practices.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9530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657E-CE05-5AD9-66A5-978BA23CD0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2A728-1040-553E-BDCC-46B0C1B3B93B}"/>
              </a:ext>
            </a:extLst>
          </p:cNvPr>
          <p:cNvSpPr>
            <a:spLocks noGrp="1"/>
          </p:cNvSpPr>
          <p:nvPr>
            <p:ph type="title"/>
          </p:nvPr>
        </p:nvSpPr>
        <p:spPr>
          <a:xfrm>
            <a:off x="740175" y="898258"/>
            <a:ext cx="8761413" cy="706964"/>
          </a:xfrm>
        </p:spPr>
        <p:txBody>
          <a:bodyPr/>
          <a:lstStyle/>
          <a:p>
            <a:pPr>
              <a:lnSpc>
                <a:spcPct val="115000"/>
              </a:lnSpc>
            </a:pPr>
            <a:r>
              <a:rPr lang="en-IN" sz="4800" b="1" dirty="0">
                <a:effectLst/>
                <a:latin typeface="Times New Roman" panose="02020603050405020304" pitchFamily="18" charset="0"/>
                <a:ea typeface="Arial" panose="020B0604020202020204" pitchFamily="34" charset="0"/>
              </a:rPr>
              <a:t>PROBLEM DEFINITION</a:t>
            </a:r>
            <a:endParaRPr lang="en-IN" sz="4800"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9035B406-9D55-DD90-1879-642AE74E6014}"/>
              </a:ext>
            </a:extLst>
          </p:cNvPr>
          <p:cNvSpPr>
            <a:spLocks noGrp="1"/>
          </p:cNvSpPr>
          <p:nvPr>
            <p:ph idx="1"/>
          </p:nvPr>
        </p:nvSpPr>
        <p:spPr>
          <a:xfrm>
            <a:off x="373627" y="2241755"/>
            <a:ext cx="11617272" cy="4444179"/>
          </a:xfrm>
        </p:spPr>
        <p:txBody>
          <a:bodyPr>
            <a:noAutofit/>
          </a:bodyPr>
          <a:lstStyle/>
          <a:p>
            <a:pPr marL="0" indent="0" algn="just">
              <a:buNone/>
            </a:pPr>
            <a:r>
              <a:rPr lang="en-IN" sz="2100" dirty="0">
                <a:effectLst/>
                <a:latin typeface="Times New Roman" panose="02020603050405020304" pitchFamily="18" charset="0"/>
                <a:ea typeface="Arial" panose="020B0604020202020204" pitchFamily="34" charset="0"/>
                <a:cs typeface="Times New Roman" panose="02020603050405020304" pitchFamily="18" charset="0"/>
              </a:rPr>
              <a:t>In the modern era, individuals seeking to participate in events, particularly hackathons and other competitions, face difficulty finding relevant events tailored to their location and interest. Additionally, event organizers struggle to manage user registrations, event updates, and post-event notifications. This creates inefficiency, missed opportunities for participants, and operational overhead for event organizers.</a:t>
            </a:r>
          </a:p>
          <a:p>
            <a:pPr marL="0" indent="0" algn="just">
              <a:buNone/>
            </a:pPr>
            <a:r>
              <a:rPr lang="en-IN" sz="2100" dirty="0">
                <a:effectLst/>
                <a:latin typeface="Times New Roman" panose="02020603050405020304" pitchFamily="18" charset="0"/>
                <a:ea typeface="Arial" panose="020B0604020202020204" pitchFamily="34" charset="0"/>
                <a:cs typeface="Times New Roman" panose="02020603050405020304" pitchFamily="18" charset="0"/>
              </a:rPr>
              <a:t>The need arises for a unified platform where:</a:t>
            </a:r>
          </a:p>
          <a:p>
            <a:pPr marL="0" lvl="0" indent="0" algn="just">
              <a:buSzPts val="1000"/>
              <a:buNone/>
              <a:tabLst>
                <a:tab pos="457200" algn="l"/>
              </a:tabLst>
            </a:pPr>
            <a:r>
              <a:rPr lang="en-IN" sz="2100" b="1" dirty="0">
                <a:effectLst/>
                <a:latin typeface="Times New Roman" panose="02020603050405020304" pitchFamily="18" charset="0"/>
                <a:ea typeface="Arial" panose="020B0604020202020204" pitchFamily="34" charset="0"/>
                <a:cs typeface="Times New Roman" panose="02020603050405020304" pitchFamily="18" charset="0"/>
              </a:rPr>
              <a:t>Users</a:t>
            </a:r>
            <a:r>
              <a:rPr lang="en-IN" sz="2100" dirty="0">
                <a:effectLst/>
                <a:latin typeface="Times New Roman" panose="02020603050405020304" pitchFamily="18" charset="0"/>
                <a:ea typeface="Arial" panose="020B0604020202020204" pitchFamily="34" charset="0"/>
                <a:cs typeface="Times New Roman" panose="02020603050405020304" pitchFamily="18" charset="0"/>
              </a:rPr>
              <a:t> can find events.</a:t>
            </a:r>
          </a:p>
          <a:p>
            <a:pPr marL="0" lvl="0" indent="0" algn="just">
              <a:buSzPts val="1000"/>
              <a:buNone/>
              <a:tabLst>
                <a:tab pos="457200" algn="l"/>
              </a:tabLst>
            </a:pPr>
            <a:r>
              <a:rPr lang="en-IN" sz="2100" b="1" dirty="0">
                <a:effectLst/>
                <a:latin typeface="Times New Roman" panose="02020603050405020304" pitchFamily="18" charset="0"/>
                <a:ea typeface="Arial" panose="020B0604020202020204" pitchFamily="34" charset="0"/>
                <a:cs typeface="Times New Roman" panose="02020603050405020304" pitchFamily="18" charset="0"/>
              </a:rPr>
              <a:t>Users</a:t>
            </a:r>
            <a:r>
              <a:rPr lang="en-IN" sz="2100" dirty="0">
                <a:effectLst/>
                <a:latin typeface="Times New Roman" panose="02020603050405020304" pitchFamily="18" charset="0"/>
                <a:ea typeface="Arial" panose="020B0604020202020204" pitchFamily="34" charset="0"/>
                <a:cs typeface="Times New Roman" panose="02020603050405020304" pitchFamily="18" charset="0"/>
              </a:rPr>
              <a:t> can register for events easily.</a:t>
            </a:r>
          </a:p>
          <a:p>
            <a:pPr marL="0" lvl="0" indent="0" algn="just">
              <a:buSzPts val="1000"/>
              <a:buNone/>
              <a:tabLst>
                <a:tab pos="457200" algn="l"/>
              </a:tabLst>
            </a:pPr>
            <a:r>
              <a:rPr lang="en-IN" sz="2100" b="1" dirty="0">
                <a:effectLst/>
                <a:latin typeface="Times New Roman" panose="02020603050405020304" pitchFamily="18" charset="0"/>
                <a:ea typeface="Arial" panose="020B0604020202020204" pitchFamily="34" charset="0"/>
                <a:cs typeface="Times New Roman" panose="02020603050405020304" pitchFamily="18" charset="0"/>
              </a:rPr>
              <a:t>Admins</a:t>
            </a:r>
            <a:r>
              <a:rPr lang="en-IN" sz="2100" dirty="0">
                <a:effectLst/>
                <a:latin typeface="Times New Roman" panose="02020603050405020304" pitchFamily="18" charset="0"/>
                <a:ea typeface="Arial" panose="020B0604020202020204" pitchFamily="34" charset="0"/>
                <a:cs typeface="Times New Roman" panose="02020603050405020304" pitchFamily="18" charset="0"/>
              </a:rPr>
              <a:t> can manage and update events and users seamlessly.</a:t>
            </a:r>
          </a:p>
          <a:p>
            <a:pPr marL="0" indent="0" algn="just">
              <a:buNone/>
            </a:pPr>
            <a:r>
              <a:rPr lang="en-IN" sz="2100" dirty="0">
                <a:effectLst/>
                <a:latin typeface="Times New Roman" panose="02020603050405020304" pitchFamily="18" charset="0"/>
                <a:ea typeface="Arial" panose="020B0604020202020204" pitchFamily="34" charset="0"/>
                <a:cs typeface="Times New Roman" panose="02020603050405020304" pitchFamily="18" charset="0"/>
              </a:rPr>
              <a:t>This problem requires a solution that centralizes event discovery, registration, and management in one accessible platform</a:t>
            </a:r>
          </a:p>
        </p:txBody>
      </p:sp>
    </p:spTree>
    <p:extLst>
      <p:ext uri="{BB962C8B-B14F-4D97-AF65-F5344CB8AC3E}">
        <p14:creationId xmlns:p14="http://schemas.microsoft.com/office/powerpoint/2010/main" val="20142174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A4F2-5DC9-9A8F-D116-C39B866BBF0F}"/>
              </a:ext>
            </a:extLst>
          </p:cNvPr>
          <p:cNvSpPr>
            <a:spLocks noGrp="1"/>
          </p:cNvSpPr>
          <p:nvPr>
            <p:ph type="title"/>
          </p:nvPr>
        </p:nvSpPr>
        <p:spPr>
          <a:xfrm>
            <a:off x="591061" y="1058509"/>
            <a:ext cx="11009877" cy="706964"/>
          </a:xfrm>
        </p:spPr>
        <p:txBody>
          <a:bodyPr/>
          <a:lstStyle/>
          <a:p>
            <a:r>
              <a:rPr lang="en-IN" sz="4000" b="1" dirty="0">
                <a:latin typeface="Times New Roman" panose="02020603050405020304" pitchFamily="18" charset="0"/>
                <a:cs typeface="Times New Roman" panose="02020603050405020304" pitchFamily="18" charset="0"/>
              </a:rPr>
              <a:t>Challenges &amp; </a:t>
            </a:r>
            <a:r>
              <a:rPr lang="en-US" sz="4000" b="1" dirty="0">
                <a:latin typeface="Times New Roman" panose="02020603050405020304" pitchFamily="18" charset="0"/>
                <a:cs typeface="Times New Roman" panose="02020603050405020304" pitchFamily="18" charset="0"/>
              </a:rPr>
              <a:t>Need for an Automated Solution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38C1E5-946F-5FDC-FD2F-ED87C0764760}"/>
              </a:ext>
            </a:extLst>
          </p:cNvPr>
          <p:cNvSpPr>
            <a:spLocks noGrp="1"/>
          </p:cNvSpPr>
          <p:nvPr>
            <p:ph idx="1"/>
          </p:nvPr>
        </p:nvSpPr>
        <p:spPr>
          <a:xfrm>
            <a:off x="329938" y="1989056"/>
            <a:ext cx="12254845" cy="4868944"/>
          </a:xfrm>
        </p:spPr>
        <p:txBody>
          <a:bodyPr>
            <a:normAutofit/>
          </a:bodyPr>
          <a:lstStyle/>
          <a:p>
            <a:pPr marL="0" indent="0">
              <a:lnSpc>
                <a:spcPct val="110000"/>
              </a:lnSpc>
              <a:buNone/>
            </a:pPr>
            <a:r>
              <a:rPr lang="en-IN" sz="2400" b="1" dirty="0">
                <a:latin typeface="Times New Roman" panose="02020603050405020304" pitchFamily="18" charset="0"/>
                <a:cs typeface="Times New Roman" panose="02020603050405020304" pitchFamily="18" charset="0"/>
              </a:rPr>
              <a:t>Challenges</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centralized event listings based on user preferences.</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event registration processes.</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Difficulty for organizers to manage attendees and update event details.</a:t>
            </a:r>
          </a:p>
          <a:p>
            <a:pPr marL="0" indent="0">
              <a:lnSpc>
                <a:spcPct val="110000"/>
              </a:lnSpc>
              <a:buNone/>
            </a:pPr>
            <a:r>
              <a:rPr lang="en-US" sz="2400" b="1" dirty="0">
                <a:latin typeface="Times New Roman" panose="02020603050405020304" pitchFamily="18" charset="0"/>
                <a:cs typeface="Times New Roman" panose="02020603050405020304" pitchFamily="18" charset="0"/>
              </a:rPr>
              <a:t>Need for an Automated Solution</a:t>
            </a:r>
            <a:r>
              <a:rPr lang="en-IN" dirty="0">
                <a:latin typeface="Times New Roman" panose="02020603050405020304" pitchFamily="18" charset="0"/>
                <a:cs typeface="Times New Roman" panose="02020603050405020304" pitchFamily="18" charset="0"/>
              </a:rPr>
              <a:t>	</a:t>
            </a:r>
          </a:p>
          <a:p>
            <a:pPr>
              <a:lnSpc>
                <a:spcPct val="110000"/>
              </a:lnSpc>
              <a:buNone/>
            </a:pPr>
            <a:r>
              <a:rPr lang="en-US" dirty="0">
                <a:latin typeface="Times New Roman" panose="02020603050405020304" pitchFamily="18" charset="0"/>
                <a:cs typeface="Times New Roman" panose="02020603050405020304" pitchFamily="18" charset="0"/>
              </a:rPr>
              <a:t>A centralized, automated platform solves these problems by:</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Displaying events based on location, category, and date.</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Allowing users to register effortlessly.</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Giving organizers tools to manage events and users.</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increases engagement, improves communication, and reduces operational burden.</a:t>
            </a:r>
          </a:p>
          <a:p>
            <a:pPr marL="0" indent="0">
              <a:lnSpc>
                <a:spcPct val="11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65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1CB96-5E13-FAD6-ABC5-4B4B5809B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1E103-7B1B-7776-639A-507E200F2A42}"/>
              </a:ext>
            </a:extLst>
          </p:cNvPr>
          <p:cNvSpPr>
            <a:spLocks noGrp="1"/>
          </p:cNvSpPr>
          <p:nvPr>
            <p:ph type="title"/>
          </p:nvPr>
        </p:nvSpPr>
        <p:spPr>
          <a:xfrm>
            <a:off x="740175" y="898258"/>
            <a:ext cx="8761413" cy="706964"/>
          </a:xfrm>
        </p:spPr>
        <p:txBody>
          <a:bodyPr/>
          <a:lstStyle/>
          <a:p>
            <a:pPr>
              <a:lnSpc>
                <a:spcPct val="115000"/>
              </a:lnSpc>
            </a:pPr>
            <a:r>
              <a:rPr lang="en-IN" sz="4800" b="1" dirty="0">
                <a:effectLst/>
                <a:latin typeface="Times New Roman" panose="02020603050405020304" pitchFamily="18" charset="0"/>
                <a:ea typeface="Arial" panose="020B0604020202020204" pitchFamily="34" charset="0"/>
              </a:rPr>
              <a:t>OBJECTIVE</a:t>
            </a:r>
            <a:endParaRPr lang="en-IN" sz="3200"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6C24E891-8787-D956-BE77-58192BEEB92C}"/>
              </a:ext>
            </a:extLst>
          </p:cNvPr>
          <p:cNvSpPr>
            <a:spLocks noGrp="1"/>
          </p:cNvSpPr>
          <p:nvPr>
            <p:ph idx="1"/>
          </p:nvPr>
        </p:nvSpPr>
        <p:spPr>
          <a:xfrm>
            <a:off x="426719" y="2346960"/>
            <a:ext cx="11564179" cy="4338974"/>
          </a:xfrm>
        </p:spPr>
        <p:txBody>
          <a:bodyPr>
            <a:noAutofit/>
          </a:bodyPr>
          <a:lstStyle/>
          <a:p>
            <a:pPr marL="0" indent="0">
              <a:buNone/>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The goal of this platform is to address the problems by providing an </a:t>
            </a: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event management system</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 with the following objectives:</a:t>
            </a:r>
          </a:p>
          <a:p>
            <a:pPr marL="0" lvl="0" indent="0">
              <a:buNone/>
              <a:tabLst>
                <a:tab pos="457200" algn="l"/>
              </a:tabLst>
            </a:pP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Event Discovery &amp; Registration</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a:t>
            </a:r>
          </a:p>
          <a:p>
            <a:pPr marL="457200" lvl="1" indent="0">
              <a:buSzPts val="1000"/>
              <a:buNone/>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Users should be able to search, filter, and register for events based on parameters like location, event type, and timing.</a:t>
            </a:r>
          </a:p>
          <a:p>
            <a:pPr marL="0" lvl="0" indent="0">
              <a:buNone/>
              <a:tabLst>
                <a:tab pos="457200" algn="l"/>
              </a:tabLst>
            </a:pP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Event Management for Admins</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a:t>
            </a:r>
          </a:p>
          <a:p>
            <a:pPr marL="457200" lvl="1" indent="0">
              <a:buSzPts val="1000"/>
              <a:buNone/>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Admins should have a dashboard to add, update, and delete events. They should also be able to manage event registrations and send notifications to users.</a:t>
            </a:r>
          </a:p>
          <a:p>
            <a:pPr marL="0" lvl="0" indent="0">
              <a:buNone/>
              <a:tabLst>
                <a:tab pos="457200" algn="l"/>
              </a:tabLst>
            </a:pPr>
            <a:r>
              <a:rPr lang="en-IN" sz="2000" b="1" dirty="0">
                <a:effectLst/>
                <a:latin typeface="Times New Roman" panose="02020603050405020304" pitchFamily="18" charset="0"/>
                <a:ea typeface="Arial" panose="020B0604020202020204" pitchFamily="34" charset="0"/>
                <a:cs typeface="Times New Roman" panose="02020603050405020304" pitchFamily="18" charset="0"/>
              </a:rPr>
              <a:t>Personal Dashboard for Users &amp; Admins</a:t>
            </a:r>
            <a:r>
              <a:rPr lang="en-IN" sz="2000" dirty="0">
                <a:effectLst/>
                <a:latin typeface="Times New Roman" panose="02020603050405020304" pitchFamily="18" charset="0"/>
                <a:ea typeface="Arial" panose="020B0604020202020204" pitchFamily="34" charset="0"/>
                <a:cs typeface="Times New Roman" panose="02020603050405020304" pitchFamily="18" charset="0"/>
              </a:rPr>
              <a:t>:</a:t>
            </a:r>
          </a:p>
          <a:p>
            <a:pPr marL="457200" lvl="1" indent="0">
              <a:buSzPts val="1000"/>
              <a:buNone/>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Users should have a dashboard to track their event registration, participation status.</a:t>
            </a:r>
          </a:p>
          <a:p>
            <a:pPr marL="457200" lvl="1" indent="0">
              <a:buSzPts val="1000"/>
              <a:buNone/>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Admins should be able to access analytics on event participation, user registrations</a:t>
            </a:r>
            <a:r>
              <a:rPr lang="en-IN" sz="2000" dirty="0">
                <a:latin typeface="Times New Roman" panose="02020603050405020304" pitchFamily="18" charset="0"/>
                <a:ea typeface="Arial" panose="020B0604020202020204" pitchFamily="34" charset="0"/>
                <a:cs typeface="Times New Roman" panose="02020603050405020304" pitchFamily="18" charset="0"/>
              </a:rPr>
              <a:t>.</a:t>
            </a:r>
          </a:p>
        </p:txBody>
      </p:sp>
    </p:spTree>
    <p:extLst>
      <p:ext uri="{BB962C8B-B14F-4D97-AF65-F5344CB8AC3E}">
        <p14:creationId xmlns:p14="http://schemas.microsoft.com/office/powerpoint/2010/main" val="18893384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E302A-8D69-8304-3955-0DA501652DDC}"/>
              </a:ext>
            </a:extLst>
          </p:cNvPr>
          <p:cNvSpPr>
            <a:spLocks noGrp="1"/>
          </p:cNvSpPr>
          <p:nvPr>
            <p:ph type="title"/>
          </p:nvPr>
        </p:nvSpPr>
        <p:spPr>
          <a:xfrm>
            <a:off x="815590" y="1247045"/>
            <a:ext cx="8761413" cy="706964"/>
          </a:xfrm>
        </p:spPr>
        <p:txBody>
          <a:bodyPr/>
          <a:lstStyle/>
          <a:p>
            <a:r>
              <a:rPr lang="en-GB" sz="6600" b="1" dirty="0">
                <a:effectLst/>
                <a:latin typeface="Times New Roman" panose="02020603050405020304" pitchFamily="18" charset="0"/>
                <a:ea typeface="Arial" panose="020B0604020202020204" pitchFamily="34" charset="0"/>
              </a:rPr>
              <a:t>SCOPE :</a:t>
            </a:r>
            <a:br>
              <a:rPr lang="en-IN" sz="6600" dirty="0">
                <a:effectLst/>
                <a:latin typeface="Arial" panose="020B0604020202020204" pitchFamily="34" charset="0"/>
                <a:ea typeface="Arial" panose="020B0604020202020204" pitchFamily="34" charset="0"/>
              </a:rPr>
            </a:br>
            <a:endParaRPr lang="en-IN" sz="6600" dirty="0"/>
          </a:p>
        </p:txBody>
      </p:sp>
      <p:sp>
        <p:nvSpPr>
          <p:cNvPr id="3" name="Content Placeholder 2">
            <a:extLst>
              <a:ext uri="{FF2B5EF4-FFF2-40B4-BE49-F238E27FC236}">
                <a16:creationId xmlns:a16="http://schemas.microsoft.com/office/drawing/2014/main" id="{FBA579B7-6A2A-BDD1-84DC-5FCF90A591BF}"/>
              </a:ext>
            </a:extLst>
          </p:cNvPr>
          <p:cNvSpPr>
            <a:spLocks noGrp="1"/>
          </p:cNvSpPr>
          <p:nvPr>
            <p:ph idx="1"/>
          </p:nvPr>
        </p:nvSpPr>
        <p:spPr>
          <a:xfrm>
            <a:off x="386499" y="2243579"/>
            <a:ext cx="11557262" cy="4449452"/>
          </a:xfrm>
        </p:spPr>
        <p:txBody>
          <a:bodyPr>
            <a:normAutofit/>
          </a:bodyPr>
          <a:lstStyle/>
          <a:p>
            <a:pPr marL="0" indent="0">
              <a:lnSpc>
                <a:spcPct val="110000"/>
              </a:lnSpc>
              <a:buNone/>
            </a:pPr>
            <a:r>
              <a:rPr lang="en-GB" sz="2400" b="1" dirty="0">
                <a:effectLst/>
                <a:latin typeface="Times New Roman" panose="02020603050405020304" pitchFamily="18" charset="0"/>
                <a:ea typeface="Arial" panose="020B0604020202020204" pitchFamily="34" charset="0"/>
              </a:rPr>
              <a:t>1.  Functional Scope:</a:t>
            </a:r>
            <a:endParaRPr lang="en-IN" sz="2400" dirty="0">
              <a:effectLst/>
              <a:latin typeface="Arial" panose="020B0604020202020204" pitchFamily="34" charset="0"/>
              <a:ea typeface="Arial" panose="020B0604020202020204" pitchFamily="34" charset="0"/>
            </a:endParaRPr>
          </a:p>
          <a:p>
            <a:pPr>
              <a:lnSpc>
                <a:spcPct val="110000"/>
              </a:lnSpc>
              <a:buClr>
                <a:schemeClr val="tx1"/>
              </a:buClr>
              <a:buFont typeface="Wingdings" panose="05000000000000000000" pitchFamily="2" charset="2"/>
              <a:buChar char="Ø"/>
            </a:pPr>
            <a:r>
              <a:rPr lang="en-GB" sz="2400" dirty="0">
                <a:effectLst/>
                <a:latin typeface="Times New Roman" panose="02020603050405020304" pitchFamily="18" charset="0"/>
                <a:ea typeface="Arial" panose="020B0604020202020204" pitchFamily="34" charset="0"/>
              </a:rPr>
              <a:t>     For Users:  Discover, search, and register for nearby events (hackathons, workshops,   etc.). Access a personalized dashboard </a:t>
            </a:r>
            <a:r>
              <a:rPr lang="en-GB" sz="2400" dirty="0">
                <a:latin typeface="Times New Roman" panose="02020603050405020304" pitchFamily="18" charset="0"/>
                <a:ea typeface="Arial" panose="020B0604020202020204" pitchFamily="34" charset="0"/>
              </a:rPr>
              <a:t>.</a:t>
            </a:r>
          </a:p>
          <a:p>
            <a:pPr>
              <a:lnSpc>
                <a:spcPct val="110000"/>
              </a:lnSpc>
              <a:buClr>
                <a:schemeClr val="tx1"/>
              </a:buClr>
              <a:buFont typeface="Wingdings" panose="05000000000000000000" pitchFamily="2" charset="2"/>
              <a:buChar char="Ø"/>
            </a:pPr>
            <a:r>
              <a:rPr lang="en-GB" sz="2400" dirty="0">
                <a:effectLst/>
                <a:latin typeface="Times New Roman" panose="02020603050405020304" pitchFamily="18" charset="0"/>
                <a:ea typeface="Arial" panose="020B0604020202020204" pitchFamily="34" charset="0"/>
              </a:rPr>
              <a:t>    For Organizers:  Create and manage events, view analytics, and promote events.</a:t>
            </a:r>
            <a:endParaRPr lang="en-IN" sz="2400" dirty="0">
              <a:effectLst/>
              <a:latin typeface="Arial" panose="020B0604020202020204" pitchFamily="34" charset="0"/>
              <a:ea typeface="Arial" panose="020B0604020202020204" pitchFamily="34" charset="0"/>
            </a:endParaRPr>
          </a:p>
          <a:p>
            <a:pPr>
              <a:lnSpc>
                <a:spcPct val="110000"/>
              </a:lnSpc>
              <a:buClr>
                <a:schemeClr val="tx1"/>
              </a:buClr>
              <a:buFont typeface="Wingdings" panose="05000000000000000000" pitchFamily="2" charset="2"/>
              <a:buChar char="Ø"/>
            </a:pPr>
            <a:r>
              <a:rPr lang="en-GB" sz="2400" dirty="0">
                <a:effectLst/>
                <a:latin typeface="Times New Roman" panose="02020603050405020304" pitchFamily="18" charset="0"/>
                <a:ea typeface="Arial" panose="020B0604020202020204" pitchFamily="34" charset="0"/>
              </a:rPr>
              <a:t>    For Admins:  Approve events, manage users, and monitor platform performance.</a:t>
            </a:r>
            <a:endParaRPr lang="en-IN" sz="2400" dirty="0">
              <a:effectLst/>
              <a:latin typeface="Arial" panose="020B0604020202020204" pitchFamily="34" charset="0"/>
              <a:ea typeface="Arial" panose="020B0604020202020204" pitchFamily="34" charset="0"/>
            </a:endParaRPr>
          </a:p>
          <a:p>
            <a:pPr marL="0" indent="0">
              <a:lnSpc>
                <a:spcPct val="110000"/>
              </a:lnSpc>
              <a:buNone/>
            </a:pPr>
            <a:r>
              <a:rPr lang="en-GB" sz="2400" b="1" dirty="0">
                <a:effectLst/>
                <a:latin typeface="Times New Roman" panose="02020603050405020304" pitchFamily="18" charset="0"/>
                <a:ea typeface="Arial" panose="020B0604020202020204" pitchFamily="34" charset="0"/>
              </a:rPr>
              <a:t>2.Business Scope: </a:t>
            </a:r>
            <a:r>
              <a:rPr lang="en-GB" sz="2400" dirty="0">
                <a:effectLst/>
                <a:latin typeface="Times New Roman" panose="02020603050405020304" pitchFamily="18" charset="0"/>
                <a:ea typeface="Arial" panose="020B0604020202020204" pitchFamily="34" charset="0"/>
              </a:rPr>
              <a:t>  </a:t>
            </a:r>
          </a:p>
          <a:p>
            <a:pPr>
              <a:lnSpc>
                <a:spcPct val="110000"/>
              </a:lnSpc>
              <a:buClr>
                <a:schemeClr val="tx1"/>
              </a:buClr>
              <a:buFont typeface="Wingdings" panose="05000000000000000000" pitchFamily="2" charset="2"/>
              <a:buChar char="Ø"/>
            </a:pPr>
            <a:r>
              <a:rPr lang="en-GB" sz="2400" dirty="0">
                <a:effectLst/>
                <a:latin typeface="Times New Roman" panose="02020603050405020304" pitchFamily="18" charset="0"/>
                <a:ea typeface="Arial" panose="020B0604020202020204" pitchFamily="34" charset="0"/>
              </a:rPr>
              <a:t>  Revenue from event promotions, sponsorships, ads, and premium subscriptions.</a:t>
            </a:r>
          </a:p>
          <a:p>
            <a:pPr>
              <a:lnSpc>
                <a:spcPct val="110000"/>
              </a:lnSpc>
              <a:buClr>
                <a:schemeClr val="tx1"/>
              </a:buClr>
              <a:buFont typeface="Wingdings" panose="05000000000000000000" pitchFamily="2" charset="2"/>
              <a:buChar char="Ø"/>
            </a:pPr>
            <a:r>
              <a:rPr lang="en-GB" sz="2400" dirty="0">
                <a:effectLst/>
                <a:latin typeface="Times New Roman" panose="02020603050405020304" pitchFamily="18" charset="0"/>
                <a:ea typeface="Arial" panose="020B0604020202020204" pitchFamily="34" charset="0"/>
              </a:rPr>
              <a:t>  Collaboration with companies and educational platforms for affiliate partnerships.</a:t>
            </a:r>
            <a:endParaRPr lang="en-IN"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861984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CC84F-DE50-F9C4-506A-266E6D2D532E}"/>
              </a:ext>
            </a:extLst>
          </p:cNvPr>
          <p:cNvSpPr txBox="1"/>
          <p:nvPr/>
        </p:nvSpPr>
        <p:spPr>
          <a:xfrm>
            <a:off x="0" y="0"/>
            <a:ext cx="11196686" cy="8153258"/>
          </a:xfrm>
          <a:prstGeom prst="rect">
            <a:avLst/>
          </a:prstGeom>
          <a:noFill/>
        </p:spPr>
        <p:txBody>
          <a:bodyPr wrap="square">
            <a:spAutoFit/>
          </a:bodyPr>
          <a:lstStyle/>
          <a:p>
            <a:pPr marL="0" indent="0">
              <a:lnSpc>
                <a:spcPct val="150000"/>
              </a:lnSpc>
              <a:buNone/>
            </a:pPr>
            <a:r>
              <a:rPr lang="en-GB" sz="2200" b="1" dirty="0">
                <a:effectLst/>
                <a:latin typeface="Times New Roman" panose="02020603050405020304" pitchFamily="18" charset="0"/>
                <a:ea typeface="Arial" panose="020B0604020202020204" pitchFamily="34" charset="0"/>
              </a:rPr>
              <a:t>3.  Technical Scope: </a:t>
            </a:r>
            <a:endParaRPr lang="en-IN" sz="2200" dirty="0">
              <a:effectLst/>
              <a:latin typeface="Arial" panose="020B0604020202020204" pitchFamily="34" charset="0"/>
              <a:ea typeface="Arial" panose="020B0604020202020204" pitchFamily="34" charset="0"/>
            </a:endParaRPr>
          </a:p>
          <a:p>
            <a:pPr marL="342900" indent="-342900">
              <a:lnSpc>
                <a:spcPct val="150000"/>
              </a:lnSpc>
              <a:buFont typeface="Wingdings" panose="05000000000000000000" pitchFamily="2" charset="2"/>
              <a:buChar char="Ø"/>
            </a:pPr>
            <a:r>
              <a:rPr lang="en-GB" sz="2200" dirty="0">
                <a:effectLst/>
                <a:latin typeface="Times New Roman" panose="02020603050405020304" pitchFamily="18" charset="0"/>
                <a:ea typeface="Arial" panose="020B0604020202020204" pitchFamily="34" charset="0"/>
              </a:rPr>
              <a:t>Responsive UI for mobile and desktop.</a:t>
            </a:r>
            <a:endParaRPr lang="en-IN" sz="2200" dirty="0">
              <a:effectLst/>
              <a:latin typeface="Arial" panose="020B0604020202020204" pitchFamily="34" charset="0"/>
              <a:ea typeface="Arial" panose="020B0604020202020204" pitchFamily="34" charset="0"/>
            </a:endParaRPr>
          </a:p>
          <a:p>
            <a:pPr marL="342900" indent="-342900">
              <a:lnSpc>
                <a:spcPct val="150000"/>
              </a:lnSpc>
              <a:buFont typeface="Wingdings" panose="05000000000000000000" pitchFamily="2" charset="2"/>
              <a:buChar char="Ø"/>
            </a:pPr>
            <a:r>
              <a:rPr lang="en-GB" sz="2200" dirty="0">
                <a:effectLst/>
                <a:latin typeface="Times New Roman" panose="02020603050405020304" pitchFamily="18" charset="0"/>
                <a:ea typeface="Arial" panose="020B0604020202020204" pitchFamily="34" charset="0"/>
              </a:rPr>
              <a:t>Secure backend with scalable database (MongoDB or SQL).</a:t>
            </a:r>
            <a:endParaRPr lang="en-IN" sz="2200" dirty="0">
              <a:effectLst/>
              <a:latin typeface="Arial" panose="020B0604020202020204" pitchFamily="34" charset="0"/>
              <a:ea typeface="Arial" panose="020B0604020202020204" pitchFamily="34" charset="0"/>
            </a:endParaRPr>
          </a:p>
          <a:p>
            <a:pPr marL="342900" indent="-342900">
              <a:lnSpc>
                <a:spcPct val="150000"/>
              </a:lnSpc>
              <a:buFont typeface="Wingdings" panose="05000000000000000000" pitchFamily="2" charset="2"/>
              <a:buChar char="Ø"/>
            </a:pPr>
            <a:r>
              <a:rPr lang="en-GB" sz="2200" dirty="0">
                <a:effectLst/>
                <a:latin typeface="Times New Roman" panose="02020603050405020304" pitchFamily="18" charset="0"/>
                <a:ea typeface="Arial" panose="020B0604020202020204" pitchFamily="34" charset="0"/>
              </a:rPr>
              <a:t>   API integrations for maps, payments, and notifications (e.g., Google Maps, Stripe, SendGrid).</a:t>
            </a:r>
            <a:endParaRPr lang="en-IN" sz="2200" dirty="0">
              <a:effectLst/>
              <a:latin typeface="Arial" panose="020B0604020202020204" pitchFamily="34" charset="0"/>
              <a:ea typeface="Arial" panose="020B0604020202020204" pitchFamily="34" charset="0"/>
            </a:endParaRPr>
          </a:p>
          <a:p>
            <a:pPr marL="0" indent="0">
              <a:lnSpc>
                <a:spcPct val="150000"/>
              </a:lnSpc>
              <a:buNone/>
            </a:pPr>
            <a:r>
              <a:rPr lang="en-GB" sz="2200" b="1" dirty="0">
                <a:effectLst/>
                <a:latin typeface="Times New Roman" panose="02020603050405020304" pitchFamily="18" charset="0"/>
                <a:ea typeface="Arial" panose="020B0604020202020204" pitchFamily="34" charset="0"/>
              </a:rPr>
              <a:t>4.  Target Audience: </a:t>
            </a:r>
            <a:endParaRPr lang="en-IN" sz="2200" dirty="0">
              <a:effectLst/>
              <a:latin typeface="Arial" panose="020B0604020202020204" pitchFamily="34" charset="0"/>
              <a:ea typeface="Arial" panose="020B0604020202020204" pitchFamily="34" charset="0"/>
            </a:endParaRPr>
          </a:p>
          <a:p>
            <a:pPr marL="342900" indent="-342900">
              <a:lnSpc>
                <a:spcPct val="150000"/>
              </a:lnSpc>
              <a:buFont typeface="Wingdings" panose="05000000000000000000" pitchFamily="2" charset="2"/>
              <a:buChar char="Ø"/>
            </a:pPr>
            <a:r>
              <a:rPr lang="en-GB" sz="2200" kern="0" dirty="0">
                <a:effectLst/>
                <a:latin typeface="Times New Roman" panose="02020603050405020304" pitchFamily="18" charset="0"/>
                <a:ea typeface="Arial" panose="020B0604020202020204" pitchFamily="34" charset="0"/>
              </a:rPr>
              <a:t>   - Students, developers, tech enthusiasts, and event organizers</a:t>
            </a:r>
          </a:p>
          <a:p>
            <a:pPr>
              <a:lnSpc>
                <a:spcPct val="150000"/>
              </a:lnSpc>
            </a:pPr>
            <a:r>
              <a:rPr lang="en-GB" sz="2200" b="1" dirty="0">
                <a:effectLst/>
                <a:latin typeface="Times New Roman" panose="02020603050405020304" pitchFamily="18" charset="0"/>
                <a:ea typeface="Arial" panose="020B0604020202020204" pitchFamily="34" charset="0"/>
              </a:rPr>
              <a:t>5.  Geographic Scope: </a:t>
            </a:r>
            <a:endParaRPr lang="en-IN" sz="2200" dirty="0">
              <a:effectLst/>
              <a:latin typeface="Arial" panose="020B0604020202020204" pitchFamily="34" charset="0"/>
              <a:ea typeface="Arial" panose="020B0604020202020204" pitchFamily="34" charset="0"/>
            </a:endParaRPr>
          </a:p>
          <a:p>
            <a:pPr marL="342900" indent="-342900">
              <a:lnSpc>
                <a:spcPct val="150000"/>
              </a:lnSpc>
              <a:buFont typeface="Wingdings" panose="05000000000000000000" pitchFamily="2" charset="2"/>
              <a:buChar char="Ø"/>
            </a:pPr>
            <a:r>
              <a:rPr lang="en-GB" sz="2200" dirty="0">
                <a:effectLst/>
                <a:latin typeface="Times New Roman" panose="02020603050405020304" pitchFamily="18" charset="0"/>
                <a:ea typeface="Arial" panose="020B0604020202020204" pitchFamily="34" charset="0"/>
              </a:rPr>
              <a:t>   - Start locally, then scale globally with multi-language support.</a:t>
            </a:r>
            <a:endParaRPr lang="en-IN" sz="2200" dirty="0">
              <a:effectLst/>
              <a:latin typeface="Arial" panose="020B0604020202020204" pitchFamily="34" charset="0"/>
              <a:ea typeface="Arial" panose="020B0604020202020204" pitchFamily="34" charset="0"/>
            </a:endParaRPr>
          </a:p>
          <a:p>
            <a:pPr>
              <a:lnSpc>
                <a:spcPct val="150000"/>
              </a:lnSpc>
            </a:pPr>
            <a:r>
              <a:rPr lang="en-GB" sz="2200" b="1" dirty="0">
                <a:effectLst/>
                <a:latin typeface="Times New Roman" panose="02020603050405020304" pitchFamily="18" charset="0"/>
                <a:ea typeface="Arial" panose="020B0604020202020204" pitchFamily="34" charset="0"/>
              </a:rPr>
              <a:t>6.  Future Enhancements: </a:t>
            </a:r>
            <a:endParaRPr lang="en-IN" sz="2200" dirty="0">
              <a:effectLst/>
              <a:latin typeface="Arial" panose="020B0604020202020204" pitchFamily="34" charset="0"/>
              <a:ea typeface="Arial" panose="020B0604020202020204" pitchFamily="34" charset="0"/>
            </a:endParaRPr>
          </a:p>
          <a:p>
            <a:pPr marL="342900" indent="-342900">
              <a:lnSpc>
                <a:spcPct val="150000"/>
              </a:lnSpc>
              <a:buFont typeface="Wingdings" panose="05000000000000000000" pitchFamily="2" charset="2"/>
              <a:buChar char="Ø"/>
            </a:pPr>
            <a:r>
              <a:rPr lang="en-GB" sz="2200" dirty="0">
                <a:effectLst/>
                <a:latin typeface="Times New Roman" panose="02020603050405020304" pitchFamily="18" charset="0"/>
                <a:ea typeface="Arial" panose="020B0604020202020204" pitchFamily="34" charset="0"/>
              </a:rPr>
              <a:t>   - AI-powered recommendations.</a:t>
            </a:r>
            <a:endParaRPr lang="en-IN" sz="2200" dirty="0">
              <a:effectLst/>
              <a:latin typeface="Arial" panose="020B0604020202020204" pitchFamily="34" charset="0"/>
              <a:ea typeface="Arial" panose="020B0604020202020204" pitchFamily="34" charset="0"/>
            </a:endParaRPr>
          </a:p>
          <a:p>
            <a:pPr marL="342900" indent="-342900">
              <a:lnSpc>
                <a:spcPct val="150000"/>
              </a:lnSpc>
              <a:buFont typeface="Wingdings" panose="05000000000000000000" pitchFamily="2" charset="2"/>
              <a:buChar char="Ø"/>
            </a:pPr>
            <a:r>
              <a:rPr lang="en-GB" sz="2200" dirty="0">
                <a:effectLst/>
                <a:latin typeface="Times New Roman" panose="02020603050405020304" pitchFamily="18" charset="0"/>
                <a:ea typeface="Arial" panose="020B0604020202020204" pitchFamily="34" charset="0"/>
              </a:rPr>
              <a:t>   - Virtual participation and live streaming.</a:t>
            </a:r>
            <a:endParaRPr lang="en-IN" sz="2200" dirty="0">
              <a:effectLst/>
              <a:latin typeface="Arial" panose="020B0604020202020204" pitchFamily="34" charset="0"/>
              <a:ea typeface="Arial" panose="020B0604020202020204" pitchFamily="34" charset="0"/>
            </a:endParaRPr>
          </a:p>
          <a:p>
            <a:pPr marL="342900" indent="-342900">
              <a:lnSpc>
                <a:spcPct val="150000"/>
              </a:lnSpc>
              <a:buFont typeface="Wingdings" panose="05000000000000000000" pitchFamily="2" charset="2"/>
              <a:buChar char="Ø"/>
            </a:pPr>
            <a:r>
              <a:rPr lang="en-GB" sz="2200" dirty="0">
                <a:effectLst/>
                <a:latin typeface="Times New Roman" panose="02020603050405020304" pitchFamily="18" charset="0"/>
                <a:ea typeface="Arial" panose="020B0604020202020204" pitchFamily="34" charset="0"/>
              </a:rPr>
              <a:t>   - Community networking features like forums.</a:t>
            </a:r>
            <a:endParaRPr lang="en-IN" sz="2200" dirty="0">
              <a:effectLst/>
              <a:latin typeface="Arial" panose="020B0604020202020204" pitchFamily="34" charset="0"/>
              <a:ea typeface="Arial" panose="020B0604020202020204" pitchFamily="34" charset="0"/>
            </a:endParaRPr>
          </a:p>
          <a:p>
            <a:pPr>
              <a:lnSpc>
                <a:spcPct val="150000"/>
              </a:lnSpc>
            </a:pPr>
            <a:r>
              <a:rPr lang="en-GB" sz="2200" dirty="0">
                <a:effectLst/>
                <a:latin typeface="Times New Roman" panose="02020603050405020304" pitchFamily="18" charset="0"/>
                <a:ea typeface="Arial" panose="020B0604020202020204" pitchFamily="34" charset="0"/>
              </a:rPr>
              <a:t> </a:t>
            </a:r>
            <a:endParaRPr lang="en-IN" sz="2200" dirty="0">
              <a:effectLst/>
              <a:latin typeface="Arial" panose="020B0604020202020204" pitchFamily="34" charset="0"/>
              <a:ea typeface="Arial" panose="020B0604020202020204" pitchFamily="34" charset="0"/>
            </a:endParaRPr>
          </a:p>
          <a:p>
            <a:pPr marL="0" indent="0">
              <a:lnSpc>
                <a:spcPct val="150000"/>
              </a:lnSpc>
              <a:buNone/>
            </a:pPr>
            <a:endParaRPr lang="en-IN" sz="2200" dirty="0"/>
          </a:p>
          <a:p>
            <a:pPr>
              <a:lnSpc>
                <a:spcPct val="150000"/>
              </a:lnSpc>
            </a:pPr>
            <a:endParaRPr lang="en-IN" sz="2200" dirty="0"/>
          </a:p>
        </p:txBody>
      </p:sp>
    </p:spTree>
    <p:extLst>
      <p:ext uri="{BB962C8B-B14F-4D97-AF65-F5344CB8AC3E}">
        <p14:creationId xmlns:p14="http://schemas.microsoft.com/office/powerpoint/2010/main" val="28126726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10693-0F33-AF30-A14B-61EB961506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A8340-9939-23C5-5E9D-7DDFD7B9F3C6}"/>
              </a:ext>
            </a:extLst>
          </p:cNvPr>
          <p:cNvSpPr>
            <a:spLocks noGrp="1"/>
          </p:cNvSpPr>
          <p:nvPr>
            <p:ph type="title"/>
          </p:nvPr>
        </p:nvSpPr>
        <p:spPr>
          <a:xfrm>
            <a:off x="649155" y="939732"/>
            <a:ext cx="8761413" cy="706964"/>
          </a:xfrm>
        </p:spPr>
        <p:txBody>
          <a:bodyPr/>
          <a:lstStyle/>
          <a:p>
            <a:pPr>
              <a:lnSpc>
                <a:spcPct val="115000"/>
              </a:lnSpc>
            </a:pPr>
            <a:r>
              <a:rPr lang="en-IN" sz="4000" b="1" dirty="0">
                <a:effectLst/>
                <a:latin typeface="Times New Roman" panose="02020603050405020304" pitchFamily="18" charset="0"/>
                <a:ea typeface="Arial" panose="020B0604020202020204" pitchFamily="34" charset="0"/>
              </a:rPr>
              <a:t>SOFTWARE REQUIREMENTS SPECIFICATION</a:t>
            </a:r>
            <a:endParaRPr lang="en-IN" sz="4000" dirty="0">
              <a:effectLst/>
              <a:latin typeface="Arial" panose="020B0604020202020204" pitchFamily="34" charset="0"/>
              <a:ea typeface="Arial" panose="020B0604020202020204" pitchFamily="34" charset="0"/>
            </a:endParaRPr>
          </a:p>
        </p:txBody>
      </p:sp>
      <p:sp>
        <p:nvSpPr>
          <p:cNvPr id="3" name="Content Placeholder 2">
            <a:extLst>
              <a:ext uri="{FF2B5EF4-FFF2-40B4-BE49-F238E27FC236}">
                <a16:creationId xmlns:a16="http://schemas.microsoft.com/office/drawing/2014/main" id="{38570444-5E88-6C18-E1C1-3C875C3EB7C8}"/>
              </a:ext>
            </a:extLst>
          </p:cNvPr>
          <p:cNvSpPr>
            <a:spLocks noGrp="1"/>
          </p:cNvSpPr>
          <p:nvPr>
            <p:ph idx="1"/>
          </p:nvPr>
        </p:nvSpPr>
        <p:spPr>
          <a:xfrm>
            <a:off x="234414" y="2055462"/>
            <a:ext cx="10851508" cy="3977640"/>
          </a:xfrm>
        </p:spPr>
        <p:txBody>
          <a:bodyPr>
            <a:noAutofit/>
          </a:bodyPr>
          <a:lstStyle/>
          <a:p>
            <a:pPr marL="0" indent="0">
              <a:lnSpc>
                <a:spcPct val="115000"/>
              </a:lnSpc>
              <a:buNone/>
            </a:pPr>
            <a:r>
              <a:rPr lang="en-IN" sz="2400" b="1" dirty="0">
                <a:effectLst/>
                <a:latin typeface="Times New Roman" panose="02020603050405020304" pitchFamily="18" charset="0"/>
                <a:ea typeface="Arial" panose="020B0604020202020204" pitchFamily="34" charset="0"/>
              </a:rPr>
              <a:t>Functional Requirements</a:t>
            </a:r>
            <a:endParaRPr lang="en-IN" sz="2400" dirty="0">
              <a:effectLst/>
              <a:latin typeface="Arial" panose="020B0604020202020204" pitchFamily="34" charset="0"/>
              <a:ea typeface="Arial" panose="020B0604020202020204" pitchFamily="34" charset="0"/>
            </a:endParaRPr>
          </a:p>
          <a:p>
            <a:pPr marL="0" lvl="0" indent="0">
              <a:lnSpc>
                <a:spcPct val="115000"/>
              </a:lnSpc>
              <a:buNone/>
              <a:tabLst>
                <a:tab pos="457200" algn="l"/>
              </a:tabLst>
            </a:pPr>
            <a:r>
              <a:rPr lang="en-IN" b="1" dirty="0">
                <a:effectLst/>
                <a:latin typeface="Times New Roman" panose="02020603050405020304" pitchFamily="18" charset="0"/>
                <a:ea typeface="Arial" panose="020B0604020202020204" pitchFamily="34" charset="0"/>
              </a:rPr>
              <a:t>User Registration and Login</a:t>
            </a:r>
            <a:r>
              <a:rPr lang="en-IN" dirty="0">
                <a:effectLst/>
                <a:latin typeface="Times New Roman" panose="02020603050405020304" pitchFamily="18"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a:p>
            <a:pPr marL="457200" lvl="1" indent="0">
              <a:lnSpc>
                <a:spcPct val="115000"/>
              </a:lnSpc>
              <a:buSzPts val="1000"/>
              <a:buNone/>
              <a:tabLst>
                <a:tab pos="914400" algn="l"/>
              </a:tabLs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Users must be able to register and log in with secure credentials (email or social media).</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p>
            <a:pPr marL="457200" lvl="1" indent="0">
              <a:lnSpc>
                <a:spcPct val="115000"/>
              </a:lnSpc>
              <a:buSzPts val="1000"/>
              <a:buNone/>
              <a:tabLst>
                <a:tab pos="914400" algn="l"/>
              </a:tabLs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Users should be able to recover/reset passwords.</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p>
            <a:pPr marL="0" lvl="0" indent="0">
              <a:lnSpc>
                <a:spcPct val="115000"/>
              </a:lnSpc>
              <a:buNone/>
              <a:tabLst>
                <a:tab pos="457200" algn="l"/>
              </a:tabLst>
            </a:pPr>
            <a:r>
              <a:rPr lang="en-IN" b="1" dirty="0">
                <a:effectLst/>
                <a:latin typeface="Times New Roman" panose="02020603050405020304" pitchFamily="18" charset="0"/>
                <a:ea typeface="Arial" panose="020B0604020202020204" pitchFamily="34" charset="0"/>
              </a:rPr>
              <a:t>Event Search and Filtering</a:t>
            </a:r>
            <a:r>
              <a:rPr lang="en-IN" dirty="0">
                <a:effectLst/>
                <a:latin typeface="Times New Roman" panose="02020603050405020304" pitchFamily="18"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a:p>
            <a:pPr marL="457200" lvl="1" indent="0">
              <a:lnSpc>
                <a:spcPct val="115000"/>
              </a:lnSpc>
              <a:buSzPts val="1000"/>
              <a:buNone/>
              <a:tabLst>
                <a:tab pos="914400" algn="l"/>
              </a:tabLs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The platform must support an intuitive event search based on parameters like date and event type.</a:t>
            </a:r>
          </a:p>
          <a:p>
            <a:pPr marL="742950" lvl="1" indent="-285750">
              <a:lnSpc>
                <a:spcPct val="115000"/>
              </a:lnSpc>
              <a:buSzPts val="1000"/>
              <a:buFont typeface="Courier New" panose="02070309020205020404" pitchFamily="49" charset="0"/>
              <a:buChar char="o"/>
              <a:tabLst>
                <a:tab pos="914400" algn="l"/>
              </a:tabLs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search result should display event descriptions, dates, locations, and other relevant details.</a:t>
            </a:r>
          </a:p>
          <a:p>
            <a:pPr marL="0" lvl="0" indent="0">
              <a:lnSpc>
                <a:spcPct val="115000"/>
              </a:lnSpc>
              <a:buNone/>
              <a:tabLst>
                <a:tab pos="457200" algn="l"/>
              </a:tabLst>
            </a:pPr>
            <a:r>
              <a:rPr lang="en-IN" b="1" dirty="0">
                <a:effectLst/>
                <a:latin typeface="Times New Roman" panose="02020603050405020304" pitchFamily="18" charset="0"/>
                <a:ea typeface="Arial" panose="020B0604020202020204" pitchFamily="34" charset="0"/>
              </a:rPr>
              <a:t>Event Registration</a:t>
            </a:r>
            <a:r>
              <a:rPr lang="en-IN" dirty="0">
                <a:effectLst/>
                <a:latin typeface="Times New Roman" panose="02020603050405020304" pitchFamily="18" charset="0"/>
                <a:ea typeface="Arial" panose="020B0604020202020204" pitchFamily="34" charset="0"/>
              </a:rPr>
              <a:t>:</a:t>
            </a:r>
            <a:endParaRPr lang="en-IN" sz="1400" dirty="0">
              <a:effectLst/>
              <a:latin typeface="Arial" panose="020B0604020202020204" pitchFamily="34" charset="0"/>
              <a:ea typeface="Arial" panose="020B0604020202020204" pitchFamily="34" charset="0"/>
            </a:endParaRPr>
          </a:p>
          <a:p>
            <a:pPr marL="457200" lvl="1" indent="0">
              <a:lnSpc>
                <a:spcPct val="115000"/>
              </a:lnSpc>
              <a:buSzPts val="1000"/>
              <a:buNone/>
              <a:tabLst>
                <a:tab pos="914400" algn="l"/>
              </a:tabLst>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Users must be able to register for an event by filling out a form with necessary details (e.g., contact info, preferences).</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889371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9C57E9-9A3B-90D8-BEA3-448F369DE769}"/>
              </a:ext>
            </a:extLst>
          </p:cNvPr>
          <p:cNvSpPr txBox="1"/>
          <p:nvPr/>
        </p:nvSpPr>
        <p:spPr>
          <a:xfrm>
            <a:off x="227409" y="774386"/>
            <a:ext cx="12262220" cy="5371407"/>
          </a:xfrm>
          <a:prstGeom prst="rect">
            <a:avLst/>
          </a:prstGeom>
          <a:noFill/>
        </p:spPr>
        <p:txBody>
          <a:bodyPr wrap="square">
            <a:spAutoFit/>
          </a:bodyPr>
          <a:lstStyle/>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User Dashboard</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A personal dashboard for users to view:</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1143000" lvl="2" indent="-228600">
              <a:lnSpc>
                <a:spcPct val="115000"/>
              </a:lnSpc>
              <a:buSzPts val="1000"/>
              <a:buFont typeface="Wingdings" panose="05000000000000000000" pitchFamily="2" charset="2"/>
              <a:buChar char=""/>
              <a:tabLst>
                <a:tab pos="1371600" algn="l"/>
              </a:tabLst>
            </a:pPr>
            <a:r>
              <a:rPr lang="en-IN" sz="2000" dirty="0">
                <a:effectLst/>
                <a:latin typeface="Times New Roman" panose="02020603050405020304" pitchFamily="18" charset="0"/>
                <a:ea typeface="Arial" panose="020B0604020202020204" pitchFamily="34" charset="0"/>
              </a:rPr>
              <a:t>Events they have registered for.</a:t>
            </a:r>
            <a:endParaRPr lang="en-IN" sz="2000" dirty="0">
              <a:effectLst/>
              <a:latin typeface="Arial" panose="020B0604020202020204" pitchFamily="34" charset="0"/>
              <a:ea typeface="Arial" panose="020B0604020202020204" pitchFamily="34" charset="0"/>
            </a:endParaRPr>
          </a:p>
          <a:p>
            <a:pPr marL="1143000" lvl="2" indent="-228600">
              <a:lnSpc>
                <a:spcPct val="115000"/>
              </a:lnSpc>
              <a:buSzPts val="1000"/>
              <a:buFont typeface="Wingdings" panose="05000000000000000000" pitchFamily="2" charset="2"/>
              <a:buChar char=""/>
              <a:tabLst>
                <a:tab pos="1371600" algn="l"/>
              </a:tabLst>
            </a:pPr>
            <a:r>
              <a:rPr lang="en-IN" sz="2000" dirty="0">
                <a:effectLst/>
                <a:latin typeface="Times New Roman" panose="02020603050405020304" pitchFamily="18" charset="0"/>
                <a:ea typeface="Arial" panose="020B0604020202020204" pitchFamily="34" charset="0"/>
              </a:rPr>
              <a:t>Event participation status (completed, upcoming).</a:t>
            </a:r>
            <a:endParaRPr lang="en-IN" sz="2000" dirty="0">
              <a:effectLst/>
              <a:latin typeface="Arial" panose="020B0604020202020204" pitchFamily="34" charset="0"/>
              <a:ea typeface="Arial" panose="020B0604020202020204" pitchFamily="34" charset="0"/>
            </a:endParaRPr>
          </a:p>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Admin Dashboard</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Admins can create, edit, and delete events.</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Admins can view the list of users who have registered for each event.</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Notification System</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Notifications should be sent to users about:</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1143000" lvl="2" indent="-228600">
              <a:lnSpc>
                <a:spcPct val="115000"/>
              </a:lnSpc>
              <a:buSzPts val="1000"/>
              <a:buFont typeface="Wingdings" panose="05000000000000000000" pitchFamily="2" charset="2"/>
              <a:buChar char=""/>
              <a:tabLst>
                <a:tab pos="1371600" algn="l"/>
              </a:tabLst>
            </a:pPr>
            <a:r>
              <a:rPr lang="en-IN" sz="2000" dirty="0">
                <a:effectLst/>
                <a:latin typeface="Times New Roman" panose="02020603050405020304" pitchFamily="18" charset="0"/>
                <a:ea typeface="Arial" panose="020B0604020202020204" pitchFamily="34" charset="0"/>
              </a:rPr>
              <a:t>Event registration confirmation.</a:t>
            </a:r>
            <a:endParaRPr lang="en-IN" sz="2000" dirty="0">
              <a:effectLst/>
              <a:latin typeface="Arial" panose="020B0604020202020204" pitchFamily="34" charset="0"/>
              <a:ea typeface="Arial" panose="020B0604020202020204" pitchFamily="34" charset="0"/>
            </a:endParaRPr>
          </a:p>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Analytics and Reporting for Admins</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Admins can view reports and analytics on user participation, event registrations, and event outcomes.</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tabLst>
                <a:tab pos="457200" algn="l"/>
              </a:tabLst>
            </a:pPr>
            <a:r>
              <a:rPr lang="en-IN" sz="2000" b="1" dirty="0">
                <a:effectLst/>
                <a:latin typeface="Times New Roman" panose="02020603050405020304" pitchFamily="18" charset="0"/>
                <a:ea typeface="Arial" panose="020B0604020202020204" pitchFamily="34" charset="0"/>
              </a:rPr>
              <a:t>Event Completion &amp; Status Updates</a:t>
            </a:r>
            <a:r>
              <a:rPr lang="en-IN" sz="2000" dirty="0">
                <a:effectLst/>
                <a:latin typeface="Times New Roman" panose="02020603050405020304" pitchFamily="18" charset="0"/>
                <a:ea typeface="Arial" panose="020B0604020202020204" pitchFamily="34" charset="0"/>
              </a:rPr>
              <a:t>:</a:t>
            </a:r>
            <a:endParaRPr lang="en-IN" sz="20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Once an event is completed, users should automatically be notified about their participation results.</a:t>
            </a: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a:p>
            <a:pPr lvl="1">
              <a:lnSpc>
                <a:spcPct val="115000"/>
              </a:lnSpc>
              <a:buSzPts val="1000"/>
              <a:tabLst>
                <a:tab pos="914400" algn="l"/>
              </a:tabLst>
            </a:pPr>
            <a:endParaRPr lang="en-IN" sz="2000" dirty="0">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9008681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102</TotalTime>
  <Words>1162</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Century Gothic</vt:lpstr>
      <vt:lpstr>Courier New</vt:lpstr>
      <vt:lpstr>Times New Roman</vt:lpstr>
      <vt:lpstr>Wingdings</vt:lpstr>
      <vt:lpstr>Wingdings 3</vt:lpstr>
      <vt:lpstr>Ion Boardroom</vt:lpstr>
      <vt:lpstr>“Event Management System”                                      UNDER THE GUIDANCE OF                                          MR.SK. Badar Saheb </vt:lpstr>
      <vt:lpstr> ABSTRACT :</vt:lpstr>
      <vt:lpstr>PROBLEM DEFINITION</vt:lpstr>
      <vt:lpstr>Challenges &amp; Need for an Automated Solution</vt:lpstr>
      <vt:lpstr>OBJECTIVE</vt:lpstr>
      <vt:lpstr>SCOPE : </vt:lpstr>
      <vt:lpstr>PowerPoint Presentation</vt:lpstr>
      <vt:lpstr>SOFTWARE REQUIREMENTS SPECIFICATION</vt:lpstr>
      <vt:lpstr>PowerPoint Presentation</vt:lpstr>
      <vt:lpstr>PowerPoint Presentation</vt:lpstr>
      <vt:lpstr>PowerPoint Presentation</vt:lpstr>
      <vt:lpstr>PowerPoint Presentation</vt:lpstr>
      <vt:lpstr>PowerPoint Presentation</vt:lpstr>
      <vt:lpstr>PowerPoint Presentation</vt:lpstr>
      <vt:lpstr>Login/sign up page </vt:lpstr>
      <vt:lpstr>Home Page</vt:lpstr>
      <vt:lpstr>Admin Dashboard</vt:lpstr>
      <vt:lpstr>User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Sikhinam</dc:creator>
  <cp:lastModifiedBy>Praveen Tuta</cp:lastModifiedBy>
  <cp:revision>7</cp:revision>
  <dcterms:created xsi:type="dcterms:W3CDTF">2025-01-19T17:57:27Z</dcterms:created>
  <dcterms:modified xsi:type="dcterms:W3CDTF">2025-04-25T04:46:18Z</dcterms:modified>
</cp:coreProperties>
</file>