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0" name="Google Shape;9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657600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743200" y="4419600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85800" y="1981200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76200" y="152400"/>
            <a:ext cx="4038600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1295400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2057400"/>
            <a:ext cx="8229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SP_PPT2.jpg                                                   0063A07CMacintosh HD                   C2DA7588: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8695"/>
          <a:stretch/>
        </p:blipFill>
        <p:spPr>
          <a:xfrm>
            <a:off x="0" y="0"/>
            <a:ext cx="91455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SP-Signature_CMYK.jpg                                         0063A07CMacintosh HD                   C2DA7588: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50" y="6303962"/>
            <a:ext cx="1295400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SP_PPT.jpg                                                    0063A07CMacintosh HD                   C2DA7588: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587" cy="6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1295400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2057400"/>
            <a:ext cx="8229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SP_PPT2.jpg                                                   0063A07CMacintosh HD                   C2DA7588:" id="19" name="Google Shape;19;p3"/>
          <p:cNvPicPr preferRelativeResize="0"/>
          <p:nvPr/>
        </p:nvPicPr>
        <p:blipFill rotWithShape="1">
          <a:blip r:embed="rId1">
            <a:alphaModFix/>
          </a:blip>
          <a:srcRect b="0" l="0" r="0" t="8695"/>
          <a:stretch/>
        </p:blipFill>
        <p:spPr>
          <a:xfrm>
            <a:off x="0" y="0"/>
            <a:ext cx="91455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SP-Signature_CMYK.jpg                                         0063A07CMacintosh HD                   C2DA7588: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50" y="6303962"/>
            <a:ext cx="1295400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295400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2057400"/>
            <a:ext cx="8229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SP_PPT2.jpg                                                   0063A07CMacintosh HD                   C2DA7588:" id="28" name="Google Shape;28;p5"/>
          <p:cNvPicPr preferRelativeResize="0"/>
          <p:nvPr/>
        </p:nvPicPr>
        <p:blipFill rotWithShape="1">
          <a:blip r:embed="rId1">
            <a:alphaModFix/>
          </a:blip>
          <a:srcRect b="0" l="0" r="0" t="8695"/>
          <a:stretch/>
        </p:blipFill>
        <p:spPr>
          <a:xfrm>
            <a:off x="0" y="0"/>
            <a:ext cx="91455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SP-Signature_CMYK.jpg                                         0063A07CMacintosh HD                   C2DA7588:"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50" y="6303962"/>
            <a:ext cx="1295400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1295400"/>
            <a:ext cx="822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51A0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2057400"/>
            <a:ext cx="8229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4294967295" type="ctrTitle"/>
          </p:nvPr>
        </p:nvSpPr>
        <p:spPr>
          <a:xfrm>
            <a:off x="152400" y="3671887"/>
            <a:ext cx="8991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Sovereign Gold Bonds Simplified using Blockchain</a:t>
            </a:r>
            <a:b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76200" y="5410200"/>
            <a:ext cx="8991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Shubhneesh Kumar, Manish Kanojiya, Prasanth Thangaraj, Ashish Ranjan, Neeraj Bisht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>
            <a:off x="0" y="5943600"/>
            <a:ext cx="1676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0" y="228600"/>
            <a:ext cx="89916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3886200" y="2362200"/>
            <a:ext cx="35814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685800" y="1981200"/>
            <a:ext cx="77724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To simplify and optimize the process involved in subscription of sovereign gold bond</a:t>
            </a:r>
            <a:r>
              <a:rPr b="0" lang="en-US" sz="2400">
                <a:solidFill>
                  <a:schemeClr val="dk2"/>
                </a:solidFill>
              </a:rPr>
              <a:t>. - </a:t>
            </a:r>
            <a:r>
              <a:rPr lang="en-US" sz="2400">
                <a:solidFill>
                  <a:schemeClr val="dk2"/>
                </a:solidFill>
              </a:rPr>
              <a:t>Decentralised Ledger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2"/>
                </a:solidFill>
              </a:rPr>
              <a:t>2.To eliminate </a:t>
            </a:r>
            <a:r>
              <a:rPr b="0" lang="en-US" sz="2400">
                <a:solidFill>
                  <a:schemeClr val="dk2"/>
                </a:solidFill>
              </a:rPr>
              <a:t>multiple</a:t>
            </a:r>
            <a:r>
              <a:rPr b="0" lang="en-US" sz="2400">
                <a:solidFill>
                  <a:schemeClr val="dk2"/>
                </a:solidFill>
              </a:rPr>
              <a:t> verifications separately done by </a:t>
            </a:r>
            <a:r>
              <a:rPr b="0" lang="en-US" sz="2400">
                <a:solidFill>
                  <a:schemeClr val="dk2"/>
                </a:solidFill>
              </a:rPr>
              <a:t>Exchange</a:t>
            </a:r>
            <a:r>
              <a:rPr b="0" lang="en-US" sz="2400">
                <a:solidFill>
                  <a:schemeClr val="dk2"/>
                </a:solidFill>
              </a:rPr>
              <a:t>, Participant, Depository and Regulator (RBI).</a:t>
            </a:r>
            <a:endParaRPr b="0"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2"/>
                </a:solidFill>
              </a:rPr>
              <a:t>-</a:t>
            </a:r>
            <a:r>
              <a:rPr lang="en-US" sz="2400">
                <a:solidFill>
                  <a:schemeClr val="dk2"/>
                </a:solidFill>
              </a:rPr>
              <a:t>Single Version of truth</a:t>
            </a:r>
            <a:r>
              <a:rPr b="0" lang="en-US" sz="2400">
                <a:solidFill>
                  <a:schemeClr val="dk2"/>
                </a:solidFill>
              </a:rPr>
              <a:t> </a:t>
            </a:r>
            <a:b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400">
                <a:solidFill>
                  <a:schemeClr val="dk2"/>
                </a:solidFill>
              </a:rPr>
              <a:t>3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To minimize the settlement time frame of sovereign gold bond and primary market.</a:t>
            </a:r>
            <a:b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400">
                <a:solidFill>
                  <a:schemeClr val="dk2"/>
                </a:solidFill>
              </a:rPr>
              <a:t>4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To </a:t>
            </a:r>
            <a:r>
              <a:rPr b="0" lang="en-US" sz="2400">
                <a:solidFill>
                  <a:schemeClr val="dk2"/>
                </a:solidFill>
              </a:rPr>
              <a:t>solve the problem of </a:t>
            </a:r>
            <a:r>
              <a:rPr lang="en-US" sz="2400">
                <a:solidFill>
                  <a:schemeClr val="dk2"/>
                </a:solidFill>
              </a:rPr>
              <a:t>double spending</a:t>
            </a:r>
            <a:r>
              <a:rPr b="0" lang="en-US" sz="2400">
                <a:solidFill>
                  <a:schemeClr val="dk2"/>
                </a:solidFill>
              </a:rPr>
              <a:t> for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loans lent on gold bond papers.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0" y="5943600"/>
            <a:ext cx="1676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0" y="1676400"/>
            <a:ext cx="4038600" cy="87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3886200" y="2362200"/>
            <a:ext cx="35814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6200" y="130175"/>
            <a:ext cx="8763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Timing </a:t>
            </a:r>
            <a:endParaRPr/>
          </a:p>
        </p:txBody>
      </p:sp>
      <p:pic>
        <p:nvPicPr>
          <p:cNvPr descr="C:\Users\ACER\Desktop\timing.png"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16000"/>
            <a:ext cx="7161212" cy="5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0" y="6172200"/>
            <a:ext cx="16764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76200" y="130175"/>
            <a:ext cx="87630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Existing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t/>
            </a:r>
            <a:endParaRPr b="1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CER\Desktop\Tday.jpg" id="64" name="Google Shape;6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3390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-114300" y="5638800"/>
            <a:ext cx="2286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76200" y="152400"/>
            <a:ext cx="87630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T+1 day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C:\Users\ACER\Desktop\final1.png"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219200"/>
            <a:ext cx="77184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-114300" y="5638800"/>
            <a:ext cx="2286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76200" y="152400"/>
            <a:ext cx="8763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Integrated Use Cases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C:\Users\ACER\Desktop\extra.png"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5" y="3235325"/>
            <a:ext cx="4495800" cy="2598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ER\Desktop\crop.png" id="79" name="Google Shape;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447800"/>
            <a:ext cx="5545137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-114300" y="5638800"/>
            <a:ext cx="2286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76200" y="152400"/>
            <a:ext cx="8763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 of Implementation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33400" y="1447800"/>
            <a:ext cx="8229600" cy="384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prototype can be implemented for primary Market(IPO) , Mutual Funds NFO.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can make primary market activities much more optimal through decentralized database.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 and Auditability in Regulatory purpose is significantly improved.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to End time processing is significantly reduced.</a:t>
            </a:r>
            <a:endParaRPr/>
          </a:p>
          <a:p>
            <a:pPr indent="-2286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5638800"/>
            <a:ext cx="2286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6200" y="152400"/>
            <a:ext cx="87630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b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