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CA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CA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CA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CA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829994"/>
            <a:ext cx="7766936" cy="32208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42900" lvl="0" marL="0" marR="0" rtl="0" algn="ctr">
              <a:spcBef>
                <a:spcPts val="0"/>
              </a:spcBef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CA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Fake News/R</a:t>
            </a:r>
            <a:r>
              <a:rPr lang="en-CA"/>
              <a:t>umour</a:t>
            </a:r>
            <a:r>
              <a:rPr b="0" i="0" lang="en-CA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Detection on Social Media 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6" y="4050833"/>
            <a:ext cx="7956529" cy="233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By :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Simarpreet Singh(4004988</a:t>
            </a:r>
            <a:r>
              <a:rPr lang="en-CA"/>
              <a:t>5</a:t>
            </a: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Prasanth Ambalam Jawaharlal(40042116)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Anil Heggodu Raghavendra(</a:t>
            </a:r>
            <a:r>
              <a:rPr lang="en-CA"/>
              <a:t>40042818)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Vaishnavi Venkatraj (40049798)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Vigneswar Mourouguessin (40057918)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Continuation</a:t>
            </a:r>
            <a:r>
              <a:rPr lang="en-CA"/>
              <a:t>….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77334" y="19304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CA" sz="2400">
                <a:solidFill>
                  <a:schemeClr val="dk1"/>
                </a:solidFill>
              </a:rPr>
              <a:t>At the end of preprocessing, we obtain two cleaned csv files from the raw dataset:-</a:t>
            </a:r>
          </a:p>
          <a:p>
            <a:pPr indent="-3810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CA" sz="2400">
                <a:solidFill>
                  <a:schemeClr val="dk1"/>
                </a:solidFill>
              </a:rPr>
              <a:t>Training_Cleaned.csv</a:t>
            </a:r>
          </a:p>
          <a:p>
            <a:pPr indent="-381000" lvl="0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CA" sz="2400">
                <a:solidFill>
                  <a:schemeClr val="dk1"/>
                </a:solidFill>
              </a:rPr>
              <a:t>Test_Cleaned.csv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-11" y="1255436"/>
            <a:ext cx="54729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</a:pPr>
            <a:r>
              <a:rPr b="0" i="0" lang="en-CA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Extraction/Selection 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5332821" y="610375"/>
            <a:ext cx="6785452" cy="5485598"/>
            <a:chOff x="0" y="2681"/>
            <a:chExt cx="6785452" cy="5485598"/>
          </a:xfrm>
        </p:grpSpPr>
        <p:cxnSp>
          <p:nvCxnSpPr>
            <p:cNvPr id="225" name="Shape 225"/>
            <p:cNvCxnSpPr/>
            <p:nvPr/>
          </p:nvCxnSpPr>
          <p:spPr>
            <a:xfrm>
              <a:off x="0" y="2681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Shape 226"/>
            <p:cNvSpPr/>
            <p:nvPr/>
          </p:nvSpPr>
          <p:spPr>
            <a:xfrm>
              <a:off x="0" y="2681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0" y="2681"/>
              <a:ext cx="6785400" cy="4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Features used corresponding to each Tweet :</a:t>
              </a:r>
            </a:p>
          </p:txBody>
        </p:sp>
        <p:cxnSp>
          <p:nvCxnSpPr>
            <p:cNvPr id="228" name="Shape 228"/>
            <p:cNvCxnSpPr/>
            <p:nvPr/>
          </p:nvCxnSpPr>
          <p:spPr>
            <a:xfrm>
              <a:off x="0" y="501371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" name="Shape 229"/>
            <p:cNvSpPr/>
            <p:nvPr/>
          </p:nvSpPr>
          <p:spPr>
            <a:xfrm>
              <a:off x="0" y="501371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0" y="501371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1) </a:t>
              </a:r>
              <a:r>
                <a:rPr b="1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Retweets on each Tweet.</a:t>
              </a:r>
            </a:p>
          </p:txBody>
        </p:sp>
        <p:cxnSp>
          <p:nvCxnSpPr>
            <p:cNvPr id="231" name="Shape 231"/>
            <p:cNvCxnSpPr/>
            <p:nvPr/>
          </p:nvCxnSpPr>
          <p:spPr>
            <a:xfrm>
              <a:off x="0" y="1000062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" name="Shape 232"/>
            <p:cNvSpPr/>
            <p:nvPr/>
          </p:nvSpPr>
          <p:spPr>
            <a:xfrm>
              <a:off x="0" y="1000062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0" y="1000062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2) </a:t>
              </a:r>
              <a:r>
                <a:rPr b="1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Favorites.</a:t>
              </a:r>
            </a:p>
          </p:txBody>
        </p:sp>
        <p:cxnSp>
          <p:nvCxnSpPr>
            <p:cNvPr id="234" name="Shape 234"/>
            <p:cNvCxnSpPr/>
            <p:nvPr/>
          </p:nvCxnSpPr>
          <p:spPr>
            <a:xfrm>
              <a:off x="0" y="1498753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5" name="Shape 235"/>
            <p:cNvSpPr/>
            <p:nvPr/>
          </p:nvSpPr>
          <p:spPr>
            <a:xfrm>
              <a:off x="0" y="1498753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0" y="1498753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3) Length of each Tweet.</a:t>
              </a:r>
            </a:p>
          </p:txBody>
        </p:sp>
        <p:cxnSp>
          <p:nvCxnSpPr>
            <p:cNvPr id="237" name="Shape 237"/>
            <p:cNvCxnSpPr/>
            <p:nvPr/>
          </p:nvCxnSpPr>
          <p:spPr>
            <a:xfrm>
              <a:off x="0" y="1997444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Shape 238"/>
            <p:cNvSpPr/>
            <p:nvPr/>
          </p:nvSpPr>
          <p:spPr>
            <a:xfrm>
              <a:off x="0" y="1997444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0" y="1997444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4) Number of URL’s in each Tweet. </a:t>
              </a:r>
            </a:p>
          </p:txBody>
        </p:sp>
        <p:cxnSp>
          <p:nvCxnSpPr>
            <p:cNvPr id="240" name="Shape 240"/>
            <p:cNvCxnSpPr/>
            <p:nvPr/>
          </p:nvCxnSpPr>
          <p:spPr>
            <a:xfrm>
              <a:off x="0" y="2496135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" name="Shape 241"/>
            <p:cNvSpPr/>
            <p:nvPr/>
          </p:nvSpPr>
          <p:spPr>
            <a:xfrm>
              <a:off x="0" y="2496135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0" y="2496135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5) Number of Spam words in each Tweet. </a:t>
              </a:r>
            </a:p>
          </p:txBody>
        </p:sp>
        <p:cxnSp>
          <p:nvCxnSpPr>
            <p:cNvPr id="243" name="Shape 243"/>
            <p:cNvCxnSpPr/>
            <p:nvPr/>
          </p:nvCxnSpPr>
          <p:spPr>
            <a:xfrm>
              <a:off x="0" y="2994825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Shape 244"/>
            <p:cNvSpPr/>
            <p:nvPr/>
          </p:nvSpPr>
          <p:spPr>
            <a:xfrm>
              <a:off x="0" y="2994825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0" y="2994825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6) Number of Swear Words.</a:t>
              </a:r>
            </a:p>
          </p:txBody>
        </p:sp>
        <p:cxnSp>
          <p:nvCxnSpPr>
            <p:cNvPr id="246" name="Shape 246"/>
            <p:cNvCxnSpPr/>
            <p:nvPr/>
          </p:nvCxnSpPr>
          <p:spPr>
            <a:xfrm>
              <a:off x="0" y="3493516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Shape 247"/>
            <p:cNvSpPr/>
            <p:nvPr/>
          </p:nvSpPr>
          <p:spPr>
            <a:xfrm>
              <a:off x="0" y="3493516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0" y="3493516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7) Number of Hashtags in each Tweet.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>
              <a:off x="0" y="3992207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0" name="Shape 250"/>
            <p:cNvSpPr/>
            <p:nvPr/>
          </p:nvSpPr>
          <p:spPr>
            <a:xfrm>
              <a:off x="0" y="3992207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0" y="3992207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8) Number of @ Mentioned in each Tweet.</a:t>
              </a:r>
            </a:p>
          </p:txBody>
        </p:sp>
        <p:cxnSp>
          <p:nvCxnSpPr>
            <p:cNvPr id="252" name="Shape 252"/>
            <p:cNvCxnSpPr/>
            <p:nvPr/>
          </p:nvCxnSpPr>
          <p:spPr>
            <a:xfrm>
              <a:off x="0" y="4490898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Shape 253"/>
            <p:cNvSpPr/>
            <p:nvPr/>
          </p:nvSpPr>
          <p:spPr>
            <a:xfrm>
              <a:off x="0" y="4490898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0" y="4490898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rPr b="0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9) </a:t>
              </a:r>
              <a:r>
                <a:rPr b="1" i="0" lang="en-CA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Sum of all the above features except first three features.</a:t>
              </a:r>
            </a:p>
          </p:txBody>
        </p:sp>
        <p:cxnSp>
          <p:nvCxnSpPr>
            <p:cNvPr id="255" name="Shape 255"/>
            <p:cNvCxnSpPr/>
            <p:nvPr/>
          </p:nvCxnSpPr>
          <p:spPr>
            <a:xfrm>
              <a:off x="0" y="4989589"/>
              <a:ext cx="6785452" cy="0"/>
            </a:xfrm>
            <a:prstGeom prst="straightConnector1">
              <a:avLst/>
            </a:prstGeom>
            <a:solidFill>
              <a:srgbClr val="E4B91D"/>
            </a:solidFill>
            <a:ln cap="rnd" cmpd="sng" w="19050">
              <a:solidFill>
                <a:srgbClr val="E4B9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" name="Shape 256"/>
            <p:cNvSpPr/>
            <p:nvPr/>
          </p:nvSpPr>
          <p:spPr>
            <a:xfrm>
              <a:off x="0" y="4989589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0" y="4989589"/>
              <a:ext cx="6785452" cy="498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-12065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rebuchet MS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CA"/>
              <a:t>Modelling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77325" y="1488602"/>
            <a:ext cx="8596800" cy="462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CA" sz="2400"/>
              <a:t>We have implemented below classifier:-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▶"/>
            </a:pPr>
            <a:r>
              <a:rPr lang="en-CA" sz="2400"/>
              <a:t>SVM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CA" sz="2400"/>
              <a:t>For comparing accuracy, we have used below classifiers:-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CA" sz="2400"/>
              <a:t>KNN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CA" sz="2400"/>
              <a:t>Decision tree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CA" sz="2400"/>
              <a:t>Naive bayes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SzPts val="2400"/>
              <a:buChar char="▶"/>
            </a:pPr>
            <a:r>
              <a:rPr lang="en-CA" sz="2400"/>
              <a:t>Neural</a:t>
            </a:r>
            <a:r>
              <a:rPr lang="en-CA" sz="2400"/>
              <a:t> Network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          Support Vector Machines :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77334" y="19304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SzPts val="2000"/>
              <a:buChar char="▶"/>
            </a:pPr>
            <a:r>
              <a:rPr lang="en-CA" sz="2000"/>
              <a:t>SVM is the best known classification algorithm for binary classifiers.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SzPts val="2000"/>
              <a:buFont typeface="Trebuchet MS"/>
              <a:buChar char="▶"/>
            </a:pPr>
            <a:r>
              <a:rPr lang="en-CA" sz="2000">
                <a:solidFill>
                  <a:srgbClr val="080E14"/>
                </a:solidFill>
                <a:highlight>
                  <a:srgbClr val="FFFFFF"/>
                </a:highlight>
              </a:rPr>
              <a:t>Perform classification by finding the best possible hyperplane that differentiates the two classes very well.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SzPts val="2000"/>
              <a:buChar char="▶"/>
            </a:pPr>
            <a:r>
              <a:rPr lang="en-CA" sz="2000"/>
              <a:t>We have performed SVM classification in 2D(Retweets+Favorites) and 3D(Retweets+Favorites+New_Feature) space.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SzPts val="2000"/>
              <a:buChar char="▶"/>
            </a:pPr>
            <a:r>
              <a:rPr lang="en-CA" sz="2000"/>
              <a:t>Our aim was to obtain a model with </a:t>
            </a:r>
            <a:r>
              <a:rPr b="1" lang="en-CA" sz="2000"/>
              <a:t>minimum weight and maximum bias</a:t>
            </a:r>
            <a:r>
              <a:rPr lang="en-CA" sz="2000"/>
              <a:t> by developing the fit method appropriately for both 2 and 3 features set.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SzPts val="2000"/>
              <a:buChar char="▶"/>
            </a:pPr>
            <a:r>
              <a:rPr lang="en-CA" sz="2000"/>
              <a:t>Predict the new dataset using the obtained model.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Plot for SVM </a:t>
            </a:r>
          </a:p>
        </p:txBody>
      </p:sp>
      <p:pic>
        <p:nvPicPr>
          <p:cNvPr id="275" name="Shape 2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252" y="1620099"/>
            <a:ext cx="5767800" cy="49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type="title"/>
          </p:nvPr>
        </p:nvSpPr>
        <p:spPr>
          <a:xfrm>
            <a:off x="317400" y="2303650"/>
            <a:ext cx="44889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●"/>
            </a:pPr>
            <a:r>
              <a:rPr lang="en-CA"/>
              <a:t>Training Data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lang="en-CA"/>
              <a:t>Black (Non spam)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lang="en-CA"/>
              <a:t>RED(Spam)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CA"/>
              <a:t>Test Data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lang="en-CA"/>
              <a:t>Green(Non spam)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lang="en-CA"/>
              <a:t>Yellow(Spam) </a:t>
            </a:r>
            <a:r>
              <a:rPr b="1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SVM  (Continued ...)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38" y="1346100"/>
            <a:ext cx="8258575" cy="5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901342" y="173427"/>
            <a:ext cx="8596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5740" lvl="0" marL="0" marR="0" rtl="0" algn="ctr">
              <a:spcBef>
                <a:spcPts val="0"/>
              </a:spcBef>
              <a:buClr>
                <a:schemeClr val="accent1"/>
              </a:buClr>
              <a:buSzPts val="3240"/>
              <a:buFont typeface="Trebuchet MS"/>
              <a:buNone/>
            </a:pPr>
            <a:r>
              <a:rPr b="0" i="0" lang="en-CA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 Results  &amp; Time Execution for SVM </a:t>
            </a:r>
          </a:p>
        </p:txBody>
      </p:sp>
      <p:pic>
        <p:nvPicPr>
          <p:cNvPr id="288" name="Shape 2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600" y="773725"/>
            <a:ext cx="9958500" cy="58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34950" lvl="0" marL="0" marR="0" rtl="0" algn="l">
              <a:spcBef>
                <a:spcPts val="0"/>
              </a:spcBef>
              <a:buClr>
                <a:schemeClr val="accent1"/>
              </a:buClr>
              <a:buSzPts val="3700"/>
              <a:buFont typeface="Trebuchet MS"/>
              <a:buNone/>
            </a:pPr>
            <a:r>
              <a:rPr b="0" i="0" lang="en-CA" sz="3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</a:p>
        </p:txBody>
      </p:sp>
      <p:grpSp>
        <p:nvGrpSpPr>
          <p:cNvPr id="294" name="Shape 294"/>
          <p:cNvGrpSpPr/>
          <p:nvPr/>
        </p:nvGrpSpPr>
        <p:grpSpPr>
          <a:xfrm>
            <a:off x="6105003" y="2196437"/>
            <a:ext cx="3111176" cy="2073599"/>
            <a:chOff x="318438" y="122"/>
            <a:chExt cx="3111176" cy="2073599"/>
          </a:xfrm>
        </p:grpSpPr>
        <p:sp>
          <p:nvSpPr>
            <p:cNvPr id="295" name="Shape 295"/>
            <p:cNvSpPr/>
            <p:nvPr/>
          </p:nvSpPr>
          <p:spPr>
            <a:xfrm>
              <a:off x="318438" y="122"/>
              <a:ext cx="2800059" cy="177803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29555" y="295684"/>
              <a:ext cx="2800059" cy="1778037"/>
            </a:xfrm>
            <a:prstGeom prst="roundRect">
              <a:avLst>
                <a:gd fmla="val 10000" name="adj"/>
              </a:avLst>
            </a:prstGeom>
            <a:solidFill>
              <a:srgbClr val="CBCDCD">
                <a:alpha val="89803"/>
              </a:srgbClr>
            </a:solidFill>
            <a:ln cap="rnd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681632" y="347761"/>
              <a:ext cx="2695905" cy="1673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wrap="square" tIns="80000">
              <a:noAutofit/>
            </a:bodyPr>
            <a:lstStyle/>
            <a:p>
              <a:pPr indent="-13335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b="0" i="0" lang="en-CA" sz="2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 are evaluating the accuracy of each of the algorithms by constructing a </a:t>
              </a:r>
              <a:r>
                <a:rPr b="1" lang="en-CA" sz="2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CONFUSION MATRIX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               K-Nearest Neighbour 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SzPts val="1440"/>
              <a:buChar char="▶"/>
            </a:pPr>
            <a:r>
              <a:rPr lang="en-CA"/>
              <a:t>Another type of machine learning algorithm that is used for classification.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ts val="1440"/>
              <a:buChar char="▶"/>
            </a:pPr>
            <a:r>
              <a:rPr lang="en-CA"/>
              <a:t>Given a value of K - the number of nearest neighbours to look for , it looks for K number of nearest points around the test point and classifies the test point in the class for which majority of K points belong to.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ts val="1440"/>
              <a:buChar char="▶"/>
            </a:pPr>
            <a:r>
              <a:rPr lang="en-CA"/>
              <a:t>We have compared the accuracy of our test data for three values of K.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CA"/>
              <a:t>      K=1, K=3 and K=101.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ts val="1440"/>
              <a:buChar char="▶"/>
            </a:pPr>
            <a:r>
              <a:rPr lang="en-CA"/>
              <a:t>We have obtained the highest accuracy of 95.94%  for K=101 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ts val="1440"/>
              <a:buChar char="▶"/>
            </a:pPr>
            <a:r>
              <a:rPr b="1" lang="en-CA">
                <a:solidFill>
                  <a:schemeClr val="accent1"/>
                </a:solidFill>
              </a:rPr>
              <a:t>knn.100 &lt;- knn(train.traindataset, test.testdataset, train.def, k=101).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3-Dimensional Plot for KNN </a:t>
            </a:r>
          </a:p>
        </p:txBody>
      </p:sp>
      <p:pic>
        <p:nvPicPr>
          <p:cNvPr id="309" name="Shape 3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6500" y="1477350"/>
            <a:ext cx="7228200" cy="50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type="title"/>
          </p:nvPr>
        </p:nvSpPr>
        <p:spPr>
          <a:xfrm>
            <a:off x="130800" y="2257000"/>
            <a:ext cx="44889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●"/>
            </a:pPr>
            <a:r>
              <a:rPr lang="en-CA"/>
              <a:t>Training Data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lang="en-CA"/>
              <a:t>Black (Non spam)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lang="en-CA"/>
              <a:t>RED(Spam)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CA"/>
              <a:t>Test Data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lang="en-CA"/>
              <a:t>Green(Non spam)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Char char="○"/>
            </a:pPr>
            <a:r>
              <a:rPr b="1" lang="en-CA"/>
              <a:t>Yellow(Spam) </a:t>
            </a:r>
            <a:r>
              <a:rPr b="1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WHY 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325" y="1488602"/>
            <a:ext cx="8596800" cy="459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M</a:t>
            </a:r>
            <a:r>
              <a:rPr lang="en-CA" sz="2400"/>
              <a:t>ore than half of the world's population using Social Media in their daily life.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These sites not only act as a platform for staying connected with friends but also to share information over the internet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Are all the information over the social media are credible and trustworthy 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-CA" sz="2400"/>
              <a:t>With the flexibility of anyone can share anything over the platform, Social Media is more prone to the spread of irrelevant and misleading information.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677334" y="609600"/>
            <a:ext cx="6947356" cy="74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r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 Results for KNN </a:t>
            </a:r>
          </a:p>
        </p:txBody>
      </p:sp>
      <p:pic>
        <p:nvPicPr>
          <p:cNvPr id="316" name="Shape 3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760" y="1489668"/>
            <a:ext cx="7258800" cy="49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                    Decision Tree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SzPts val="1800"/>
              <a:buFont typeface="Trebuchet MS"/>
              <a:buChar char="▶"/>
            </a:pPr>
            <a:r>
              <a:rPr lang="en-CA">
                <a:solidFill>
                  <a:srgbClr val="080E14"/>
                </a:solidFill>
                <a:highlight>
                  <a:srgbClr val="FFFFFF"/>
                </a:highlight>
              </a:rPr>
              <a:t>We split the sample into two homogeneous sets (or sub-populations) based on the most significant splitter / differentiator which was Retweets in our case.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SzPts val="1440"/>
              <a:buChar char="▶"/>
            </a:pPr>
            <a:r>
              <a:rPr lang="en-CA"/>
              <a:t>U</a:t>
            </a:r>
            <a:r>
              <a:rPr lang="en-CA"/>
              <a:t>sed rPart method which models the trainingdata based on the feature with the highest gain.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ts val="1440"/>
              <a:buChar char="▶"/>
            </a:pPr>
            <a:r>
              <a:rPr b="1" lang="en-CA">
                <a:solidFill>
                  <a:schemeClr val="accent1"/>
                </a:solidFill>
              </a:rPr>
              <a:t>mytree &lt;- rpart(Class ~ Retweets + Favorites + New_Feature, data = traindataset, method = "class", minsplit=2, minbucket = 1,cp=-1).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ts val="1440"/>
              <a:buChar char="▶"/>
            </a:pPr>
            <a:r>
              <a:rPr lang="en-CA"/>
              <a:t>Decision trees resulted in an accuracy of 80%.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ts val="1440"/>
              <a:buChar char="▶"/>
            </a:pPr>
            <a:r>
              <a:rPr lang="en-CA"/>
              <a:t>Here in this case, the minimum split of the tree is 2.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677334" y="609600"/>
            <a:ext cx="7144303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5740" lvl="0" marL="0" marR="0" rtl="0" algn="l">
              <a:spcBef>
                <a:spcPts val="0"/>
              </a:spcBef>
              <a:buClr>
                <a:schemeClr val="accent1"/>
              </a:buClr>
              <a:buSzPts val="3240"/>
              <a:buFont typeface="Trebuchet MS"/>
              <a:buNone/>
            </a:pPr>
            <a:r>
              <a:rPr b="0" i="0" lang="en-CA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Tree </a:t>
            </a:r>
            <a:r>
              <a:rPr lang="en-CA" sz="3240"/>
              <a:t>Model</a:t>
            </a:r>
          </a:p>
        </p:txBody>
      </p:sp>
      <p:pic>
        <p:nvPicPr>
          <p:cNvPr id="328" name="Shape 3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625" y="1586225"/>
            <a:ext cx="5645100" cy="40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CA"/>
              <a:t>Accuracy Results for Decision tree</a:t>
            </a: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4700" y="2188725"/>
            <a:ext cx="5517699" cy="43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                     Naive Bayes 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77325" y="1488600"/>
            <a:ext cx="9244200" cy="474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SzPts val="1800"/>
              <a:buFont typeface="Trebuchet MS"/>
              <a:buChar char="▶"/>
            </a:pP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</a:rPr>
              <a:t>Probabilistic classifiers based on applying Bayes' theorem.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SzPts val="1800"/>
              <a:buChar char="▶"/>
            </a:pPr>
            <a:r>
              <a:rPr b="1" lang="en-CA">
                <a:solidFill>
                  <a:schemeClr val="accent1"/>
                </a:solidFill>
              </a:rPr>
              <a:t>naivebayes&lt;-naive_bayes(traindataset[,-4],as.factor(traindataset$Class),usekernel = TRUE).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lvl="0" rtl="0" algn="just">
              <a:spcBef>
                <a:spcPts val="0"/>
              </a:spcBef>
              <a:buSzPts val="1800"/>
              <a:buChar char="▶"/>
            </a:pPr>
            <a:r>
              <a:rPr lang="en-CA"/>
              <a:t>Naive Bayes by default uses </a:t>
            </a:r>
            <a:r>
              <a:rPr b="1" lang="en-CA"/>
              <a:t>Gaussian univariate distribution </a:t>
            </a:r>
            <a:r>
              <a:rPr lang="en-CA"/>
              <a:t>internally, as it classifies data based on every input feature(Retweets, Favorites, New_Feature). We can change the type of distribution using density function.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ts val="1800"/>
              <a:buChar char="▶"/>
            </a:pPr>
            <a:r>
              <a:rPr lang="en-CA"/>
              <a:t>Naive Bayes</a:t>
            </a:r>
            <a:r>
              <a:rPr lang="en-CA"/>
              <a:t> resulted in an accuracy of 77.49%.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ts val="1800"/>
              <a:buChar char="▶"/>
            </a:pPr>
            <a:r>
              <a:rPr lang="en-CA"/>
              <a:t>Naive Bayes has been trained using the input traindataset, which inturn produces the models shown in the next slide.</a:t>
            </a:r>
          </a:p>
          <a:p>
            <a:pPr indent="0" lvl="0" marL="9144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677334" y="609600"/>
            <a:ext cx="610329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r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Plots for Naïve Bayes </a:t>
            </a:r>
          </a:p>
        </p:txBody>
      </p:sp>
      <p:pic>
        <p:nvPicPr>
          <p:cNvPr id="346" name="Shape 3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50" y="2146525"/>
            <a:ext cx="3958800" cy="38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2081200"/>
            <a:ext cx="5705675" cy="38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 Results for Naïve Bayes </a:t>
            </a:r>
          </a:p>
        </p:txBody>
      </p:sp>
      <p:pic>
        <p:nvPicPr>
          <p:cNvPr id="353" name="Shape 3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825" y="1660000"/>
            <a:ext cx="5971500" cy="43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1371600">
              <a:spcBef>
                <a:spcPts val="0"/>
              </a:spcBef>
              <a:buNone/>
            </a:pPr>
            <a:r>
              <a:rPr lang="en-CA"/>
              <a:t>NEURAL NETWORKS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SzPts val="1800"/>
              <a:buFont typeface="Trebuchet MS"/>
              <a:buChar char="▶"/>
            </a:pPr>
            <a:r>
              <a:rPr lang="en-CA">
                <a:solidFill>
                  <a:srgbClr val="222222"/>
                </a:solidFill>
                <a:highlight>
                  <a:srgbClr val="FFFFFF"/>
                </a:highlight>
              </a:rPr>
              <a:t>Neural Network is based on a collection of connected units called artificial neurons.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SzPts val="1440"/>
              <a:buChar char="▶"/>
            </a:pPr>
            <a:r>
              <a:rPr b="1" lang="en-CA">
                <a:solidFill>
                  <a:schemeClr val="accent1"/>
                </a:solidFill>
              </a:rPr>
              <a:t>NN1&lt;-neuralnet(Class ~ Retweets + Favorites + New_Feature, traindataset.bkup, hidden=4, startweights = c(8,5)).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SzPts val="1440"/>
              <a:buChar char="▶"/>
            </a:pPr>
            <a:r>
              <a:rPr lang="en-CA"/>
              <a:t>We have used Probabilistic neural networks.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ts val="1800"/>
              <a:buFont typeface="Trebuchet MS"/>
              <a:buChar char="▶"/>
            </a:pPr>
            <a:r>
              <a:rPr lang="en-CA">
                <a:solidFill>
                  <a:srgbClr val="222222"/>
                </a:solidFill>
                <a:highlight>
                  <a:srgbClr val="FFFFFF"/>
                </a:highlight>
              </a:rPr>
              <a:t>The first layer computes the </a:t>
            </a:r>
            <a:r>
              <a:rPr b="1" lang="en-CA">
                <a:solidFill>
                  <a:srgbClr val="222222"/>
                </a:solidFill>
                <a:highlight>
                  <a:srgbClr val="FFFFFF"/>
                </a:highlight>
              </a:rPr>
              <a:t>distance from the input vector to the training input vectors</a:t>
            </a:r>
            <a:r>
              <a:rPr lang="en-CA">
                <a:solidFill>
                  <a:srgbClr val="222222"/>
                </a:solidFill>
                <a:highlight>
                  <a:srgbClr val="FFFFFF"/>
                </a:highlight>
              </a:rPr>
              <a:t>. This produces a vector where its elements indicate how close the input is to the training input.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ts val="1440"/>
              <a:buChar char="▶"/>
            </a:pPr>
            <a:r>
              <a:rPr lang="en-CA"/>
              <a:t>Neural Networks resulted in an accuracy of 74.75%.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/>
              <a:t>Neural Networks Model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625" y="1632850"/>
            <a:ext cx="7853275" cy="48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Accuracy Results for Neural Networks 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200" y="1569725"/>
            <a:ext cx="7277874" cy="485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66000" y="303550"/>
            <a:ext cx="8596800" cy="86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What did we do 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597975" y="974825"/>
            <a:ext cx="8596800" cy="57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CA" sz="2400"/>
              <a:t>Classifier: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-CA" sz="2400"/>
              <a:t>We have designed a Binary Classifier(s) that will predict whether a given tweet is Spam or Non-Spam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CA" sz="2400"/>
              <a:t>DataSet: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We have chosen an High Impact Event “UK RIOT 2011”.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During the Riot lot of Fake News got spread in twitter.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-CA" sz="2400"/>
              <a:t>Collected the Tweets over that </a:t>
            </a:r>
            <a:r>
              <a:rPr lang="en-CA" sz="2400"/>
              <a:t>particular</a:t>
            </a:r>
            <a:r>
              <a:rPr lang="en-CA" sz="2400"/>
              <a:t> period of time which is used for Training and Testing the Classifier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-CA" sz="2400"/>
              <a:t>Implementation : ‘</a:t>
            </a:r>
            <a:r>
              <a:rPr b="1" lang="en-CA" sz="2400"/>
              <a:t>R’ Language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0" l="49016" r="0" t="0"/>
          <a:stretch/>
        </p:blipFill>
        <p:spPr>
          <a:xfrm>
            <a:off x="1135225" y="1990525"/>
            <a:ext cx="6890326" cy="45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>
            <p:ph type="title"/>
          </p:nvPr>
        </p:nvSpPr>
        <p:spPr>
          <a:xfrm>
            <a:off x="677325" y="609600"/>
            <a:ext cx="8596800" cy="11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/>
              <a:t>Comparison and Conclusion</a:t>
            </a:r>
            <a:r>
              <a:rPr lang="en-CA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677334" y="609599"/>
            <a:ext cx="8596668" cy="4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8000" lvl="0" marL="0" marR="0" rtl="0" algn="ctr">
              <a:spcBef>
                <a:spcPts val="0"/>
              </a:spcBef>
              <a:buClr>
                <a:schemeClr val="accent1"/>
              </a:buClr>
              <a:buSzPts val="8000"/>
              <a:buFont typeface="Trebuchet MS"/>
              <a:buNone/>
            </a:pPr>
            <a:br>
              <a:rPr b="0" i="0" lang="en-CA" sz="6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n-CA" sz="6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CA" sz="8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ctr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Fake News Facts - UK RIOTS 2011</a:t>
            </a:r>
            <a:b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  <p:pic>
        <p:nvPicPr>
          <p:cNvPr id="162" name="Shape 1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200" y="1315325"/>
            <a:ext cx="8217900" cy="54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52481" y="1382486"/>
            <a:ext cx="35475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</a:pPr>
            <a:r>
              <a:rPr b="0" i="0" lang="en-CA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Mining Steps followed..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4811151" y="1057766"/>
            <a:ext cx="6734100" cy="4811987"/>
            <a:chOff x="0" y="113203"/>
            <a:chExt cx="6734100" cy="4811987"/>
          </a:xfrm>
        </p:grpSpPr>
        <p:sp>
          <p:nvSpPr>
            <p:cNvPr id="169" name="Shape 169"/>
            <p:cNvSpPr/>
            <p:nvPr/>
          </p:nvSpPr>
          <p:spPr>
            <a:xfrm>
              <a:off x="0" y="379110"/>
              <a:ext cx="6734100" cy="5544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2700">
              <a:solidFill>
                <a:srgbClr val="52A0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336710" y="113203"/>
              <a:ext cx="4713900" cy="649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368413" y="144906"/>
              <a:ext cx="4650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8175" rIns="178175" wrap="square" tIns="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</a:t>
              </a:r>
              <a:r>
                <a:rPr lang="en-CA" sz="2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Collection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1377030"/>
              <a:ext cx="6734100" cy="5544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2700">
              <a:solidFill>
                <a:srgbClr val="52A0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36710" y="1052310"/>
              <a:ext cx="4713900" cy="649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368413" y="1084013"/>
              <a:ext cx="4650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8175" rIns="178175" wrap="square" tIns="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Preprocessing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2374950"/>
              <a:ext cx="6734100" cy="5544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2700">
              <a:solidFill>
                <a:srgbClr val="52A0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36710" y="2050230"/>
              <a:ext cx="4713900" cy="649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368413" y="2081933"/>
              <a:ext cx="4650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8175" rIns="178175" wrap="square" tIns="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Feature Extraction /Selection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3372870"/>
              <a:ext cx="6734100" cy="5544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2700">
              <a:solidFill>
                <a:srgbClr val="52A0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36710" y="3048150"/>
              <a:ext cx="4713900" cy="649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368413" y="3079853"/>
              <a:ext cx="4650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8175" rIns="178175" wrap="square" tIns="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Modelling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0" y="4370790"/>
              <a:ext cx="6734100" cy="5544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2700">
              <a:solidFill>
                <a:srgbClr val="52A0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336710" y="4046070"/>
              <a:ext cx="4713900" cy="6495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368413" y="4077773"/>
              <a:ext cx="4650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8175" rIns="178175" wrap="square" tIns="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b="0" i="0" lang="en-CA" sz="2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Evaluation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77334" y="3763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/>
              <a:t>                     Data Collection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69075" y="1209802"/>
            <a:ext cx="8869800" cy="475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SzPts val="2000"/>
              <a:buChar char="▶"/>
            </a:pPr>
            <a:r>
              <a:rPr lang="en-CA" sz="2000"/>
              <a:t>Collected Raw Data from Twitter by  scrapping Tweets for the event ‘UK Riots’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data :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 Text 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 Date/Time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Retweets.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of Tweet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Details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of favourites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?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Streaming API and Trends API over a given period of time .</a:t>
            </a: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give only past 7 days of tweets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Scrape the HTML web page by scrolling infinitely to get the historical tweets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497625" y="668700"/>
            <a:ext cx="9190500" cy="57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ts val="2000"/>
              <a:buChar char="●"/>
            </a:pPr>
            <a:r>
              <a:rPr lang="en-CA" sz="2000"/>
              <a:t>Extracted around </a:t>
            </a: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50,000 datasets as rawdata for the month of  Aug 2011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extracted raw data is filtered with the date : Aug 6 to Aug 11 2011. 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filtered raw data corresponds to  10,000 datasets.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splitted the 10,000 filtered datasets into two csv files :</a:t>
            </a: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RawTrainingDataSet.csv</a:t>
            </a: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RawTestDataSet.csv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preprocessing, feature selection, feature extraction and data annotations  for Training and Test datasets.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training dataset is used for modelling using SVM classifier and the model is tested for the test dataset.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sz="4400"/>
              <a:t>Data Annotation :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537375" y="1802925"/>
            <a:ext cx="91749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▶"/>
            </a:pPr>
            <a:r>
              <a:rPr lang="en-C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manually annotated the raw dataset obtained from scrapping the tweet text into two categories - Spam and non Spam.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▶"/>
            </a:pPr>
            <a:r>
              <a:rPr lang="en-C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annotations are done based on the rumours that were spread on twitter during the UK riots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▶"/>
            </a:pPr>
            <a:r>
              <a:rPr lang="en-C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taken the below article from “The Guardian” as reference for annotating the tweets and categorising them as Spam or Non Spam.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tweet is spam, the class is assigned value -1</a:t>
            </a:r>
          </a:p>
          <a:p>
            <a:pPr indent="-355600" lvl="0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tweet is non spam, the class is assigned value 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C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52481" y="1382486"/>
            <a:ext cx="35475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60350" lvl="0" marL="0" marR="0" rtl="0" algn="l">
              <a:spcBef>
                <a:spcPts val="0"/>
              </a:spcBef>
              <a:buClr>
                <a:schemeClr val="accent1"/>
              </a:buClr>
              <a:buSzPts val="4100"/>
              <a:buFont typeface="Trebuchet MS"/>
              <a:buNone/>
            </a:pPr>
            <a:r>
              <a:rPr b="0" i="0" lang="en-CA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Preprocessing</a:t>
            </a:r>
          </a:p>
        </p:txBody>
      </p:sp>
      <p:grpSp>
        <p:nvGrpSpPr>
          <p:cNvPr id="206" name="Shape 206"/>
          <p:cNvGrpSpPr/>
          <p:nvPr/>
        </p:nvGrpSpPr>
        <p:grpSpPr>
          <a:xfrm>
            <a:off x="4917362" y="2382682"/>
            <a:ext cx="6627185" cy="2103342"/>
            <a:chOff x="809" y="1438119"/>
            <a:chExt cx="6627185" cy="2103342"/>
          </a:xfrm>
        </p:grpSpPr>
        <p:sp>
          <p:nvSpPr>
            <p:cNvPr id="207" name="Shape 207"/>
            <p:cNvSpPr/>
            <p:nvPr/>
          </p:nvSpPr>
          <p:spPr>
            <a:xfrm>
              <a:off x="809" y="1438119"/>
              <a:ext cx="2840222" cy="18035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6C443"/>
                </a:gs>
                <a:gs pos="78000">
                  <a:srgbClr val="83B01F"/>
                </a:gs>
                <a:gs pos="100000">
                  <a:srgbClr val="83B01F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316389" y="1737920"/>
              <a:ext cx="2840222" cy="18035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369213" y="1790744"/>
              <a:ext cx="2734574" cy="1697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rIns="83800" wrap="square" tIns="8380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lang="en-CA" sz="2200" u="sng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Cleaning</a:t>
              </a:r>
              <a:r>
                <a:rPr lang="en-CA" sz="2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</a:t>
              </a:r>
            </a:p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lang="en-CA" sz="2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Cleaned Raw Data by removing missing rows from the data.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3472192" y="1438119"/>
              <a:ext cx="2840222" cy="18035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6C443"/>
                </a:gs>
                <a:gs pos="78000">
                  <a:srgbClr val="83B01F"/>
                </a:gs>
                <a:gs pos="100000">
                  <a:srgbClr val="83B01F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787772" y="1737920"/>
              <a:ext cx="2840222" cy="18035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3840596" y="1790744"/>
              <a:ext cx="2734574" cy="1697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rIns="83800" wrap="square" tIns="83800">
              <a:noAutofit/>
            </a:bodyPr>
            <a:lstStyle/>
            <a:p>
              <a:pPr indent="-1397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lang="en-CA" sz="2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Changed the datatypes of columns as per our requirement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