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8" r:id="rId3"/>
    <p:sldId id="269" r:id="rId4"/>
    <p:sldId id="284" r:id="rId5"/>
    <p:sldId id="270" r:id="rId6"/>
    <p:sldId id="271" r:id="rId7"/>
    <p:sldId id="272" r:id="rId8"/>
    <p:sldId id="273" r:id="rId9"/>
    <p:sldId id="274" r:id="rId10"/>
    <p:sldId id="275" r:id="rId11"/>
    <p:sldId id="283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3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7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7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0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7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7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8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1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9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4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0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3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8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514600"/>
            <a:ext cx="51993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u="sng" spc="-55" dirty="0">
                <a:latin typeface="Bell MT" panose="02020503060305020303" pitchFamily="18" charset="0"/>
                <a:cs typeface="Calibri"/>
              </a:rPr>
              <a:t>DIGITAL</a:t>
            </a:r>
            <a:r>
              <a:rPr sz="4000" b="1" u="sng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4000" b="1" u="sng" spc="-85" dirty="0">
                <a:latin typeface="Bell MT" panose="02020503060305020303" pitchFamily="18" charset="0"/>
                <a:cs typeface="Calibri"/>
              </a:rPr>
              <a:t>PAYMENTS</a:t>
            </a:r>
            <a:endParaRPr sz="4000" b="1" u="sng" dirty="0">
              <a:latin typeface="Bell MT" panose="02020503060305020303" pitchFamily="18" charset="0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526" y="381000"/>
            <a:ext cx="452894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Bell MT" panose="02020503060305020303" pitchFamily="18" charset="0"/>
                <a:cs typeface="Calibri"/>
              </a:rPr>
              <a:t>Collecting</a:t>
            </a:r>
            <a:r>
              <a:rPr sz="3200" b="1" spc="-70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5" dirty="0">
                <a:latin typeface="Bell MT" panose="02020503060305020303" pitchFamily="18" charset="0"/>
                <a:cs typeface="Calibri"/>
              </a:rPr>
              <a:t>Money</a:t>
            </a:r>
            <a:endParaRPr sz="3200" b="1" dirty="0">
              <a:latin typeface="Bell MT" panose="02020503060305020303" pitchFamily="18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191" y="1219200"/>
            <a:ext cx="9003791" cy="5257800"/>
            <a:chOff x="-12191" y="1010411"/>
            <a:chExt cx="9170035" cy="5861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60" y="1010411"/>
              <a:ext cx="7426452" cy="56220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6633209"/>
              <a:ext cx="9144000" cy="226060"/>
            </a:xfrm>
            <a:custGeom>
              <a:avLst/>
              <a:gdLst/>
              <a:ahLst/>
              <a:cxnLst/>
              <a:rect l="l" t="t" r="r" b="b"/>
              <a:pathLst>
                <a:path w="9144000" h="226059">
                  <a:moveTo>
                    <a:pt x="0" y="225552"/>
                  </a:moveTo>
                  <a:lnTo>
                    <a:pt x="9144000" y="2255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255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19625756">
            <a:off x="2628900" y="2757225"/>
            <a:ext cx="388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/>
              <a:t>THANK</a:t>
            </a:r>
            <a:r>
              <a:rPr sz="4000" b="1" spc="-70" dirty="0"/>
              <a:t> </a:t>
            </a:r>
            <a:r>
              <a:rPr sz="4000" b="1" spc="-60" dirty="0"/>
              <a:t>YOU</a:t>
            </a:r>
            <a:endParaRPr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9B71A7B-D3E1-4C0B-82E6-4982ED92706D}"/>
              </a:ext>
            </a:extLst>
          </p:cNvPr>
          <p:cNvSpPr txBox="1"/>
          <p:nvPr/>
        </p:nvSpPr>
        <p:spPr>
          <a:xfrm>
            <a:off x="624840" y="914400"/>
            <a:ext cx="7894320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2285" marR="5080" indent="-1760220" algn="ctr">
              <a:lnSpc>
                <a:spcPct val="100000"/>
              </a:lnSpc>
              <a:spcBef>
                <a:spcPts val="100"/>
              </a:spcBef>
            </a:pPr>
            <a:r>
              <a:rPr lang="en-US" sz="3200" i="1" u="sng" spc="-5" dirty="0">
                <a:latin typeface="Calibri"/>
                <a:cs typeface="Calibri"/>
              </a:rPr>
              <a:t>VARIOUS MODES</a:t>
            </a:r>
            <a:r>
              <a:rPr lang="en-US" sz="3200" i="1" u="sng" spc="15" dirty="0">
                <a:latin typeface="Calibri"/>
                <a:cs typeface="Calibri"/>
              </a:rPr>
              <a:t> </a:t>
            </a:r>
            <a:r>
              <a:rPr lang="en-US" sz="3200" i="1" u="sng" spc="-5" dirty="0">
                <a:latin typeface="Calibri"/>
                <a:cs typeface="Calibri"/>
              </a:rPr>
              <a:t>OF</a:t>
            </a:r>
            <a:r>
              <a:rPr lang="en-US" sz="3200" i="1" u="sng" dirty="0">
                <a:latin typeface="Calibri"/>
                <a:cs typeface="Calibri"/>
              </a:rPr>
              <a:t> </a:t>
            </a:r>
            <a:r>
              <a:rPr lang="en-US" sz="3200" i="1" u="sng" spc="-90" dirty="0">
                <a:latin typeface="Calibri"/>
                <a:cs typeface="Calibri"/>
              </a:rPr>
              <a:t>PAYMENT :</a:t>
            </a:r>
          </a:p>
          <a:p>
            <a:pPr marL="1772285" marR="5080" indent="-1760220" algn="ctr">
              <a:lnSpc>
                <a:spcPct val="100000"/>
              </a:lnSpc>
              <a:spcBef>
                <a:spcPts val="100"/>
              </a:spcBef>
            </a:pPr>
            <a:endParaRPr lang="en-US" sz="3200" i="1" u="sng" dirty="0">
              <a:latin typeface="Calibri"/>
              <a:cs typeface="Calibri"/>
            </a:endParaRPr>
          </a:p>
          <a:p>
            <a:pPr marL="30480" algn="ctr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>
                <a:latin typeface="Calibri"/>
                <a:cs typeface="Calibri"/>
              </a:rPr>
              <a:t>UPI,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spc="-20" dirty="0">
                <a:latin typeface="Calibri"/>
                <a:cs typeface="Calibri"/>
              </a:rPr>
              <a:t>Wallets,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spc="-15" dirty="0">
                <a:latin typeface="Calibri"/>
                <a:cs typeface="Calibri"/>
              </a:rPr>
              <a:t>POS,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and</a:t>
            </a:r>
            <a:r>
              <a:rPr lang="en-US" sz="3200" spc="10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SMS</a:t>
            </a:r>
            <a:r>
              <a:rPr lang="en-US" sz="3200" spc="-5" dirty="0">
                <a:latin typeface="Calibri"/>
                <a:cs typeface="Calibri"/>
              </a:rPr>
              <a:t> banking</a:t>
            </a:r>
            <a:r>
              <a:rPr lang="en-US" sz="3200" spc="2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(USSD)</a:t>
            </a:r>
            <a:endParaRPr lang="en-US" sz="3200" dirty="0">
              <a:latin typeface="Calibri"/>
              <a:cs typeface="Calibri"/>
            </a:endParaRPr>
          </a:p>
          <a:p>
            <a:pPr marL="1772285" marR="5080" indent="-1760220" algn="ctr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A581196-03E8-4029-8A82-18F6D9EF9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769" y="3718252"/>
            <a:ext cx="7510462" cy="13439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00"/>
              </a:spcBef>
            </a:pPr>
            <a:br>
              <a:rPr lang="en-IN" sz="2800" b="0" spc="-10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</a:br>
            <a:r>
              <a:rPr lang="en-IN" sz="2800" spc="-1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lgerian" panose="04020705040A02060702" pitchFamily="82" charset="0"/>
                <a:cs typeface="Calibri"/>
              </a:rPr>
              <a:t>bhim</a:t>
            </a:r>
            <a:r>
              <a:rPr lang="en-IN" sz="2800" spc="-10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  <a:t> – Bharath interface for money</a:t>
            </a:r>
            <a:br>
              <a:rPr lang="en-IN" sz="2800" spc="-10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</a:br>
            <a:r>
              <a:rPr lang="en-IN" sz="2800" spc="-5" dirty="0">
                <a:latin typeface="Algerian" panose="04020705040A02060702" pitchFamily="82" charset="0"/>
              </a:rPr>
              <a:t>UPI - </a:t>
            </a:r>
            <a:r>
              <a:rPr lang="en-IN" sz="2800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  <a:t>Unified</a:t>
            </a:r>
            <a:r>
              <a:rPr lang="en-IN" sz="2800" spc="-35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lang="en-IN" sz="2800" spc="-15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  <a:t>Payment</a:t>
            </a:r>
            <a:r>
              <a:rPr lang="en-IN" sz="2800" spc="-25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lang="en-IN" sz="2800" spc="-10" dirty="0">
                <a:solidFill>
                  <a:srgbClr val="888888"/>
                </a:solidFill>
                <a:latin typeface="Algerian" panose="04020705040A02060702" pitchFamily="82" charset="0"/>
                <a:cs typeface="Calibri"/>
              </a:rPr>
              <a:t>Interface</a:t>
            </a:r>
            <a:endParaRPr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542" y="489597"/>
            <a:ext cx="757491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latin typeface="Bell MT" panose="02020503060305020303" pitchFamily="18" charset="0"/>
                <a:cs typeface="Calibri"/>
              </a:rPr>
              <a:t>Requirements</a:t>
            </a:r>
            <a:r>
              <a:rPr sz="3200" b="1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35" dirty="0">
                <a:latin typeface="Bell MT" panose="02020503060305020303" pitchFamily="18" charset="0"/>
                <a:cs typeface="Calibri"/>
              </a:rPr>
              <a:t>for</a:t>
            </a:r>
            <a:r>
              <a:rPr sz="3200" b="1" spc="10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25" dirty="0">
                <a:latin typeface="Bell MT" panose="02020503060305020303" pitchFamily="18" charset="0"/>
                <a:cs typeface="Calibri"/>
              </a:rPr>
              <a:t>registration</a:t>
            </a:r>
            <a:r>
              <a:rPr sz="3200" b="1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5" dirty="0">
                <a:latin typeface="Bell MT" panose="02020503060305020303" pitchFamily="18" charset="0"/>
                <a:cs typeface="Calibri"/>
              </a:rPr>
              <a:t>on</a:t>
            </a:r>
            <a:r>
              <a:rPr sz="3200" b="1" spc="5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5" dirty="0">
                <a:latin typeface="Bell MT" panose="02020503060305020303" pitchFamily="18" charset="0"/>
                <a:cs typeface="Calibri"/>
              </a:rPr>
              <a:t>UPI</a:t>
            </a:r>
            <a:endParaRPr sz="3200" b="1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696" y="2054906"/>
            <a:ext cx="7888605" cy="274818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000" spc="-15" dirty="0">
                <a:latin typeface="BankGothic Md BT" panose="020B0807020203060204" pitchFamily="34" charset="0"/>
                <a:cs typeface="Calibri"/>
              </a:rPr>
              <a:t>Requirements</a:t>
            </a:r>
            <a:r>
              <a:rPr lang="en-US" sz="3000" spc="-15" dirty="0">
                <a:latin typeface="BankGothic Md BT" panose="020B0807020203060204" pitchFamily="34" charset="0"/>
                <a:cs typeface="Calibri"/>
              </a:rPr>
              <a:t> :</a:t>
            </a:r>
            <a:endParaRPr sz="3000" dirty="0">
              <a:latin typeface="BankGothic Md BT" panose="020B0807020203060204" pitchFamily="34" charset="0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95020" algn="l"/>
              </a:tabLst>
            </a:pPr>
            <a:r>
              <a:rPr sz="2600" spc="-5" dirty="0">
                <a:latin typeface="Calibri"/>
                <a:cs typeface="Calibri"/>
              </a:rPr>
              <a:t>Smartphone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internet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facility</a:t>
            </a:r>
            <a:r>
              <a:rPr lang="en-US"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95020" algn="l"/>
              </a:tabLst>
            </a:pPr>
            <a:r>
              <a:rPr sz="2600" dirty="0">
                <a:latin typeface="Calibri"/>
                <a:cs typeface="Calibri"/>
              </a:rPr>
              <a:t>Bank</a:t>
            </a:r>
            <a:r>
              <a:rPr sz="2600" spc="-10" dirty="0">
                <a:latin typeface="Calibri"/>
                <a:cs typeface="Calibri"/>
              </a:rPr>
              <a:t> Account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 </a:t>
            </a:r>
            <a:r>
              <a:rPr sz="2600" spc="-5" dirty="0">
                <a:latin typeface="Calibri"/>
                <a:cs typeface="Calibri"/>
              </a:rPr>
              <a:t>(only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registration)</a:t>
            </a:r>
            <a:r>
              <a:rPr lang="en-US" sz="2600" spc="-10" dirty="0">
                <a:latin typeface="Calibri"/>
                <a:cs typeface="Calibri"/>
              </a:rPr>
              <a:t>.</a:t>
            </a:r>
          </a:p>
          <a:p>
            <a:pPr marL="7943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95020" algn="l"/>
              </a:tabLst>
            </a:pPr>
            <a:r>
              <a:rPr lang="en-IN" sz="2600" spc="-10" dirty="0">
                <a:latin typeface="Calibri"/>
                <a:cs typeface="Calibri"/>
              </a:rPr>
              <a:t>An APP provided by the bank or third party APPS.</a:t>
            </a:r>
          </a:p>
          <a:p>
            <a:pPr marL="507365" lvl="1">
              <a:lnSpc>
                <a:spcPct val="100000"/>
              </a:lnSpc>
              <a:spcBef>
                <a:spcPts val="315"/>
              </a:spcBef>
              <a:tabLst>
                <a:tab pos="795020" algn="l"/>
              </a:tabLst>
            </a:pPr>
            <a:endParaRPr lang="en-IN" sz="2600" spc="-10" dirty="0">
              <a:latin typeface="Calibri"/>
              <a:cs typeface="Calibri"/>
            </a:endParaRPr>
          </a:p>
          <a:p>
            <a:pPr marL="507365" lvl="1">
              <a:lnSpc>
                <a:spcPct val="100000"/>
              </a:lnSpc>
              <a:spcBef>
                <a:spcPts val="315"/>
              </a:spcBef>
              <a:tabLst>
                <a:tab pos="795020" algn="l"/>
              </a:tabLst>
            </a:pPr>
            <a:endParaRPr lang="en-IN" sz="2800" spc="-10" dirty="0">
              <a:latin typeface="BankGothic Md BT" panose="020B0807020203060204" pitchFamily="34" charset="0"/>
              <a:cs typeface="Calibri"/>
            </a:endParaRPr>
          </a:p>
        </p:txBody>
      </p:sp>
      <p:pic>
        <p:nvPicPr>
          <p:cNvPr id="1030" name="Picture 6" descr="Nokia 2.3 Android 10 Smartphone 2GB RAM, 32GB Storage, Dual Rear Camera,  Cyan Green: Amazon.in: Electronics">
            <a:extLst>
              <a:ext uri="{FF2B5EF4-FFF2-40B4-BE49-F238E27FC236}">
                <a16:creationId xmlns:a16="http://schemas.microsoft.com/office/drawing/2014/main" id="{70C0A4B2-4F53-4D38-9EDA-60A4FB37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2" y="4114800"/>
            <a:ext cx="19681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BI Customers Can Check Passbook On Mobile, Print Passbook Without Standing  In A Queue!">
            <a:extLst>
              <a:ext uri="{FF2B5EF4-FFF2-40B4-BE49-F238E27FC236}">
                <a16:creationId xmlns:a16="http://schemas.microsoft.com/office/drawing/2014/main" id="{468CCB39-7740-4840-8466-750B5E48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16" y="4114800"/>
            <a:ext cx="19681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aning Google logo and symbol | history and evolution | Google play gift  card, Play store app, App play">
            <a:extLst>
              <a:ext uri="{FF2B5EF4-FFF2-40B4-BE49-F238E27FC236}">
                <a16:creationId xmlns:a16="http://schemas.microsoft.com/office/drawing/2014/main" id="{1A6F27CC-7844-42F1-B476-B2FB359E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90" y="4114800"/>
            <a:ext cx="196816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F60-F649-443E-A76E-44150CB6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BankGothic Md BT" panose="020B0807020203060204" pitchFamily="34" charset="0"/>
              </a:rPr>
              <a:t>Third Party apps :</a:t>
            </a:r>
            <a:br>
              <a:rPr lang="en-US" sz="2000" dirty="0">
                <a:latin typeface="BankGothic Md BT" panose="020B0807020203060204" pitchFamily="34" charset="0"/>
              </a:rPr>
            </a:br>
            <a:endParaRPr lang="en-IN" sz="20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62D-C5F2-4A92-9713-44DD064B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spc="-10" dirty="0">
                <a:latin typeface="BankGothic Md BT" panose="020B0807020203060204" pitchFamily="34" charset="0"/>
                <a:cs typeface="Calibri"/>
              </a:rPr>
              <a:t>Apps provided by bank :</a:t>
            </a:r>
          </a:p>
          <a:p>
            <a:pPr marL="0" indent="0">
              <a:buNone/>
            </a:pPr>
            <a:endParaRPr lang="en-IN" sz="1800" spc="-10" dirty="0">
              <a:latin typeface="BankGothic Md BT" panose="020B0807020203060204" pitchFamily="34" charset="0"/>
              <a:cs typeface="Calibri"/>
            </a:endParaRPr>
          </a:p>
          <a:p>
            <a:endParaRPr lang="en-IN" dirty="0"/>
          </a:p>
        </p:txBody>
      </p:sp>
      <p:pic>
        <p:nvPicPr>
          <p:cNvPr id="4" name="Picture 2" descr="BHIM SBI Pay: UPI, Recharges, Bill Payments, Food App Ranking and Store  Data | App Annie">
            <a:extLst>
              <a:ext uri="{FF2B5EF4-FFF2-40B4-BE49-F238E27FC236}">
                <a16:creationId xmlns:a16="http://schemas.microsoft.com/office/drawing/2014/main" id="{8C625733-9DE9-466C-BA1B-5A0DB92B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0" y="4267200"/>
            <a:ext cx="1676400" cy="13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HIM PNB - Apps en Google Play">
            <a:extLst>
              <a:ext uri="{FF2B5EF4-FFF2-40B4-BE49-F238E27FC236}">
                <a16:creationId xmlns:a16="http://schemas.microsoft.com/office/drawing/2014/main" id="{8EC9E333-75B5-4CAC-AE1C-54EC5108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4" y="4267200"/>
            <a:ext cx="1404566" cy="13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CICI launches iMobile Pay; app offers services for customers of any bank">
            <a:extLst>
              <a:ext uri="{FF2B5EF4-FFF2-40B4-BE49-F238E27FC236}">
                <a16:creationId xmlns:a16="http://schemas.microsoft.com/office/drawing/2014/main" id="{1CFDE604-42A3-4407-AE78-15AFAC41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45" y="4267199"/>
            <a:ext cx="1299955" cy="13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HIM Axis Pay UPI App by Axis Bank Ltd">
            <a:extLst>
              <a:ext uri="{FF2B5EF4-FFF2-40B4-BE49-F238E27FC236}">
                <a16:creationId xmlns:a16="http://schemas.microsoft.com/office/drawing/2014/main" id="{74207CC8-E789-48A2-9FF4-BBE67AB4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4267199"/>
            <a:ext cx="1404566" cy="13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explains what GPay India's new icon is supposed to be (APK Download)">
            <a:extLst>
              <a:ext uri="{FF2B5EF4-FFF2-40B4-BE49-F238E27FC236}">
                <a16:creationId xmlns:a16="http://schemas.microsoft.com/office/drawing/2014/main" id="{39104497-4752-48FE-8AD4-0AC880F6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3999"/>
            <a:ext cx="157618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nePe – UPI, Recharges, Investments &amp; Insurance - Apps on Google Play">
            <a:extLst>
              <a:ext uri="{FF2B5EF4-FFF2-40B4-BE49-F238E27FC236}">
                <a16:creationId xmlns:a16="http://schemas.microsoft.com/office/drawing/2014/main" id="{92823D84-73E2-4B87-939D-DD11F7EC8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4" y="1523998"/>
            <a:ext cx="1404566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aytm (@Paytm) | Twitter">
            <a:extLst>
              <a:ext uri="{FF2B5EF4-FFF2-40B4-BE49-F238E27FC236}">
                <a16:creationId xmlns:a16="http://schemas.microsoft.com/office/drawing/2014/main" id="{20DE7968-4314-449F-86BE-59E9CBBE1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45" y="1523998"/>
            <a:ext cx="129995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 Pay - Xiaomi UPI Payments, Recharges, Pay Bills - Apps en Google Play">
            <a:extLst>
              <a:ext uri="{FF2B5EF4-FFF2-40B4-BE49-F238E27FC236}">
                <a16:creationId xmlns:a16="http://schemas.microsoft.com/office/drawing/2014/main" id="{6CE1E9F3-D5E9-469B-AAA6-1DD72F20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1523998"/>
            <a:ext cx="1404566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7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8722" y="733930"/>
            <a:ext cx="60793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Bell MT" panose="02020503060305020303" pitchFamily="18" charset="0"/>
                <a:cs typeface="Calibri"/>
              </a:rPr>
              <a:t>UPI</a:t>
            </a:r>
            <a:r>
              <a:rPr sz="32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20" dirty="0">
                <a:latin typeface="Bell MT" panose="02020503060305020303" pitchFamily="18" charset="0"/>
                <a:cs typeface="Calibri"/>
              </a:rPr>
              <a:t>Registration</a:t>
            </a:r>
            <a:r>
              <a:rPr sz="32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15" dirty="0">
                <a:latin typeface="Bell MT" panose="02020503060305020303" pitchFamily="18" charset="0"/>
                <a:cs typeface="Calibri"/>
              </a:rPr>
              <a:t>Process</a:t>
            </a:r>
            <a:endParaRPr sz="3200" b="1" dirty="0">
              <a:latin typeface="Bell MT" panose="02020503060305020303" pitchFamily="18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59" y="2065020"/>
            <a:ext cx="2254250" cy="1363980"/>
            <a:chOff x="251459" y="2065020"/>
            <a:chExt cx="2254250" cy="1363980"/>
          </a:xfrm>
        </p:grpSpPr>
        <p:sp>
          <p:nvSpPr>
            <p:cNvPr id="4" name="object 4"/>
            <p:cNvSpPr/>
            <p:nvPr/>
          </p:nvSpPr>
          <p:spPr>
            <a:xfrm>
              <a:off x="264413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2094230" y="0"/>
                  </a:moveTo>
                  <a:lnTo>
                    <a:pt x="133807" y="0"/>
                  </a:lnTo>
                  <a:lnTo>
                    <a:pt x="91513" y="6825"/>
                  </a:lnTo>
                  <a:lnTo>
                    <a:pt x="54781" y="25830"/>
                  </a:lnTo>
                  <a:lnTo>
                    <a:pt x="25816" y="54809"/>
                  </a:lnTo>
                  <a:lnTo>
                    <a:pt x="6821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1" y="1246518"/>
                  </a:lnTo>
                  <a:lnTo>
                    <a:pt x="25816" y="1283262"/>
                  </a:lnTo>
                  <a:lnTo>
                    <a:pt x="54781" y="1312241"/>
                  </a:lnTo>
                  <a:lnTo>
                    <a:pt x="91513" y="1331246"/>
                  </a:lnTo>
                  <a:lnTo>
                    <a:pt x="133807" y="1338072"/>
                  </a:lnTo>
                  <a:lnTo>
                    <a:pt x="2094230" y="1338072"/>
                  </a:lnTo>
                  <a:lnTo>
                    <a:pt x="2136534" y="1331246"/>
                  </a:lnTo>
                  <a:lnTo>
                    <a:pt x="2173278" y="1312241"/>
                  </a:lnTo>
                  <a:lnTo>
                    <a:pt x="2202257" y="1283262"/>
                  </a:lnTo>
                  <a:lnTo>
                    <a:pt x="2221262" y="1246518"/>
                  </a:lnTo>
                  <a:lnTo>
                    <a:pt x="2228088" y="1204214"/>
                  </a:lnTo>
                  <a:lnTo>
                    <a:pt x="2228088" y="133858"/>
                  </a:lnTo>
                  <a:lnTo>
                    <a:pt x="2221262" y="91553"/>
                  </a:lnTo>
                  <a:lnTo>
                    <a:pt x="2202257" y="54809"/>
                  </a:lnTo>
                  <a:lnTo>
                    <a:pt x="2173278" y="25830"/>
                  </a:lnTo>
                  <a:lnTo>
                    <a:pt x="2136534" y="6825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413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0" y="133858"/>
                  </a:moveTo>
                  <a:lnTo>
                    <a:pt x="6821" y="91553"/>
                  </a:lnTo>
                  <a:lnTo>
                    <a:pt x="25816" y="54809"/>
                  </a:lnTo>
                  <a:lnTo>
                    <a:pt x="54781" y="25830"/>
                  </a:lnTo>
                  <a:lnTo>
                    <a:pt x="91513" y="6825"/>
                  </a:lnTo>
                  <a:lnTo>
                    <a:pt x="133807" y="0"/>
                  </a:lnTo>
                  <a:lnTo>
                    <a:pt x="2094230" y="0"/>
                  </a:lnTo>
                  <a:lnTo>
                    <a:pt x="2136534" y="6825"/>
                  </a:lnTo>
                  <a:lnTo>
                    <a:pt x="2173278" y="25830"/>
                  </a:lnTo>
                  <a:lnTo>
                    <a:pt x="2202257" y="54809"/>
                  </a:lnTo>
                  <a:lnTo>
                    <a:pt x="2221262" y="91553"/>
                  </a:lnTo>
                  <a:lnTo>
                    <a:pt x="2228088" y="133858"/>
                  </a:lnTo>
                  <a:lnTo>
                    <a:pt x="2228088" y="1204214"/>
                  </a:lnTo>
                  <a:lnTo>
                    <a:pt x="2221262" y="1246518"/>
                  </a:lnTo>
                  <a:lnTo>
                    <a:pt x="2202257" y="1283262"/>
                  </a:lnTo>
                  <a:lnTo>
                    <a:pt x="2173278" y="1312241"/>
                  </a:lnTo>
                  <a:lnTo>
                    <a:pt x="2136534" y="1331246"/>
                  </a:lnTo>
                  <a:lnTo>
                    <a:pt x="2094230" y="1338072"/>
                  </a:lnTo>
                  <a:lnTo>
                    <a:pt x="133807" y="1338072"/>
                  </a:lnTo>
                  <a:lnTo>
                    <a:pt x="91513" y="1331246"/>
                  </a:lnTo>
                  <a:lnTo>
                    <a:pt x="54781" y="1312241"/>
                  </a:lnTo>
                  <a:lnTo>
                    <a:pt x="25816" y="1283262"/>
                  </a:lnTo>
                  <a:lnTo>
                    <a:pt x="6821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955" y="2459812"/>
            <a:ext cx="1933575" cy="52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95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bank’s</a:t>
            </a:r>
            <a:endParaRPr sz="1700">
              <a:latin typeface="Calibri"/>
              <a:cs typeface="Calibri"/>
            </a:endParaRPr>
          </a:p>
          <a:p>
            <a:pPr marL="95885">
              <a:lnSpc>
                <a:spcPts val="195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650" spc="7" baseline="25252" dirty="0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r>
              <a:rPr sz="1650" spc="172" baseline="2525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8335" y="2470404"/>
            <a:ext cx="472440" cy="551815"/>
          </a:xfrm>
          <a:custGeom>
            <a:avLst/>
            <a:gdLst/>
            <a:ahLst/>
            <a:cxnLst/>
            <a:rect l="l" t="t" r="r" b="b"/>
            <a:pathLst>
              <a:path w="472439" h="551814">
                <a:moveTo>
                  <a:pt x="236219" y="0"/>
                </a:moveTo>
                <a:lnTo>
                  <a:pt x="236219" y="110362"/>
                </a:lnTo>
                <a:lnTo>
                  <a:pt x="0" y="110362"/>
                </a:lnTo>
                <a:lnTo>
                  <a:pt x="0" y="441325"/>
                </a:lnTo>
                <a:lnTo>
                  <a:pt x="236219" y="441325"/>
                </a:lnTo>
                <a:lnTo>
                  <a:pt x="236219" y="551688"/>
                </a:lnTo>
                <a:lnTo>
                  <a:pt x="472439" y="275844"/>
                </a:lnTo>
                <a:lnTo>
                  <a:pt x="23621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72611" y="2065020"/>
            <a:ext cx="2254250" cy="1363980"/>
            <a:chOff x="3372611" y="2065020"/>
            <a:chExt cx="2254250" cy="1363980"/>
          </a:xfrm>
        </p:grpSpPr>
        <p:sp>
          <p:nvSpPr>
            <p:cNvPr id="9" name="object 9"/>
            <p:cNvSpPr/>
            <p:nvPr/>
          </p:nvSpPr>
          <p:spPr>
            <a:xfrm>
              <a:off x="3385565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2094230" y="0"/>
                  </a:moveTo>
                  <a:lnTo>
                    <a:pt x="133858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5" y="1246518"/>
                  </a:lnTo>
                  <a:lnTo>
                    <a:pt x="25830" y="1283262"/>
                  </a:lnTo>
                  <a:lnTo>
                    <a:pt x="54809" y="1312241"/>
                  </a:lnTo>
                  <a:lnTo>
                    <a:pt x="91553" y="1331246"/>
                  </a:lnTo>
                  <a:lnTo>
                    <a:pt x="133858" y="1338072"/>
                  </a:lnTo>
                  <a:lnTo>
                    <a:pt x="2094230" y="1338072"/>
                  </a:lnTo>
                  <a:lnTo>
                    <a:pt x="2136534" y="1331246"/>
                  </a:lnTo>
                  <a:lnTo>
                    <a:pt x="2173278" y="1312241"/>
                  </a:lnTo>
                  <a:lnTo>
                    <a:pt x="2202257" y="1283262"/>
                  </a:lnTo>
                  <a:lnTo>
                    <a:pt x="2221262" y="1246518"/>
                  </a:lnTo>
                  <a:lnTo>
                    <a:pt x="2228088" y="1204214"/>
                  </a:lnTo>
                  <a:lnTo>
                    <a:pt x="2228088" y="133858"/>
                  </a:lnTo>
                  <a:lnTo>
                    <a:pt x="2221262" y="91553"/>
                  </a:lnTo>
                  <a:lnTo>
                    <a:pt x="2202257" y="54809"/>
                  </a:lnTo>
                  <a:lnTo>
                    <a:pt x="2173278" y="25830"/>
                  </a:lnTo>
                  <a:lnTo>
                    <a:pt x="2136534" y="6825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5565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8" y="0"/>
                  </a:lnTo>
                  <a:lnTo>
                    <a:pt x="2094230" y="0"/>
                  </a:lnTo>
                  <a:lnTo>
                    <a:pt x="2136534" y="6825"/>
                  </a:lnTo>
                  <a:lnTo>
                    <a:pt x="2173278" y="25830"/>
                  </a:lnTo>
                  <a:lnTo>
                    <a:pt x="2202257" y="54809"/>
                  </a:lnTo>
                  <a:lnTo>
                    <a:pt x="2221262" y="91553"/>
                  </a:lnTo>
                  <a:lnTo>
                    <a:pt x="2228088" y="133858"/>
                  </a:lnTo>
                  <a:lnTo>
                    <a:pt x="2228088" y="1204214"/>
                  </a:lnTo>
                  <a:lnTo>
                    <a:pt x="2221262" y="1246518"/>
                  </a:lnTo>
                  <a:lnTo>
                    <a:pt x="2202257" y="1283262"/>
                  </a:lnTo>
                  <a:lnTo>
                    <a:pt x="2173278" y="1312241"/>
                  </a:lnTo>
                  <a:lnTo>
                    <a:pt x="2136534" y="1331246"/>
                  </a:lnTo>
                  <a:lnTo>
                    <a:pt x="2094230" y="1338072"/>
                  </a:lnTo>
                  <a:lnTo>
                    <a:pt x="133858" y="1338072"/>
                  </a:lnTo>
                  <a:lnTo>
                    <a:pt x="91553" y="1331246"/>
                  </a:lnTo>
                  <a:lnTo>
                    <a:pt x="54809" y="1312241"/>
                  </a:lnTo>
                  <a:lnTo>
                    <a:pt x="25830" y="1283262"/>
                  </a:lnTo>
                  <a:lnTo>
                    <a:pt x="6825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0976" y="2223007"/>
            <a:ext cx="2014855" cy="995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400"/>
              </a:lnSpc>
              <a:spcBef>
                <a:spcPts val="28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ID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(Aadhar,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Mobile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No.)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as Virtual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Payment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(VPA)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09488" y="2470404"/>
            <a:ext cx="472440" cy="551815"/>
          </a:xfrm>
          <a:custGeom>
            <a:avLst/>
            <a:gdLst/>
            <a:ahLst/>
            <a:cxnLst/>
            <a:rect l="l" t="t" r="r" b="b"/>
            <a:pathLst>
              <a:path w="472439" h="551814">
                <a:moveTo>
                  <a:pt x="236220" y="0"/>
                </a:moveTo>
                <a:lnTo>
                  <a:pt x="236220" y="110362"/>
                </a:lnTo>
                <a:lnTo>
                  <a:pt x="0" y="110362"/>
                </a:lnTo>
                <a:lnTo>
                  <a:pt x="0" y="441325"/>
                </a:lnTo>
                <a:lnTo>
                  <a:pt x="236220" y="441325"/>
                </a:lnTo>
                <a:lnTo>
                  <a:pt x="236220" y="551688"/>
                </a:lnTo>
                <a:lnTo>
                  <a:pt x="472439" y="275844"/>
                </a:lnTo>
                <a:lnTo>
                  <a:pt x="236220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492240" y="2065020"/>
            <a:ext cx="2255520" cy="1363980"/>
            <a:chOff x="6492240" y="2065020"/>
            <a:chExt cx="2255520" cy="1363980"/>
          </a:xfrm>
        </p:grpSpPr>
        <p:sp>
          <p:nvSpPr>
            <p:cNvPr id="14" name="object 14"/>
            <p:cNvSpPr/>
            <p:nvPr/>
          </p:nvSpPr>
          <p:spPr>
            <a:xfrm>
              <a:off x="6505194" y="2077974"/>
              <a:ext cx="2230120" cy="1338580"/>
            </a:xfrm>
            <a:custGeom>
              <a:avLst/>
              <a:gdLst/>
              <a:ahLst/>
              <a:cxnLst/>
              <a:rect l="l" t="t" r="r" b="b"/>
              <a:pathLst>
                <a:path w="2230120" h="1338579">
                  <a:moveTo>
                    <a:pt x="2095753" y="0"/>
                  </a:moveTo>
                  <a:lnTo>
                    <a:pt x="133857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5" y="1246518"/>
                  </a:lnTo>
                  <a:lnTo>
                    <a:pt x="25830" y="1283262"/>
                  </a:lnTo>
                  <a:lnTo>
                    <a:pt x="54809" y="1312241"/>
                  </a:lnTo>
                  <a:lnTo>
                    <a:pt x="91553" y="1331246"/>
                  </a:lnTo>
                  <a:lnTo>
                    <a:pt x="133857" y="1338072"/>
                  </a:lnTo>
                  <a:lnTo>
                    <a:pt x="2095753" y="1338072"/>
                  </a:lnTo>
                  <a:lnTo>
                    <a:pt x="2138058" y="1331246"/>
                  </a:lnTo>
                  <a:lnTo>
                    <a:pt x="2174802" y="1312241"/>
                  </a:lnTo>
                  <a:lnTo>
                    <a:pt x="2203781" y="1283262"/>
                  </a:lnTo>
                  <a:lnTo>
                    <a:pt x="2222786" y="1246518"/>
                  </a:lnTo>
                  <a:lnTo>
                    <a:pt x="2229611" y="1204214"/>
                  </a:lnTo>
                  <a:lnTo>
                    <a:pt x="2229611" y="133858"/>
                  </a:lnTo>
                  <a:lnTo>
                    <a:pt x="2222786" y="91553"/>
                  </a:lnTo>
                  <a:lnTo>
                    <a:pt x="2203781" y="54809"/>
                  </a:lnTo>
                  <a:lnTo>
                    <a:pt x="2174802" y="25830"/>
                  </a:lnTo>
                  <a:lnTo>
                    <a:pt x="2138058" y="6825"/>
                  </a:lnTo>
                  <a:lnTo>
                    <a:pt x="2095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5194" y="2077974"/>
              <a:ext cx="2230120" cy="1338580"/>
            </a:xfrm>
            <a:custGeom>
              <a:avLst/>
              <a:gdLst/>
              <a:ahLst/>
              <a:cxnLst/>
              <a:rect l="l" t="t" r="r" b="b"/>
              <a:pathLst>
                <a:path w="2230120" h="1338579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7" y="0"/>
                  </a:lnTo>
                  <a:lnTo>
                    <a:pt x="2095753" y="0"/>
                  </a:lnTo>
                  <a:lnTo>
                    <a:pt x="2138058" y="6825"/>
                  </a:lnTo>
                  <a:lnTo>
                    <a:pt x="2174802" y="25830"/>
                  </a:lnTo>
                  <a:lnTo>
                    <a:pt x="2203781" y="54809"/>
                  </a:lnTo>
                  <a:lnTo>
                    <a:pt x="2222786" y="91553"/>
                  </a:lnTo>
                  <a:lnTo>
                    <a:pt x="2229611" y="133858"/>
                  </a:lnTo>
                  <a:lnTo>
                    <a:pt x="2229611" y="1204214"/>
                  </a:lnTo>
                  <a:lnTo>
                    <a:pt x="2222786" y="1246518"/>
                  </a:lnTo>
                  <a:lnTo>
                    <a:pt x="2203781" y="1283262"/>
                  </a:lnTo>
                  <a:lnTo>
                    <a:pt x="2174802" y="1312241"/>
                  </a:lnTo>
                  <a:lnTo>
                    <a:pt x="2138058" y="1331246"/>
                  </a:lnTo>
                  <a:lnTo>
                    <a:pt x="2095753" y="1338072"/>
                  </a:lnTo>
                  <a:lnTo>
                    <a:pt x="133857" y="1338072"/>
                  </a:lnTo>
                  <a:lnTo>
                    <a:pt x="91553" y="1331246"/>
                  </a:lnTo>
                  <a:lnTo>
                    <a:pt x="54809" y="1312241"/>
                  </a:lnTo>
                  <a:lnTo>
                    <a:pt x="25830" y="1283262"/>
                  </a:lnTo>
                  <a:lnTo>
                    <a:pt x="6825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80606" y="2578988"/>
            <a:ext cx="14776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42631" y="3610355"/>
            <a:ext cx="553720" cy="474345"/>
          </a:xfrm>
          <a:custGeom>
            <a:avLst/>
            <a:gdLst/>
            <a:ahLst/>
            <a:cxnLst/>
            <a:rect l="l" t="t" r="r" b="b"/>
            <a:pathLst>
              <a:path w="553720" h="474345">
                <a:moveTo>
                  <a:pt x="442595" y="0"/>
                </a:moveTo>
                <a:lnTo>
                  <a:pt x="110617" y="0"/>
                </a:lnTo>
                <a:lnTo>
                  <a:pt x="110617" y="236982"/>
                </a:lnTo>
                <a:lnTo>
                  <a:pt x="0" y="236982"/>
                </a:lnTo>
                <a:lnTo>
                  <a:pt x="276606" y="473964"/>
                </a:lnTo>
                <a:lnTo>
                  <a:pt x="553212" y="236982"/>
                </a:lnTo>
                <a:lnTo>
                  <a:pt x="442595" y="236982"/>
                </a:lnTo>
                <a:lnTo>
                  <a:pt x="442595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492240" y="4294632"/>
            <a:ext cx="2255520" cy="1362710"/>
            <a:chOff x="6492240" y="4294632"/>
            <a:chExt cx="2255520" cy="1362710"/>
          </a:xfrm>
        </p:grpSpPr>
        <p:sp>
          <p:nvSpPr>
            <p:cNvPr id="19" name="object 19"/>
            <p:cNvSpPr/>
            <p:nvPr/>
          </p:nvSpPr>
          <p:spPr>
            <a:xfrm>
              <a:off x="6505194" y="4307586"/>
              <a:ext cx="2230120" cy="1336675"/>
            </a:xfrm>
            <a:custGeom>
              <a:avLst/>
              <a:gdLst/>
              <a:ahLst/>
              <a:cxnLst/>
              <a:rect l="l" t="t" r="r" b="b"/>
              <a:pathLst>
                <a:path w="2230120" h="1336675">
                  <a:moveTo>
                    <a:pt x="2096007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1" y="1245173"/>
                  </a:lnTo>
                  <a:lnTo>
                    <a:pt x="25777" y="1281848"/>
                  </a:lnTo>
                  <a:lnTo>
                    <a:pt x="54699" y="1310770"/>
                  </a:lnTo>
                  <a:lnTo>
                    <a:pt x="91374" y="1329736"/>
                  </a:lnTo>
                  <a:lnTo>
                    <a:pt x="133603" y="1336548"/>
                  </a:lnTo>
                  <a:lnTo>
                    <a:pt x="2096007" y="1336548"/>
                  </a:lnTo>
                  <a:lnTo>
                    <a:pt x="2138237" y="1329736"/>
                  </a:lnTo>
                  <a:lnTo>
                    <a:pt x="2174912" y="1310770"/>
                  </a:lnTo>
                  <a:lnTo>
                    <a:pt x="2203834" y="1281848"/>
                  </a:lnTo>
                  <a:lnTo>
                    <a:pt x="2222800" y="1245173"/>
                  </a:lnTo>
                  <a:lnTo>
                    <a:pt x="2229611" y="1202944"/>
                  </a:lnTo>
                  <a:lnTo>
                    <a:pt x="2229611" y="133603"/>
                  </a:lnTo>
                  <a:lnTo>
                    <a:pt x="2222800" y="91374"/>
                  </a:lnTo>
                  <a:lnTo>
                    <a:pt x="2203834" y="54699"/>
                  </a:lnTo>
                  <a:lnTo>
                    <a:pt x="2174912" y="25777"/>
                  </a:lnTo>
                  <a:lnTo>
                    <a:pt x="2138237" y="6811"/>
                  </a:lnTo>
                  <a:lnTo>
                    <a:pt x="20960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194" y="4307586"/>
              <a:ext cx="2230120" cy="1336675"/>
            </a:xfrm>
            <a:custGeom>
              <a:avLst/>
              <a:gdLst/>
              <a:ahLst/>
              <a:cxnLst/>
              <a:rect l="l" t="t" r="r" b="b"/>
              <a:pathLst>
                <a:path w="2230120" h="1336675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2096007" y="0"/>
                  </a:lnTo>
                  <a:lnTo>
                    <a:pt x="2138237" y="6811"/>
                  </a:lnTo>
                  <a:lnTo>
                    <a:pt x="2174912" y="25777"/>
                  </a:lnTo>
                  <a:lnTo>
                    <a:pt x="2203834" y="54699"/>
                  </a:lnTo>
                  <a:lnTo>
                    <a:pt x="2222800" y="91374"/>
                  </a:lnTo>
                  <a:lnTo>
                    <a:pt x="2229611" y="133603"/>
                  </a:lnTo>
                  <a:lnTo>
                    <a:pt x="2229611" y="1202944"/>
                  </a:lnTo>
                  <a:lnTo>
                    <a:pt x="2222800" y="1245173"/>
                  </a:lnTo>
                  <a:lnTo>
                    <a:pt x="2203834" y="1281848"/>
                  </a:lnTo>
                  <a:lnTo>
                    <a:pt x="2174912" y="1310770"/>
                  </a:lnTo>
                  <a:lnTo>
                    <a:pt x="2138237" y="1329736"/>
                  </a:lnTo>
                  <a:lnTo>
                    <a:pt x="2096007" y="1336548"/>
                  </a:lnTo>
                  <a:lnTo>
                    <a:pt x="133603" y="1336548"/>
                  </a:lnTo>
                  <a:lnTo>
                    <a:pt x="91374" y="1329736"/>
                  </a:lnTo>
                  <a:lnTo>
                    <a:pt x="54699" y="1310770"/>
                  </a:lnTo>
                  <a:lnTo>
                    <a:pt x="25777" y="1281848"/>
                  </a:lnTo>
                  <a:lnTo>
                    <a:pt x="6811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26681" y="4689728"/>
            <a:ext cx="178562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6075" marR="5080" indent="-334010">
              <a:lnSpc>
                <a:spcPts val="1860"/>
              </a:lnSpc>
              <a:spcBef>
                <a:spcPts val="31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details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5396" y="4698491"/>
            <a:ext cx="474345" cy="553720"/>
          </a:xfrm>
          <a:custGeom>
            <a:avLst/>
            <a:gdLst/>
            <a:ahLst/>
            <a:cxnLst/>
            <a:rect l="l" t="t" r="r" b="b"/>
            <a:pathLst>
              <a:path w="474345" h="553720">
                <a:moveTo>
                  <a:pt x="236981" y="0"/>
                </a:moveTo>
                <a:lnTo>
                  <a:pt x="0" y="276605"/>
                </a:lnTo>
                <a:lnTo>
                  <a:pt x="236981" y="553211"/>
                </a:lnTo>
                <a:lnTo>
                  <a:pt x="236981" y="442594"/>
                </a:lnTo>
                <a:lnTo>
                  <a:pt x="473963" y="442594"/>
                </a:lnTo>
                <a:lnTo>
                  <a:pt x="473963" y="110616"/>
                </a:lnTo>
                <a:lnTo>
                  <a:pt x="236981" y="110616"/>
                </a:lnTo>
                <a:lnTo>
                  <a:pt x="236981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372611" y="4294632"/>
            <a:ext cx="2254250" cy="1362710"/>
            <a:chOff x="3372611" y="4294632"/>
            <a:chExt cx="2254250" cy="1362710"/>
          </a:xfrm>
        </p:grpSpPr>
        <p:sp>
          <p:nvSpPr>
            <p:cNvPr id="24" name="object 24"/>
            <p:cNvSpPr/>
            <p:nvPr/>
          </p:nvSpPr>
          <p:spPr>
            <a:xfrm>
              <a:off x="3385565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2094484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1" y="1245173"/>
                  </a:lnTo>
                  <a:lnTo>
                    <a:pt x="25777" y="1281848"/>
                  </a:lnTo>
                  <a:lnTo>
                    <a:pt x="54699" y="1310770"/>
                  </a:lnTo>
                  <a:lnTo>
                    <a:pt x="91374" y="1329736"/>
                  </a:lnTo>
                  <a:lnTo>
                    <a:pt x="133604" y="1336548"/>
                  </a:lnTo>
                  <a:lnTo>
                    <a:pt x="2094484" y="1336548"/>
                  </a:lnTo>
                  <a:lnTo>
                    <a:pt x="2136713" y="1329736"/>
                  </a:lnTo>
                  <a:lnTo>
                    <a:pt x="2173388" y="1310770"/>
                  </a:lnTo>
                  <a:lnTo>
                    <a:pt x="2202310" y="1281848"/>
                  </a:lnTo>
                  <a:lnTo>
                    <a:pt x="2221276" y="1245173"/>
                  </a:lnTo>
                  <a:lnTo>
                    <a:pt x="2228088" y="1202944"/>
                  </a:lnTo>
                  <a:lnTo>
                    <a:pt x="2228088" y="133603"/>
                  </a:lnTo>
                  <a:lnTo>
                    <a:pt x="2221276" y="91374"/>
                  </a:lnTo>
                  <a:lnTo>
                    <a:pt x="2202310" y="54699"/>
                  </a:lnTo>
                  <a:lnTo>
                    <a:pt x="2173388" y="25777"/>
                  </a:lnTo>
                  <a:lnTo>
                    <a:pt x="2136713" y="6811"/>
                  </a:lnTo>
                  <a:lnTo>
                    <a:pt x="2094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5565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2094484" y="0"/>
                  </a:lnTo>
                  <a:lnTo>
                    <a:pt x="2136713" y="6811"/>
                  </a:lnTo>
                  <a:lnTo>
                    <a:pt x="2173388" y="25777"/>
                  </a:lnTo>
                  <a:lnTo>
                    <a:pt x="2202310" y="54699"/>
                  </a:lnTo>
                  <a:lnTo>
                    <a:pt x="2221276" y="91374"/>
                  </a:lnTo>
                  <a:lnTo>
                    <a:pt x="2228088" y="133603"/>
                  </a:lnTo>
                  <a:lnTo>
                    <a:pt x="2228088" y="1202944"/>
                  </a:lnTo>
                  <a:lnTo>
                    <a:pt x="2221276" y="1245173"/>
                  </a:lnTo>
                  <a:lnTo>
                    <a:pt x="2202310" y="1281848"/>
                  </a:lnTo>
                  <a:lnTo>
                    <a:pt x="2173388" y="1310770"/>
                  </a:lnTo>
                  <a:lnTo>
                    <a:pt x="2136713" y="1329736"/>
                  </a:lnTo>
                  <a:lnTo>
                    <a:pt x="2094484" y="1336548"/>
                  </a:lnTo>
                  <a:lnTo>
                    <a:pt x="133604" y="1336548"/>
                  </a:lnTo>
                  <a:lnTo>
                    <a:pt x="91374" y="1329736"/>
                  </a:lnTo>
                  <a:lnTo>
                    <a:pt x="54699" y="1310770"/>
                  </a:lnTo>
                  <a:lnTo>
                    <a:pt x="25777" y="1281848"/>
                  </a:lnTo>
                  <a:lnTo>
                    <a:pt x="6811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98596" y="4689728"/>
            <a:ext cx="1999614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96240">
              <a:lnSpc>
                <a:spcPts val="1860"/>
              </a:lnSpc>
              <a:spcBef>
                <a:spcPts val="31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Set M-PIN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validating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5767" y="4698491"/>
            <a:ext cx="472440" cy="553720"/>
          </a:xfrm>
          <a:custGeom>
            <a:avLst/>
            <a:gdLst/>
            <a:ahLst/>
            <a:cxnLst/>
            <a:rect l="l" t="t" r="r" b="b"/>
            <a:pathLst>
              <a:path w="472439" h="553720">
                <a:moveTo>
                  <a:pt x="236219" y="0"/>
                </a:moveTo>
                <a:lnTo>
                  <a:pt x="0" y="276605"/>
                </a:lnTo>
                <a:lnTo>
                  <a:pt x="236219" y="553211"/>
                </a:lnTo>
                <a:lnTo>
                  <a:pt x="236219" y="442594"/>
                </a:lnTo>
                <a:lnTo>
                  <a:pt x="472439" y="442594"/>
                </a:lnTo>
                <a:lnTo>
                  <a:pt x="472439" y="110616"/>
                </a:lnTo>
                <a:lnTo>
                  <a:pt x="236219" y="110616"/>
                </a:lnTo>
                <a:lnTo>
                  <a:pt x="23621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51459" y="4294632"/>
            <a:ext cx="2254250" cy="1362710"/>
            <a:chOff x="251459" y="4294632"/>
            <a:chExt cx="2254250" cy="1362710"/>
          </a:xfrm>
        </p:grpSpPr>
        <p:sp>
          <p:nvSpPr>
            <p:cNvPr id="29" name="object 29"/>
            <p:cNvSpPr/>
            <p:nvPr/>
          </p:nvSpPr>
          <p:spPr>
            <a:xfrm>
              <a:off x="264413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2094484" y="0"/>
                  </a:moveTo>
                  <a:lnTo>
                    <a:pt x="133654" y="0"/>
                  </a:lnTo>
                  <a:lnTo>
                    <a:pt x="91410" y="6811"/>
                  </a:lnTo>
                  <a:lnTo>
                    <a:pt x="54721" y="25777"/>
                  </a:lnTo>
                  <a:lnTo>
                    <a:pt x="25788" y="54699"/>
                  </a:lnTo>
                  <a:lnTo>
                    <a:pt x="6814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4" y="1245173"/>
                  </a:lnTo>
                  <a:lnTo>
                    <a:pt x="25788" y="1281848"/>
                  </a:lnTo>
                  <a:lnTo>
                    <a:pt x="54721" y="1310770"/>
                  </a:lnTo>
                  <a:lnTo>
                    <a:pt x="91410" y="1329736"/>
                  </a:lnTo>
                  <a:lnTo>
                    <a:pt x="133654" y="1336548"/>
                  </a:lnTo>
                  <a:lnTo>
                    <a:pt x="2094484" y="1336548"/>
                  </a:lnTo>
                  <a:lnTo>
                    <a:pt x="2136713" y="1329736"/>
                  </a:lnTo>
                  <a:lnTo>
                    <a:pt x="2173388" y="1310770"/>
                  </a:lnTo>
                  <a:lnTo>
                    <a:pt x="2202310" y="1281848"/>
                  </a:lnTo>
                  <a:lnTo>
                    <a:pt x="2221276" y="1245173"/>
                  </a:lnTo>
                  <a:lnTo>
                    <a:pt x="2228088" y="1202944"/>
                  </a:lnTo>
                  <a:lnTo>
                    <a:pt x="2228088" y="133603"/>
                  </a:lnTo>
                  <a:lnTo>
                    <a:pt x="2221276" y="91374"/>
                  </a:lnTo>
                  <a:lnTo>
                    <a:pt x="2202310" y="54699"/>
                  </a:lnTo>
                  <a:lnTo>
                    <a:pt x="2173388" y="25777"/>
                  </a:lnTo>
                  <a:lnTo>
                    <a:pt x="2136713" y="6811"/>
                  </a:lnTo>
                  <a:lnTo>
                    <a:pt x="2094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413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0" y="133603"/>
                  </a:moveTo>
                  <a:lnTo>
                    <a:pt x="6814" y="91374"/>
                  </a:lnTo>
                  <a:lnTo>
                    <a:pt x="25788" y="54699"/>
                  </a:lnTo>
                  <a:lnTo>
                    <a:pt x="54721" y="25777"/>
                  </a:lnTo>
                  <a:lnTo>
                    <a:pt x="91410" y="6811"/>
                  </a:lnTo>
                  <a:lnTo>
                    <a:pt x="133654" y="0"/>
                  </a:lnTo>
                  <a:lnTo>
                    <a:pt x="2094484" y="0"/>
                  </a:lnTo>
                  <a:lnTo>
                    <a:pt x="2136713" y="6811"/>
                  </a:lnTo>
                  <a:lnTo>
                    <a:pt x="2173388" y="25777"/>
                  </a:lnTo>
                  <a:lnTo>
                    <a:pt x="2202310" y="54699"/>
                  </a:lnTo>
                  <a:lnTo>
                    <a:pt x="2221276" y="91374"/>
                  </a:lnTo>
                  <a:lnTo>
                    <a:pt x="2228088" y="133603"/>
                  </a:lnTo>
                  <a:lnTo>
                    <a:pt x="2228088" y="1202944"/>
                  </a:lnTo>
                  <a:lnTo>
                    <a:pt x="2221276" y="1245173"/>
                  </a:lnTo>
                  <a:lnTo>
                    <a:pt x="2202310" y="1281848"/>
                  </a:lnTo>
                  <a:lnTo>
                    <a:pt x="2173388" y="1310770"/>
                  </a:lnTo>
                  <a:lnTo>
                    <a:pt x="2136713" y="1329736"/>
                  </a:lnTo>
                  <a:lnTo>
                    <a:pt x="2094484" y="1336548"/>
                  </a:lnTo>
                  <a:lnTo>
                    <a:pt x="133654" y="1336548"/>
                  </a:lnTo>
                  <a:lnTo>
                    <a:pt x="91410" y="1329736"/>
                  </a:lnTo>
                  <a:lnTo>
                    <a:pt x="54721" y="1310770"/>
                  </a:lnTo>
                  <a:lnTo>
                    <a:pt x="25788" y="1281848"/>
                  </a:lnTo>
                  <a:lnTo>
                    <a:pt x="6814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9520" y="4689728"/>
            <a:ext cx="107696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5244" marR="5080" indent="-43180">
              <a:lnSpc>
                <a:spcPts val="1860"/>
              </a:lnSpc>
              <a:spcBef>
                <a:spcPts val="315"/>
              </a:spcBef>
            </a:pP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on  Completed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5" y="420018"/>
            <a:ext cx="7283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Bell MT" panose="02020503060305020303" pitchFamily="18" charset="0"/>
                <a:cs typeface="Calibri"/>
              </a:rPr>
              <a:t>Sample</a:t>
            </a:r>
            <a:r>
              <a:rPr sz="2800" b="1" spc="-20" dirty="0">
                <a:latin typeface="Bell MT" panose="02020503060305020303" pitchFamily="18" charset="0"/>
                <a:cs typeface="Calibri"/>
              </a:rPr>
              <a:t> </a:t>
            </a:r>
            <a:r>
              <a:rPr sz="2800" b="1" spc="-10" dirty="0">
                <a:latin typeface="Bell MT" panose="02020503060305020303" pitchFamily="18" charset="0"/>
                <a:cs typeface="Calibri"/>
              </a:rPr>
              <a:t>Screenshots </a:t>
            </a:r>
            <a:r>
              <a:rPr sz="2800" b="1" spc="-15" dirty="0">
                <a:latin typeface="Bell MT" panose="02020503060305020303" pitchFamily="18" charset="0"/>
                <a:cs typeface="Calibri"/>
              </a:rPr>
              <a:t>(PhonePe</a:t>
            </a:r>
            <a:r>
              <a:rPr sz="28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2800" b="1" spc="-5" dirty="0">
                <a:latin typeface="Bell MT" panose="02020503060305020303" pitchFamily="18" charset="0"/>
                <a:cs typeface="Calibri"/>
              </a:rPr>
              <a:t>app)</a:t>
            </a:r>
            <a:endParaRPr sz="2800" b="1" dirty="0">
              <a:latin typeface="Bell MT" panose="02020503060305020303" pitchFamily="18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655" y="1295400"/>
            <a:ext cx="7144511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007" y="860221"/>
            <a:ext cx="47059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Sending</a:t>
            </a:r>
            <a:r>
              <a:rPr b="1" spc="-2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 </a:t>
            </a:r>
            <a:r>
              <a:rPr b="1" spc="-1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Money</a:t>
            </a:r>
            <a:r>
              <a:rPr b="1" spc="-15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 </a:t>
            </a:r>
            <a:r>
              <a:rPr b="1" spc="-5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on</a:t>
            </a:r>
            <a:r>
              <a:rPr b="1" spc="-2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 </a:t>
            </a:r>
            <a:r>
              <a:rPr b="1" spc="-5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Calibri"/>
              </a:rPr>
              <a:t>UPI</a:t>
            </a:r>
            <a:endParaRPr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59" y="2065020"/>
            <a:ext cx="2254250" cy="1363980"/>
            <a:chOff x="251459" y="2065020"/>
            <a:chExt cx="2254250" cy="1363980"/>
          </a:xfrm>
        </p:grpSpPr>
        <p:sp>
          <p:nvSpPr>
            <p:cNvPr id="4" name="object 4"/>
            <p:cNvSpPr/>
            <p:nvPr/>
          </p:nvSpPr>
          <p:spPr>
            <a:xfrm>
              <a:off x="264413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2094230" y="0"/>
                  </a:moveTo>
                  <a:lnTo>
                    <a:pt x="133807" y="0"/>
                  </a:lnTo>
                  <a:lnTo>
                    <a:pt x="91513" y="6825"/>
                  </a:lnTo>
                  <a:lnTo>
                    <a:pt x="54781" y="25830"/>
                  </a:lnTo>
                  <a:lnTo>
                    <a:pt x="25816" y="54809"/>
                  </a:lnTo>
                  <a:lnTo>
                    <a:pt x="6821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1" y="1246518"/>
                  </a:lnTo>
                  <a:lnTo>
                    <a:pt x="25816" y="1283262"/>
                  </a:lnTo>
                  <a:lnTo>
                    <a:pt x="54781" y="1312241"/>
                  </a:lnTo>
                  <a:lnTo>
                    <a:pt x="91513" y="1331246"/>
                  </a:lnTo>
                  <a:lnTo>
                    <a:pt x="133807" y="1338072"/>
                  </a:lnTo>
                  <a:lnTo>
                    <a:pt x="2094230" y="1338072"/>
                  </a:lnTo>
                  <a:lnTo>
                    <a:pt x="2136534" y="1331246"/>
                  </a:lnTo>
                  <a:lnTo>
                    <a:pt x="2173278" y="1312241"/>
                  </a:lnTo>
                  <a:lnTo>
                    <a:pt x="2202257" y="1283262"/>
                  </a:lnTo>
                  <a:lnTo>
                    <a:pt x="2221262" y="1246518"/>
                  </a:lnTo>
                  <a:lnTo>
                    <a:pt x="2228088" y="1204214"/>
                  </a:lnTo>
                  <a:lnTo>
                    <a:pt x="2228088" y="133858"/>
                  </a:lnTo>
                  <a:lnTo>
                    <a:pt x="2221262" y="91553"/>
                  </a:lnTo>
                  <a:lnTo>
                    <a:pt x="2202257" y="54809"/>
                  </a:lnTo>
                  <a:lnTo>
                    <a:pt x="2173278" y="25830"/>
                  </a:lnTo>
                  <a:lnTo>
                    <a:pt x="2136534" y="6825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413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0" y="133858"/>
                  </a:moveTo>
                  <a:lnTo>
                    <a:pt x="6821" y="91553"/>
                  </a:lnTo>
                  <a:lnTo>
                    <a:pt x="25816" y="54809"/>
                  </a:lnTo>
                  <a:lnTo>
                    <a:pt x="54781" y="25830"/>
                  </a:lnTo>
                  <a:lnTo>
                    <a:pt x="91513" y="6825"/>
                  </a:lnTo>
                  <a:lnTo>
                    <a:pt x="133807" y="0"/>
                  </a:lnTo>
                  <a:lnTo>
                    <a:pt x="2094230" y="0"/>
                  </a:lnTo>
                  <a:lnTo>
                    <a:pt x="2136534" y="6825"/>
                  </a:lnTo>
                  <a:lnTo>
                    <a:pt x="2173278" y="25830"/>
                  </a:lnTo>
                  <a:lnTo>
                    <a:pt x="2202257" y="54809"/>
                  </a:lnTo>
                  <a:lnTo>
                    <a:pt x="2221262" y="91553"/>
                  </a:lnTo>
                  <a:lnTo>
                    <a:pt x="2228088" y="133858"/>
                  </a:lnTo>
                  <a:lnTo>
                    <a:pt x="2228088" y="1204214"/>
                  </a:lnTo>
                  <a:lnTo>
                    <a:pt x="2221262" y="1246518"/>
                  </a:lnTo>
                  <a:lnTo>
                    <a:pt x="2202257" y="1283262"/>
                  </a:lnTo>
                  <a:lnTo>
                    <a:pt x="2173278" y="1312241"/>
                  </a:lnTo>
                  <a:lnTo>
                    <a:pt x="2136534" y="1331246"/>
                  </a:lnTo>
                  <a:lnTo>
                    <a:pt x="2094230" y="1338072"/>
                  </a:lnTo>
                  <a:lnTo>
                    <a:pt x="133807" y="1338072"/>
                  </a:lnTo>
                  <a:lnTo>
                    <a:pt x="91513" y="1331246"/>
                  </a:lnTo>
                  <a:lnTo>
                    <a:pt x="54781" y="1312241"/>
                  </a:lnTo>
                  <a:lnTo>
                    <a:pt x="25816" y="1283262"/>
                  </a:lnTo>
                  <a:lnTo>
                    <a:pt x="6821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7463" y="2362962"/>
            <a:ext cx="1677035" cy="698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6870" marR="5080" indent="-344805">
              <a:lnSpc>
                <a:spcPts val="2530"/>
              </a:lnSpc>
              <a:spcBef>
                <a:spcPts val="38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sz="23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“Send</a:t>
            </a:r>
            <a:r>
              <a:rPr lang="en-IN"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300" spc="10" dirty="0">
                <a:solidFill>
                  <a:srgbClr val="FFFFFF"/>
                </a:solidFill>
                <a:latin typeface="Calibri"/>
                <a:cs typeface="Calibri"/>
              </a:rPr>
              <a:t>Money”</a:t>
            </a:r>
            <a:endParaRPr lang="en-US" sz="23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8335" y="2470404"/>
            <a:ext cx="472440" cy="551815"/>
          </a:xfrm>
          <a:custGeom>
            <a:avLst/>
            <a:gdLst/>
            <a:ahLst/>
            <a:cxnLst/>
            <a:rect l="l" t="t" r="r" b="b"/>
            <a:pathLst>
              <a:path w="472439" h="551814">
                <a:moveTo>
                  <a:pt x="236219" y="0"/>
                </a:moveTo>
                <a:lnTo>
                  <a:pt x="236219" y="110362"/>
                </a:lnTo>
                <a:lnTo>
                  <a:pt x="0" y="110362"/>
                </a:lnTo>
                <a:lnTo>
                  <a:pt x="0" y="441325"/>
                </a:lnTo>
                <a:lnTo>
                  <a:pt x="236219" y="441325"/>
                </a:lnTo>
                <a:lnTo>
                  <a:pt x="236219" y="551688"/>
                </a:lnTo>
                <a:lnTo>
                  <a:pt x="472439" y="275844"/>
                </a:lnTo>
                <a:lnTo>
                  <a:pt x="23621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72611" y="2065020"/>
            <a:ext cx="2254250" cy="1363980"/>
            <a:chOff x="3372611" y="2065020"/>
            <a:chExt cx="2254250" cy="1363980"/>
          </a:xfrm>
        </p:grpSpPr>
        <p:sp>
          <p:nvSpPr>
            <p:cNvPr id="9" name="object 9"/>
            <p:cNvSpPr/>
            <p:nvPr/>
          </p:nvSpPr>
          <p:spPr>
            <a:xfrm>
              <a:off x="3385565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2094230" y="0"/>
                  </a:moveTo>
                  <a:lnTo>
                    <a:pt x="133858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5" y="1246518"/>
                  </a:lnTo>
                  <a:lnTo>
                    <a:pt x="25830" y="1283262"/>
                  </a:lnTo>
                  <a:lnTo>
                    <a:pt x="54809" y="1312241"/>
                  </a:lnTo>
                  <a:lnTo>
                    <a:pt x="91553" y="1331246"/>
                  </a:lnTo>
                  <a:lnTo>
                    <a:pt x="133858" y="1338072"/>
                  </a:lnTo>
                  <a:lnTo>
                    <a:pt x="2094230" y="1338072"/>
                  </a:lnTo>
                  <a:lnTo>
                    <a:pt x="2136534" y="1331246"/>
                  </a:lnTo>
                  <a:lnTo>
                    <a:pt x="2173278" y="1312241"/>
                  </a:lnTo>
                  <a:lnTo>
                    <a:pt x="2202257" y="1283262"/>
                  </a:lnTo>
                  <a:lnTo>
                    <a:pt x="2221262" y="1246518"/>
                  </a:lnTo>
                  <a:lnTo>
                    <a:pt x="2228088" y="1204214"/>
                  </a:lnTo>
                  <a:lnTo>
                    <a:pt x="2228088" y="133858"/>
                  </a:lnTo>
                  <a:lnTo>
                    <a:pt x="2221262" y="91553"/>
                  </a:lnTo>
                  <a:lnTo>
                    <a:pt x="2202257" y="54809"/>
                  </a:lnTo>
                  <a:lnTo>
                    <a:pt x="2173278" y="25830"/>
                  </a:lnTo>
                  <a:lnTo>
                    <a:pt x="2136534" y="6825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5565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8" y="0"/>
                  </a:lnTo>
                  <a:lnTo>
                    <a:pt x="2094230" y="0"/>
                  </a:lnTo>
                  <a:lnTo>
                    <a:pt x="2136534" y="6825"/>
                  </a:lnTo>
                  <a:lnTo>
                    <a:pt x="2173278" y="25830"/>
                  </a:lnTo>
                  <a:lnTo>
                    <a:pt x="2202257" y="54809"/>
                  </a:lnTo>
                  <a:lnTo>
                    <a:pt x="2221262" y="91553"/>
                  </a:lnTo>
                  <a:lnTo>
                    <a:pt x="2228088" y="133858"/>
                  </a:lnTo>
                  <a:lnTo>
                    <a:pt x="2228088" y="1204214"/>
                  </a:lnTo>
                  <a:lnTo>
                    <a:pt x="2221262" y="1246518"/>
                  </a:lnTo>
                  <a:lnTo>
                    <a:pt x="2202257" y="1283262"/>
                  </a:lnTo>
                  <a:lnTo>
                    <a:pt x="2173278" y="1312241"/>
                  </a:lnTo>
                  <a:lnTo>
                    <a:pt x="2136534" y="1331246"/>
                  </a:lnTo>
                  <a:lnTo>
                    <a:pt x="2094230" y="1338072"/>
                  </a:lnTo>
                  <a:lnTo>
                    <a:pt x="133858" y="1338072"/>
                  </a:lnTo>
                  <a:lnTo>
                    <a:pt x="91553" y="1331246"/>
                  </a:lnTo>
                  <a:lnTo>
                    <a:pt x="54809" y="1312241"/>
                  </a:lnTo>
                  <a:lnTo>
                    <a:pt x="25830" y="1283262"/>
                  </a:lnTo>
                  <a:lnTo>
                    <a:pt x="6825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36950" y="2202307"/>
            <a:ext cx="1924050" cy="1018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33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Enter 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payee’s 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Payment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09488" y="2470404"/>
            <a:ext cx="472440" cy="551815"/>
          </a:xfrm>
          <a:custGeom>
            <a:avLst/>
            <a:gdLst/>
            <a:ahLst/>
            <a:cxnLst/>
            <a:rect l="l" t="t" r="r" b="b"/>
            <a:pathLst>
              <a:path w="472439" h="551814">
                <a:moveTo>
                  <a:pt x="236220" y="0"/>
                </a:moveTo>
                <a:lnTo>
                  <a:pt x="236220" y="110362"/>
                </a:lnTo>
                <a:lnTo>
                  <a:pt x="0" y="110362"/>
                </a:lnTo>
                <a:lnTo>
                  <a:pt x="0" y="441325"/>
                </a:lnTo>
                <a:lnTo>
                  <a:pt x="236220" y="441325"/>
                </a:lnTo>
                <a:lnTo>
                  <a:pt x="236220" y="551688"/>
                </a:lnTo>
                <a:lnTo>
                  <a:pt x="472439" y="275844"/>
                </a:lnTo>
                <a:lnTo>
                  <a:pt x="236220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492240" y="2065020"/>
            <a:ext cx="2255520" cy="1363980"/>
            <a:chOff x="6492240" y="2065020"/>
            <a:chExt cx="2255520" cy="1363980"/>
          </a:xfrm>
        </p:grpSpPr>
        <p:sp>
          <p:nvSpPr>
            <p:cNvPr id="14" name="object 14"/>
            <p:cNvSpPr/>
            <p:nvPr/>
          </p:nvSpPr>
          <p:spPr>
            <a:xfrm>
              <a:off x="6505194" y="2077974"/>
              <a:ext cx="2230120" cy="1338580"/>
            </a:xfrm>
            <a:custGeom>
              <a:avLst/>
              <a:gdLst/>
              <a:ahLst/>
              <a:cxnLst/>
              <a:rect l="l" t="t" r="r" b="b"/>
              <a:pathLst>
                <a:path w="2230120" h="1338579">
                  <a:moveTo>
                    <a:pt x="2095753" y="0"/>
                  </a:moveTo>
                  <a:lnTo>
                    <a:pt x="133857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5" y="1246518"/>
                  </a:lnTo>
                  <a:lnTo>
                    <a:pt x="25830" y="1283262"/>
                  </a:lnTo>
                  <a:lnTo>
                    <a:pt x="54809" y="1312241"/>
                  </a:lnTo>
                  <a:lnTo>
                    <a:pt x="91553" y="1331246"/>
                  </a:lnTo>
                  <a:lnTo>
                    <a:pt x="133857" y="1338072"/>
                  </a:lnTo>
                  <a:lnTo>
                    <a:pt x="2095753" y="1338072"/>
                  </a:lnTo>
                  <a:lnTo>
                    <a:pt x="2138058" y="1331246"/>
                  </a:lnTo>
                  <a:lnTo>
                    <a:pt x="2174802" y="1312241"/>
                  </a:lnTo>
                  <a:lnTo>
                    <a:pt x="2203781" y="1283262"/>
                  </a:lnTo>
                  <a:lnTo>
                    <a:pt x="2222786" y="1246518"/>
                  </a:lnTo>
                  <a:lnTo>
                    <a:pt x="2229611" y="1204214"/>
                  </a:lnTo>
                  <a:lnTo>
                    <a:pt x="2229611" y="133858"/>
                  </a:lnTo>
                  <a:lnTo>
                    <a:pt x="2222786" y="91553"/>
                  </a:lnTo>
                  <a:lnTo>
                    <a:pt x="2203781" y="54809"/>
                  </a:lnTo>
                  <a:lnTo>
                    <a:pt x="2174802" y="25830"/>
                  </a:lnTo>
                  <a:lnTo>
                    <a:pt x="2138058" y="6825"/>
                  </a:lnTo>
                  <a:lnTo>
                    <a:pt x="2095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5194" y="2077974"/>
              <a:ext cx="2230120" cy="1338580"/>
            </a:xfrm>
            <a:custGeom>
              <a:avLst/>
              <a:gdLst/>
              <a:ahLst/>
              <a:cxnLst/>
              <a:rect l="l" t="t" r="r" b="b"/>
              <a:pathLst>
                <a:path w="2230120" h="1338579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7" y="0"/>
                  </a:lnTo>
                  <a:lnTo>
                    <a:pt x="2095753" y="0"/>
                  </a:lnTo>
                  <a:lnTo>
                    <a:pt x="2138058" y="6825"/>
                  </a:lnTo>
                  <a:lnTo>
                    <a:pt x="2174802" y="25830"/>
                  </a:lnTo>
                  <a:lnTo>
                    <a:pt x="2203781" y="54809"/>
                  </a:lnTo>
                  <a:lnTo>
                    <a:pt x="2222786" y="91553"/>
                  </a:lnTo>
                  <a:lnTo>
                    <a:pt x="2229611" y="133858"/>
                  </a:lnTo>
                  <a:lnTo>
                    <a:pt x="2229611" y="1204214"/>
                  </a:lnTo>
                  <a:lnTo>
                    <a:pt x="2222786" y="1246518"/>
                  </a:lnTo>
                  <a:lnTo>
                    <a:pt x="2203781" y="1283262"/>
                  </a:lnTo>
                  <a:lnTo>
                    <a:pt x="2174802" y="1312241"/>
                  </a:lnTo>
                  <a:lnTo>
                    <a:pt x="2138058" y="1331246"/>
                  </a:lnTo>
                  <a:lnTo>
                    <a:pt x="2095753" y="1338072"/>
                  </a:lnTo>
                  <a:lnTo>
                    <a:pt x="133857" y="1338072"/>
                  </a:lnTo>
                  <a:lnTo>
                    <a:pt x="91553" y="1331246"/>
                  </a:lnTo>
                  <a:lnTo>
                    <a:pt x="54809" y="1312241"/>
                  </a:lnTo>
                  <a:lnTo>
                    <a:pt x="25830" y="1283262"/>
                  </a:lnTo>
                  <a:lnTo>
                    <a:pt x="6825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92214" y="2523236"/>
            <a:ext cx="16573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23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42631" y="3610355"/>
            <a:ext cx="553720" cy="474345"/>
          </a:xfrm>
          <a:custGeom>
            <a:avLst/>
            <a:gdLst/>
            <a:ahLst/>
            <a:cxnLst/>
            <a:rect l="l" t="t" r="r" b="b"/>
            <a:pathLst>
              <a:path w="553720" h="474345">
                <a:moveTo>
                  <a:pt x="442595" y="0"/>
                </a:moveTo>
                <a:lnTo>
                  <a:pt x="110617" y="0"/>
                </a:lnTo>
                <a:lnTo>
                  <a:pt x="110617" y="236982"/>
                </a:lnTo>
                <a:lnTo>
                  <a:pt x="0" y="236982"/>
                </a:lnTo>
                <a:lnTo>
                  <a:pt x="276606" y="473964"/>
                </a:lnTo>
                <a:lnTo>
                  <a:pt x="553212" y="236982"/>
                </a:lnTo>
                <a:lnTo>
                  <a:pt x="442595" y="236982"/>
                </a:lnTo>
                <a:lnTo>
                  <a:pt x="442595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492240" y="4294632"/>
            <a:ext cx="2255520" cy="1362710"/>
            <a:chOff x="6492240" y="4294632"/>
            <a:chExt cx="2255520" cy="1362710"/>
          </a:xfrm>
        </p:grpSpPr>
        <p:sp>
          <p:nvSpPr>
            <p:cNvPr id="19" name="object 19"/>
            <p:cNvSpPr/>
            <p:nvPr/>
          </p:nvSpPr>
          <p:spPr>
            <a:xfrm>
              <a:off x="6505194" y="4307586"/>
              <a:ext cx="2230120" cy="1336675"/>
            </a:xfrm>
            <a:custGeom>
              <a:avLst/>
              <a:gdLst/>
              <a:ahLst/>
              <a:cxnLst/>
              <a:rect l="l" t="t" r="r" b="b"/>
              <a:pathLst>
                <a:path w="2230120" h="1336675">
                  <a:moveTo>
                    <a:pt x="2096007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1" y="1245173"/>
                  </a:lnTo>
                  <a:lnTo>
                    <a:pt x="25777" y="1281848"/>
                  </a:lnTo>
                  <a:lnTo>
                    <a:pt x="54699" y="1310770"/>
                  </a:lnTo>
                  <a:lnTo>
                    <a:pt x="91374" y="1329736"/>
                  </a:lnTo>
                  <a:lnTo>
                    <a:pt x="133603" y="1336548"/>
                  </a:lnTo>
                  <a:lnTo>
                    <a:pt x="2096007" y="1336548"/>
                  </a:lnTo>
                  <a:lnTo>
                    <a:pt x="2138237" y="1329736"/>
                  </a:lnTo>
                  <a:lnTo>
                    <a:pt x="2174912" y="1310770"/>
                  </a:lnTo>
                  <a:lnTo>
                    <a:pt x="2203834" y="1281848"/>
                  </a:lnTo>
                  <a:lnTo>
                    <a:pt x="2222800" y="1245173"/>
                  </a:lnTo>
                  <a:lnTo>
                    <a:pt x="2229611" y="1202944"/>
                  </a:lnTo>
                  <a:lnTo>
                    <a:pt x="2229611" y="133603"/>
                  </a:lnTo>
                  <a:lnTo>
                    <a:pt x="2222800" y="91374"/>
                  </a:lnTo>
                  <a:lnTo>
                    <a:pt x="2203834" y="54699"/>
                  </a:lnTo>
                  <a:lnTo>
                    <a:pt x="2174912" y="25777"/>
                  </a:lnTo>
                  <a:lnTo>
                    <a:pt x="2138237" y="6811"/>
                  </a:lnTo>
                  <a:lnTo>
                    <a:pt x="20960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194" y="4307586"/>
              <a:ext cx="2230120" cy="1336675"/>
            </a:xfrm>
            <a:custGeom>
              <a:avLst/>
              <a:gdLst/>
              <a:ahLst/>
              <a:cxnLst/>
              <a:rect l="l" t="t" r="r" b="b"/>
              <a:pathLst>
                <a:path w="2230120" h="1336675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2096007" y="0"/>
                  </a:lnTo>
                  <a:lnTo>
                    <a:pt x="2138237" y="6811"/>
                  </a:lnTo>
                  <a:lnTo>
                    <a:pt x="2174912" y="25777"/>
                  </a:lnTo>
                  <a:lnTo>
                    <a:pt x="2203834" y="54699"/>
                  </a:lnTo>
                  <a:lnTo>
                    <a:pt x="2222800" y="91374"/>
                  </a:lnTo>
                  <a:lnTo>
                    <a:pt x="2229611" y="133603"/>
                  </a:lnTo>
                  <a:lnTo>
                    <a:pt x="2229611" y="1202944"/>
                  </a:lnTo>
                  <a:lnTo>
                    <a:pt x="2222800" y="1245173"/>
                  </a:lnTo>
                  <a:lnTo>
                    <a:pt x="2203834" y="1281848"/>
                  </a:lnTo>
                  <a:lnTo>
                    <a:pt x="2174912" y="1310770"/>
                  </a:lnTo>
                  <a:lnTo>
                    <a:pt x="2138237" y="1329736"/>
                  </a:lnTo>
                  <a:lnTo>
                    <a:pt x="2096007" y="1336548"/>
                  </a:lnTo>
                  <a:lnTo>
                    <a:pt x="133603" y="1336548"/>
                  </a:lnTo>
                  <a:lnTo>
                    <a:pt x="91374" y="1329736"/>
                  </a:lnTo>
                  <a:lnTo>
                    <a:pt x="54699" y="1310770"/>
                  </a:lnTo>
                  <a:lnTo>
                    <a:pt x="25777" y="1281848"/>
                  </a:lnTo>
                  <a:lnTo>
                    <a:pt x="6811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35826" y="4591888"/>
            <a:ext cx="1767839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645"/>
              </a:lnSpc>
              <a:spcBef>
                <a:spcPts val="105"/>
              </a:spcBef>
            </a:pP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remarks</a:t>
            </a:r>
            <a:endParaRPr sz="2300" dirty="0">
              <a:latin typeface="Calibri"/>
              <a:cs typeface="Calibri"/>
            </a:endParaRPr>
          </a:p>
          <a:p>
            <a:pPr marL="12700">
              <a:lnSpc>
                <a:spcPts val="2645"/>
              </a:lnSpc>
            </a:pP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lang="en-US" sz="23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algn="ctr">
              <a:lnSpc>
                <a:spcPts val="2645"/>
              </a:lnSpc>
            </a:pPr>
            <a:r>
              <a:rPr lang="en-IN" sz="2300" spc="-5" dirty="0">
                <a:solidFill>
                  <a:srgbClr val="FFFFFF"/>
                </a:solidFill>
                <a:latin typeface="Calibri"/>
                <a:cs typeface="Calibri"/>
              </a:rPr>
              <a:t>(optional)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5396" y="4698491"/>
            <a:ext cx="474345" cy="553720"/>
          </a:xfrm>
          <a:custGeom>
            <a:avLst/>
            <a:gdLst/>
            <a:ahLst/>
            <a:cxnLst/>
            <a:rect l="l" t="t" r="r" b="b"/>
            <a:pathLst>
              <a:path w="474345" h="553720">
                <a:moveTo>
                  <a:pt x="236981" y="0"/>
                </a:moveTo>
                <a:lnTo>
                  <a:pt x="0" y="276605"/>
                </a:lnTo>
                <a:lnTo>
                  <a:pt x="236981" y="553211"/>
                </a:lnTo>
                <a:lnTo>
                  <a:pt x="236981" y="442594"/>
                </a:lnTo>
                <a:lnTo>
                  <a:pt x="473963" y="442594"/>
                </a:lnTo>
                <a:lnTo>
                  <a:pt x="473963" y="110616"/>
                </a:lnTo>
                <a:lnTo>
                  <a:pt x="236981" y="110616"/>
                </a:lnTo>
                <a:lnTo>
                  <a:pt x="236981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372611" y="4294632"/>
            <a:ext cx="2254250" cy="1362710"/>
            <a:chOff x="3372611" y="4294632"/>
            <a:chExt cx="2254250" cy="1362710"/>
          </a:xfrm>
        </p:grpSpPr>
        <p:sp>
          <p:nvSpPr>
            <p:cNvPr id="24" name="object 24"/>
            <p:cNvSpPr/>
            <p:nvPr/>
          </p:nvSpPr>
          <p:spPr>
            <a:xfrm>
              <a:off x="3385565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2094484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1" y="1245173"/>
                  </a:lnTo>
                  <a:lnTo>
                    <a:pt x="25777" y="1281848"/>
                  </a:lnTo>
                  <a:lnTo>
                    <a:pt x="54699" y="1310770"/>
                  </a:lnTo>
                  <a:lnTo>
                    <a:pt x="91374" y="1329736"/>
                  </a:lnTo>
                  <a:lnTo>
                    <a:pt x="133604" y="1336548"/>
                  </a:lnTo>
                  <a:lnTo>
                    <a:pt x="2094484" y="1336548"/>
                  </a:lnTo>
                  <a:lnTo>
                    <a:pt x="2136713" y="1329736"/>
                  </a:lnTo>
                  <a:lnTo>
                    <a:pt x="2173388" y="1310770"/>
                  </a:lnTo>
                  <a:lnTo>
                    <a:pt x="2202310" y="1281848"/>
                  </a:lnTo>
                  <a:lnTo>
                    <a:pt x="2221276" y="1245173"/>
                  </a:lnTo>
                  <a:lnTo>
                    <a:pt x="2228088" y="1202944"/>
                  </a:lnTo>
                  <a:lnTo>
                    <a:pt x="2228088" y="133603"/>
                  </a:lnTo>
                  <a:lnTo>
                    <a:pt x="2221276" y="91374"/>
                  </a:lnTo>
                  <a:lnTo>
                    <a:pt x="2202310" y="54699"/>
                  </a:lnTo>
                  <a:lnTo>
                    <a:pt x="2173388" y="25777"/>
                  </a:lnTo>
                  <a:lnTo>
                    <a:pt x="2136713" y="6811"/>
                  </a:lnTo>
                  <a:lnTo>
                    <a:pt x="2094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5565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2094484" y="0"/>
                  </a:lnTo>
                  <a:lnTo>
                    <a:pt x="2136713" y="6811"/>
                  </a:lnTo>
                  <a:lnTo>
                    <a:pt x="2173388" y="25777"/>
                  </a:lnTo>
                  <a:lnTo>
                    <a:pt x="2202310" y="54699"/>
                  </a:lnTo>
                  <a:lnTo>
                    <a:pt x="2221276" y="91374"/>
                  </a:lnTo>
                  <a:lnTo>
                    <a:pt x="2228088" y="133603"/>
                  </a:lnTo>
                  <a:lnTo>
                    <a:pt x="2228088" y="1202944"/>
                  </a:lnTo>
                  <a:lnTo>
                    <a:pt x="2221276" y="1245173"/>
                  </a:lnTo>
                  <a:lnTo>
                    <a:pt x="2202310" y="1281848"/>
                  </a:lnTo>
                  <a:lnTo>
                    <a:pt x="2173388" y="1310770"/>
                  </a:lnTo>
                  <a:lnTo>
                    <a:pt x="2136713" y="1329736"/>
                  </a:lnTo>
                  <a:lnTo>
                    <a:pt x="2094484" y="1336548"/>
                  </a:lnTo>
                  <a:lnTo>
                    <a:pt x="133604" y="1336548"/>
                  </a:lnTo>
                  <a:lnTo>
                    <a:pt x="91374" y="1329736"/>
                  </a:lnTo>
                  <a:lnTo>
                    <a:pt x="54699" y="1310770"/>
                  </a:lnTo>
                  <a:lnTo>
                    <a:pt x="25777" y="1281848"/>
                  </a:lnTo>
                  <a:lnTo>
                    <a:pt x="6811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77741" y="4591888"/>
            <a:ext cx="1442085" cy="69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645"/>
              </a:lnSpc>
              <a:spcBef>
                <a:spcPts val="10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Confirm</a:t>
            </a:r>
            <a:r>
              <a:rPr sz="2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ts val="2645"/>
              </a:lnSpc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5767" y="4698491"/>
            <a:ext cx="472440" cy="553720"/>
          </a:xfrm>
          <a:custGeom>
            <a:avLst/>
            <a:gdLst/>
            <a:ahLst/>
            <a:cxnLst/>
            <a:rect l="l" t="t" r="r" b="b"/>
            <a:pathLst>
              <a:path w="472439" h="553720">
                <a:moveTo>
                  <a:pt x="236219" y="0"/>
                </a:moveTo>
                <a:lnTo>
                  <a:pt x="0" y="276605"/>
                </a:lnTo>
                <a:lnTo>
                  <a:pt x="236219" y="553211"/>
                </a:lnTo>
                <a:lnTo>
                  <a:pt x="236219" y="442594"/>
                </a:lnTo>
                <a:lnTo>
                  <a:pt x="472439" y="442594"/>
                </a:lnTo>
                <a:lnTo>
                  <a:pt x="472439" y="110616"/>
                </a:lnTo>
                <a:lnTo>
                  <a:pt x="236219" y="110616"/>
                </a:lnTo>
                <a:lnTo>
                  <a:pt x="23621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51459" y="4294632"/>
            <a:ext cx="2254250" cy="1362710"/>
            <a:chOff x="251459" y="4294632"/>
            <a:chExt cx="2254250" cy="1362710"/>
          </a:xfrm>
        </p:grpSpPr>
        <p:sp>
          <p:nvSpPr>
            <p:cNvPr id="29" name="object 29"/>
            <p:cNvSpPr/>
            <p:nvPr/>
          </p:nvSpPr>
          <p:spPr>
            <a:xfrm>
              <a:off x="264413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2094484" y="0"/>
                  </a:moveTo>
                  <a:lnTo>
                    <a:pt x="133654" y="0"/>
                  </a:lnTo>
                  <a:lnTo>
                    <a:pt x="91410" y="6811"/>
                  </a:lnTo>
                  <a:lnTo>
                    <a:pt x="54721" y="25777"/>
                  </a:lnTo>
                  <a:lnTo>
                    <a:pt x="25788" y="54699"/>
                  </a:lnTo>
                  <a:lnTo>
                    <a:pt x="6814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4" y="1245173"/>
                  </a:lnTo>
                  <a:lnTo>
                    <a:pt x="25788" y="1281848"/>
                  </a:lnTo>
                  <a:lnTo>
                    <a:pt x="54721" y="1310770"/>
                  </a:lnTo>
                  <a:lnTo>
                    <a:pt x="91410" y="1329736"/>
                  </a:lnTo>
                  <a:lnTo>
                    <a:pt x="133654" y="1336548"/>
                  </a:lnTo>
                  <a:lnTo>
                    <a:pt x="2094484" y="1336548"/>
                  </a:lnTo>
                  <a:lnTo>
                    <a:pt x="2136713" y="1329736"/>
                  </a:lnTo>
                  <a:lnTo>
                    <a:pt x="2173388" y="1310770"/>
                  </a:lnTo>
                  <a:lnTo>
                    <a:pt x="2202310" y="1281848"/>
                  </a:lnTo>
                  <a:lnTo>
                    <a:pt x="2221276" y="1245173"/>
                  </a:lnTo>
                  <a:lnTo>
                    <a:pt x="2228088" y="1202944"/>
                  </a:lnTo>
                  <a:lnTo>
                    <a:pt x="2228088" y="133603"/>
                  </a:lnTo>
                  <a:lnTo>
                    <a:pt x="2221276" y="91374"/>
                  </a:lnTo>
                  <a:lnTo>
                    <a:pt x="2202310" y="54699"/>
                  </a:lnTo>
                  <a:lnTo>
                    <a:pt x="2173388" y="25777"/>
                  </a:lnTo>
                  <a:lnTo>
                    <a:pt x="2136713" y="6811"/>
                  </a:lnTo>
                  <a:lnTo>
                    <a:pt x="2094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413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0" y="133603"/>
                  </a:moveTo>
                  <a:lnTo>
                    <a:pt x="6814" y="91374"/>
                  </a:lnTo>
                  <a:lnTo>
                    <a:pt x="25788" y="54699"/>
                  </a:lnTo>
                  <a:lnTo>
                    <a:pt x="54721" y="25777"/>
                  </a:lnTo>
                  <a:lnTo>
                    <a:pt x="91410" y="6811"/>
                  </a:lnTo>
                  <a:lnTo>
                    <a:pt x="133654" y="0"/>
                  </a:lnTo>
                  <a:lnTo>
                    <a:pt x="2094484" y="0"/>
                  </a:lnTo>
                  <a:lnTo>
                    <a:pt x="2136713" y="6811"/>
                  </a:lnTo>
                  <a:lnTo>
                    <a:pt x="2173388" y="25777"/>
                  </a:lnTo>
                  <a:lnTo>
                    <a:pt x="2202310" y="54699"/>
                  </a:lnTo>
                  <a:lnTo>
                    <a:pt x="2221276" y="91374"/>
                  </a:lnTo>
                  <a:lnTo>
                    <a:pt x="2228088" y="133603"/>
                  </a:lnTo>
                  <a:lnTo>
                    <a:pt x="2228088" y="1202944"/>
                  </a:lnTo>
                  <a:lnTo>
                    <a:pt x="2221276" y="1245173"/>
                  </a:lnTo>
                  <a:lnTo>
                    <a:pt x="2202310" y="1281848"/>
                  </a:lnTo>
                  <a:lnTo>
                    <a:pt x="2173388" y="1310770"/>
                  </a:lnTo>
                  <a:lnTo>
                    <a:pt x="2136713" y="1329736"/>
                  </a:lnTo>
                  <a:lnTo>
                    <a:pt x="2094484" y="1336548"/>
                  </a:lnTo>
                  <a:lnTo>
                    <a:pt x="133654" y="1336548"/>
                  </a:lnTo>
                  <a:lnTo>
                    <a:pt x="91410" y="1329736"/>
                  </a:lnTo>
                  <a:lnTo>
                    <a:pt x="54721" y="1310770"/>
                  </a:lnTo>
                  <a:lnTo>
                    <a:pt x="25788" y="1281848"/>
                  </a:lnTo>
                  <a:lnTo>
                    <a:pt x="6814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1680" y="4752847"/>
            <a:ext cx="12712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Hit</a:t>
            </a:r>
            <a:r>
              <a:rPr sz="23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“Send”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193" y="553607"/>
            <a:ext cx="39735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Bell MT" panose="02020503060305020303" pitchFamily="18" charset="0"/>
                <a:cs typeface="Calibri"/>
              </a:rPr>
              <a:t>Sending</a:t>
            </a:r>
            <a:r>
              <a:rPr sz="3200" b="1" spc="-80" dirty="0">
                <a:latin typeface="Bell MT" panose="02020503060305020303" pitchFamily="18" charset="0"/>
                <a:cs typeface="Calibri"/>
              </a:rPr>
              <a:t> </a:t>
            </a:r>
            <a:r>
              <a:rPr sz="3200" b="1" spc="-10" dirty="0">
                <a:latin typeface="Bell MT" panose="02020503060305020303" pitchFamily="18" charset="0"/>
                <a:cs typeface="Calibri"/>
              </a:rPr>
              <a:t>Money</a:t>
            </a:r>
            <a:endParaRPr sz="3200" b="1" dirty="0">
              <a:latin typeface="Bell MT" panose="02020503060305020303" pitchFamily="18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1371600"/>
            <a:ext cx="9081644" cy="4876800"/>
            <a:chOff x="-12191" y="915924"/>
            <a:chExt cx="9170035" cy="595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691" y="915924"/>
              <a:ext cx="7551420" cy="5716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6633209"/>
              <a:ext cx="9144000" cy="226060"/>
            </a:xfrm>
            <a:custGeom>
              <a:avLst/>
              <a:gdLst/>
              <a:ahLst/>
              <a:cxnLst/>
              <a:rect l="l" t="t" r="r" b="b"/>
              <a:pathLst>
                <a:path w="9144000" h="226059">
                  <a:moveTo>
                    <a:pt x="0" y="225552"/>
                  </a:moveTo>
                  <a:lnTo>
                    <a:pt x="9144000" y="22555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255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312" y="526035"/>
            <a:ext cx="71913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0" marR="5080" indent="-2902585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Bell MT" panose="02020503060305020303" pitchFamily="18" charset="0"/>
                <a:cs typeface="Calibri"/>
              </a:rPr>
              <a:t>Collecting</a:t>
            </a:r>
            <a:r>
              <a:rPr b="1" spc="-10" dirty="0">
                <a:latin typeface="Bell MT" panose="02020503060305020303" pitchFamily="18" charset="0"/>
                <a:cs typeface="Calibri"/>
              </a:rPr>
              <a:t> Money</a:t>
            </a:r>
            <a:r>
              <a:rPr lang="en-US" b="1" spc="-10" dirty="0">
                <a:latin typeface="Bell MT" panose="02020503060305020303" pitchFamily="18" charset="0"/>
                <a:cs typeface="Calibri"/>
              </a:rPr>
              <a:t> on upi</a:t>
            </a:r>
            <a:br>
              <a:rPr lang="en-US" b="1" spc="-10" dirty="0">
                <a:latin typeface="Bell MT" panose="02020503060305020303" pitchFamily="18" charset="0"/>
                <a:cs typeface="Calibri"/>
              </a:rPr>
            </a:br>
            <a:r>
              <a:rPr b="1" spc="-5" dirty="0">
                <a:latin typeface="Bell MT" panose="02020503060305020303" pitchFamily="18" charset="0"/>
                <a:cs typeface="Calibri"/>
              </a:rPr>
              <a:t> </a:t>
            </a:r>
            <a:r>
              <a:rPr b="1" spc="-20" dirty="0">
                <a:latin typeface="Bell MT" panose="02020503060305020303" pitchFamily="18" charset="0"/>
                <a:cs typeface="Calibri"/>
              </a:rPr>
              <a:t>(raise</a:t>
            </a:r>
            <a:r>
              <a:rPr b="1" spc="-10" dirty="0">
                <a:latin typeface="Bell MT" panose="02020503060305020303" pitchFamily="18" charset="0"/>
                <a:cs typeface="Calibri"/>
              </a:rPr>
              <a:t> </a:t>
            </a:r>
            <a:r>
              <a:rPr b="1" spc="-5" dirty="0">
                <a:latin typeface="Bell MT" panose="02020503060305020303" pitchFamily="18" charset="0"/>
                <a:cs typeface="Calibri"/>
              </a:rPr>
              <a:t>a</a:t>
            </a:r>
            <a:r>
              <a:rPr b="1" spc="-10" dirty="0">
                <a:latin typeface="Bell MT" panose="02020503060305020303" pitchFamily="18" charset="0"/>
                <a:cs typeface="Calibri"/>
              </a:rPr>
              <a:t> demand)</a:t>
            </a:r>
            <a:endParaRPr b="1" dirty="0">
              <a:latin typeface="Bell MT" panose="02020503060305020303" pitchFamily="18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59" y="2065020"/>
            <a:ext cx="2254250" cy="1363980"/>
            <a:chOff x="251459" y="2065020"/>
            <a:chExt cx="2254250" cy="1363980"/>
          </a:xfrm>
        </p:grpSpPr>
        <p:sp>
          <p:nvSpPr>
            <p:cNvPr id="4" name="object 4"/>
            <p:cNvSpPr/>
            <p:nvPr/>
          </p:nvSpPr>
          <p:spPr>
            <a:xfrm>
              <a:off x="264413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2094230" y="0"/>
                  </a:moveTo>
                  <a:lnTo>
                    <a:pt x="133807" y="0"/>
                  </a:lnTo>
                  <a:lnTo>
                    <a:pt x="91513" y="6825"/>
                  </a:lnTo>
                  <a:lnTo>
                    <a:pt x="54781" y="25830"/>
                  </a:lnTo>
                  <a:lnTo>
                    <a:pt x="25816" y="54809"/>
                  </a:lnTo>
                  <a:lnTo>
                    <a:pt x="6821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1" y="1246518"/>
                  </a:lnTo>
                  <a:lnTo>
                    <a:pt x="25816" y="1283262"/>
                  </a:lnTo>
                  <a:lnTo>
                    <a:pt x="54781" y="1312241"/>
                  </a:lnTo>
                  <a:lnTo>
                    <a:pt x="91513" y="1331246"/>
                  </a:lnTo>
                  <a:lnTo>
                    <a:pt x="133807" y="1338072"/>
                  </a:lnTo>
                  <a:lnTo>
                    <a:pt x="2094230" y="1338072"/>
                  </a:lnTo>
                  <a:lnTo>
                    <a:pt x="2136534" y="1331246"/>
                  </a:lnTo>
                  <a:lnTo>
                    <a:pt x="2173278" y="1312241"/>
                  </a:lnTo>
                  <a:lnTo>
                    <a:pt x="2202257" y="1283262"/>
                  </a:lnTo>
                  <a:lnTo>
                    <a:pt x="2221262" y="1246518"/>
                  </a:lnTo>
                  <a:lnTo>
                    <a:pt x="2228088" y="1204214"/>
                  </a:lnTo>
                  <a:lnTo>
                    <a:pt x="2228088" y="133858"/>
                  </a:lnTo>
                  <a:lnTo>
                    <a:pt x="2221262" y="91553"/>
                  </a:lnTo>
                  <a:lnTo>
                    <a:pt x="2202257" y="54809"/>
                  </a:lnTo>
                  <a:lnTo>
                    <a:pt x="2173278" y="25830"/>
                  </a:lnTo>
                  <a:lnTo>
                    <a:pt x="2136534" y="6825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413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0" y="133858"/>
                  </a:moveTo>
                  <a:lnTo>
                    <a:pt x="6821" y="91553"/>
                  </a:lnTo>
                  <a:lnTo>
                    <a:pt x="25816" y="54809"/>
                  </a:lnTo>
                  <a:lnTo>
                    <a:pt x="54781" y="25830"/>
                  </a:lnTo>
                  <a:lnTo>
                    <a:pt x="91513" y="6825"/>
                  </a:lnTo>
                  <a:lnTo>
                    <a:pt x="133807" y="0"/>
                  </a:lnTo>
                  <a:lnTo>
                    <a:pt x="2094230" y="0"/>
                  </a:lnTo>
                  <a:lnTo>
                    <a:pt x="2136534" y="6825"/>
                  </a:lnTo>
                  <a:lnTo>
                    <a:pt x="2173278" y="25830"/>
                  </a:lnTo>
                  <a:lnTo>
                    <a:pt x="2202257" y="54809"/>
                  </a:lnTo>
                  <a:lnTo>
                    <a:pt x="2221262" y="91553"/>
                  </a:lnTo>
                  <a:lnTo>
                    <a:pt x="2228088" y="133858"/>
                  </a:lnTo>
                  <a:lnTo>
                    <a:pt x="2228088" y="1204214"/>
                  </a:lnTo>
                  <a:lnTo>
                    <a:pt x="2221262" y="1246518"/>
                  </a:lnTo>
                  <a:lnTo>
                    <a:pt x="2202257" y="1283262"/>
                  </a:lnTo>
                  <a:lnTo>
                    <a:pt x="2173278" y="1312241"/>
                  </a:lnTo>
                  <a:lnTo>
                    <a:pt x="2136534" y="1331246"/>
                  </a:lnTo>
                  <a:lnTo>
                    <a:pt x="2094230" y="1338072"/>
                  </a:lnTo>
                  <a:lnTo>
                    <a:pt x="133807" y="1338072"/>
                  </a:lnTo>
                  <a:lnTo>
                    <a:pt x="91513" y="1331246"/>
                  </a:lnTo>
                  <a:lnTo>
                    <a:pt x="54781" y="1312241"/>
                  </a:lnTo>
                  <a:lnTo>
                    <a:pt x="25816" y="1283262"/>
                  </a:lnTo>
                  <a:lnTo>
                    <a:pt x="6821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212" y="2362962"/>
            <a:ext cx="1901189" cy="698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68630" marR="5080" indent="-456565">
              <a:lnSpc>
                <a:spcPts val="2530"/>
              </a:lnSpc>
              <a:spcBef>
                <a:spcPts val="38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sz="23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“Collect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Money”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8335" y="2470404"/>
            <a:ext cx="472440" cy="551815"/>
          </a:xfrm>
          <a:custGeom>
            <a:avLst/>
            <a:gdLst/>
            <a:ahLst/>
            <a:cxnLst/>
            <a:rect l="l" t="t" r="r" b="b"/>
            <a:pathLst>
              <a:path w="472439" h="551814">
                <a:moveTo>
                  <a:pt x="236219" y="0"/>
                </a:moveTo>
                <a:lnTo>
                  <a:pt x="236219" y="110362"/>
                </a:lnTo>
                <a:lnTo>
                  <a:pt x="0" y="110362"/>
                </a:lnTo>
                <a:lnTo>
                  <a:pt x="0" y="441325"/>
                </a:lnTo>
                <a:lnTo>
                  <a:pt x="236219" y="441325"/>
                </a:lnTo>
                <a:lnTo>
                  <a:pt x="236219" y="551688"/>
                </a:lnTo>
                <a:lnTo>
                  <a:pt x="472439" y="275844"/>
                </a:lnTo>
                <a:lnTo>
                  <a:pt x="23621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72611" y="2065020"/>
            <a:ext cx="2254250" cy="1363980"/>
            <a:chOff x="3372611" y="2065020"/>
            <a:chExt cx="2254250" cy="1363980"/>
          </a:xfrm>
        </p:grpSpPr>
        <p:sp>
          <p:nvSpPr>
            <p:cNvPr id="9" name="object 9"/>
            <p:cNvSpPr/>
            <p:nvPr/>
          </p:nvSpPr>
          <p:spPr>
            <a:xfrm>
              <a:off x="3385565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2094230" y="0"/>
                  </a:moveTo>
                  <a:lnTo>
                    <a:pt x="133858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5" y="1246518"/>
                  </a:lnTo>
                  <a:lnTo>
                    <a:pt x="25830" y="1283262"/>
                  </a:lnTo>
                  <a:lnTo>
                    <a:pt x="54809" y="1312241"/>
                  </a:lnTo>
                  <a:lnTo>
                    <a:pt x="91553" y="1331246"/>
                  </a:lnTo>
                  <a:lnTo>
                    <a:pt x="133858" y="1338072"/>
                  </a:lnTo>
                  <a:lnTo>
                    <a:pt x="2094230" y="1338072"/>
                  </a:lnTo>
                  <a:lnTo>
                    <a:pt x="2136534" y="1331246"/>
                  </a:lnTo>
                  <a:lnTo>
                    <a:pt x="2173278" y="1312241"/>
                  </a:lnTo>
                  <a:lnTo>
                    <a:pt x="2202257" y="1283262"/>
                  </a:lnTo>
                  <a:lnTo>
                    <a:pt x="2221262" y="1246518"/>
                  </a:lnTo>
                  <a:lnTo>
                    <a:pt x="2228088" y="1204214"/>
                  </a:lnTo>
                  <a:lnTo>
                    <a:pt x="2228088" y="133858"/>
                  </a:lnTo>
                  <a:lnTo>
                    <a:pt x="2221262" y="91553"/>
                  </a:lnTo>
                  <a:lnTo>
                    <a:pt x="2202257" y="54809"/>
                  </a:lnTo>
                  <a:lnTo>
                    <a:pt x="2173278" y="25830"/>
                  </a:lnTo>
                  <a:lnTo>
                    <a:pt x="2136534" y="6825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5565" y="2077974"/>
              <a:ext cx="2228215" cy="1338580"/>
            </a:xfrm>
            <a:custGeom>
              <a:avLst/>
              <a:gdLst/>
              <a:ahLst/>
              <a:cxnLst/>
              <a:rect l="l" t="t" r="r" b="b"/>
              <a:pathLst>
                <a:path w="2228215" h="1338579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8" y="0"/>
                  </a:lnTo>
                  <a:lnTo>
                    <a:pt x="2094230" y="0"/>
                  </a:lnTo>
                  <a:lnTo>
                    <a:pt x="2136534" y="6825"/>
                  </a:lnTo>
                  <a:lnTo>
                    <a:pt x="2173278" y="25830"/>
                  </a:lnTo>
                  <a:lnTo>
                    <a:pt x="2202257" y="54809"/>
                  </a:lnTo>
                  <a:lnTo>
                    <a:pt x="2221262" y="91553"/>
                  </a:lnTo>
                  <a:lnTo>
                    <a:pt x="2228088" y="133858"/>
                  </a:lnTo>
                  <a:lnTo>
                    <a:pt x="2228088" y="1204214"/>
                  </a:lnTo>
                  <a:lnTo>
                    <a:pt x="2221262" y="1246518"/>
                  </a:lnTo>
                  <a:lnTo>
                    <a:pt x="2202257" y="1283262"/>
                  </a:lnTo>
                  <a:lnTo>
                    <a:pt x="2173278" y="1312241"/>
                  </a:lnTo>
                  <a:lnTo>
                    <a:pt x="2136534" y="1331246"/>
                  </a:lnTo>
                  <a:lnTo>
                    <a:pt x="2094230" y="1338072"/>
                  </a:lnTo>
                  <a:lnTo>
                    <a:pt x="133858" y="1338072"/>
                  </a:lnTo>
                  <a:lnTo>
                    <a:pt x="91553" y="1331246"/>
                  </a:lnTo>
                  <a:lnTo>
                    <a:pt x="54809" y="1312241"/>
                  </a:lnTo>
                  <a:lnTo>
                    <a:pt x="25830" y="1283262"/>
                  </a:lnTo>
                  <a:lnTo>
                    <a:pt x="6825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36950" y="2202307"/>
            <a:ext cx="1924050" cy="1018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635" algn="ctr">
              <a:lnSpc>
                <a:spcPct val="91500"/>
              </a:lnSpc>
              <a:spcBef>
                <a:spcPts val="33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Enter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payer’s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Payment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09488" y="2470404"/>
            <a:ext cx="472440" cy="551815"/>
          </a:xfrm>
          <a:custGeom>
            <a:avLst/>
            <a:gdLst/>
            <a:ahLst/>
            <a:cxnLst/>
            <a:rect l="l" t="t" r="r" b="b"/>
            <a:pathLst>
              <a:path w="472439" h="551814">
                <a:moveTo>
                  <a:pt x="236220" y="0"/>
                </a:moveTo>
                <a:lnTo>
                  <a:pt x="236220" y="110362"/>
                </a:lnTo>
                <a:lnTo>
                  <a:pt x="0" y="110362"/>
                </a:lnTo>
                <a:lnTo>
                  <a:pt x="0" y="441325"/>
                </a:lnTo>
                <a:lnTo>
                  <a:pt x="236220" y="441325"/>
                </a:lnTo>
                <a:lnTo>
                  <a:pt x="236220" y="551688"/>
                </a:lnTo>
                <a:lnTo>
                  <a:pt x="472439" y="275844"/>
                </a:lnTo>
                <a:lnTo>
                  <a:pt x="236220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492240" y="2065020"/>
            <a:ext cx="2255520" cy="1363980"/>
            <a:chOff x="6492240" y="2065020"/>
            <a:chExt cx="2255520" cy="1363980"/>
          </a:xfrm>
        </p:grpSpPr>
        <p:sp>
          <p:nvSpPr>
            <p:cNvPr id="14" name="object 14"/>
            <p:cNvSpPr/>
            <p:nvPr/>
          </p:nvSpPr>
          <p:spPr>
            <a:xfrm>
              <a:off x="6505194" y="2077974"/>
              <a:ext cx="2230120" cy="1338580"/>
            </a:xfrm>
            <a:custGeom>
              <a:avLst/>
              <a:gdLst/>
              <a:ahLst/>
              <a:cxnLst/>
              <a:rect l="l" t="t" r="r" b="b"/>
              <a:pathLst>
                <a:path w="2230120" h="1338579">
                  <a:moveTo>
                    <a:pt x="2095753" y="0"/>
                  </a:moveTo>
                  <a:lnTo>
                    <a:pt x="133857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1204214"/>
                  </a:lnTo>
                  <a:lnTo>
                    <a:pt x="6825" y="1246518"/>
                  </a:lnTo>
                  <a:lnTo>
                    <a:pt x="25830" y="1283262"/>
                  </a:lnTo>
                  <a:lnTo>
                    <a:pt x="54809" y="1312241"/>
                  </a:lnTo>
                  <a:lnTo>
                    <a:pt x="91553" y="1331246"/>
                  </a:lnTo>
                  <a:lnTo>
                    <a:pt x="133857" y="1338072"/>
                  </a:lnTo>
                  <a:lnTo>
                    <a:pt x="2095753" y="1338072"/>
                  </a:lnTo>
                  <a:lnTo>
                    <a:pt x="2138058" y="1331246"/>
                  </a:lnTo>
                  <a:lnTo>
                    <a:pt x="2174802" y="1312241"/>
                  </a:lnTo>
                  <a:lnTo>
                    <a:pt x="2203781" y="1283262"/>
                  </a:lnTo>
                  <a:lnTo>
                    <a:pt x="2222786" y="1246518"/>
                  </a:lnTo>
                  <a:lnTo>
                    <a:pt x="2229611" y="1204214"/>
                  </a:lnTo>
                  <a:lnTo>
                    <a:pt x="2229611" y="133858"/>
                  </a:lnTo>
                  <a:lnTo>
                    <a:pt x="2222786" y="91553"/>
                  </a:lnTo>
                  <a:lnTo>
                    <a:pt x="2203781" y="54809"/>
                  </a:lnTo>
                  <a:lnTo>
                    <a:pt x="2174802" y="25830"/>
                  </a:lnTo>
                  <a:lnTo>
                    <a:pt x="2138058" y="6825"/>
                  </a:lnTo>
                  <a:lnTo>
                    <a:pt x="2095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5194" y="2077974"/>
              <a:ext cx="2230120" cy="1338580"/>
            </a:xfrm>
            <a:custGeom>
              <a:avLst/>
              <a:gdLst/>
              <a:ahLst/>
              <a:cxnLst/>
              <a:rect l="l" t="t" r="r" b="b"/>
              <a:pathLst>
                <a:path w="2230120" h="1338579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7" y="0"/>
                  </a:lnTo>
                  <a:lnTo>
                    <a:pt x="2095753" y="0"/>
                  </a:lnTo>
                  <a:lnTo>
                    <a:pt x="2138058" y="6825"/>
                  </a:lnTo>
                  <a:lnTo>
                    <a:pt x="2174802" y="25830"/>
                  </a:lnTo>
                  <a:lnTo>
                    <a:pt x="2203781" y="54809"/>
                  </a:lnTo>
                  <a:lnTo>
                    <a:pt x="2222786" y="91553"/>
                  </a:lnTo>
                  <a:lnTo>
                    <a:pt x="2229611" y="133858"/>
                  </a:lnTo>
                  <a:lnTo>
                    <a:pt x="2229611" y="1204214"/>
                  </a:lnTo>
                  <a:lnTo>
                    <a:pt x="2222786" y="1246518"/>
                  </a:lnTo>
                  <a:lnTo>
                    <a:pt x="2203781" y="1283262"/>
                  </a:lnTo>
                  <a:lnTo>
                    <a:pt x="2174802" y="1312241"/>
                  </a:lnTo>
                  <a:lnTo>
                    <a:pt x="2138058" y="1331246"/>
                  </a:lnTo>
                  <a:lnTo>
                    <a:pt x="2095753" y="1338072"/>
                  </a:lnTo>
                  <a:lnTo>
                    <a:pt x="133857" y="1338072"/>
                  </a:lnTo>
                  <a:lnTo>
                    <a:pt x="91553" y="1331246"/>
                  </a:lnTo>
                  <a:lnTo>
                    <a:pt x="54809" y="1312241"/>
                  </a:lnTo>
                  <a:lnTo>
                    <a:pt x="25830" y="1283262"/>
                  </a:lnTo>
                  <a:lnTo>
                    <a:pt x="6825" y="1246518"/>
                  </a:lnTo>
                  <a:lnTo>
                    <a:pt x="0" y="1204214"/>
                  </a:lnTo>
                  <a:lnTo>
                    <a:pt x="0" y="13385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92214" y="2523236"/>
            <a:ext cx="16573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23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42631" y="3610355"/>
            <a:ext cx="553720" cy="474345"/>
          </a:xfrm>
          <a:custGeom>
            <a:avLst/>
            <a:gdLst/>
            <a:ahLst/>
            <a:cxnLst/>
            <a:rect l="l" t="t" r="r" b="b"/>
            <a:pathLst>
              <a:path w="553720" h="474345">
                <a:moveTo>
                  <a:pt x="442595" y="0"/>
                </a:moveTo>
                <a:lnTo>
                  <a:pt x="110617" y="0"/>
                </a:lnTo>
                <a:lnTo>
                  <a:pt x="110617" y="236982"/>
                </a:lnTo>
                <a:lnTo>
                  <a:pt x="0" y="236982"/>
                </a:lnTo>
                <a:lnTo>
                  <a:pt x="276606" y="473964"/>
                </a:lnTo>
                <a:lnTo>
                  <a:pt x="553212" y="236982"/>
                </a:lnTo>
                <a:lnTo>
                  <a:pt x="442595" y="236982"/>
                </a:lnTo>
                <a:lnTo>
                  <a:pt x="442595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492240" y="4294632"/>
            <a:ext cx="2255520" cy="1362710"/>
            <a:chOff x="6492240" y="4294632"/>
            <a:chExt cx="2255520" cy="1362710"/>
          </a:xfrm>
        </p:grpSpPr>
        <p:sp>
          <p:nvSpPr>
            <p:cNvPr id="19" name="object 19"/>
            <p:cNvSpPr/>
            <p:nvPr/>
          </p:nvSpPr>
          <p:spPr>
            <a:xfrm>
              <a:off x="6505194" y="4307586"/>
              <a:ext cx="2230120" cy="1336675"/>
            </a:xfrm>
            <a:custGeom>
              <a:avLst/>
              <a:gdLst/>
              <a:ahLst/>
              <a:cxnLst/>
              <a:rect l="l" t="t" r="r" b="b"/>
              <a:pathLst>
                <a:path w="2230120" h="1336675">
                  <a:moveTo>
                    <a:pt x="2096007" y="0"/>
                  </a:moveTo>
                  <a:lnTo>
                    <a:pt x="133603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1" y="1245173"/>
                  </a:lnTo>
                  <a:lnTo>
                    <a:pt x="25777" y="1281848"/>
                  </a:lnTo>
                  <a:lnTo>
                    <a:pt x="54699" y="1310770"/>
                  </a:lnTo>
                  <a:lnTo>
                    <a:pt x="91374" y="1329736"/>
                  </a:lnTo>
                  <a:lnTo>
                    <a:pt x="133603" y="1336548"/>
                  </a:lnTo>
                  <a:lnTo>
                    <a:pt x="2096007" y="1336548"/>
                  </a:lnTo>
                  <a:lnTo>
                    <a:pt x="2138237" y="1329736"/>
                  </a:lnTo>
                  <a:lnTo>
                    <a:pt x="2174912" y="1310770"/>
                  </a:lnTo>
                  <a:lnTo>
                    <a:pt x="2203834" y="1281848"/>
                  </a:lnTo>
                  <a:lnTo>
                    <a:pt x="2222800" y="1245173"/>
                  </a:lnTo>
                  <a:lnTo>
                    <a:pt x="2229611" y="1202944"/>
                  </a:lnTo>
                  <a:lnTo>
                    <a:pt x="2229611" y="133603"/>
                  </a:lnTo>
                  <a:lnTo>
                    <a:pt x="2222800" y="91374"/>
                  </a:lnTo>
                  <a:lnTo>
                    <a:pt x="2203834" y="54699"/>
                  </a:lnTo>
                  <a:lnTo>
                    <a:pt x="2174912" y="25777"/>
                  </a:lnTo>
                  <a:lnTo>
                    <a:pt x="2138237" y="6811"/>
                  </a:lnTo>
                  <a:lnTo>
                    <a:pt x="20960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194" y="4307586"/>
              <a:ext cx="2230120" cy="1336675"/>
            </a:xfrm>
            <a:custGeom>
              <a:avLst/>
              <a:gdLst/>
              <a:ahLst/>
              <a:cxnLst/>
              <a:rect l="l" t="t" r="r" b="b"/>
              <a:pathLst>
                <a:path w="2230120" h="1336675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3" y="0"/>
                  </a:lnTo>
                  <a:lnTo>
                    <a:pt x="2096007" y="0"/>
                  </a:lnTo>
                  <a:lnTo>
                    <a:pt x="2138237" y="6811"/>
                  </a:lnTo>
                  <a:lnTo>
                    <a:pt x="2174912" y="25777"/>
                  </a:lnTo>
                  <a:lnTo>
                    <a:pt x="2203834" y="54699"/>
                  </a:lnTo>
                  <a:lnTo>
                    <a:pt x="2222800" y="91374"/>
                  </a:lnTo>
                  <a:lnTo>
                    <a:pt x="2229611" y="133603"/>
                  </a:lnTo>
                  <a:lnTo>
                    <a:pt x="2229611" y="1202944"/>
                  </a:lnTo>
                  <a:lnTo>
                    <a:pt x="2222800" y="1245173"/>
                  </a:lnTo>
                  <a:lnTo>
                    <a:pt x="2203834" y="1281848"/>
                  </a:lnTo>
                  <a:lnTo>
                    <a:pt x="2174912" y="1310770"/>
                  </a:lnTo>
                  <a:lnTo>
                    <a:pt x="2138237" y="1329736"/>
                  </a:lnTo>
                  <a:lnTo>
                    <a:pt x="2096007" y="1336548"/>
                  </a:lnTo>
                  <a:lnTo>
                    <a:pt x="133603" y="1336548"/>
                  </a:lnTo>
                  <a:lnTo>
                    <a:pt x="91374" y="1329736"/>
                  </a:lnTo>
                  <a:lnTo>
                    <a:pt x="54699" y="1310770"/>
                  </a:lnTo>
                  <a:lnTo>
                    <a:pt x="25777" y="1281848"/>
                  </a:lnTo>
                  <a:lnTo>
                    <a:pt x="6811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38873" y="4431919"/>
            <a:ext cx="1762125" cy="1018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33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2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3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want to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collect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5396" y="4698491"/>
            <a:ext cx="474345" cy="553720"/>
          </a:xfrm>
          <a:custGeom>
            <a:avLst/>
            <a:gdLst/>
            <a:ahLst/>
            <a:cxnLst/>
            <a:rect l="l" t="t" r="r" b="b"/>
            <a:pathLst>
              <a:path w="474345" h="553720">
                <a:moveTo>
                  <a:pt x="236981" y="0"/>
                </a:moveTo>
                <a:lnTo>
                  <a:pt x="0" y="276605"/>
                </a:lnTo>
                <a:lnTo>
                  <a:pt x="236981" y="553211"/>
                </a:lnTo>
                <a:lnTo>
                  <a:pt x="236981" y="442594"/>
                </a:lnTo>
                <a:lnTo>
                  <a:pt x="473963" y="442594"/>
                </a:lnTo>
                <a:lnTo>
                  <a:pt x="473963" y="110616"/>
                </a:lnTo>
                <a:lnTo>
                  <a:pt x="236981" y="110616"/>
                </a:lnTo>
                <a:lnTo>
                  <a:pt x="236981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372611" y="4294632"/>
            <a:ext cx="2254250" cy="1362710"/>
            <a:chOff x="3372611" y="4294632"/>
            <a:chExt cx="2254250" cy="1362710"/>
          </a:xfrm>
        </p:grpSpPr>
        <p:sp>
          <p:nvSpPr>
            <p:cNvPr id="24" name="object 24"/>
            <p:cNvSpPr/>
            <p:nvPr/>
          </p:nvSpPr>
          <p:spPr>
            <a:xfrm>
              <a:off x="3385565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2094484" y="0"/>
                  </a:moveTo>
                  <a:lnTo>
                    <a:pt x="133604" y="0"/>
                  </a:lnTo>
                  <a:lnTo>
                    <a:pt x="91374" y="6811"/>
                  </a:lnTo>
                  <a:lnTo>
                    <a:pt x="54699" y="25777"/>
                  </a:lnTo>
                  <a:lnTo>
                    <a:pt x="25777" y="54699"/>
                  </a:lnTo>
                  <a:lnTo>
                    <a:pt x="6811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1" y="1245173"/>
                  </a:lnTo>
                  <a:lnTo>
                    <a:pt x="25777" y="1281848"/>
                  </a:lnTo>
                  <a:lnTo>
                    <a:pt x="54699" y="1310770"/>
                  </a:lnTo>
                  <a:lnTo>
                    <a:pt x="91374" y="1329736"/>
                  </a:lnTo>
                  <a:lnTo>
                    <a:pt x="133604" y="1336548"/>
                  </a:lnTo>
                  <a:lnTo>
                    <a:pt x="2094484" y="1336548"/>
                  </a:lnTo>
                  <a:lnTo>
                    <a:pt x="2136713" y="1329736"/>
                  </a:lnTo>
                  <a:lnTo>
                    <a:pt x="2173388" y="1310770"/>
                  </a:lnTo>
                  <a:lnTo>
                    <a:pt x="2202310" y="1281848"/>
                  </a:lnTo>
                  <a:lnTo>
                    <a:pt x="2221276" y="1245173"/>
                  </a:lnTo>
                  <a:lnTo>
                    <a:pt x="2228088" y="1202944"/>
                  </a:lnTo>
                  <a:lnTo>
                    <a:pt x="2228088" y="133603"/>
                  </a:lnTo>
                  <a:lnTo>
                    <a:pt x="2221276" y="91374"/>
                  </a:lnTo>
                  <a:lnTo>
                    <a:pt x="2202310" y="54699"/>
                  </a:lnTo>
                  <a:lnTo>
                    <a:pt x="2173388" y="25777"/>
                  </a:lnTo>
                  <a:lnTo>
                    <a:pt x="2136713" y="6811"/>
                  </a:lnTo>
                  <a:lnTo>
                    <a:pt x="2094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5565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0" y="133603"/>
                  </a:moveTo>
                  <a:lnTo>
                    <a:pt x="6811" y="91374"/>
                  </a:lnTo>
                  <a:lnTo>
                    <a:pt x="25777" y="54699"/>
                  </a:lnTo>
                  <a:lnTo>
                    <a:pt x="54699" y="25777"/>
                  </a:lnTo>
                  <a:lnTo>
                    <a:pt x="91374" y="6811"/>
                  </a:lnTo>
                  <a:lnTo>
                    <a:pt x="133604" y="0"/>
                  </a:lnTo>
                  <a:lnTo>
                    <a:pt x="2094484" y="0"/>
                  </a:lnTo>
                  <a:lnTo>
                    <a:pt x="2136713" y="6811"/>
                  </a:lnTo>
                  <a:lnTo>
                    <a:pt x="2173388" y="25777"/>
                  </a:lnTo>
                  <a:lnTo>
                    <a:pt x="2202310" y="54699"/>
                  </a:lnTo>
                  <a:lnTo>
                    <a:pt x="2221276" y="91374"/>
                  </a:lnTo>
                  <a:lnTo>
                    <a:pt x="2228088" y="133603"/>
                  </a:lnTo>
                  <a:lnTo>
                    <a:pt x="2228088" y="1202944"/>
                  </a:lnTo>
                  <a:lnTo>
                    <a:pt x="2221276" y="1245173"/>
                  </a:lnTo>
                  <a:lnTo>
                    <a:pt x="2202310" y="1281848"/>
                  </a:lnTo>
                  <a:lnTo>
                    <a:pt x="2173388" y="1310770"/>
                  </a:lnTo>
                  <a:lnTo>
                    <a:pt x="2136713" y="1329736"/>
                  </a:lnTo>
                  <a:lnTo>
                    <a:pt x="2094484" y="1336548"/>
                  </a:lnTo>
                  <a:lnTo>
                    <a:pt x="133604" y="1336548"/>
                  </a:lnTo>
                  <a:lnTo>
                    <a:pt x="91374" y="1329736"/>
                  </a:lnTo>
                  <a:lnTo>
                    <a:pt x="54699" y="1310770"/>
                  </a:lnTo>
                  <a:lnTo>
                    <a:pt x="25777" y="1281848"/>
                  </a:lnTo>
                  <a:lnTo>
                    <a:pt x="6811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14673" y="4591888"/>
            <a:ext cx="1767839" cy="69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645"/>
              </a:lnSpc>
              <a:spcBef>
                <a:spcPts val="105"/>
              </a:spcBef>
            </a:pP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remarks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45"/>
              </a:lnSpc>
            </a:pP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5767" y="4698491"/>
            <a:ext cx="472440" cy="553720"/>
          </a:xfrm>
          <a:custGeom>
            <a:avLst/>
            <a:gdLst/>
            <a:ahLst/>
            <a:cxnLst/>
            <a:rect l="l" t="t" r="r" b="b"/>
            <a:pathLst>
              <a:path w="472439" h="553720">
                <a:moveTo>
                  <a:pt x="236219" y="0"/>
                </a:moveTo>
                <a:lnTo>
                  <a:pt x="0" y="276605"/>
                </a:lnTo>
                <a:lnTo>
                  <a:pt x="236219" y="553211"/>
                </a:lnTo>
                <a:lnTo>
                  <a:pt x="236219" y="442594"/>
                </a:lnTo>
                <a:lnTo>
                  <a:pt x="472439" y="442594"/>
                </a:lnTo>
                <a:lnTo>
                  <a:pt x="472439" y="110616"/>
                </a:lnTo>
                <a:lnTo>
                  <a:pt x="236219" y="110616"/>
                </a:lnTo>
                <a:lnTo>
                  <a:pt x="23621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51459" y="4294632"/>
            <a:ext cx="2254250" cy="1362710"/>
            <a:chOff x="251459" y="4294632"/>
            <a:chExt cx="2254250" cy="1362710"/>
          </a:xfrm>
        </p:grpSpPr>
        <p:sp>
          <p:nvSpPr>
            <p:cNvPr id="29" name="object 29"/>
            <p:cNvSpPr/>
            <p:nvPr/>
          </p:nvSpPr>
          <p:spPr>
            <a:xfrm>
              <a:off x="264413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2094484" y="0"/>
                  </a:moveTo>
                  <a:lnTo>
                    <a:pt x="133654" y="0"/>
                  </a:lnTo>
                  <a:lnTo>
                    <a:pt x="91410" y="6811"/>
                  </a:lnTo>
                  <a:lnTo>
                    <a:pt x="54721" y="25777"/>
                  </a:lnTo>
                  <a:lnTo>
                    <a:pt x="25788" y="54699"/>
                  </a:lnTo>
                  <a:lnTo>
                    <a:pt x="6814" y="91374"/>
                  </a:lnTo>
                  <a:lnTo>
                    <a:pt x="0" y="133603"/>
                  </a:lnTo>
                  <a:lnTo>
                    <a:pt x="0" y="1202944"/>
                  </a:lnTo>
                  <a:lnTo>
                    <a:pt x="6814" y="1245173"/>
                  </a:lnTo>
                  <a:lnTo>
                    <a:pt x="25788" y="1281848"/>
                  </a:lnTo>
                  <a:lnTo>
                    <a:pt x="54721" y="1310770"/>
                  </a:lnTo>
                  <a:lnTo>
                    <a:pt x="91410" y="1329736"/>
                  </a:lnTo>
                  <a:lnTo>
                    <a:pt x="133654" y="1336548"/>
                  </a:lnTo>
                  <a:lnTo>
                    <a:pt x="2094484" y="1336548"/>
                  </a:lnTo>
                  <a:lnTo>
                    <a:pt x="2136713" y="1329736"/>
                  </a:lnTo>
                  <a:lnTo>
                    <a:pt x="2173388" y="1310770"/>
                  </a:lnTo>
                  <a:lnTo>
                    <a:pt x="2202310" y="1281848"/>
                  </a:lnTo>
                  <a:lnTo>
                    <a:pt x="2221276" y="1245173"/>
                  </a:lnTo>
                  <a:lnTo>
                    <a:pt x="2228088" y="1202944"/>
                  </a:lnTo>
                  <a:lnTo>
                    <a:pt x="2228088" y="133603"/>
                  </a:lnTo>
                  <a:lnTo>
                    <a:pt x="2221276" y="91374"/>
                  </a:lnTo>
                  <a:lnTo>
                    <a:pt x="2202310" y="54699"/>
                  </a:lnTo>
                  <a:lnTo>
                    <a:pt x="2173388" y="25777"/>
                  </a:lnTo>
                  <a:lnTo>
                    <a:pt x="2136713" y="6811"/>
                  </a:lnTo>
                  <a:lnTo>
                    <a:pt x="2094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413" y="4307586"/>
              <a:ext cx="2228215" cy="1336675"/>
            </a:xfrm>
            <a:custGeom>
              <a:avLst/>
              <a:gdLst/>
              <a:ahLst/>
              <a:cxnLst/>
              <a:rect l="l" t="t" r="r" b="b"/>
              <a:pathLst>
                <a:path w="2228215" h="1336675">
                  <a:moveTo>
                    <a:pt x="0" y="133603"/>
                  </a:moveTo>
                  <a:lnTo>
                    <a:pt x="6814" y="91374"/>
                  </a:lnTo>
                  <a:lnTo>
                    <a:pt x="25788" y="54699"/>
                  </a:lnTo>
                  <a:lnTo>
                    <a:pt x="54721" y="25777"/>
                  </a:lnTo>
                  <a:lnTo>
                    <a:pt x="91410" y="6811"/>
                  </a:lnTo>
                  <a:lnTo>
                    <a:pt x="133654" y="0"/>
                  </a:lnTo>
                  <a:lnTo>
                    <a:pt x="2094484" y="0"/>
                  </a:lnTo>
                  <a:lnTo>
                    <a:pt x="2136713" y="6811"/>
                  </a:lnTo>
                  <a:lnTo>
                    <a:pt x="2173388" y="25777"/>
                  </a:lnTo>
                  <a:lnTo>
                    <a:pt x="2202310" y="54699"/>
                  </a:lnTo>
                  <a:lnTo>
                    <a:pt x="2221276" y="91374"/>
                  </a:lnTo>
                  <a:lnTo>
                    <a:pt x="2228088" y="133603"/>
                  </a:lnTo>
                  <a:lnTo>
                    <a:pt x="2228088" y="1202944"/>
                  </a:lnTo>
                  <a:lnTo>
                    <a:pt x="2221276" y="1245173"/>
                  </a:lnTo>
                  <a:lnTo>
                    <a:pt x="2202310" y="1281848"/>
                  </a:lnTo>
                  <a:lnTo>
                    <a:pt x="2173388" y="1310770"/>
                  </a:lnTo>
                  <a:lnTo>
                    <a:pt x="2136713" y="1329736"/>
                  </a:lnTo>
                  <a:lnTo>
                    <a:pt x="2094484" y="1336548"/>
                  </a:lnTo>
                  <a:lnTo>
                    <a:pt x="133654" y="1336548"/>
                  </a:lnTo>
                  <a:lnTo>
                    <a:pt x="91410" y="1329736"/>
                  </a:lnTo>
                  <a:lnTo>
                    <a:pt x="54721" y="1310770"/>
                  </a:lnTo>
                  <a:lnTo>
                    <a:pt x="25788" y="1281848"/>
                  </a:lnTo>
                  <a:lnTo>
                    <a:pt x="6814" y="1245173"/>
                  </a:lnTo>
                  <a:lnTo>
                    <a:pt x="0" y="1202944"/>
                  </a:lnTo>
                  <a:lnTo>
                    <a:pt x="0" y="1336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8800" y="4752847"/>
            <a:ext cx="163766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Hit</a:t>
            </a:r>
            <a:r>
              <a:rPr sz="23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“Confirm”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53</TotalTime>
  <Words>198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MT</vt:lpstr>
      <vt:lpstr>BankGothic Md BT</vt:lpstr>
      <vt:lpstr>Bell MT</vt:lpstr>
      <vt:lpstr>Calibri</vt:lpstr>
      <vt:lpstr>Century Gothic</vt:lpstr>
      <vt:lpstr>Mesh</vt:lpstr>
      <vt:lpstr>DIGITAL PAYMENTS</vt:lpstr>
      <vt:lpstr> bhim – Bharath interface for money UPI - Unified Payment Interface</vt:lpstr>
      <vt:lpstr>Requirements for registration on UPI</vt:lpstr>
      <vt:lpstr>Third Party apps : </vt:lpstr>
      <vt:lpstr>UPI Registration Process</vt:lpstr>
      <vt:lpstr>Sample Screenshots (PhonePe app)</vt:lpstr>
      <vt:lpstr>Sending Money on UPI</vt:lpstr>
      <vt:lpstr>Sending Money</vt:lpstr>
      <vt:lpstr>Collecting Money on upi  (raise a demand)</vt:lpstr>
      <vt:lpstr>Collecting Money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PAYMENTS</dc:title>
  <cp:lastModifiedBy>PRASANTH NAIDU</cp:lastModifiedBy>
  <cp:revision>8</cp:revision>
  <dcterms:created xsi:type="dcterms:W3CDTF">2021-03-04T09:46:23Z</dcterms:created>
  <dcterms:modified xsi:type="dcterms:W3CDTF">2021-03-04T10:40:26Z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