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72" r:id="rId5"/>
    <p:sldId id="258" r:id="rId6"/>
    <p:sldId id="259" r:id="rId7"/>
    <p:sldId id="267" r:id="rId8"/>
    <p:sldId id="260" r:id="rId9"/>
    <p:sldId id="268" r:id="rId10"/>
    <p:sldId id="269" r:id="rId11"/>
    <p:sldId id="270" r:id="rId12"/>
    <p:sldId id="271" r:id="rId13"/>
    <p:sldId id="261" r:id="rId14"/>
    <p:sldId id="262" r:id="rId15"/>
    <p:sldId id="273" r:id="rId16"/>
    <p:sldId id="274"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2" r:id="rId33"/>
    <p:sldId id="293" r:id="rId34"/>
    <p:sldId id="294" r:id="rId35"/>
    <p:sldId id="295" r:id="rId36"/>
    <p:sldId id="296" r:id="rId37"/>
    <p:sldId id="297" r:id="rId38"/>
    <p:sldId id="298" r:id="rId39"/>
    <p:sldId id="299" r:id="rId40"/>
    <p:sldId id="300" r:id="rId41"/>
    <p:sldId id="291" r:id="rId42"/>
    <p:sldId id="26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3/17/2021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3/17/2021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3/17/2021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3/17/2021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3/17/2021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ocs.cloudfoundry.org/devguide/deploy-apps/manifest.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utorials.cloudfoundry.org/what-is-cf/" TargetMode="External"/><Relationship Id="rId2" Type="http://schemas.openxmlformats.org/officeDocument/2006/relationships/hyperlink" Target="https://docs.pivotal.io/application-service/2-10/concepts/overview.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56BB-42C1-4ECC-B529-720E4343A3AC}"/>
              </a:ext>
            </a:extLst>
          </p:cNvPr>
          <p:cNvSpPr>
            <a:spLocks noGrp="1"/>
          </p:cNvSpPr>
          <p:nvPr>
            <p:ph type="ctrTitle"/>
          </p:nvPr>
        </p:nvSpPr>
        <p:spPr>
          <a:xfrm>
            <a:off x="1288368" y="2745647"/>
            <a:ext cx="8361229" cy="2098226"/>
          </a:xfrm>
        </p:spPr>
        <p:txBody>
          <a:bodyPr/>
          <a:lstStyle/>
          <a:p>
            <a:r>
              <a:rPr lang="en-US" sz="6000" dirty="0"/>
              <a:t>Welcome to </a:t>
            </a:r>
            <a:br>
              <a:rPr lang="en-US" sz="6000" dirty="0"/>
            </a:br>
            <a:r>
              <a:rPr lang="en-US" sz="6000" dirty="0"/>
              <a:t>PIVOTAL CLOUD FOUNDRY</a:t>
            </a:r>
            <a:br>
              <a:rPr lang="en-US" sz="6000" dirty="0"/>
            </a:br>
            <a:r>
              <a:rPr lang="en-US" sz="6000" dirty="0"/>
              <a:t>(PCF)</a:t>
            </a:r>
          </a:p>
        </p:txBody>
      </p:sp>
      <p:sp>
        <p:nvSpPr>
          <p:cNvPr id="4" name="Title 1">
            <a:extLst>
              <a:ext uri="{FF2B5EF4-FFF2-40B4-BE49-F238E27FC236}">
                <a16:creationId xmlns:a16="http://schemas.microsoft.com/office/drawing/2014/main" id="{36041791-C56C-4298-9A65-46CEFA686AF9}"/>
              </a:ext>
            </a:extLst>
          </p:cNvPr>
          <p:cNvSpPr txBox="1">
            <a:spLocks/>
          </p:cNvSpPr>
          <p:nvPr/>
        </p:nvSpPr>
        <p:spPr>
          <a:xfrm>
            <a:off x="9270085" y="3429000"/>
            <a:ext cx="2776142" cy="2098226"/>
          </a:xfrm>
          <a:prstGeom prst="rect">
            <a:avLst/>
          </a:prstGeom>
        </p:spPr>
        <p:txBody>
          <a:bodyPr vert="horz" lIns="91440" tIns="45720" rIns="91440" bIns="45720" rtlCol="0" anchor="b">
            <a:noAutofit/>
          </a:bodyPr>
          <a:lstStyle>
            <a:lvl1pPr algn="ctr" defTabSz="914400" rtl="0" eaLnBrk="1" latinLnBrk="0" hangingPunct="1">
              <a:lnSpc>
                <a:spcPct val="89000"/>
              </a:lnSpc>
              <a:spcBef>
                <a:spcPct val="0"/>
              </a:spcBef>
              <a:buNone/>
              <a:defRPr sz="7200" kern="1200" cap="all" baseline="0">
                <a:solidFill>
                  <a:schemeClr val="tx2"/>
                </a:solidFill>
                <a:latin typeface="+mj-lt"/>
                <a:ea typeface="+mj-ea"/>
                <a:cs typeface="+mj-cs"/>
              </a:defRPr>
            </a:lvl1pPr>
          </a:lstStyle>
          <a:p>
            <a:pPr algn="l"/>
            <a:r>
              <a:rPr lang="en-US" sz="1500" b="1" u="sng" dirty="0"/>
              <a:t>Developers: </a:t>
            </a:r>
          </a:p>
          <a:p>
            <a:pPr algn="l"/>
            <a:r>
              <a:rPr lang="en-US" sz="1500" dirty="0"/>
              <a:t>Prasanth CV</a:t>
            </a:r>
          </a:p>
          <a:p>
            <a:pPr algn="l"/>
            <a:r>
              <a:rPr lang="en-US" sz="1500" dirty="0"/>
              <a:t>Pradeep</a:t>
            </a:r>
          </a:p>
          <a:p>
            <a:pPr algn="l"/>
            <a:r>
              <a:rPr lang="en-US" sz="1500" dirty="0"/>
              <a:t>Afreen</a:t>
            </a:r>
          </a:p>
        </p:txBody>
      </p:sp>
    </p:spTree>
    <p:extLst>
      <p:ext uri="{BB962C8B-B14F-4D97-AF65-F5344CB8AC3E}">
        <p14:creationId xmlns:p14="http://schemas.microsoft.com/office/powerpoint/2010/main" val="320637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44AFE4-B75A-44DC-96DE-636891D86EEE}"/>
              </a:ext>
            </a:extLst>
          </p:cNvPr>
          <p:cNvSpPr>
            <a:spLocks noGrp="1"/>
          </p:cNvSpPr>
          <p:nvPr>
            <p:ph idx="1"/>
          </p:nvPr>
        </p:nvSpPr>
        <p:spPr>
          <a:xfrm>
            <a:off x="1078899" y="1194620"/>
            <a:ext cx="9202993" cy="3581400"/>
          </a:xfrm>
        </p:spPr>
        <p:txBody>
          <a:bodyPr>
            <a:normAutofit/>
          </a:bodyPr>
          <a:lstStyle/>
          <a:p>
            <a:pPr marL="0" indent="0">
              <a:buNone/>
            </a:pPr>
            <a:r>
              <a:rPr lang="en-US" dirty="0">
                <a:effectLst/>
                <a:latin typeface="Calibri" panose="020F0502020204030204" pitchFamily="34" charset="0"/>
              </a:rPr>
              <a:t> </a:t>
            </a:r>
          </a:p>
        </p:txBody>
      </p:sp>
      <p:sp>
        <p:nvSpPr>
          <p:cNvPr id="2" name="Arrow: Right 1">
            <a:extLst>
              <a:ext uri="{FF2B5EF4-FFF2-40B4-BE49-F238E27FC236}">
                <a16:creationId xmlns:a16="http://schemas.microsoft.com/office/drawing/2014/main" id="{452C260D-27AF-4463-9CA1-3057F880DCC4}"/>
              </a:ext>
            </a:extLst>
          </p:cNvPr>
          <p:cNvSpPr/>
          <p:nvPr/>
        </p:nvSpPr>
        <p:spPr>
          <a:xfrm>
            <a:off x="4200170" y="1915706"/>
            <a:ext cx="923157" cy="443680"/>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5491CB85-4C58-4304-B153-FC25311D10FE}"/>
              </a:ext>
            </a:extLst>
          </p:cNvPr>
          <p:cNvSpPr txBox="1"/>
          <p:nvPr/>
        </p:nvSpPr>
        <p:spPr>
          <a:xfrm>
            <a:off x="2024743" y="456363"/>
            <a:ext cx="8257149" cy="775662"/>
          </a:xfrm>
          <a:prstGeom prst="rect">
            <a:avLst/>
          </a:prstGeom>
          <a:noFill/>
        </p:spPr>
        <p:txBody>
          <a:bodyPr wrap="square" rtlCol="0">
            <a:spAutoFit/>
          </a:bodyPr>
          <a:lstStyle/>
          <a:p>
            <a:pPr defTabSz="914400">
              <a:lnSpc>
                <a:spcPct val="109000"/>
              </a:lnSpc>
              <a:spcBef>
                <a:spcPct val="0"/>
              </a:spcBef>
              <a:spcAft>
                <a:spcPts val="600"/>
              </a:spcAft>
            </a:pPr>
            <a:r>
              <a:rPr lang="en-US" sz="4400" dirty="0">
                <a:solidFill>
                  <a:schemeClr val="tx2"/>
                </a:solidFill>
                <a:latin typeface="+mj-lt"/>
                <a:ea typeface="+mj-ea"/>
                <a:cs typeface="+mj-cs"/>
              </a:rPr>
              <a:t>Setup Environment Variables</a:t>
            </a:r>
          </a:p>
        </p:txBody>
      </p:sp>
      <p:pic>
        <p:nvPicPr>
          <p:cNvPr id="6146" name="Picture 2" descr="salqeueø. ">
            <a:extLst>
              <a:ext uri="{FF2B5EF4-FFF2-40B4-BE49-F238E27FC236}">
                <a16:creationId xmlns:a16="http://schemas.microsoft.com/office/drawing/2014/main" id="{A5F4AE68-7E54-4998-B6EC-027A9EFCD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812" y="1539178"/>
            <a:ext cx="3319632" cy="168818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System Properties &#10;Environment Variables &#10;Computer Name Hardware Advanced System Protection Remote &#10;User variables for chittapuvenkata.p &#10;You must be Bgged on as an Administrator to make most of these changes &#10;Performance — &#10;Visual effects. processor scheduling memory usage. and virtual memory &#10;Settings n &#10;user Profiles &#10;Desktop settings related to your Sign-in &#10;Setting em &#10;Startup and Recovery &#10;System startup system failure. and debugging information &#10;Setting em &#10;Environment Variables &#10;NUMBER OF PROCESSORS &#10;20203.2 x64 &#10;Kranthi Pra... &#10;Variable &#10;One Drive &#10;Path &#10;TEMP &#10;System variables &#10;Variable &#10;ComSpec &#10;Driver Data &#10;Path &#10;PATHEXT &#10;PROCESSOR ARCHITECTURE &#10;Value &#10;C: \ User: &#10;C.' \ User: &#10;Value &#10;Windows NT &#10;Files &#10;AMD64 &#10;Cancel ">
            <a:extLst>
              <a:ext uri="{FF2B5EF4-FFF2-40B4-BE49-F238E27FC236}">
                <a16:creationId xmlns:a16="http://schemas.microsoft.com/office/drawing/2014/main" id="{0B643DFD-1166-482B-A754-9A2A776902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3328" y="1400969"/>
            <a:ext cx="7073484" cy="41133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092E88E-D8CB-4432-8B10-33D8248C760E}"/>
              </a:ext>
            </a:extLst>
          </p:cNvPr>
          <p:cNvSpPr txBox="1"/>
          <p:nvPr/>
        </p:nvSpPr>
        <p:spPr>
          <a:xfrm>
            <a:off x="739589" y="3571925"/>
            <a:ext cx="4141693"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rPr>
              <a:t>Path will add automatically if not need to add manually</a:t>
            </a:r>
          </a:p>
          <a:p>
            <a:pPr marL="285750" indent="-285750">
              <a:buFont typeface="Arial" panose="020B0604020202020204" pitchFamily="34" charset="0"/>
              <a:buChar char="•"/>
            </a:pPr>
            <a:r>
              <a:rPr lang="en-US" dirty="0">
                <a:latin typeface="Calibri" panose="020F0502020204030204" pitchFamily="34" charset="0"/>
              </a:rPr>
              <a:t>To c</a:t>
            </a:r>
            <a:r>
              <a:rPr lang="en-US" sz="1800" dirty="0">
                <a:effectLst/>
                <a:latin typeface="Calibri" panose="020F0502020204030204" pitchFamily="34" charset="0"/>
              </a:rPr>
              <a:t>heck the installation is proper or not -&gt; Go to command prompt and use </a:t>
            </a:r>
            <a:r>
              <a:rPr lang="en-US" sz="1800" b="1" dirty="0">
                <a:solidFill>
                  <a:srgbClr val="0070C0"/>
                </a:solidFill>
                <a:effectLst/>
                <a:latin typeface="Calibri" panose="020F0502020204030204" pitchFamily="34" charset="0"/>
              </a:rPr>
              <a:t>'</a:t>
            </a:r>
            <a:r>
              <a:rPr lang="en-US" sz="1800" b="1" dirty="0" err="1">
                <a:solidFill>
                  <a:srgbClr val="0070C0"/>
                </a:solidFill>
                <a:effectLst/>
                <a:latin typeface="Calibri" panose="020F0502020204030204" pitchFamily="34" charset="0"/>
              </a:rPr>
              <a:t>cf</a:t>
            </a:r>
            <a:r>
              <a:rPr lang="en-US" sz="1800" b="1" dirty="0">
                <a:solidFill>
                  <a:srgbClr val="0070C0"/>
                </a:solidFill>
                <a:effectLst/>
                <a:latin typeface="Calibri" panose="020F0502020204030204" pitchFamily="34" charset="0"/>
              </a:rPr>
              <a:t> help -a</a:t>
            </a:r>
            <a:r>
              <a:rPr lang="en-US" sz="1800" b="1" dirty="0">
                <a:effectLst/>
                <a:latin typeface="Calibri" panose="020F0502020204030204" pitchFamily="34" charset="0"/>
              </a:rPr>
              <a:t>' </a:t>
            </a:r>
            <a:r>
              <a:rPr lang="en-US" sz="1800" dirty="0">
                <a:effectLst/>
                <a:latin typeface="Calibri" panose="020F0502020204030204" pitchFamily="34" charset="0"/>
              </a:rPr>
              <a:t>will see all  CF commands available.</a:t>
            </a:r>
          </a:p>
          <a:p>
            <a:pPr marL="285750" indent="-285750">
              <a:buFont typeface="Arial" panose="020B0604020202020204" pitchFamily="34" charset="0"/>
              <a:buChar char="•"/>
            </a:pPr>
            <a:r>
              <a:rPr lang="en-US" sz="1800" dirty="0">
                <a:effectLst/>
                <a:latin typeface="Calibri" panose="020F0502020204030204" pitchFamily="34" charset="0"/>
              </a:rPr>
              <a:t>To check version </a:t>
            </a:r>
            <a:r>
              <a:rPr lang="en-US" sz="1800" b="1" dirty="0">
                <a:solidFill>
                  <a:srgbClr val="0070C0"/>
                </a:solidFill>
                <a:effectLst/>
                <a:latin typeface="Calibri" panose="020F0502020204030204" pitchFamily="34" charset="0"/>
              </a:rPr>
              <a:t>'</a:t>
            </a:r>
            <a:r>
              <a:rPr lang="en-US" sz="1800" b="1" dirty="0" err="1">
                <a:solidFill>
                  <a:srgbClr val="0070C0"/>
                </a:solidFill>
                <a:effectLst/>
                <a:latin typeface="Calibri" panose="020F0502020204030204" pitchFamily="34" charset="0"/>
              </a:rPr>
              <a:t>cf</a:t>
            </a:r>
            <a:r>
              <a:rPr lang="en-US" sz="1800" b="1" dirty="0">
                <a:solidFill>
                  <a:srgbClr val="0070C0"/>
                </a:solidFill>
                <a:effectLst/>
                <a:latin typeface="Calibri" panose="020F0502020204030204" pitchFamily="34" charset="0"/>
              </a:rPr>
              <a:t> version'</a:t>
            </a:r>
          </a:p>
          <a:p>
            <a:pPr marL="342900" rtl="0" fontAlgn="ctr">
              <a:spcBef>
                <a:spcPts val="0"/>
              </a:spcBef>
              <a:spcAft>
                <a:spcPts val="0"/>
              </a:spcAft>
            </a:pPr>
            <a:r>
              <a:rPr lang="en-US" sz="1800" dirty="0">
                <a:effectLst/>
                <a:latin typeface="Calibri" panose="020F0502020204030204" pitchFamily="34" charset="0"/>
              </a:rPr>
              <a:t>Next register an account in CF</a:t>
            </a:r>
          </a:p>
          <a:p>
            <a:endParaRPr lang="en-US" dirty="0"/>
          </a:p>
        </p:txBody>
      </p:sp>
    </p:spTree>
    <p:extLst>
      <p:ext uri="{BB962C8B-B14F-4D97-AF65-F5344CB8AC3E}">
        <p14:creationId xmlns:p14="http://schemas.microsoft.com/office/powerpoint/2010/main" val="254178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8"/>
                                        </p:tgtEl>
                                        <p:attrNameLst>
                                          <p:attrName>style.visibility</p:attrName>
                                        </p:attrNameLst>
                                      </p:cBhvr>
                                      <p:to>
                                        <p:strVal val="visible"/>
                                      </p:to>
                                    </p:set>
                                    <p:anim calcmode="lin" valueType="num">
                                      <p:cBhvr additive="base">
                                        <p:cTn id="25" dur="500" fill="hold"/>
                                        <p:tgtEl>
                                          <p:spTgt spid="6148"/>
                                        </p:tgtEl>
                                        <p:attrNameLst>
                                          <p:attrName>ppt_x</p:attrName>
                                        </p:attrNameLst>
                                      </p:cBhvr>
                                      <p:tavLst>
                                        <p:tav tm="0">
                                          <p:val>
                                            <p:strVal val="#ppt_x"/>
                                          </p:val>
                                        </p:tav>
                                        <p:tav tm="100000">
                                          <p:val>
                                            <p:strVal val="#ppt_x"/>
                                          </p:val>
                                        </p:tav>
                                      </p:tavLst>
                                    </p:anim>
                                    <p:anim calcmode="lin" valueType="num">
                                      <p:cBhvr additive="base">
                                        <p:cTn id="26"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728E0-5DF5-4BDD-9FBA-EEB26ABD2FBC}"/>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 </a:t>
            </a:r>
            <a:endParaRPr lang="en-US" sz="4800" cap="all" dirty="0"/>
          </a:p>
        </p:txBody>
      </p:sp>
      <p:sp>
        <p:nvSpPr>
          <p:cNvPr id="4" name="Content Placeholder 3">
            <a:extLst>
              <a:ext uri="{FF2B5EF4-FFF2-40B4-BE49-F238E27FC236}">
                <a16:creationId xmlns:a16="http://schemas.microsoft.com/office/drawing/2014/main" id="{8DBC0F42-B060-4103-9A7A-877F85468E34}"/>
              </a:ext>
            </a:extLst>
          </p:cNvPr>
          <p:cNvSpPr>
            <a:spLocks noGrp="1"/>
          </p:cNvSpPr>
          <p:nvPr>
            <p:ph idx="1"/>
          </p:nvPr>
        </p:nvSpPr>
        <p:spPr>
          <a:xfrm>
            <a:off x="852947" y="2803824"/>
            <a:ext cx="10731565" cy="1489788"/>
          </a:xfrm>
        </p:spPr>
        <p:txBody>
          <a:bodyPr vert="horz" lIns="91440" tIns="45720" rIns="91440" bIns="45720" rtlCol="0">
            <a:normAutofit/>
          </a:bodyPr>
          <a:lstStyle/>
          <a:p>
            <a:pPr marL="0" indent="0" algn="ctr">
              <a:lnSpc>
                <a:spcPct val="109000"/>
              </a:lnSpc>
              <a:spcBef>
                <a:spcPct val="0"/>
              </a:spcBef>
              <a:spcAft>
                <a:spcPts val="600"/>
              </a:spcAft>
              <a:buNone/>
            </a:pPr>
            <a:r>
              <a:rPr lang="en-US" sz="4400" dirty="0">
                <a:latin typeface="+mj-lt"/>
                <a:ea typeface="+mj-ea"/>
                <a:cs typeface="+mj-cs"/>
              </a:rPr>
              <a:t>ACCOUNT CREATION IN PCF PORTAL</a:t>
            </a:r>
          </a:p>
        </p:txBody>
      </p:sp>
      <p:pic>
        <p:nvPicPr>
          <p:cNvPr id="5" name="Graphic 8" descr="User with solid fill">
            <a:extLst>
              <a:ext uri="{FF2B5EF4-FFF2-40B4-BE49-F238E27FC236}">
                <a16:creationId xmlns:a16="http://schemas.microsoft.com/office/drawing/2014/main" id="{EF3EE367-578A-48B1-AA57-441E4A769367}"/>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501851" y="1562704"/>
            <a:ext cx="914400" cy="914400"/>
          </a:xfrm>
          <a:prstGeom prst="rect">
            <a:avLst/>
          </a:prstGeom>
        </p:spPr>
      </p:pic>
    </p:spTree>
    <p:extLst>
      <p:ext uri="{BB962C8B-B14F-4D97-AF65-F5344CB8AC3E}">
        <p14:creationId xmlns:p14="http://schemas.microsoft.com/office/powerpoint/2010/main" val="88663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p:cTn id="13"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44AFE4-B75A-44DC-96DE-636891D86EEE}"/>
              </a:ext>
            </a:extLst>
          </p:cNvPr>
          <p:cNvSpPr>
            <a:spLocks noGrp="1"/>
          </p:cNvSpPr>
          <p:nvPr>
            <p:ph idx="1"/>
          </p:nvPr>
        </p:nvSpPr>
        <p:spPr>
          <a:xfrm>
            <a:off x="1078899" y="1194620"/>
            <a:ext cx="9202993" cy="3581400"/>
          </a:xfrm>
        </p:spPr>
        <p:txBody>
          <a:bodyPr>
            <a:normAutofit/>
          </a:bodyPr>
          <a:lstStyle/>
          <a:p>
            <a:pPr marL="0" indent="0">
              <a:buNone/>
            </a:pPr>
            <a:r>
              <a:rPr lang="en-US" dirty="0">
                <a:effectLst/>
                <a:latin typeface="Calibri" panose="020F0502020204030204" pitchFamily="34" charset="0"/>
              </a:rPr>
              <a:t> </a:t>
            </a:r>
          </a:p>
        </p:txBody>
      </p:sp>
      <p:pic>
        <p:nvPicPr>
          <p:cNvPr id="7170" name="Picture 2" descr="log i n.runpiVOtaLiOfJ03 in &#10;Pivotal, &#10;Sign in to continue ">
            <a:extLst>
              <a:ext uri="{FF2B5EF4-FFF2-40B4-BE49-F238E27FC236}">
                <a16:creationId xmlns:a16="http://schemas.microsoft.com/office/drawing/2014/main" id="{CF08AEDE-4728-47F1-A349-E279D098E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0891" y="238794"/>
            <a:ext cx="4371475" cy="309962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pps &#10;profile &#10;Sec rity &#10;Approvals &#10;Pivotal Services &#10;Pivotal Support &#10;pivotal Network &#10;partner Portal ">
            <a:extLst>
              <a:ext uri="{FF2B5EF4-FFF2-40B4-BE49-F238E27FC236}">
                <a16:creationId xmlns:a16="http://schemas.microsoft.com/office/drawing/2014/main" id="{275EE72E-F9D4-4DE3-A585-1E5F11F807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076" y="3828381"/>
            <a:ext cx="7182833" cy="20764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A348BA1-8E6F-49D7-A633-3D5E34767FF0}"/>
              </a:ext>
            </a:extLst>
          </p:cNvPr>
          <p:cNvSpPr txBox="1"/>
          <p:nvPr/>
        </p:nvSpPr>
        <p:spPr>
          <a:xfrm>
            <a:off x="1818848" y="3429000"/>
            <a:ext cx="9682293" cy="923330"/>
          </a:xfrm>
          <a:prstGeom prst="rect">
            <a:avLst/>
          </a:prstGeom>
          <a:noFill/>
        </p:spPr>
        <p:txBody>
          <a:bodyPr wrap="square" rtlCol="0">
            <a:spAutoFit/>
          </a:bodyPr>
          <a:lstStyle/>
          <a:p>
            <a:r>
              <a:rPr lang="en-US" sz="1800" dirty="0">
                <a:effectLst/>
                <a:latin typeface="Calibri" panose="020F0502020204030204" pitchFamily="34" charset="0"/>
              </a:rPr>
              <a:t>After creating new account and login with the credentials we can see below options in PCF portal</a:t>
            </a:r>
          </a:p>
          <a:p>
            <a:pPr marL="285750" indent="-285750">
              <a:buFont typeface="Arial" panose="020B0604020202020204" pitchFamily="34" charset="0"/>
              <a:buChar char="•"/>
            </a:pPr>
            <a:endParaRPr lang="en-US" sz="1800" dirty="0">
              <a:effectLst/>
              <a:latin typeface="Calibri" panose="020F0502020204030204" pitchFamily="34" charset="0"/>
            </a:endParaRPr>
          </a:p>
          <a:p>
            <a:endParaRPr lang="en-US" dirty="0"/>
          </a:p>
        </p:txBody>
      </p:sp>
      <p:sp>
        <p:nvSpPr>
          <p:cNvPr id="11" name="TextBox 10">
            <a:extLst>
              <a:ext uri="{FF2B5EF4-FFF2-40B4-BE49-F238E27FC236}">
                <a16:creationId xmlns:a16="http://schemas.microsoft.com/office/drawing/2014/main" id="{87ACE8F6-9180-4C96-86E8-3A4402930BC0}"/>
              </a:ext>
            </a:extLst>
          </p:cNvPr>
          <p:cNvSpPr txBox="1"/>
          <p:nvPr/>
        </p:nvSpPr>
        <p:spPr>
          <a:xfrm>
            <a:off x="1818848" y="5981046"/>
            <a:ext cx="9682293" cy="646331"/>
          </a:xfrm>
          <a:prstGeom prst="rect">
            <a:avLst/>
          </a:prstGeom>
          <a:noFill/>
        </p:spPr>
        <p:txBody>
          <a:bodyPr wrap="square" rtlCol="0">
            <a:spAutoFit/>
          </a:bodyPr>
          <a:lstStyle/>
          <a:p>
            <a:r>
              <a:rPr lang="en-US" dirty="0">
                <a:latin typeface="Calibri" panose="020F0502020204030204" pitchFamily="34" charset="0"/>
              </a:rPr>
              <a:t>Go to Pivotal Web Services =&gt;  It will open a page to create a free trail / paid services to use</a:t>
            </a:r>
          </a:p>
          <a:p>
            <a:endParaRPr lang="en-US" dirty="0"/>
          </a:p>
        </p:txBody>
      </p:sp>
    </p:spTree>
    <p:extLst>
      <p:ext uri="{BB962C8B-B14F-4D97-AF65-F5344CB8AC3E}">
        <p14:creationId xmlns:p14="http://schemas.microsoft.com/office/powerpoint/2010/main" val="158504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2"/>
                                        </p:tgtEl>
                                        <p:attrNameLst>
                                          <p:attrName>style.visibility</p:attrName>
                                        </p:attrNameLst>
                                      </p:cBhvr>
                                      <p:to>
                                        <p:strVal val="visible"/>
                                      </p:to>
                                    </p:set>
                                    <p:anim calcmode="lin" valueType="num">
                                      <p:cBhvr additive="base">
                                        <p:cTn id="19" dur="500" fill="hold"/>
                                        <p:tgtEl>
                                          <p:spTgt spid="7172"/>
                                        </p:tgtEl>
                                        <p:attrNameLst>
                                          <p:attrName>ppt_x</p:attrName>
                                        </p:attrNameLst>
                                      </p:cBhvr>
                                      <p:tavLst>
                                        <p:tav tm="0">
                                          <p:val>
                                            <p:strVal val="#ppt_x"/>
                                          </p:val>
                                        </p:tav>
                                        <p:tav tm="100000">
                                          <p:val>
                                            <p:strVal val="#ppt_x"/>
                                          </p:val>
                                        </p:tav>
                                      </p:tavLst>
                                    </p:anim>
                                    <p:anim calcmode="lin" valueType="num">
                                      <p:cBhvr additive="base">
                                        <p:cTn id="20"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SIGN up &#10;CLAIM YOUR TRIAL &#10;Create a New Org &#10;Claim Your Free Trial &#10;Marketplace &#10;Tools &#10;Country &#10;Docs &#10;United States &#10;Support &#10;Mobile Number &#10;Blog &#10;Sta tus &#10;Send me my code &#10;Already claimed your free trial? Create a paid Org &#10;CREATE ORG &#10;Your number is only used for claiming your free &#10;trial, and will never be distributed to third, &#10;parties or used for marketing purposes. &#10;Users are limited to one free trial org per user &#10;account. If you haw? any issues o' questions, &#10;please contact support@run.pivotaLio. ">
            <a:extLst>
              <a:ext uri="{FF2B5EF4-FFF2-40B4-BE49-F238E27FC236}">
                <a16:creationId xmlns:a16="http://schemas.microsoft.com/office/drawing/2014/main" id="{CBA656B7-0A7F-4C0C-8766-83AC98EB5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37597"/>
            <a:ext cx="5668536" cy="202052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reate a New Org &#10;Marketplace &#10;Tools &#10;Support &#10;Blog &#10;Sta tus &#10;) Since you have entered a phone number located in India, pu may experience difficulty receiving a confirmation SMS or may not receive them at &#10;The Indian government has placed certain restrictions that may impact the delivery Of SMS. These restrictions include the time Of day Which we &#10;may send a confirmation SMS or that your phone number is listed on the &quot;Do Not Call&quot; (DNC) registry. If pu are on the DNC, you may have to &#10;update yout settings. Mote details about these issues Can be found in this Knowledge Base article, &#10;1 SIGN up &#10;Claim Your Free Trial &#10;2 CLAIM TRIAL &#10;3 CREATE ORG &#10;Your number Only used for claiming your &#10;We are sending your verification code to •91Ä. &#10;free trial, and will never be distributed to &#10;third•parties or used for marketing purposes. &#10;Enter the received &#10;Users are limited to One free trial org per user &#10;account. If you have any issues or questions, &#10;please contact support@run.pivotal.io. &#10;Submit ">
            <a:extLst>
              <a:ext uri="{FF2B5EF4-FFF2-40B4-BE49-F238E27FC236}">
                <a16:creationId xmlns:a16="http://schemas.microsoft.com/office/drawing/2014/main" id="{038CB511-8659-4F9D-BBCC-E0144031C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27206"/>
            <a:ext cx="5668536" cy="23933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Q Search apps, spaces, &amp; orgs &#10;Web *'Vices &#10;Create an Org &#10;Marketplace &#10;Org pt*t) &#10;ORG &#10;(org) is a development that encompasses &#10;computing re-sources, apps, and services. It Can Owned and used &#10;by an individual or by multiple &#10;Set the org name to be the name of the project you will be working &#10;on or the name of your team. Do not worry • you can chan# this &#10;name at any time! &#10;CANCEL ">
            <a:extLst>
              <a:ext uri="{FF2B5EF4-FFF2-40B4-BE49-F238E27FC236}">
                <a16:creationId xmlns:a16="http://schemas.microsoft.com/office/drawing/2014/main" id="{1CEF7791-941F-4DF1-8654-3CFC0A40C4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1" y="1336879"/>
            <a:ext cx="5872872" cy="3751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41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0"/>
                                        </p:tgtEl>
                                        <p:attrNameLst>
                                          <p:attrName>style.visibility</p:attrName>
                                        </p:attrNameLst>
                                      </p:cBhvr>
                                      <p:to>
                                        <p:strVal val="visible"/>
                                      </p:to>
                                    </p:set>
                                    <p:anim calcmode="lin" valueType="num">
                                      <p:cBhvr additive="base">
                                        <p:cTn id="13" dur="500" fill="hold"/>
                                        <p:tgtEl>
                                          <p:spTgt spid="9220"/>
                                        </p:tgtEl>
                                        <p:attrNameLst>
                                          <p:attrName>ppt_x</p:attrName>
                                        </p:attrNameLst>
                                      </p:cBhvr>
                                      <p:tavLst>
                                        <p:tav tm="0">
                                          <p:val>
                                            <p:strVal val="#ppt_x"/>
                                          </p:val>
                                        </p:tav>
                                        <p:tav tm="100000">
                                          <p:val>
                                            <p:strVal val="#ppt_x"/>
                                          </p:val>
                                        </p:tav>
                                      </p:tavLst>
                                    </p:anim>
                                    <p:anim calcmode="lin" valueType="num">
                                      <p:cBhvr additive="base">
                                        <p:cTn id="14"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22"/>
                                        </p:tgtEl>
                                        <p:attrNameLst>
                                          <p:attrName>style.visibility</p:attrName>
                                        </p:attrNameLst>
                                      </p:cBhvr>
                                      <p:to>
                                        <p:strVal val="visible"/>
                                      </p:to>
                                    </p:set>
                                    <p:anim calcmode="lin" valueType="num">
                                      <p:cBhvr additive="base">
                                        <p:cTn id="19" dur="500" fill="hold"/>
                                        <p:tgtEl>
                                          <p:spTgt spid="9222"/>
                                        </p:tgtEl>
                                        <p:attrNameLst>
                                          <p:attrName>ppt_x</p:attrName>
                                        </p:attrNameLst>
                                      </p:cBhvr>
                                      <p:tavLst>
                                        <p:tav tm="0">
                                          <p:val>
                                            <p:strVal val="#ppt_x"/>
                                          </p:val>
                                        </p:tav>
                                        <p:tav tm="100000">
                                          <p:val>
                                            <p:strVal val="#ppt_x"/>
                                          </p:val>
                                        </p:tav>
                                      </p:tavLst>
                                    </p:anim>
                                    <p:anim calcmode="lin" valueType="num">
                                      <p:cBhvr additive="base">
                                        <p:cTn id="20"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AAD8-8247-45C9-B3C1-1187D7E0E77F}"/>
              </a:ext>
            </a:extLst>
          </p:cNvPr>
          <p:cNvSpPr>
            <a:spLocks noGrp="1"/>
          </p:cNvSpPr>
          <p:nvPr>
            <p:ph type="title"/>
          </p:nvPr>
        </p:nvSpPr>
        <p:spPr>
          <a:xfrm>
            <a:off x="881744" y="631372"/>
            <a:ext cx="3135086" cy="5606142"/>
          </a:xfrm>
        </p:spPr>
        <p:txBody>
          <a:bodyPr>
            <a:normAutofit/>
          </a:bodyPr>
          <a:lstStyle/>
          <a:p>
            <a:pPr algn="ctr"/>
            <a:r>
              <a:rPr lang="en-US" dirty="0"/>
              <a:t>What is an ORG?</a:t>
            </a:r>
          </a:p>
        </p:txBody>
      </p:sp>
      <p:sp>
        <p:nvSpPr>
          <p:cNvPr id="71" name="Rectangle 70">
            <a:extLst>
              <a:ext uri="{FF2B5EF4-FFF2-40B4-BE49-F238E27FC236}">
                <a16:creationId xmlns:a16="http://schemas.microsoft.com/office/drawing/2014/main" id="{597649B1-EA54-4416-AAFC-FF408060C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ADF989F-63E9-447D-B0D9-0B0051CDEAE0}"/>
              </a:ext>
            </a:extLst>
          </p:cNvPr>
          <p:cNvSpPr>
            <a:spLocks noGrp="1"/>
          </p:cNvSpPr>
          <p:nvPr>
            <p:ph idx="1"/>
          </p:nvPr>
        </p:nvSpPr>
        <p:spPr>
          <a:xfrm>
            <a:off x="4624029" y="0"/>
            <a:ext cx="6797262" cy="3744685"/>
          </a:xfrm>
        </p:spPr>
        <p:txBody>
          <a:bodyPr>
            <a:normAutofit/>
          </a:bodyPr>
          <a:lstStyle/>
          <a:p>
            <a:pPr marL="342900" rtl="0" fontAlgn="ctr">
              <a:spcBef>
                <a:spcPts val="0"/>
              </a:spcBef>
              <a:spcAft>
                <a:spcPts val="0"/>
              </a:spcAft>
              <a:buFont typeface="Arial" panose="020B0604020202020204" pitchFamily="34" charset="0"/>
              <a:buChar char="•"/>
            </a:pPr>
            <a:r>
              <a:rPr lang="en-US" sz="1700" dirty="0">
                <a:latin typeface="Calibri" panose="020F0502020204030204" pitchFamily="34" charset="0"/>
              </a:rPr>
              <a:t>An ORG is a development account that an individual or multiple collaborators can own and use. </a:t>
            </a:r>
          </a:p>
          <a:p>
            <a:pPr marL="342900" rtl="0" fontAlgn="ctr">
              <a:spcBef>
                <a:spcPts val="0"/>
              </a:spcBef>
              <a:spcAft>
                <a:spcPts val="0"/>
              </a:spcAft>
              <a:buFont typeface="Arial" panose="020B0604020202020204" pitchFamily="34" charset="0"/>
              <a:buChar char="•"/>
            </a:pPr>
            <a:r>
              <a:rPr lang="en-US" sz="1700" dirty="0">
                <a:latin typeface="Calibri" panose="020F0502020204030204" pitchFamily="34" charset="0"/>
              </a:rPr>
              <a:t>All collaborators access an org with user accounts, which have roles such as</a:t>
            </a:r>
          </a:p>
          <a:p>
            <a:pPr marL="742950" lvl="1" indent="-285750" rtl="0" fontAlgn="ctr">
              <a:spcBef>
                <a:spcPts val="0"/>
              </a:spcBef>
              <a:spcAft>
                <a:spcPts val="0"/>
              </a:spcAft>
              <a:buFont typeface="Arial" panose="020B0604020202020204" pitchFamily="34" charset="0"/>
              <a:buChar char="•"/>
            </a:pPr>
            <a:r>
              <a:rPr lang="en-US" sz="1700" dirty="0">
                <a:latin typeface="Calibri" panose="020F0502020204030204" pitchFamily="34" charset="0"/>
              </a:rPr>
              <a:t>Org Manager, </a:t>
            </a:r>
          </a:p>
          <a:p>
            <a:pPr marL="742950" lvl="1" indent="-285750" rtl="0" fontAlgn="ctr">
              <a:spcBef>
                <a:spcPts val="0"/>
              </a:spcBef>
              <a:spcAft>
                <a:spcPts val="0"/>
              </a:spcAft>
              <a:buFont typeface="Arial" panose="020B0604020202020204" pitchFamily="34" charset="0"/>
              <a:buChar char="•"/>
            </a:pPr>
            <a:r>
              <a:rPr lang="en-US" sz="1700" dirty="0">
                <a:latin typeface="Calibri" panose="020F0502020204030204" pitchFamily="34" charset="0"/>
              </a:rPr>
              <a:t>Org Auditor, and </a:t>
            </a:r>
          </a:p>
          <a:p>
            <a:pPr marL="742950" lvl="1" indent="-285750" rtl="0" fontAlgn="ctr">
              <a:spcBef>
                <a:spcPts val="0"/>
              </a:spcBef>
              <a:spcAft>
                <a:spcPts val="0"/>
              </a:spcAft>
              <a:buFont typeface="Arial" panose="020B0604020202020204" pitchFamily="34" charset="0"/>
              <a:buChar char="•"/>
            </a:pPr>
            <a:r>
              <a:rPr lang="en-US" sz="1700" dirty="0">
                <a:latin typeface="Calibri" panose="020F0502020204030204" pitchFamily="34" charset="0"/>
              </a:rPr>
              <a:t>Org Billing Manager. </a:t>
            </a:r>
          </a:p>
          <a:p>
            <a:pPr marL="342900" rtl="0" fontAlgn="ctr">
              <a:spcBef>
                <a:spcPts val="0"/>
              </a:spcBef>
              <a:spcAft>
                <a:spcPts val="0"/>
              </a:spcAft>
              <a:buFont typeface="Arial" panose="020B0604020202020204" pitchFamily="34" charset="0"/>
              <a:buChar char="•"/>
            </a:pPr>
            <a:r>
              <a:rPr lang="en-US" sz="1700" dirty="0">
                <a:latin typeface="Calibri" panose="020F0502020204030204" pitchFamily="34" charset="0"/>
              </a:rPr>
              <a:t>Collaborators in an ORG share a resource quota plan, apps, services availability, and custom domains</a:t>
            </a:r>
          </a:p>
          <a:p>
            <a:pPr marL="342900" rtl="0" fontAlgn="ctr">
              <a:spcBef>
                <a:spcPts val="0"/>
              </a:spcBef>
              <a:spcAft>
                <a:spcPts val="0"/>
              </a:spcAft>
              <a:buFont typeface="Arial" panose="020B0604020202020204" pitchFamily="34" charset="0"/>
              <a:buChar char="•"/>
            </a:pPr>
            <a:r>
              <a:rPr lang="en-US" sz="1700" dirty="0">
                <a:latin typeface="Calibri" panose="020F0502020204030204" pitchFamily="34" charset="0"/>
              </a:rPr>
              <a:t>By default, an org has the status of active</a:t>
            </a:r>
          </a:p>
          <a:p>
            <a:pPr marL="342900" rtl="0" fontAlgn="ctr">
              <a:spcBef>
                <a:spcPts val="0"/>
              </a:spcBef>
              <a:spcAft>
                <a:spcPts val="0"/>
              </a:spcAft>
              <a:buFont typeface="Arial" panose="020B0604020202020204" pitchFamily="34" charset="0"/>
              <a:buChar char="•"/>
            </a:pPr>
            <a:r>
              <a:rPr lang="en-US" sz="1700" dirty="0">
                <a:latin typeface="Calibri" panose="020F0502020204030204" pitchFamily="34" charset="0"/>
              </a:rPr>
              <a:t>An admin can set the status of an org to suspended for various reasons such as failure to provide payment or misuse</a:t>
            </a:r>
          </a:p>
          <a:p>
            <a:pPr marL="342900" rtl="0" fontAlgn="ctr">
              <a:spcBef>
                <a:spcPts val="0"/>
              </a:spcBef>
              <a:spcAft>
                <a:spcPts val="0"/>
              </a:spcAft>
              <a:buFont typeface="Arial" panose="020B0604020202020204" pitchFamily="34" charset="0"/>
              <a:buChar char="•"/>
            </a:pPr>
            <a:r>
              <a:rPr lang="en-US" sz="1700" dirty="0">
                <a:latin typeface="Calibri" panose="020F0502020204030204" pitchFamily="34" charset="0"/>
              </a:rPr>
              <a:t>When an org is suspended, users cannot perform certain activities within the org, such as push apps, modify spaces, or bind services.</a:t>
            </a:r>
          </a:p>
          <a:p>
            <a:pPr marL="342900" rtl="0" fontAlgn="ctr">
              <a:spcBef>
                <a:spcPts val="0"/>
              </a:spcBef>
              <a:spcAft>
                <a:spcPts val="0"/>
              </a:spcAft>
              <a:buFont typeface="Arial" panose="020B0604020202020204" pitchFamily="34" charset="0"/>
              <a:buChar char="•"/>
            </a:pPr>
            <a:r>
              <a:rPr lang="en-US" sz="1700" dirty="0">
                <a:latin typeface="Calibri" panose="020F0502020204030204" pitchFamily="34" charset="0"/>
              </a:rPr>
              <a:t>Once we create an ORG will see the below screen </a:t>
            </a:r>
          </a:p>
          <a:p>
            <a:endParaRPr lang="en-US" sz="1700" dirty="0"/>
          </a:p>
        </p:txBody>
      </p:sp>
      <p:pic>
        <p:nvPicPr>
          <p:cNvPr id="1026" name="Picture 2" descr="Space (I) &#10;ins (3) &#10;Member (I) &#10;Setti &#10;Marketplace &#10;Success: Org was &#10;green learner-test &#10;Name &#10;development &#10;MEMORY &#10;e/ 2GB &#10;Al COUNT &#10;e/32 &#10;Sl COUNT &#10;ene &#10;NEW SPACE &#10;App Status &#10;Org Quota usage &#10;(0 Bytes/ 2 Gal ">
            <a:extLst>
              <a:ext uri="{FF2B5EF4-FFF2-40B4-BE49-F238E27FC236}">
                <a16:creationId xmlns:a16="http://schemas.microsoft.com/office/drawing/2014/main" id="{A11273E6-D2C2-45A0-94A4-39DB9592F5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1743" y="3744686"/>
            <a:ext cx="11109959" cy="26430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98787F-0255-4E38-99A6-7B05C3225B86}"/>
              </a:ext>
            </a:extLst>
          </p:cNvPr>
          <p:cNvSpPr txBox="1"/>
          <p:nvPr/>
        </p:nvSpPr>
        <p:spPr>
          <a:xfrm>
            <a:off x="3370217" y="6387738"/>
            <a:ext cx="5068389" cy="369332"/>
          </a:xfrm>
          <a:prstGeom prst="rect">
            <a:avLst/>
          </a:prstGeom>
          <a:noFill/>
        </p:spPr>
        <p:txBody>
          <a:bodyPr wrap="square" rtlCol="0">
            <a:spAutoFit/>
          </a:bodyPr>
          <a:lstStyle/>
          <a:p>
            <a:r>
              <a:rPr lang="en-US" sz="1800" b="1" dirty="0">
                <a:solidFill>
                  <a:srgbClr val="FF0000"/>
                </a:solidFill>
                <a:effectLst/>
                <a:latin typeface="Calibri" panose="020F0502020204030204" pitchFamily="34" charset="0"/>
              </a:rPr>
              <a:t>By default, 'development' SPACES is created</a:t>
            </a:r>
            <a:endParaRPr lang="en-US" b="1" dirty="0">
              <a:solidFill>
                <a:srgbClr val="FF0000"/>
              </a:solidFill>
            </a:endParaRPr>
          </a:p>
        </p:txBody>
      </p:sp>
    </p:spTree>
    <p:extLst>
      <p:ext uri="{BB962C8B-B14F-4D97-AF65-F5344CB8AC3E}">
        <p14:creationId xmlns:p14="http://schemas.microsoft.com/office/powerpoint/2010/main" val="365563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additive="base">
                                        <p:cTn id="5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 calcmode="lin" valueType="num">
                                      <p:cBhvr additive="base">
                                        <p:cTn id="5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 calcmode="lin" valueType="num">
                                      <p:cBhvr additive="base">
                                        <p:cTn id="6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nodeType="clickEffect">
                                  <p:stCondLst>
                                    <p:cond delay="0"/>
                                  </p:stCondLst>
                                  <p:childTnLst>
                                    <p:set>
                                      <p:cBhvr>
                                        <p:cTn id="67" dur="1" fill="hold">
                                          <p:stCondLst>
                                            <p:cond delay="0"/>
                                          </p:stCondLst>
                                        </p:cTn>
                                        <p:tgtEl>
                                          <p:spTgt spid="1026"/>
                                        </p:tgtEl>
                                        <p:attrNameLst>
                                          <p:attrName>style.visibility</p:attrName>
                                        </p:attrNameLst>
                                      </p:cBhvr>
                                      <p:to>
                                        <p:strVal val="visible"/>
                                      </p:to>
                                    </p:set>
                                    <p:anim calcmode="lin" valueType="num">
                                      <p:cBhvr>
                                        <p:cTn id="68" dur="500" fill="hold"/>
                                        <p:tgtEl>
                                          <p:spTgt spid="1026"/>
                                        </p:tgtEl>
                                        <p:attrNameLst>
                                          <p:attrName>ppt_w</p:attrName>
                                        </p:attrNameLst>
                                      </p:cBhvr>
                                      <p:tavLst>
                                        <p:tav tm="0">
                                          <p:val>
                                            <p:fltVal val="0"/>
                                          </p:val>
                                        </p:tav>
                                        <p:tav tm="100000">
                                          <p:val>
                                            <p:strVal val="#ppt_w"/>
                                          </p:val>
                                        </p:tav>
                                      </p:tavLst>
                                    </p:anim>
                                    <p:anim calcmode="lin" valueType="num">
                                      <p:cBhvr>
                                        <p:cTn id="69" dur="500" fill="hold"/>
                                        <p:tgtEl>
                                          <p:spTgt spid="1026"/>
                                        </p:tgtEl>
                                        <p:attrNameLst>
                                          <p:attrName>ppt_h</p:attrName>
                                        </p:attrNameLst>
                                      </p:cBhvr>
                                      <p:tavLst>
                                        <p:tav tm="0">
                                          <p:val>
                                            <p:fltVal val="0"/>
                                          </p:val>
                                        </p:tav>
                                        <p:tav tm="100000">
                                          <p:val>
                                            <p:strVal val="#ppt_h"/>
                                          </p:val>
                                        </p:tav>
                                      </p:tavLst>
                                    </p:anim>
                                    <p:animEffect transition="in" filter="fade">
                                      <p:cBhvr>
                                        <p:cTn id="7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AAD8-8247-45C9-B3C1-1187D7E0E77F}"/>
              </a:ext>
            </a:extLst>
          </p:cNvPr>
          <p:cNvSpPr>
            <a:spLocks noGrp="1"/>
          </p:cNvSpPr>
          <p:nvPr>
            <p:ph type="title"/>
          </p:nvPr>
        </p:nvSpPr>
        <p:spPr>
          <a:xfrm>
            <a:off x="919843" y="320040"/>
            <a:ext cx="10352313" cy="1182189"/>
          </a:xfrm>
        </p:spPr>
        <p:txBody>
          <a:bodyPr>
            <a:normAutofit/>
          </a:bodyPr>
          <a:lstStyle/>
          <a:p>
            <a:pPr algn="ctr"/>
            <a:r>
              <a:rPr lang="en-US" dirty="0"/>
              <a:t>What is  SPACE?</a:t>
            </a:r>
          </a:p>
        </p:txBody>
      </p:sp>
      <p:sp>
        <p:nvSpPr>
          <p:cNvPr id="3" name="Content Placeholder 2">
            <a:extLst>
              <a:ext uri="{FF2B5EF4-FFF2-40B4-BE49-F238E27FC236}">
                <a16:creationId xmlns:a16="http://schemas.microsoft.com/office/drawing/2014/main" id="{3ADF989F-63E9-447D-B0D9-0B0051CDEAE0}"/>
              </a:ext>
            </a:extLst>
          </p:cNvPr>
          <p:cNvSpPr>
            <a:spLocks noGrp="1"/>
          </p:cNvSpPr>
          <p:nvPr>
            <p:ph idx="1"/>
          </p:nvPr>
        </p:nvSpPr>
        <p:spPr>
          <a:xfrm>
            <a:off x="1641343" y="2181497"/>
            <a:ext cx="10010725" cy="3744685"/>
          </a:xfrm>
        </p:spPr>
        <p:txBody>
          <a:bodyPr>
            <a:normAutofit lnSpcReduction="10000"/>
          </a:bodyPr>
          <a:lstStyle/>
          <a:p>
            <a:pPr fontAlgn="ctr">
              <a:spcBef>
                <a:spcPts val="0"/>
              </a:spcBef>
              <a:spcAft>
                <a:spcPts val="0"/>
              </a:spcAft>
            </a:pPr>
            <a:r>
              <a:rPr lang="en-US" sz="1700" dirty="0">
                <a:latin typeface="Calibri" panose="020F0502020204030204" pitchFamily="34" charset="0"/>
              </a:rPr>
              <a:t>A space provides users with access to a shared location for app development, deployment, and maintenance.</a:t>
            </a:r>
          </a:p>
          <a:p>
            <a:pPr fontAlgn="ctr">
              <a:spcBef>
                <a:spcPts val="0"/>
              </a:spcBef>
              <a:spcAft>
                <a:spcPts val="0"/>
              </a:spcAft>
            </a:pPr>
            <a:r>
              <a:rPr lang="en-US" sz="1700" dirty="0">
                <a:latin typeface="Calibri" panose="020F0502020204030204" pitchFamily="34" charset="0"/>
              </a:rPr>
              <a:t>An org can contain multiple spaces</a:t>
            </a:r>
          </a:p>
          <a:p>
            <a:pPr fontAlgn="ctr">
              <a:spcBef>
                <a:spcPts val="0"/>
              </a:spcBef>
              <a:spcAft>
                <a:spcPts val="0"/>
              </a:spcAft>
            </a:pPr>
            <a:r>
              <a:rPr lang="en-US" sz="1700" dirty="0">
                <a:latin typeface="Calibri" panose="020F0502020204030204" pitchFamily="34" charset="0"/>
              </a:rPr>
              <a:t>Every app, service, and route is scoped to a space</a:t>
            </a:r>
          </a:p>
          <a:p>
            <a:pPr fontAlgn="ctr">
              <a:spcBef>
                <a:spcPts val="0"/>
              </a:spcBef>
              <a:spcAft>
                <a:spcPts val="0"/>
              </a:spcAft>
            </a:pPr>
            <a:r>
              <a:rPr lang="en-US" sz="1700" dirty="0">
                <a:latin typeface="Calibri" panose="020F0502020204030204" pitchFamily="34" charset="0"/>
              </a:rPr>
              <a:t>Org managers can set quotas on the following for a space:</a:t>
            </a:r>
          </a:p>
          <a:p>
            <a:pPr marL="742950" lvl="1" indent="-285750" fontAlgn="ctr">
              <a:spcBef>
                <a:spcPts val="0"/>
              </a:spcBef>
              <a:spcAft>
                <a:spcPts val="0"/>
              </a:spcAft>
            </a:pPr>
            <a:r>
              <a:rPr lang="en-US" sz="1700" dirty="0">
                <a:latin typeface="Calibri" panose="020F0502020204030204" pitchFamily="34" charset="0"/>
              </a:rPr>
              <a:t>Usage of paid services</a:t>
            </a:r>
          </a:p>
          <a:p>
            <a:pPr marL="742950" lvl="1" indent="-285750" fontAlgn="ctr">
              <a:spcBef>
                <a:spcPts val="0"/>
              </a:spcBef>
              <a:spcAft>
                <a:spcPts val="0"/>
              </a:spcAft>
            </a:pPr>
            <a:r>
              <a:rPr lang="en-US" sz="1700" dirty="0">
                <a:latin typeface="Calibri" panose="020F0502020204030204" pitchFamily="34" charset="0"/>
              </a:rPr>
              <a:t>Number of app instances</a:t>
            </a:r>
          </a:p>
          <a:p>
            <a:pPr marL="742950" lvl="1" indent="-285750" fontAlgn="ctr">
              <a:spcBef>
                <a:spcPts val="0"/>
              </a:spcBef>
              <a:spcAft>
                <a:spcPts val="0"/>
              </a:spcAft>
            </a:pPr>
            <a:r>
              <a:rPr lang="en-US" sz="1700" dirty="0">
                <a:latin typeface="Calibri" panose="020F0502020204030204" pitchFamily="34" charset="0"/>
              </a:rPr>
              <a:t>Number of service keys</a:t>
            </a:r>
          </a:p>
          <a:p>
            <a:pPr marL="742950" lvl="1" indent="-285750" fontAlgn="ctr">
              <a:spcBef>
                <a:spcPts val="0"/>
              </a:spcBef>
              <a:spcAft>
                <a:spcPts val="0"/>
              </a:spcAft>
            </a:pPr>
            <a:r>
              <a:rPr lang="en-US" sz="1700" dirty="0">
                <a:latin typeface="Calibri" panose="020F0502020204030204" pitchFamily="34" charset="0"/>
              </a:rPr>
              <a:t>Number of routes</a:t>
            </a:r>
          </a:p>
          <a:p>
            <a:pPr marL="742950" lvl="1" indent="-285750" fontAlgn="ctr">
              <a:spcBef>
                <a:spcPts val="0"/>
              </a:spcBef>
              <a:spcAft>
                <a:spcPts val="0"/>
              </a:spcAft>
            </a:pPr>
            <a:r>
              <a:rPr lang="en-US" sz="1700" dirty="0">
                <a:latin typeface="Calibri" panose="020F0502020204030204" pitchFamily="34" charset="0"/>
              </a:rPr>
              <a:t>Number of reserved route ports</a:t>
            </a:r>
          </a:p>
          <a:p>
            <a:pPr marL="742950" lvl="1" indent="-285750" fontAlgn="ctr">
              <a:spcBef>
                <a:spcPts val="0"/>
              </a:spcBef>
              <a:spcAft>
                <a:spcPts val="0"/>
              </a:spcAft>
            </a:pPr>
            <a:r>
              <a:rPr lang="en-US" sz="1700" dirty="0">
                <a:latin typeface="Calibri" panose="020F0502020204030204" pitchFamily="34" charset="0"/>
              </a:rPr>
              <a:t>Memory used across the space</a:t>
            </a:r>
          </a:p>
          <a:p>
            <a:pPr marL="742950" lvl="1" indent="-285750" fontAlgn="ctr">
              <a:spcBef>
                <a:spcPts val="0"/>
              </a:spcBef>
              <a:spcAft>
                <a:spcPts val="0"/>
              </a:spcAft>
            </a:pPr>
            <a:r>
              <a:rPr lang="en-US" sz="1700" dirty="0">
                <a:latin typeface="Calibri" panose="020F0502020204030204" pitchFamily="34" charset="0"/>
              </a:rPr>
              <a:t>Memory used by a single app instances </a:t>
            </a:r>
          </a:p>
          <a:p>
            <a:pPr marL="742950" lvl="1" indent="-285750" fontAlgn="ctr">
              <a:spcBef>
                <a:spcPts val="0"/>
              </a:spcBef>
              <a:spcAft>
                <a:spcPts val="0"/>
              </a:spcAft>
            </a:pPr>
            <a:endParaRPr lang="en-US" sz="1700" dirty="0">
              <a:latin typeface="Calibri" panose="020F0502020204030204" pitchFamily="34" charset="0"/>
            </a:endParaRPr>
          </a:p>
          <a:p>
            <a:pPr marL="742950" lvl="1" indent="-285750" fontAlgn="ctr">
              <a:spcBef>
                <a:spcPts val="0"/>
              </a:spcBef>
              <a:spcAft>
                <a:spcPts val="0"/>
              </a:spcAft>
            </a:pPr>
            <a:endParaRPr lang="en-US" sz="1700" dirty="0">
              <a:latin typeface="Calibri" panose="020F0502020204030204" pitchFamily="34" charset="0"/>
            </a:endParaRPr>
          </a:p>
          <a:p>
            <a:pPr marL="3657600" lvl="8" indent="0" fontAlgn="ctr">
              <a:spcBef>
                <a:spcPts val="0"/>
              </a:spcBef>
              <a:spcAft>
                <a:spcPts val="0"/>
              </a:spcAft>
              <a:buNone/>
            </a:pPr>
            <a:r>
              <a:rPr lang="en-US" sz="1800" dirty="0">
                <a:effectLst/>
                <a:latin typeface="Calibri" panose="020F0502020204030204" pitchFamily="34" charset="0"/>
              </a:rPr>
              <a:t>		</a:t>
            </a:r>
            <a:r>
              <a:rPr lang="en-US" sz="1700" dirty="0">
                <a:latin typeface="Calibri" panose="020F0502020204030204" pitchFamily="34" charset="0"/>
              </a:rPr>
              <a:t>Let’s go and create New SPACE …</a:t>
            </a:r>
          </a:p>
          <a:p>
            <a:endParaRPr lang="en-US" sz="1700" dirty="0"/>
          </a:p>
        </p:txBody>
      </p:sp>
      <p:sp>
        <p:nvSpPr>
          <p:cNvPr id="5" name="Arrow: Right 4">
            <a:extLst>
              <a:ext uri="{FF2B5EF4-FFF2-40B4-BE49-F238E27FC236}">
                <a16:creationId xmlns:a16="http://schemas.microsoft.com/office/drawing/2014/main" id="{51CA170A-756E-44E0-85B9-0AEBF7AFD532}"/>
              </a:ext>
            </a:extLst>
          </p:cNvPr>
          <p:cNvSpPr/>
          <p:nvPr/>
        </p:nvSpPr>
        <p:spPr>
          <a:xfrm>
            <a:off x="10450285" y="5159828"/>
            <a:ext cx="561703" cy="444137"/>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76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 calcmode="lin" valueType="num">
                                      <p:cBhvr additive="base">
                                        <p:cTn id="5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 calcmode="lin" valueType="num">
                                      <p:cBhvr additive="base">
                                        <p:cTn id="5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 calcmode="lin" valueType="num">
                                      <p:cBhvr additive="base">
                                        <p:cTn id="60"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anim calcmode="lin" valueType="num">
                                      <p:cBhvr additive="base">
                                        <p:cTn id="64"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reate a New Space &#10;CANCEL &#10;CREATE ">
            <a:extLst>
              <a:ext uri="{FF2B5EF4-FFF2-40B4-BE49-F238E27FC236}">
                <a16:creationId xmlns:a16="http://schemas.microsoft.com/office/drawing/2014/main" id="{F3E06F7F-C8E0-4A7A-91F9-565E3CA6B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874" y="194808"/>
            <a:ext cx="10625033" cy="344888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Name &#10;development &#10;NEW SPACE &#10;App Status &#10;(0 Bytes/ &#10;(0 Bytes/ ">
            <a:extLst>
              <a:ext uri="{FF2B5EF4-FFF2-40B4-BE49-F238E27FC236}">
                <a16:creationId xmlns:a16="http://schemas.microsoft.com/office/drawing/2014/main" id="{7AFBE43E-53BE-4051-8A5F-C112F3C6F1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874" y="4240690"/>
            <a:ext cx="10625033" cy="26173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7D7AB65-6093-4F2E-B069-0C778C28C879}"/>
              </a:ext>
            </a:extLst>
          </p:cNvPr>
          <p:cNvSpPr txBox="1"/>
          <p:nvPr/>
        </p:nvSpPr>
        <p:spPr>
          <a:xfrm>
            <a:off x="1018903" y="3638952"/>
            <a:ext cx="6100354" cy="615553"/>
          </a:xfrm>
          <a:prstGeom prst="rect">
            <a:avLst/>
          </a:prstGeom>
          <a:noFill/>
        </p:spPr>
        <p:txBody>
          <a:bodyPr wrap="square" rtlCol="0">
            <a:spAutoFit/>
          </a:bodyPr>
          <a:lstStyle/>
          <a:p>
            <a:endParaRPr lang="en-US" sz="1700" dirty="0">
              <a:solidFill>
                <a:schemeClr val="tx2"/>
              </a:solidFill>
              <a:latin typeface="Calibri" panose="020F0502020204030204" pitchFamily="34" charset="0"/>
            </a:endParaRPr>
          </a:p>
          <a:p>
            <a:r>
              <a:rPr lang="en-US" sz="1700" dirty="0">
                <a:solidFill>
                  <a:schemeClr val="tx2"/>
                </a:solidFill>
                <a:latin typeface="Calibri" panose="020F0502020204030204" pitchFamily="34" charset="0"/>
              </a:rPr>
              <a:t>Created Spaces will list out in the below table</a:t>
            </a:r>
          </a:p>
        </p:txBody>
      </p:sp>
    </p:spTree>
    <p:extLst>
      <p:ext uri="{BB962C8B-B14F-4D97-AF65-F5344CB8AC3E}">
        <p14:creationId xmlns:p14="http://schemas.microsoft.com/office/powerpoint/2010/main" val="92118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051"/>
                                        </p:tgtEl>
                                        <p:attrNameLst>
                                          <p:attrName>style.visibility</p:attrName>
                                        </p:attrNameLst>
                                      </p:cBhvr>
                                      <p:to>
                                        <p:strVal val="visible"/>
                                      </p:to>
                                    </p:set>
                                    <p:anim calcmode="lin" valueType="num">
                                      <p:cBhvr>
                                        <p:cTn id="14" dur="500" fill="hold"/>
                                        <p:tgtEl>
                                          <p:spTgt spid="2051"/>
                                        </p:tgtEl>
                                        <p:attrNameLst>
                                          <p:attrName>ppt_w</p:attrName>
                                        </p:attrNameLst>
                                      </p:cBhvr>
                                      <p:tavLst>
                                        <p:tav tm="0">
                                          <p:val>
                                            <p:fltVal val="0"/>
                                          </p:val>
                                        </p:tav>
                                        <p:tav tm="100000">
                                          <p:val>
                                            <p:strVal val="#ppt_w"/>
                                          </p:val>
                                        </p:tav>
                                      </p:tavLst>
                                    </p:anim>
                                    <p:anim calcmode="lin" valueType="num">
                                      <p:cBhvr>
                                        <p:cTn id="15" dur="500" fill="hold"/>
                                        <p:tgtEl>
                                          <p:spTgt spid="2051"/>
                                        </p:tgtEl>
                                        <p:attrNameLst>
                                          <p:attrName>ppt_h</p:attrName>
                                        </p:attrNameLst>
                                      </p:cBhvr>
                                      <p:tavLst>
                                        <p:tav tm="0">
                                          <p:val>
                                            <p:fltVal val="0"/>
                                          </p:val>
                                        </p:tav>
                                        <p:tav tm="100000">
                                          <p:val>
                                            <p:strVal val="#ppt_h"/>
                                          </p:val>
                                        </p:tav>
                                      </p:tavLst>
                                    </p:anim>
                                    <p:animEffect transition="in" filter="fade">
                                      <p:cBhvr>
                                        <p:cTn id="16"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89777A4-81CD-4391-AE6D-809FCF1A7D71}"/>
              </a:ext>
            </a:extLst>
          </p:cNvPr>
          <p:cNvSpPr/>
          <p:nvPr/>
        </p:nvSpPr>
        <p:spPr>
          <a:xfrm>
            <a:off x="6983821" y="4291239"/>
            <a:ext cx="4794264" cy="72414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0DF9CFD-58F6-47D7-96AC-0244DD430624}"/>
              </a:ext>
            </a:extLst>
          </p:cNvPr>
          <p:cNvSpPr/>
          <p:nvPr/>
        </p:nvSpPr>
        <p:spPr>
          <a:xfrm>
            <a:off x="4920347" y="2904567"/>
            <a:ext cx="1618829" cy="229863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C9305F-DC65-4039-9581-CC1A25A3D32A}"/>
              </a:ext>
            </a:extLst>
          </p:cNvPr>
          <p:cNvSpPr>
            <a:spLocks noGrp="1"/>
          </p:cNvSpPr>
          <p:nvPr>
            <p:ph type="title"/>
          </p:nvPr>
        </p:nvSpPr>
        <p:spPr>
          <a:xfrm>
            <a:off x="1371600" y="685800"/>
            <a:ext cx="9601200" cy="945328"/>
          </a:xfrm>
        </p:spPr>
        <p:txBody>
          <a:bodyPr/>
          <a:lstStyle/>
          <a:p>
            <a:r>
              <a:rPr lang="en-US" dirty="0"/>
              <a:t>Using CMD prompt</a:t>
            </a:r>
          </a:p>
        </p:txBody>
      </p:sp>
      <p:sp>
        <p:nvSpPr>
          <p:cNvPr id="3" name="Content Placeholder 2">
            <a:extLst>
              <a:ext uri="{FF2B5EF4-FFF2-40B4-BE49-F238E27FC236}">
                <a16:creationId xmlns:a16="http://schemas.microsoft.com/office/drawing/2014/main" id="{AE21CC43-8230-44B3-AC1D-EBB4E6B2733D}"/>
              </a:ext>
            </a:extLst>
          </p:cNvPr>
          <p:cNvSpPr>
            <a:spLocks noGrp="1"/>
          </p:cNvSpPr>
          <p:nvPr>
            <p:ph idx="1"/>
          </p:nvPr>
        </p:nvSpPr>
        <p:spPr>
          <a:xfrm>
            <a:off x="1371600" y="1621805"/>
            <a:ext cx="9601200" cy="3581400"/>
          </a:xfrm>
        </p:spPr>
        <p:txBody>
          <a:bodyPr/>
          <a:lstStyle/>
          <a:p>
            <a:r>
              <a:rPr lang="en-US" sz="1800" dirty="0">
                <a:effectLst/>
                <a:latin typeface="Calibri" panose="020F0502020204030204" pitchFamily="34" charset="0"/>
              </a:rPr>
              <a:t>Now login to the PCF account using command prompt with help </a:t>
            </a:r>
            <a:r>
              <a:rPr lang="en-US" sz="1800" dirty="0">
                <a:latin typeface="Calibri" panose="020F0502020204030204" pitchFamily="34" charset="0"/>
              </a:rPr>
              <a:t>of below command</a:t>
            </a:r>
          </a:p>
          <a:p>
            <a:pPr marL="0" indent="0">
              <a:buNone/>
            </a:pPr>
            <a:r>
              <a:rPr lang="en-US" sz="1800" b="1" dirty="0">
                <a:effectLst/>
                <a:latin typeface="Calibri" panose="020F0502020204030204" pitchFamily="34" charset="0"/>
              </a:rPr>
              <a:t>	</a:t>
            </a:r>
            <a:r>
              <a:rPr lang="en-US" sz="1800" b="1" dirty="0">
                <a:effectLst/>
                <a:highlight>
                  <a:srgbClr val="FFFF00"/>
                </a:highlight>
                <a:latin typeface="Calibri" panose="020F0502020204030204" pitchFamily="34" charset="0"/>
              </a:rPr>
              <a:t>&gt; </a:t>
            </a:r>
            <a:r>
              <a:rPr lang="en-US" sz="1800" b="1" u="sng" dirty="0" err="1">
                <a:effectLst/>
                <a:highlight>
                  <a:srgbClr val="FFFF00"/>
                </a:highlight>
                <a:latin typeface="Calibri" panose="020F0502020204030204" pitchFamily="34" charset="0"/>
              </a:rPr>
              <a:t>cf</a:t>
            </a:r>
            <a:r>
              <a:rPr lang="en-US" sz="1800" b="1" u="sng" dirty="0">
                <a:effectLst/>
                <a:highlight>
                  <a:srgbClr val="FFFF00"/>
                </a:highlight>
                <a:latin typeface="Calibri" panose="020F0502020204030204" pitchFamily="34" charset="0"/>
              </a:rPr>
              <a:t> login</a:t>
            </a:r>
            <a:endParaRPr lang="en-US" sz="1800" dirty="0">
              <a:latin typeface="Calibri" panose="020F0502020204030204" pitchFamily="34" charset="0"/>
            </a:endParaRPr>
          </a:p>
          <a:p>
            <a:r>
              <a:rPr lang="en-US" sz="1800" dirty="0">
                <a:latin typeface="Calibri" panose="020F0502020204030204" pitchFamily="34" charset="0"/>
              </a:rPr>
              <a:t>Enter User ID and Password</a:t>
            </a:r>
          </a:p>
          <a:p>
            <a:endParaRPr lang="en-US" sz="1800" dirty="0">
              <a:latin typeface="Calibri" panose="020F0502020204030204" pitchFamily="34" charset="0"/>
            </a:endParaRPr>
          </a:p>
          <a:p>
            <a:pPr marL="0" indent="0">
              <a:buNone/>
            </a:pPr>
            <a:r>
              <a:rPr lang="en-US" sz="1800" dirty="0">
                <a:effectLst/>
                <a:latin typeface="Calibri" panose="020F0502020204030204" pitchFamily="34" charset="0"/>
              </a:rPr>
              <a:t>	</a:t>
            </a:r>
            <a:endParaRPr lang="en-US" dirty="0">
              <a:highlight>
                <a:srgbClr val="FFFF00"/>
              </a:highlight>
            </a:endParaRPr>
          </a:p>
        </p:txBody>
      </p:sp>
      <p:pic>
        <p:nvPicPr>
          <p:cNvPr id="1026" name="Picture 2" descr="Machine generated alternative text:&#10;&#10;">
            <a:extLst>
              <a:ext uri="{FF2B5EF4-FFF2-40B4-BE49-F238E27FC236}">
                <a16:creationId xmlns:a16="http://schemas.microsoft.com/office/drawing/2014/main" id="{142249D5-09EC-4C00-AEF3-5C09796DD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749" y="3013041"/>
            <a:ext cx="3765953" cy="38449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D794661-30D6-4DA1-8167-F9CB6E3DC0D4}"/>
              </a:ext>
            </a:extLst>
          </p:cNvPr>
          <p:cNvSpPr txBox="1"/>
          <p:nvPr/>
        </p:nvSpPr>
        <p:spPr>
          <a:xfrm>
            <a:off x="4920346" y="2912815"/>
            <a:ext cx="1660413" cy="2308324"/>
          </a:xfrm>
          <a:prstGeom prst="rect">
            <a:avLst/>
          </a:prstGeom>
          <a:noFill/>
        </p:spPr>
        <p:txBody>
          <a:bodyPr wrap="square" rtlCol="0">
            <a:spAutoFit/>
          </a:bodyPr>
          <a:lstStyle/>
          <a:p>
            <a:r>
              <a:rPr lang="en-US" sz="1800" dirty="0">
                <a:effectLst/>
                <a:latin typeface="Calibri" panose="020F0502020204030204" pitchFamily="34" charset="0"/>
              </a:rPr>
              <a:t>After Login Success it will show the ORGS and SPACES available in the account &amp; can choose which space, we need</a:t>
            </a:r>
            <a:endParaRPr lang="en-US" dirty="0"/>
          </a:p>
        </p:txBody>
      </p:sp>
      <p:pic>
        <p:nvPicPr>
          <p:cNvPr id="1030" name="Picture 6" descr="Machine generated alternative text:&#10;&#10;">
            <a:extLst>
              <a:ext uri="{FF2B5EF4-FFF2-40B4-BE49-F238E27FC236}">
                <a16:creationId xmlns:a16="http://schemas.microsoft.com/office/drawing/2014/main" id="{0C209D4B-4E99-4792-B120-546E66F34B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0691" y="2895243"/>
            <a:ext cx="5221309" cy="10345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8324EE9-3079-40D5-AABE-9538C14D1CC3}"/>
              </a:ext>
            </a:extLst>
          </p:cNvPr>
          <p:cNvSpPr txBox="1"/>
          <p:nvPr/>
        </p:nvSpPr>
        <p:spPr>
          <a:xfrm>
            <a:off x="6969802" y="4388071"/>
            <a:ext cx="5104768" cy="646331"/>
          </a:xfrm>
          <a:prstGeom prst="rect">
            <a:avLst/>
          </a:prstGeom>
          <a:noFill/>
        </p:spPr>
        <p:txBody>
          <a:bodyPr wrap="square" rtlCol="0">
            <a:spAutoFit/>
          </a:bodyPr>
          <a:lstStyle/>
          <a:p>
            <a:r>
              <a:rPr lang="en-US" sz="1800" dirty="0">
                <a:effectLst/>
                <a:latin typeface="Calibri" panose="020F0502020204030204" pitchFamily="34" charset="0"/>
              </a:rPr>
              <a:t>Using command line, we reached to this SPACE as mentioned below</a:t>
            </a:r>
            <a:endParaRPr lang="en-US" dirty="0"/>
          </a:p>
        </p:txBody>
      </p:sp>
      <p:pic>
        <p:nvPicPr>
          <p:cNvPr id="8" name="Picture 7">
            <a:extLst>
              <a:ext uri="{FF2B5EF4-FFF2-40B4-BE49-F238E27FC236}">
                <a16:creationId xmlns:a16="http://schemas.microsoft.com/office/drawing/2014/main" id="{88CB84E1-85CE-4C03-9554-1751DDBF60BF}"/>
              </a:ext>
            </a:extLst>
          </p:cNvPr>
          <p:cNvPicPr>
            <a:picLocks noChangeAspect="1"/>
          </p:cNvPicPr>
          <p:nvPr/>
        </p:nvPicPr>
        <p:blipFill>
          <a:blip r:embed="rId4"/>
          <a:stretch>
            <a:fillRect/>
          </a:stretch>
        </p:blipFill>
        <p:spPr>
          <a:xfrm>
            <a:off x="5805224" y="5365792"/>
            <a:ext cx="6269346" cy="1492208"/>
          </a:xfrm>
          <a:prstGeom prst="rect">
            <a:avLst/>
          </a:prstGeom>
        </p:spPr>
      </p:pic>
      <p:sp>
        <p:nvSpPr>
          <p:cNvPr id="9" name="Arrow: Right 8">
            <a:extLst>
              <a:ext uri="{FF2B5EF4-FFF2-40B4-BE49-F238E27FC236}">
                <a16:creationId xmlns:a16="http://schemas.microsoft.com/office/drawing/2014/main" id="{6E6B923E-3ACA-41E9-BD55-7F7FA0845778}"/>
              </a:ext>
            </a:extLst>
          </p:cNvPr>
          <p:cNvSpPr/>
          <p:nvPr/>
        </p:nvSpPr>
        <p:spPr>
          <a:xfrm>
            <a:off x="4551208" y="3653367"/>
            <a:ext cx="348347" cy="2763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1A014A48-FBE0-41D4-879B-6A56C89E8C4E}"/>
              </a:ext>
            </a:extLst>
          </p:cNvPr>
          <p:cNvSpPr/>
          <p:nvPr/>
        </p:nvSpPr>
        <p:spPr>
          <a:xfrm>
            <a:off x="6580760" y="3653368"/>
            <a:ext cx="348347" cy="2763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BD0F961B-FED4-42A5-B590-22281B289ADD}"/>
              </a:ext>
            </a:extLst>
          </p:cNvPr>
          <p:cNvSpPr/>
          <p:nvPr/>
        </p:nvSpPr>
        <p:spPr>
          <a:xfrm rot="5400000">
            <a:off x="8765723" y="3981719"/>
            <a:ext cx="348347" cy="2763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D6D266E5-8801-4E08-8366-04F36A5E2744}"/>
              </a:ext>
            </a:extLst>
          </p:cNvPr>
          <p:cNvSpPr/>
          <p:nvPr/>
        </p:nvSpPr>
        <p:spPr>
          <a:xfrm rot="5400000">
            <a:off x="8780501" y="5065005"/>
            <a:ext cx="348347" cy="2763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451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026"/>
                                        </p:tgtEl>
                                        <p:attrNameLst>
                                          <p:attrName>style.visibility</p:attrName>
                                        </p:attrNameLst>
                                      </p:cBhvr>
                                      <p:to>
                                        <p:strVal val="visible"/>
                                      </p:to>
                                    </p:set>
                                    <p:anim calcmode="lin" valueType="num">
                                      <p:cBhvr>
                                        <p:cTn id="42" dur="500" fill="hold"/>
                                        <p:tgtEl>
                                          <p:spTgt spid="1026"/>
                                        </p:tgtEl>
                                        <p:attrNameLst>
                                          <p:attrName>ppt_w</p:attrName>
                                        </p:attrNameLst>
                                      </p:cBhvr>
                                      <p:tavLst>
                                        <p:tav tm="0">
                                          <p:val>
                                            <p:fltVal val="0"/>
                                          </p:val>
                                        </p:tav>
                                        <p:tav tm="100000">
                                          <p:val>
                                            <p:strVal val="#ppt_w"/>
                                          </p:val>
                                        </p:tav>
                                      </p:tavLst>
                                    </p:anim>
                                    <p:anim calcmode="lin" valueType="num">
                                      <p:cBhvr>
                                        <p:cTn id="43" dur="500" fill="hold"/>
                                        <p:tgtEl>
                                          <p:spTgt spid="1026"/>
                                        </p:tgtEl>
                                        <p:attrNameLst>
                                          <p:attrName>ppt_h</p:attrName>
                                        </p:attrNameLst>
                                      </p:cBhvr>
                                      <p:tavLst>
                                        <p:tav tm="0">
                                          <p:val>
                                            <p:fltVal val="0"/>
                                          </p:val>
                                        </p:tav>
                                        <p:tav tm="100000">
                                          <p:val>
                                            <p:strVal val="#ppt_h"/>
                                          </p:val>
                                        </p:tav>
                                      </p:tavLst>
                                    </p:anim>
                                    <p:animEffect transition="in" filter="fade">
                                      <p:cBhvr>
                                        <p:cTn id="44" dur="500"/>
                                        <p:tgtEl>
                                          <p:spTgt spid="102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p:cTn id="54" dur="500" fill="hold"/>
                                        <p:tgtEl>
                                          <p:spTgt spid="4"/>
                                        </p:tgtEl>
                                        <p:attrNameLst>
                                          <p:attrName>ppt_w</p:attrName>
                                        </p:attrNameLst>
                                      </p:cBhvr>
                                      <p:tavLst>
                                        <p:tav tm="0">
                                          <p:val>
                                            <p:fltVal val="0"/>
                                          </p:val>
                                        </p:tav>
                                        <p:tav tm="100000">
                                          <p:val>
                                            <p:strVal val="#ppt_w"/>
                                          </p:val>
                                        </p:tav>
                                      </p:tavLst>
                                    </p:anim>
                                    <p:anim calcmode="lin" valueType="num">
                                      <p:cBhvr>
                                        <p:cTn id="55" dur="500" fill="hold"/>
                                        <p:tgtEl>
                                          <p:spTgt spid="4"/>
                                        </p:tgtEl>
                                        <p:attrNameLst>
                                          <p:attrName>ppt_h</p:attrName>
                                        </p:attrNameLst>
                                      </p:cBhvr>
                                      <p:tavLst>
                                        <p:tav tm="0">
                                          <p:val>
                                            <p:fltVal val="0"/>
                                          </p:val>
                                        </p:tav>
                                        <p:tav tm="100000">
                                          <p:val>
                                            <p:strVal val="#ppt_h"/>
                                          </p:val>
                                        </p:tav>
                                      </p:tavLst>
                                    </p:anim>
                                    <p:animEffect transition="in" filter="fade">
                                      <p:cBhvr>
                                        <p:cTn id="56" dur="500"/>
                                        <p:tgtEl>
                                          <p:spTgt spid="4"/>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nodeType="clickEffect">
                                  <p:stCondLst>
                                    <p:cond delay="0"/>
                                  </p:stCondLst>
                                  <p:childTnLst>
                                    <p:set>
                                      <p:cBhvr>
                                        <p:cTn id="67" dur="1" fill="hold">
                                          <p:stCondLst>
                                            <p:cond delay="0"/>
                                          </p:stCondLst>
                                        </p:cTn>
                                        <p:tgtEl>
                                          <p:spTgt spid="1030"/>
                                        </p:tgtEl>
                                        <p:attrNameLst>
                                          <p:attrName>style.visibility</p:attrName>
                                        </p:attrNameLst>
                                      </p:cBhvr>
                                      <p:to>
                                        <p:strVal val="visible"/>
                                      </p:to>
                                    </p:set>
                                    <p:anim calcmode="lin" valueType="num">
                                      <p:cBhvr>
                                        <p:cTn id="68" dur="500" fill="hold"/>
                                        <p:tgtEl>
                                          <p:spTgt spid="1030"/>
                                        </p:tgtEl>
                                        <p:attrNameLst>
                                          <p:attrName>ppt_w</p:attrName>
                                        </p:attrNameLst>
                                      </p:cBhvr>
                                      <p:tavLst>
                                        <p:tav tm="0">
                                          <p:val>
                                            <p:fltVal val="0"/>
                                          </p:val>
                                        </p:tav>
                                        <p:tav tm="100000">
                                          <p:val>
                                            <p:strVal val="#ppt_w"/>
                                          </p:val>
                                        </p:tav>
                                      </p:tavLst>
                                    </p:anim>
                                    <p:anim calcmode="lin" valueType="num">
                                      <p:cBhvr>
                                        <p:cTn id="69" dur="500" fill="hold"/>
                                        <p:tgtEl>
                                          <p:spTgt spid="1030"/>
                                        </p:tgtEl>
                                        <p:attrNameLst>
                                          <p:attrName>ppt_h</p:attrName>
                                        </p:attrNameLst>
                                      </p:cBhvr>
                                      <p:tavLst>
                                        <p:tav tm="0">
                                          <p:val>
                                            <p:fltVal val="0"/>
                                          </p:val>
                                        </p:tav>
                                        <p:tav tm="100000">
                                          <p:val>
                                            <p:strVal val="#ppt_h"/>
                                          </p:val>
                                        </p:tav>
                                      </p:tavLst>
                                    </p:anim>
                                    <p:animEffect transition="in" filter="fade">
                                      <p:cBhvr>
                                        <p:cTn id="70" dur="500"/>
                                        <p:tgtEl>
                                          <p:spTgt spid="1030"/>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p:cTn id="75" dur="500" fill="hold"/>
                                        <p:tgtEl>
                                          <p:spTgt spid="15"/>
                                        </p:tgtEl>
                                        <p:attrNameLst>
                                          <p:attrName>ppt_w</p:attrName>
                                        </p:attrNameLst>
                                      </p:cBhvr>
                                      <p:tavLst>
                                        <p:tav tm="0">
                                          <p:val>
                                            <p:fltVal val="0"/>
                                          </p:val>
                                        </p:tav>
                                        <p:tav tm="100000">
                                          <p:val>
                                            <p:strVal val="#ppt_w"/>
                                          </p:val>
                                        </p:tav>
                                      </p:tavLst>
                                    </p:anim>
                                    <p:anim calcmode="lin" valueType="num">
                                      <p:cBhvr>
                                        <p:cTn id="76" dur="500" fill="hold"/>
                                        <p:tgtEl>
                                          <p:spTgt spid="15"/>
                                        </p:tgtEl>
                                        <p:attrNameLst>
                                          <p:attrName>ppt_h</p:attrName>
                                        </p:attrNameLst>
                                      </p:cBhvr>
                                      <p:tavLst>
                                        <p:tav tm="0">
                                          <p:val>
                                            <p:fltVal val="0"/>
                                          </p:val>
                                        </p:tav>
                                        <p:tav tm="100000">
                                          <p:val>
                                            <p:strVal val="#ppt_h"/>
                                          </p:val>
                                        </p:tav>
                                      </p:tavLst>
                                    </p:anim>
                                    <p:animEffect transition="in" filter="fade">
                                      <p:cBhvr>
                                        <p:cTn id="77" dur="5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18"/>
                                        </p:tgtEl>
                                        <p:attrNameLst>
                                          <p:attrName>style.visibility</p:attrName>
                                        </p:attrNameLst>
                                      </p:cBhvr>
                                      <p:to>
                                        <p:strVal val="visible"/>
                                      </p:to>
                                    </p:set>
                                    <p:anim calcmode="lin" valueType="num">
                                      <p:cBhvr>
                                        <p:cTn id="82" dur="500" fill="hold"/>
                                        <p:tgtEl>
                                          <p:spTgt spid="18"/>
                                        </p:tgtEl>
                                        <p:attrNameLst>
                                          <p:attrName>ppt_w</p:attrName>
                                        </p:attrNameLst>
                                      </p:cBhvr>
                                      <p:tavLst>
                                        <p:tav tm="0">
                                          <p:val>
                                            <p:fltVal val="0"/>
                                          </p:val>
                                        </p:tav>
                                        <p:tav tm="100000">
                                          <p:val>
                                            <p:strVal val="#ppt_w"/>
                                          </p:val>
                                        </p:tav>
                                      </p:tavLst>
                                    </p:anim>
                                    <p:anim calcmode="lin" valueType="num">
                                      <p:cBhvr>
                                        <p:cTn id="83" dur="500" fill="hold"/>
                                        <p:tgtEl>
                                          <p:spTgt spid="18"/>
                                        </p:tgtEl>
                                        <p:attrNameLst>
                                          <p:attrName>ppt_h</p:attrName>
                                        </p:attrNameLst>
                                      </p:cBhvr>
                                      <p:tavLst>
                                        <p:tav tm="0">
                                          <p:val>
                                            <p:fltVal val="0"/>
                                          </p:val>
                                        </p:tav>
                                        <p:tav tm="100000">
                                          <p:val>
                                            <p:strVal val="#ppt_h"/>
                                          </p:val>
                                        </p:tav>
                                      </p:tavLst>
                                    </p:anim>
                                    <p:animEffect transition="in" filter="fade">
                                      <p:cBhvr>
                                        <p:cTn id="84" dur="500"/>
                                        <p:tgtEl>
                                          <p:spTgt spid="18"/>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6"/>
                                        </p:tgtEl>
                                        <p:attrNameLst>
                                          <p:attrName>style.visibility</p:attrName>
                                        </p:attrNameLst>
                                      </p:cBhvr>
                                      <p:to>
                                        <p:strVal val="visible"/>
                                      </p:to>
                                    </p:set>
                                    <p:anim calcmode="lin" valueType="num">
                                      <p:cBhvr>
                                        <p:cTn id="87" dur="500" fill="hold"/>
                                        <p:tgtEl>
                                          <p:spTgt spid="6"/>
                                        </p:tgtEl>
                                        <p:attrNameLst>
                                          <p:attrName>ppt_w</p:attrName>
                                        </p:attrNameLst>
                                      </p:cBhvr>
                                      <p:tavLst>
                                        <p:tav tm="0">
                                          <p:val>
                                            <p:fltVal val="0"/>
                                          </p:val>
                                        </p:tav>
                                        <p:tav tm="100000">
                                          <p:val>
                                            <p:strVal val="#ppt_w"/>
                                          </p:val>
                                        </p:tav>
                                      </p:tavLst>
                                    </p:anim>
                                    <p:anim calcmode="lin" valueType="num">
                                      <p:cBhvr>
                                        <p:cTn id="88" dur="500" fill="hold"/>
                                        <p:tgtEl>
                                          <p:spTgt spid="6"/>
                                        </p:tgtEl>
                                        <p:attrNameLst>
                                          <p:attrName>ppt_h</p:attrName>
                                        </p:attrNameLst>
                                      </p:cBhvr>
                                      <p:tavLst>
                                        <p:tav tm="0">
                                          <p:val>
                                            <p:fltVal val="0"/>
                                          </p:val>
                                        </p:tav>
                                        <p:tav tm="100000">
                                          <p:val>
                                            <p:strVal val="#ppt_h"/>
                                          </p:val>
                                        </p:tav>
                                      </p:tavLst>
                                    </p:anim>
                                    <p:animEffect transition="in" filter="fade">
                                      <p:cBhvr>
                                        <p:cTn id="89" dur="500"/>
                                        <p:tgtEl>
                                          <p:spTgt spid="6"/>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16"/>
                                        </p:tgtEl>
                                        <p:attrNameLst>
                                          <p:attrName>style.visibility</p:attrName>
                                        </p:attrNameLst>
                                      </p:cBhvr>
                                      <p:to>
                                        <p:strVal val="visible"/>
                                      </p:to>
                                    </p:set>
                                    <p:anim calcmode="lin" valueType="num">
                                      <p:cBhvr>
                                        <p:cTn id="94" dur="500" fill="hold"/>
                                        <p:tgtEl>
                                          <p:spTgt spid="16"/>
                                        </p:tgtEl>
                                        <p:attrNameLst>
                                          <p:attrName>ppt_w</p:attrName>
                                        </p:attrNameLst>
                                      </p:cBhvr>
                                      <p:tavLst>
                                        <p:tav tm="0">
                                          <p:val>
                                            <p:fltVal val="0"/>
                                          </p:val>
                                        </p:tav>
                                        <p:tav tm="100000">
                                          <p:val>
                                            <p:strVal val="#ppt_w"/>
                                          </p:val>
                                        </p:tav>
                                      </p:tavLst>
                                    </p:anim>
                                    <p:anim calcmode="lin" valueType="num">
                                      <p:cBhvr>
                                        <p:cTn id="95" dur="500" fill="hold"/>
                                        <p:tgtEl>
                                          <p:spTgt spid="16"/>
                                        </p:tgtEl>
                                        <p:attrNameLst>
                                          <p:attrName>ppt_h</p:attrName>
                                        </p:attrNameLst>
                                      </p:cBhvr>
                                      <p:tavLst>
                                        <p:tav tm="0">
                                          <p:val>
                                            <p:fltVal val="0"/>
                                          </p:val>
                                        </p:tav>
                                        <p:tav tm="100000">
                                          <p:val>
                                            <p:strVal val="#ppt_h"/>
                                          </p:val>
                                        </p:tav>
                                      </p:tavLst>
                                    </p:anim>
                                    <p:animEffect transition="in" filter="fade">
                                      <p:cBhvr>
                                        <p:cTn id="96" dur="500"/>
                                        <p:tgtEl>
                                          <p:spTgt spid="16"/>
                                        </p:tgtEl>
                                      </p:cBhvr>
                                    </p:animEffect>
                                  </p:childTnLst>
                                </p:cTn>
                              </p:par>
                            </p:childTnLst>
                          </p:cTn>
                        </p:par>
                      </p:childTnLst>
                    </p:cTn>
                  </p:par>
                  <p:par>
                    <p:cTn id="97" fill="hold">
                      <p:stCondLst>
                        <p:cond delay="indefinite"/>
                      </p:stCondLst>
                      <p:childTnLst>
                        <p:par>
                          <p:cTn id="98" fill="hold">
                            <p:stCondLst>
                              <p:cond delay="0"/>
                            </p:stCondLst>
                            <p:childTnLst>
                              <p:par>
                                <p:cTn id="99" presetID="53" presetClass="entr" presetSubtype="16"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p:cTn id="101" dur="500" fill="hold"/>
                                        <p:tgtEl>
                                          <p:spTgt spid="8"/>
                                        </p:tgtEl>
                                        <p:attrNameLst>
                                          <p:attrName>ppt_w</p:attrName>
                                        </p:attrNameLst>
                                      </p:cBhvr>
                                      <p:tavLst>
                                        <p:tav tm="0">
                                          <p:val>
                                            <p:fltVal val="0"/>
                                          </p:val>
                                        </p:tav>
                                        <p:tav tm="100000">
                                          <p:val>
                                            <p:strVal val="#ppt_w"/>
                                          </p:val>
                                        </p:tav>
                                      </p:tavLst>
                                    </p:anim>
                                    <p:anim calcmode="lin" valueType="num">
                                      <p:cBhvr>
                                        <p:cTn id="102" dur="500" fill="hold"/>
                                        <p:tgtEl>
                                          <p:spTgt spid="8"/>
                                        </p:tgtEl>
                                        <p:attrNameLst>
                                          <p:attrName>ppt_h</p:attrName>
                                        </p:attrNameLst>
                                      </p:cBhvr>
                                      <p:tavLst>
                                        <p:tav tm="0">
                                          <p:val>
                                            <p:fltVal val="0"/>
                                          </p:val>
                                        </p:tav>
                                        <p:tav tm="100000">
                                          <p:val>
                                            <p:strVal val="#ppt_h"/>
                                          </p:val>
                                        </p:tav>
                                      </p:tavLst>
                                    </p:anim>
                                    <p:animEffect transition="in" filter="fade">
                                      <p:cBhvr>
                                        <p:cTn id="103" dur="500"/>
                                        <p:tgtEl>
                                          <p:spTgt spid="8"/>
                                        </p:tgtEl>
                                      </p:cBhvr>
                                    </p:animEffect>
                                  </p:childTnLst>
                                </p:cTn>
                              </p:par>
                            </p:childTnLst>
                          </p:cTn>
                        </p:par>
                      </p:childTnLst>
                    </p:cTn>
                  </p:par>
                  <p:par>
                    <p:cTn id="104" fill="hold">
                      <p:stCondLst>
                        <p:cond delay="indefinite"/>
                      </p:stCondLst>
                      <p:childTnLst>
                        <p:par>
                          <p:cTn id="105" fill="hold">
                            <p:stCondLst>
                              <p:cond delay="0"/>
                            </p:stCondLst>
                            <p:childTnLst>
                              <p:par>
                                <p:cTn id="106" presetID="53" presetClass="entr" presetSubtype="16" fill="hold" grpId="0" nodeType="clickEffect">
                                  <p:stCondLst>
                                    <p:cond delay="0"/>
                                  </p:stCondLst>
                                  <p:childTnLst>
                                    <p:set>
                                      <p:cBhvr>
                                        <p:cTn id="107" dur="1" fill="hold">
                                          <p:stCondLst>
                                            <p:cond delay="0"/>
                                          </p:stCondLst>
                                        </p:cTn>
                                        <p:tgtEl>
                                          <p:spTgt spid="10"/>
                                        </p:tgtEl>
                                        <p:attrNameLst>
                                          <p:attrName>style.visibility</p:attrName>
                                        </p:attrNameLst>
                                      </p:cBhvr>
                                      <p:to>
                                        <p:strVal val="visible"/>
                                      </p:to>
                                    </p:set>
                                    <p:anim calcmode="lin" valueType="num">
                                      <p:cBhvr>
                                        <p:cTn id="108" dur="500" fill="hold"/>
                                        <p:tgtEl>
                                          <p:spTgt spid="10"/>
                                        </p:tgtEl>
                                        <p:attrNameLst>
                                          <p:attrName>ppt_w</p:attrName>
                                        </p:attrNameLst>
                                      </p:cBhvr>
                                      <p:tavLst>
                                        <p:tav tm="0">
                                          <p:val>
                                            <p:fltVal val="0"/>
                                          </p:val>
                                        </p:tav>
                                        <p:tav tm="100000">
                                          <p:val>
                                            <p:strVal val="#ppt_w"/>
                                          </p:val>
                                        </p:tav>
                                      </p:tavLst>
                                    </p:anim>
                                    <p:anim calcmode="lin" valueType="num">
                                      <p:cBhvr>
                                        <p:cTn id="109" dur="500" fill="hold"/>
                                        <p:tgtEl>
                                          <p:spTgt spid="10"/>
                                        </p:tgtEl>
                                        <p:attrNameLst>
                                          <p:attrName>ppt_h</p:attrName>
                                        </p:attrNameLst>
                                      </p:cBhvr>
                                      <p:tavLst>
                                        <p:tav tm="0">
                                          <p:val>
                                            <p:fltVal val="0"/>
                                          </p:val>
                                        </p:tav>
                                        <p:tav tm="100000">
                                          <p:val>
                                            <p:strVal val="#ppt_h"/>
                                          </p:val>
                                        </p:tav>
                                      </p:tavLst>
                                    </p:anim>
                                    <p:animEffect transition="in" filter="fade">
                                      <p:cBhvr>
                                        <p:cTn id="1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animBg="1"/>
      <p:bldP spid="2" grpId="0"/>
      <p:bldP spid="3" grpId="0" build="p"/>
      <p:bldP spid="4" grpId="0"/>
      <p:bldP spid="6" grpId="0"/>
      <p:bldP spid="9" grpId="0" animBg="1"/>
      <p:bldP spid="14"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FB951-F393-484B-94E4-0E020B1FF968}"/>
              </a:ext>
            </a:extLst>
          </p:cNvPr>
          <p:cNvSpPr>
            <a:spLocks noGrp="1"/>
          </p:cNvSpPr>
          <p:nvPr>
            <p:ph idx="1"/>
          </p:nvPr>
        </p:nvSpPr>
        <p:spPr>
          <a:xfrm>
            <a:off x="1201783" y="953588"/>
            <a:ext cx="9601200" cy="5632269"/>
          </a:xfrm>
        </p:spPr>
        <p:txBody>
          <a:bodyPr/>
          <a:lstStyle/>
          <a:p>
            <a:r>
              <a:rPr lang="en-US" sz="1800" dirty="0">
                <a:effectLst/>
                <a:latin typeface="Calibri" panose="020F0502020204030204" pitchFamily="34" charset="0"/>
              </a:rPr>
              <a:t>Check the what APPs are available in the specific SPACE using below command</a:t>
            </a:r>
          </a:p>
          <a:p>
            <a:pPr marL="0" indent="0">
              <a:buNone/>
            </a:pPr>
            <a:r>
              <a:rPr lang="en-US" sz="1800" dirty="0">
                <a:latin typeface="Calibri" panose="020F0502020204030204" pitchFamily="34" charset="0"/>
              </a:rPr>
              <a:t>	</a:t>
            </a:r>
            <a:r>
              <a:rPr lang="en-US" sz="2000" dirty="0">
                <a:effectLst/>
                <a:latin typeface="Calibri" panose="020F0502020204030204" pitchFamily="34" charset="0"/>
              </a:rPr>
              <a:t> </a:t>
            </a:r>
            <a:r>
              <a:rPr lang="en-US" sz="1800" b="1" dirty="0">
                <a:effectLst/>
                <a:highlight>
                  <a:srgbClr val="FFFF00"/>
                </a:highlight>
                <a:latin typeface="Calibri" panose="020F0502020204030204" pitchFamily="34" charset="0"/>
              </a:rPr>
              <a:t>&gt; </a:t>
            </a:r>
            <a:r>
              <a:rPr lang="en-US" sz="1800" b="1" u="sng" dirty="0" err="1">
                <a:highlight>
                  <a:srgbClr val="FFFF00"/>
                </a:highlight>
                <a:latin typeface="Calibri" panose="020F0502020204030204" pitchFamily="34" charset="0"/>
              </a:rPr>
              <a:t>cf</a:t>
            </a:r>
            <a:r>
              <a:rPr lang="en-US" sz="1800" b="1" u="sng" dirty="0">
                <a:highlight>
                  <a:srgbClr val="FFFF00"/>
                </a:highlight>
                <a:latin typeface="Calibri" panose="020F0502020204030204" pitchFamily="34" charset="0"/>
              </a:rPr>
              <a:t> apps</a:t>
            </a:r>
          </a:p>
          <a:p>
            <a:endParaRPr lang="en-US" sz="1800" b="1" u="sng" dirty="0">
              <a:highlight>
                <a:srgbClr val="FFFF00"/>
              </a:highlight>
              <a:latin typeface="Calibri" panose="020F0502020204030204" pitchFamily="34" charset="0"/>
            </a:endParaRPr>
          </a:p>
        </p:txBody>
      </p:sp>
      <p:pic>
        <p:nvPicPr>
          <p:cNvPr id="2052" name="Picture 4" descr="Machine generated alternative text:&#10;&#10;">
            <a:extLst>
              <a:ext uri="{FF2B5EF4-FFF2-40B4-BE49-F238E27FC236}">
                <a16:creationId xmlns:a16="http://schemas.microsoft.com/office/drawing/2014/main" id="{459EAA65-2CDD-4CE3-99C8-51297F64B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8637" y="2397987"/>
            <a:ext cx="7186314" cy="1031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22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052"/>
                                        </p:tgtEl>
                                        <p:attrNameLst>
                                          <p:attrName>style.visibility</p:attrName>
                                        </p:attrNameLst>
                                      </p:cBhvr>
                                      <p:to>
                                        <p:strVal val="visible"/>
                                      </p:to>
                                    </p:set>
                                    <p:anim calcmode="lin" valueType="num">
                                      <p:cBhvr>
                                        <p:cTn id="21" dur="500" fill="hold"/>
                                        <p:tgtEl>
                                          <p:spTgt spid="2052"/>
                                        </p:tgtEl>
                                        <p:attrNameLst>
                                          <p:attrName>ppt_w</p:attrName>
                                        </p:attrNameLst>
                                      </p:cBhvr>
                                      <p:tavLst>
                                        <p:tav tm="0">
                                          <p:val>
                                            <p:fltVal val="0"/>
                                          </p:val>
                                        </p:tav>
                                        <p:tav tm="100000">
                                          <p:val>
                                            <p:strVal val="#ppt_w"/>
                                          </p:val>
                                        </p:tav>
                                      </p:tavLst>
                                    </p:anim>
                                    <p:anim calcmode="lin" valueType="num">
                                      <p:cBhvr>
                                        <p:cTn id="22" dur="500" fill="hold"/>
                                        <p:tgtEl>
                                          <p:spTgt spid="2052"/>
                                        </p:tgtEl>
                                        <p:attrNameLst>
                                          <p:attrName>ppt_h</p:attrName>
                                        </p:attrNameLst>
                                      </p:cBhvr>
                                      <p:tavLst>
                                        <p:tav tm="0">
                                          <p:val>
                                            <p:fltVal val="0"/>
                                          </p:val>
                                        </p:tav>
                                        <p:tav tm="100000">
                                          <p:val>
                                            <p:strVal val="#ppt_h"/>
                                          </p:val>
                                        </p:tav>
                                      </p:tavLst>
                                    </p:anim>
                                    <p:animEffect transition="in" filter="fade">
                                      <p:cBhvr>
                                        <p:cTn id="23"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B515-7F47-4FC9-8A31-A71D6E1B62F2}"/>
              </a:ext>
            </a:extLst>
          </p:cNvPr>
          <p:cNvSpPr>
            <a:spLocks noGrp="1"/>
          </p:cNvSpPr>
          <p:nvPr>
            <p:ph type="title"/>
          </p:nvPr>
        </p:nvSpPr>
        <p:spPr/>
        <p:txBody>
          <a:bodyPr/>
          <a:lstStyle/>
          <a:p>
            <a:r>
              <a:rPr lang="en-US" dirty="0"/>
              <a:t>Deploy the Application using PCF commands</a:t>
            </a:r>
          </a:p>
        </p:txBody>
      </p:sp>
      <p:sp>
        <p:nvSpPr>
          <p:cNvPr id="3" name="Content Placeholder 2">
            <a:extLst>
              <a:ext uri="{FF2B5EF4-FFF2-40B4-BE49-F238E27FC236}">
                <a16:creationId xmlns:a16="http://schemas.microsoft.com/office/drawing/2014/main" id="{054770B9-E6C0-4487-9DE3-5C7E4C5A95F5}"/>
              </a:ext>
            </a:extLst>
          </p:cNvPr>
          <p:cNvSpPr>
            <a:spLocks noGrp="1"/>
          </p:cNvSpPr>
          <p:nvPr>
            <p:ph idx="1"/>
          </p:nvPr>
        </p:nvSpPr>
        <p:spPr>
          <a:xfrm>
            <a:off x="1295400" y="1932882"/>
            <a:ext cx="9601200" cy="3581400"/>
          </a:xfrm>
        </p:spPr>
        <p:txBody>
          <a:bodyPr>
            <a:normAutofit/>
          </a:bodyPr>
          <a:lstStyle/>
          <a:p>
            <a:pPr fontAlgn="ctr"/>
            <a:r>
              <a:rPr lang="en-US" dirty="0"/>
              <a:t>Login to account using '</a:t>
            </a:r>
            <a:r>
              <a:rPr lang="en-US" dirty="0" err="1"/>
              <a:t>cf</a:t>
            </a:r>
            <a:r>
              <a:rPr lang="en-US" dirty="0"/>
              <a:t> login' and provide email id and password</a:t>
            </a:r>
          </a:p>
          <a:p>
            <a:pPr fontAlgn="ctr"/>
            <a:r>
              <a:rPr lang="en-US" dirty="0"/>
              <a:t>Select the ORG and SPACE where you want to deploy the app</a:t>
            </a:r>
          </a:p>
          <a:p>
            <a:pPr fontAlgn="ctr"/>
            <a:r>
              <a:rPr lang="en-US" dirty="0"/>
              <a:t>Once you are ready with .jar file of the project inside build/libs folder</a:t>
            </a:r>
          </a:p>
          <a:p>
            <a:pPr fontAlgn="ctr"/>
            <a:endParaRPr lang="en-US" dirty="0"/>
          </a:p>
          <a:p>
            <a:pPr fontAlgn="ctr"/>
            <a:endParaRPr lang="en-US" dirty="0"/>
          </a:p>
          <a:p>
            <a:pPr fontAlgn="ctr"/>
            <a:r>
              <a:rPr lang="en-US" dirty="0"/>
              <a:t>Open the build/libs folder path in command prompt and run the below command  </a:t>
            </a:r>
          </a:p>
          <a:p>
            <a:pPr marL="0" indent="0" fontAlgn="ctr">
              <a:buNone/>
            </a:pPr>
            <a:r>
              <a:rPr lang="en-US" dirty="0">
                <a:highlight>
                  <a:srgbClr val="FFFF00"/>
                </a:highlight>
              </a:rPr>
              <a:t>	</a:t>
            </a:r>
            <a:r>
              <a:rPr lang="en-US" sz="1800" b="1" dirty="0">
                <a:highlight>
                  <a:srgbClr val="FFFF00"/>
                </a:highlight>
                <a:latin typeface="Calibri" panose="020F0502020204030204" pitchFamily="34" charset="0"/>
              </a:rPr>
              <a:t>&gt; </a:t>
            </a:r>
            <a:r>
              <a:rPr lang="en-US" sz="1800" b="1" u="sng" dirty="0" err="1">
                <a:highlight>
                  <a:srgbClr val="FFFF00"/>
                </a:highlight>
                <a:latin typeface="Calibri" panose="020F0502020204030204" pitchFamily="34" charset="0"/>
              </a:rPr>
              <a:t>cf</a:t>
            </a:r>
            <a:r>
              <a:rPr lang="en-US" sz="1800" b="1" u="sng" dirty="0">
                <a:highlight>
                  <a:srgbClr val="FFFF00"/>
                </a:highlight>
                <a:latin typeface="Calibri" panose="020F0502020204030204" pitchFamily="34" charset="0"/>
              </a:rPr>
              <a:t> push heloPCF123 -p helloPCF-0.0.1-SNAPSHOT.jar</a:t>
            </a:r>
            <a:r>
              <a:rPr lang="en-US" dirty="0"/>
              <a:t> </a:t>
            </a:r>
            <a:r>
              <a:rPr lang="en-US" sz="1100" dirty="0"/>
              <a:t>(heloPCF123 is the name of the app which should be unique) </a:t>
            </a:r>
            <a:endParaRPr lang="en-US" dirty="0"/>
          </a:p>
          <a:p>
            <a:pPr fontAlgn="ctr"/>
            <a:endParaRPr lang="en-US" dirty="0"/>
          </a:p>
          <a:p>
            <a:pPr fontAlgn="ctr"/>
            <a:endParaRPr lang="en-US" dirty="0"/>
          </a:p>
          <a:p>
            <a:endParaRPr lang="en-US" dirty="0"/>
          </a:p>
        </p:txBody>
      </p:sp>
      <p:pic>
        <p:nvPicPr>
          <p:cNvPr id="3074" name="Picture 2" descr="Machine generated alternative text:&#10;&#10;">
            <a:extLst>
              <a:ext uri="{FF2B5EF4-FFF2-40B4-BE49-F238E27FC236}">
                <a16:creationId xmlns:a16="http://schemas.microsoft.com/office/drawing/2014/main" id="{03D39416-A607-473C-A2B0-E3D3AB943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486" y="3242915"/>
            <a:ext cx="4462555" cy="857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069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436A-C662-4313-BEF8-A139C05D9BAF}"/>
              </a:ext>
            </a:extLst>
          </p:cNvPr>
          <p:cNvSpPr>
            <a:spLocks noGrp="1"/>
          </p:cNvSpPr>
          <p:nvPr>
            <p:ph type="title"/>
          </p:nvPr>
        </p:nvSpPr>
        <p:spPr/>
        <p:txBody>
          <a:bodyPr/>
          <a:lstStyle/>
          <a:p>
            <a:r>
              <a:rPr lang="en-US" dirty="0"/>
              <a:t>What is PCF?</a:t>
            </a:r>
          </a:p>
        </p:txBody>
      </p:sp>
      <p:sp>
        <p:nvSpPr>
          <p:cNvPr id="3" name="Content Placeholder 2">
            <a:extLst>
              <a:ext uri="{FF2B5EF4-FFF2-40B4-BE49-F238E27FC236}">
                <a16:creationId xmlns:a16="http://schemas.microsoft.com/office/drawing/2014/main" id="{889E4311-4FEB-41BF-85A0-872632BF593E}"/>
              </a:ext>
            </a:extLst>
          </p:cNvPr>
          <p:cNvSpPr>
            <a:spLocks noGrp="1"/>
          </p:cNvSpPr>
          <p:nvPr>
            <p:ph idx="1"/>
          </p:nvPr>
        </p:nvSpPr>
        <p:spPr/>
        <p:txBody>
          <a:bodyPr/>
          <a:lstStyle/>
          <a:p>
            <a:pPr>
              <a:lnSpc>
                <a:spcPct val="100000"/>
              </a:lnSpc>
            </a:pPr>
            <a:r>
              <a:rPr lang="en-US" dirty="0"/>
              <a:t>Cloud Foundry is an open source, multi-cloud application </a:t>
            </a:r>
            <a:r>
              <a:rPr lang="en-US" b="1" dirty="0"/>
              <a:t>Platform As A Service </a:t>
            </a:r>
            <a:r>
              <a:rPr lang="en-US" dirty="0"/>
              <a:t>(PaaS) governed by the Cloud Foundry Foundation.</a:t>
            </a:r>
          </a:p>
          <a:p>
            <a:pPr fontAlgn="ctr">
              <a:lnSpc>
                <a:spcPct val="100000"/>
              </a:lnSpc>
              <a:spcBef>
                <a:spcPts val="0"/>
              </a:spcBef>
              <a:spcAft>
                <a:spcPts val="0"/>
              </a:spcAft>
            </a:pPr>
            <a:r>
              <a:rPr lang="en-US" dirty="0"/>
              <a:t>The software was originally developed by VMware and then transferred to Pivotal Software, a joint venture by EMC, VMware and General Electric.</a:t>
            </a:r>
          </a:p>
          <a:p>
            <a:pPr fontAlgn="ctr">
              <a:lnSpc>
                <a:spcPct val="100000"/>
              </a:lnSpc>
              <a:spcBef>
                <a:spcPts val="0"/>
              </a:spcBef>
              <a:spcAft>
                <a:spcPts val="0"/>
              </a:spcAft>
            </a:pPr>
            <a:r>
              <a:rPr lang="en-US" dirty="0"/>
              <a:t>Cloud Foundry is promoted for continuous delivery. It supports the </a:t>
            </a:r>
          </a:p>
          <a:p>
            <a:pPr marL="742950" lvl="1" indent="-285750" fontAlgn="ctr">
              <a:lnSpc>
                <a:spcPct val="100000"/>
              </a:lnSpc>
              <a:spcBef>
                <a:spcPts val="0"/>
              </a:spcBef>
              <a:spcAft>
                <a:spcPts val="0"/>
              </a:spcAft>
            </a:pPr>
            <a:r>
              <a:rPr lang="en-US" dirty="0"/>
              <a:t>full application development lifecycle, </a:t>
            </a:r>
          </a:p>
          <a:p>
            <a:pPr marL="742950" lvl="1" indent="-285750" fontAlgn="ctr">
              <a:lnSpc>
                <a:spcPct val="100000"/>
              </a:lnSpc>
              <a:spcBef>
                <a:spcPts val="0"/>
              </a:spcBef>
              <a:spcAft>
                <a:spcPts val="0"/>
              </a:spcAft>
            </a:pPr>
            <a:r>
              <a:rPr lang="en-US" dirty="0"/>
              <a:t>from initial development through all testing stages to deployment. </a:t>
            </a:r>
          </a:p>
          <a:p>
            <a:pPr fontAlgn="ctr">
              <a:lnSpc>
                <a:spcPct val="100000"/>
              </a:lnSpc>
              <a:spcBef>
                <a:spcPts val="0"/>
              </a:spcBef>
              <a:spcAft>
                <a:spcPts val="0"/>
              </a:spcAft>
            </a:pPr>
            <a:r>
              <a:rPr lang="en-US" dirty="0"/>
              <a:t>Cloud platforms let anyone deploy network apps or services and make them available to the world in a few minutes.</a:t>
            </a:r>
          </a:p>
        </p:txBody>
      </p:sp>
    </p:spTree>
    <p:extLst>
      <p:ext uri="{BB962C8B-B14F-4D97-AF65-F5344CB8AC3E}">
        <p14:creationId xmlns:p14="http://schemas.microsoft.com/office/powerpoint/2010/main" val="160202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p:cTn id="4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6E756E-6B2A-4E3D-87F7-336C4942D85D}"/>
              </a:ext>
            </a:extLst>
          </p:cNvPr>
          <p:cNvSpPr>
            <a:spLocks noGrp="1"/>
          </p:cNvSpPr>
          <p:nvPr>
            <p:ph idx="1"/>
          </p:nvPr>
        </p:nvSpPr>
        <p:spPr>
          <a:xfrm>
            <a:off x="927463" y="457200"/>
            <a:ext cx="8712926" cy="979714"/>
          </a:xfrm>
        </p:spPr>
        <p:txBody>
          <a:bodyPr/>
          <a:lstStyle/>
          <a:p>
            <a:r>
              <a:rPr lang="en-US" dirty="0"/>
              <a:t>Press enter </a:t>
            </a:r>
            <a:r>
              <a:rPr lang="en-US" b="1" dirty="0"/>
              <a:t>cfcli</a:t>
            </a:r>
            <a:r>
              <a:rPr lang="en-US" dirty="0"/>
              <a:t> will upload this app into the specific space.</a:t>
            </a:r>
          </a:p>
        </p:txBody>
      </p:sp>
      <p:pic>
        <p:nvPicPr>
          <p:cNvPr id="4098" name="Picture 2" descr="pushing app to org / space as _ _ &#10;Getting app &#10;Crotang app with &#10;Cretins »p &#10;Mapping &#10;files to &#10;P&quot;kaging to &#10;287.56 287.56 &#10;waiting API to processing _ &#10;Staging app &#10;ge_buil$ack_ &#10;stati &#10;ge_buiL$Rk &#10;oading &#10;java_buil$ack ">
            <a:extLst>
              <a:ext uri="{FF2B5EF4-FFF2-40B4-BE49-F238E27FC236}">
                <a16:creationId xmlns:a16="http://schemas.microsoft.com/office/drawing/2014/main" id="{DD478603-7D91-4D20-8ED5-B828509FE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590" y="878346"/>
            <a:ext cx="10375207" cy="50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425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Waiting F01 to &#10;SE-}ar (fours &#10;Cen 75na7E3 , , 4487 , 8 , 83b33E b13 fully : tr 「 n t 7 475 , , 44 : , f , 5 2d2 47 &#10;C 11 752e753 , , 4d87 , bl , 8333 troy 《 t 01 37247511 , 3E3 , 4433 , •f , 53E 247 &#10;Exit &#10;「 , , 12 ng &#10;Clasm: 11387 , 253 &#10;; 123 ">
            <a:extLst>
              <a:ext uri="{FF2B5EF4-FFF2-40B4-BE49-F238E27FC236}">
                <a16:creationId xmlns:a16="http://schemas.microsoft.com/office/drawing/2014/main" id="{6FD7D2B2-85C0-49FD-B42C-0CDE0A294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706" y="-7062"/>
            <a:ext cx="10007856" cy="479184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tart &#10;-ep SAO,' _ ">
            <a:extLst>
              <a:ext uri="{FF2B5EF4-FFF2-40B4-BE49-F238E27FC236}">
                <a16:creationId xmlns:a16="http://schemas.microsoft.com/office/drawing/2014/main" id="{98A937D5-4D68-47EE-9DEF-B056BD5B6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706" y="4795132"/>
            <a:ext cx="10007856" cy="206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773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Ар,я Е; sp,ing [Д; [т [6; б [Л &#10;РСН! ">
            <a:extLst>
              <a:ext uri="{FF2B5EF4-FFF2-40B4-BE49-F238E27FC236}">
                <a16:creationId xmlns:a16="http://schemas.microsoft.com/office/drawing/2014/main" id="{C0108AAE-4CCB-42AB-9EB3-21C171FF9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765" y="990375"/>
            <a:ext cx="7120356" cy="18638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F42693D-E027-4694-92A5-667444679DA6}"/>
              </a:ext>
            </a:extLst>
          </p:cNvPr>
          <p:cNvSpPr txBox="1"/>
          <p:nvPr/>
        </p:nvSpPr>
        <p:spPr>
          <a:xfrm>
            <a:off x="4497926" y="413797"/>
            <a:ext cx="3196148" cy="369332"/>
          </a:xfrm>
          <a:prstGeom prst="rect">
            <a:avLst/>
          </a:prstGeom>
          <a:noFill/>
        </p:spPr>
        <p:txBody>
          <a:bodyPr wrap="square" rtlCol="0">
            <a:spAutoFit/>
          </a:bodyPr>
          <a:lstStyle/>
          <a:p>
            <a:r>
              <a:rPr lang="en-US" sz="1800" dirty="0">
                <a:effectLst/>
                <a:latin typeface="Calibri" panose="020F0502020204030204" pitchFamily="34" charset="0"/>
              </a:rPr>
              <a:t>Open the URL in browser</a:t>
            </a:r>
            <a:endParaRPr lang="en-US" dirty="0"/>
          </a:p>
        </p:txBody>
      </p:sp>
      <p:sp>
        <p:nvSpPr>
          <p:cNvPr id="7" name="TextBox 6">
            <a:extLst>
              <a:ext uri="{FF2B5EF4-FFF2-40B4-BE49-F238E27FC236}">
                <a16:creationId xmlns:a16="http://schemas.microsoft.com/office/drawing/2014/main" id="{B35B272B-BEDE-4075-97A0-69B19704BC16}"/>
              </a:ext>
            </a:extLst>
          </p:cNvPr>
          <p:cNvSpPr txBox="1"/>
          <p:nvPr/>
        </p:nvSpPr>
        <p:spPr>
          <a:xfrm>
            <a:off x="2521132" y="2948634"/>
            <a:ext cx="6925989" cy="738664"/>
          </a:xfrm>
          <a:prstGeom prst="rect">
            <a:avLst/>
          </a:prstGeom>
          <a:noFill/>
        </p:spPr>
        <p:txBody>
          <a:bodyPr wrap="square" rtlCol="0">
            <a:spAutoFit/>
          </a:bodyPr>
          <a:lstStyle/>
          <a:p>
            <a:r>
              <a:rPr lang="en-US" sz="1800" dirty="0">
                <a:effectLst/>
                <a:latin typeface="Calibri" panose="020F0502020204030204" pitchFamily="34" charset="0"/>
              </a:rPr>
              <a:t>To see the app info in CFCLI – enter the below command </a:t>
            </a:r>
          </a:p>
          <a:p>
            <a:r>
              <a:rPr lang="en-US" dirty="0">
                <a:latin typeface="Calibri" panose="020F0502020204030204" pitchFamily="34" charset="0"/>
              </a:rPr>
              <a:t>   	</a:t>
            </a:r>
            <a:r>
              <a:rPr lang="en-US" sz="2400" b="1" dirty="0">
                <a:highlight>
                  <a:srgbClr val="FFFF00"/>
                </a:highlight>
                <a:latin typeface="Calibri" panose="020F0502020204030204" pitchFamily="34" charset="0"/>
              </a:rPr>
              <a:t>&gt;</a:t>
            </a:r>
            <a:r>
              <a:rPr lang="en-US" dirty="0">
                <a:highlight>
                  <a:srgbClr val="FFFF00"/>
                </a:highlight>
                <a:latin typeface="Calibri" panose="020F0502020204030204" pitchFamily="34" charset="0"/>
              </a:rPr>
              <a:t> </a:t>
            </a:r>
            <a:r>
              <a:rPr lang="en-US" sz="2400" u="sng" dirty="0" err="1">
                <a:highlight>
                  <a:srgbClr val="FFFF00"/>
                </a:highlight>
                <a:latin typeface="Calibri" panose="020F0502020204030204" pitchFamily="34" charset="0"/>
              </a:rPr>
              <a:t>cf</a:t>
            </a:r>
            <a:r>
              <a:rPr lang="en-US" sz="2400" u="sng" dirty="0">
                <a:highlight>
                  <a:srgbClr val="FFFF00"/>
                </a:highlight>
                <a:latin typeface="Calibri" panose="020F0502020204030204" pitchFamily="34" charset="0"/>
              </a:rPr>
              <a:t> app heloPCF123</a:t>
            </a:r>
            <a:endParaRPr lang="en-US" u="sng" dirty="0">
              <a:highlight>
                <a:srgbClr val="FFFF00"/>
              </a:highlight>
            </a:endParaRPr>
          </a:p>
        </p:txBody>
      </p:sp>
      <p:pic>
        <p:nvPicPr>
          <p:cNvPr id="6148" name="Picture 4" descr="S&quot;.dng health and for in as &#10;t ed state : &#10;usage: &#10;r. 1*CF123 &#10;Thu 1ST 2019 &#10;c - 1.11 &#10;LEASE .16. &#10;e_ax ">
            <a:extLst>
              <a:ext uri="{FF2B5EF4-FFF2-40B4-BE49-F238E27FC236}">
                <a16:creationId xmlns:a16="http://schemas.microsoft.com/office/drawing/2014/main" id="{7C9D8CDF-48A1-4E35-B0A5-F3B8AF92E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184" y="3781697"/>
            <a:ext cx="10539086" cy="2662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849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3B6B55-6747-4AEA-A152-D4DE5BEC3A24}"/>
              </a:ext>
            </a:extLst>
          </p:cNvPr>
          <p:cNvSpPr>
            <a:spLocks noGrp="1"/>
          </p:cNvSpPr>
          <p:nvPr>
            <p:ph idx="1"/>
          </p:nvPr>
        </p:nvSpPr>
        <p:spPr>
          <a:xfrm>
            <a:off x="1188720" y="339634"/>
            <a:ext cx="9601200" cy="914400"/>
          </a:xfrm>
        </p:spPr>
        <p:txBody>
          <a:bodyPr/>
          <a:lstStyle/>
          <a:p>
            <a:pPr marL="285750" indent="-285750" defTabSz="457200">
              <a:buFont typeface="Arial" panose="020B0604020202020204" pitchFamily="34" charset="0"/>
              <a:buChar char="•"/>
            </a:pPr>
            <a:r>
              <a:rPr lang="en-US" sz="1700" dirty="0">
                <a:solidFill>
                  <a:schemeClr val="tx1"/>
                </a:solidFill>
                <a:latin typeface="Calibri" panose="020F0502020204030204" pitchFamily="34" charset="0"/>
                <a:cs typeface="Calibri" panose="020F0502020204030204" pitchFamily="34" charset="0"/>
              </a:rPr>
              <a:t>Now the Dashboard page looks as below in PCF portal</a:t>
            </a:r>
          </a:p>
        </p:txBody>
      </p:sp>
      <p:pic>
        <p:nvPicPr>
          <p:cNvPr id="7170" name="Picture 2" descr="spaces (2) &#10;ins (3) &#10;Member (I) &#10;Settings &#10;Marketplace &#10;I me r_test &#10;Name &#10;developmen t &#10;MEMORY &#10;2GB &#10;Al COUNT &#10;0/32 &#10;COUNT &#10;0/10 &#10;App Status &#10;CREATE NEW SPACE &#10;Org Quota Usage &#10;(o Bytes/ 2 &#10;(1 CB/2GB) ">
            <a:extLst>
              <a:ext uri="{FF2B5EF4-FFF2-40B4-BE49-F238E27FC236}">
                <a16:creationId xmlns:a16="http://schemas.microsoft.com/office/drawing/2014/main" id="{5D861D1D-B00F-4E28-916C-0E8A7B7F5F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720" y="796834"/>
            <a:ext cx="8496300"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81D9CB-B21B-4F75-BBB4-D9F15C1B3449}"/>
              </a:ext>
            </a:extLst>
          </p:cNvPr>
          <p:cNvSpPr txBox="1"/>
          <p:nvPr/>
        </p:nvSpPr>
        <p:spPr>
          <a:xfrm>
            <a:off x="1188720" y="3736368"/>
            <a:ext cx="4215193" cy="353943"/>
          </a:xfrm>
          <a:prstGeom prst="rect">
            <a:avLst/>
          </a:prstGeom>
          <a:noFill/>
        </p:spPr>
        <p:txBody>
          <a:bodyPr wrap="none" rtlCol="0">
            <a:spAutoFit/>
          </a:bodyPr>
          <a:lstStyle/>
          <a:p>
            <a:pPr marL="285750" indent="-285750">
              <a:buFont typeface="Arial" panose="020B0604020202020204" pitchFamily="34" charset="0"/>
              <a:buChar char="•"/>
            </a:pPr>
            <a:r>
              <a:rPr lang="en-US" sz="1700" dirty="0">
                <a:effectLst/>
                <a:latin typeface="Calibri" panose="020F0502020204030204" pitchFamily="34" charset="0"/>
                <a:cs typeface="Calibri" panose="020F0502020204030204" pitchFamily="34" charset="0"/>
              </a:rPr>
              <a:t>WE can see </a:t>
            </a:r>
            <a:r>
              <a:rPr lang="en-US" sz="1700" dirty="0">
                <a:solidFill>
                  <a:schemeClr val="tx2"/>
                </a:solidFill>
                <a:latin typeface="Calibri" panose="020F0502020204030204" pitchFamily="34" charset="0"/>
                <a:cs typeface="Calibri" panose="020F0502020204030204" pitchFamily="34" charset="0"/>
              </a:rPr>
              <a:t>the</a:t>
            </a:r>
            <a:r>
              <a:rPr lang="en-US" sz="1700" dirty="0">
                <a:effectLst/>
                <a:latin typeface="Calibri" panose="020F0502020204030204" pitchFamily="34" charset="0"/>
                <a:cs typeface="Calibri" panose="020F0502020204030204" pitchFamily="34" charset="0"/>
              </a:rPr>
              <a:t> App details and status info</a:t>
            </a:r>
            <a:endParaRPr lang="en-US" sz="1700" dirty="0">
              <a:latin typeface="Calibri" panose="020F0502020204030204" pitchFamily="34" charset="0"/>
              <a:cs typeface="Calibri" panose="020F0502020204030204" pitchFamily="34" charset="0"/>
            </a:endParaRPr>
          </a:p>
        </p:txBody>
      </p:sp>
      <p:pic>
        <p:nvPicPr>
          <p:cNvPr id="7172" name="Picture 4" descr="9 &#10;'NINNnE &#10;(1) &quot;q tua* ">
            <a:extLst>
              <a:ext uri="{FF2B5EF4-FFF2-40B4-BE49-F238E27FC236}">
                <a16:creationId xmlns:a16="http://schemas.microsoft.com/office/drawing/2014/main" id="{55E511C9-CCC4-40BE-BB3C-FA26EC4B22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720" y="4256451"/>
            <a:ext cx="7915275"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085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C4A937-66B2-4FA5-A5AF-323F9E511A9F}"/>
              </a:ext>
            </a:extLst>
          </p:cNvPr>
          <p:cNvSpPr>
            <a:spLocks noGrp="1"/>
          </p:cNvSpPr>
          <p:nvPr>
            <p:ph idx="1"/>
          </p:nvPr>
        </p:nvSpPr>
        <p:spPr>
          <a:xfrm>
            <a:off x="1110343" y="339634"/>
            <a:ext cx="9611734" cy="678005"/>
          </a:xfrm>
        </p:spPr>
        <p:txBody>
          <a:bodyPr/>
          <a:lstStyle/>
          <a:p>
            <a:r>
              <a:rPr lang="en-US" sz="1800" dirty="0">
                <a:effectLst/>
                <a:latin typeface="Calibri" panose="020F0502020204030204" pitchFamily="34" charset="0"/>
              </a:rPr>
              <a:t>Can see more details about Application</a:t>
            </a:r>
            <a:endParaRPr lang="en-US" dirty="0"/>
          </a:p>
        </p:txBody>
      </p:sp>
      <p:pic>
        <p:nvPicPr>
          <p:cNvPr id="8194" name="Picture 2" descr="heloPCF123 @ • &#10;RUNNING &#10;Processes a &quot;d Instances &#10;Instances I &#10;Memory Allocated &#10;View in PCF Metrics &#10;Disk AUocated &#10;163 &quot;B &#10;126 &#10;VIEW App &#10;Build pack: &#10;App Su mmary &#10;Instances I Allocated &#10;Memory I Al I Ocated &#10;0.16/1.ee G3 &#10;Disk I Allocated &#10;8.12/1.ee Ga &#10;Last Push: 08:07 AM 12/12/19 &#10;Started app ">
            <a:extLst>
              <a:ext uri="{FF2B5EF4-FFF2-40B4-BE49-F238E27FC236}">
                <a16:creationId xmlns:a16="http://schemas.microsoft.com/office/drawing/2014/main" id="{DA230A5D-A335-404D-A7F3-6A7A8E3B6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922" y="877835"/>
            <a:ext cx="9622665" cy="4490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136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A3D4-7B40-46BF-B8C8-8B7CB7713793}"/>
              </a:ext>
            </a:extLst>
          </p:cNvPr>
          <p:cNvSpPr>
            <a:spLocks noGrp="1"/>
          </p:cNvSpPr>
          <p:nvPr>
            <p:ph type="title"/>
          </p:nvPr>
        </p:nvSpPr>
        <p:spPr>
          <a:xfrm>
            <a:off x="1371600" y="685800"/>
            <a:ext cx="9601200" cy="764177"/>
          </a:xfrm>
        </p:spPr>
        <p:txBody>
          <a:bodyPr/>
          <a:lstStyle/>
          <a:p>
            <a:pPr algn="ctr"/>
            <a:r>
              <a:rPr lang="en-US" dirty="0"/>
              <a:t>Build Pack in PCF</a:t>
            </a:r>
          </a:p>
        </p:txBody>
      </p:sp>
      <p:sp>
        <p:nvSpPr>
          <p:cNvPr id="3" name="Content Placeholder 2">
            <a:extLst>
              <a:ext uri="{FF2B5EF4-FFF2-40B4-BE49-F238E27FC236}">
                <a16:creationId xmlns:a16="http://schemas.microsoft.com/office/drawing/2014/main" id="{EF82B958-1CD5-4B1A-A6EA-D8FB885BAD77}"/>
              </a:ext>
            </a:extLst>
          </p:cNvPr>
          <p:cNvSpPr>
            <a:spLocks noGrp="1"/>
          </p:cNvSpPr>
          <p:nvPr>
            <p:ph idx="1"/>
          </p:nvPr>
        </p:nvSpPr>
        <p:spPr>
          <a:xfrm>
            <a:off x="1371600" y="1306286"/>
            <a:ext cx="9601200" cy="5434148"/>
          </a:xfrm>
        </p:spPr>
        <p:txBody>
          <a:bodyPr>
            <a:normAutofit fontScale="92500" lnSpcReduction="10000"/>
          </a:bodyPr>
          <a:lstStyle/>
          <a:p>
            <a:r>
              <a:rPr lang="en-US" sz="1800" dirty="0">
                <a:effectLst/>
                <a:latin typeface="Calibri" panose="020F0502020204030204" pitchFamily="34" charset="0"/>
              </a:rPr>
              <a:t>While pushing the application in to PCF, It will download different types of Build packs like below</a:t>
            </a:r>
          </a:p>
          <a:p>
            <a:endParaRPr lang="en-US" sz="1800" dirty="0">
              <a:latin typeface="Calibri" panose="020F0502020204030204" pitchFamily="34" charset="0"/>
            </a:endParaRPr>
          </a:p>
          <a:p>
            <a:endParaRPr lang="en-US" sz="1800" dirty="0">
              <a:latin typeface="Calibri" panose="020F0502020204030204" pitchFamily="34" charset="0"/>
            </a:endParaRPr>
          </a:p>
          <a:p>
            <a:endParaRPr lang="en-US" sz="1800" dirty="0">
              <a:latin typeface="Calibri" panose="020F0502020204030204" pitchFamily="34" charset="0"/>
            </a:endParaRPr>
          </a:p>
          <a:p>
            <a:endParaRPr lang="en-US" sz="1800" dirty="0">
              <a:latin typeface="Calibri" panose="020F0502020204030204" pitchFamily="34" charset="0"/>
            </a:endParaRPr>
          </a:p>
          <a:p>
            <a:endParaRPr lang="en-US" sz="1800" dirty="0">
              <a:latin typeface="Calibri" panose="020F0502020204030204" pitchFamily="34" charset="0"/>
            </a:endParaRPr>
          </a:p>
          <a:p>
            <a:endParaRPr lang="en-US" sz="1800" dirty="0">
              <a:latin typeface="Calibri" panose="020F0502020204030204" pitchFamily="34" charset="0"/>
            </a:endParaRPr>
          </a:p>
          <a:p>
            <a:endParaRPr lang="en-US" sz="1800" dirty="0">
              <a:latin typeface="Calibri" panose="020F0502020204030204" pitchFamily="34" charset="0"/>
            </a:endParaRPr>
          </a:p>
          <a:p>
            <a:endParaRPr lang="en-US" sz="1800" dirty="0">
              <a:latin typeface="Calibri" panose="020F0502020204030204" pitchFamily="34" charset="0"/>
            </a:endParaRPr>
          </a:p>
          <a:p>
            <a:pPr marL="342900" rtl="0" fontAlgn="ctr">
              <a:spcBef>
                <a:spcPts val="0"/>
              </a:spcBef>
              <a:spcAft>
                <a:spcPts val="0"/>
              </a:spcAft>
              <a:buFont typeface="Arial" panose="020B0604020202020204" pitchFamily="34" charset="0"/>
              <a:buChar char="•"/>
            </a:pPr>
            <a:endParaRPr lang="en-US" sz="1800" dirty="0">
              <a:effectLst/>
              <a:latin typeface="Calibri" panose="020F0502020204030204" pitchFamily="34" charset="0"/>
            </a:endParaRPr>
          </a:p>
          <a:p>
            <a:pPr marL="342900" rtl="0" fontAlgn="ctr">
              <a:spcBef>
                <a:spcPts val="0"/>
              </a:spcBef>
              <a:spcAft>
                <a:spcPts val="0"/>
              </a:spcAft>
              <a:buFont typeface="Arial" panose="020B0604020202020204" pitchFamily="34" charset="0"/>
              <a:buChar char="•"/>
            </a:pPr>
            <a:endParaRPr lang="en-US" sz="1800" dirty="0">
              <a:effectLst/>
              <a:latin typeface="Calibri" panose="020F0502020204030204" pitchFamily="34" charset="0"/>
            </a:endParaRPr>
          </a:p>
          <a:p>
            <a:pPr marL="342900" rtl="0" fontAlgn="ctr">
              <a:spcBef>
                <a:spcPts val="0"/>
              </a:spcBef>
              <a:spcAft>
                <a:spcPts val="0"/>
              </a:spcAft>
              <a:buFont typeface="Arial" panose="020B0604020202020204" pitchFamily="34" charset="0"/>
              <a:buChar char="•"/>
            </a:pPr>
            <a:endParaRPr lang="en-US" sz="1800" dirty="0">
              <a:latin typeface="Calibri" panose="020F0502020204030204" pitchFamily="34" charset="0"/>
            </a:endParaRPr>
          </a:p>
          <a:p>
            <a:pPr marL="342900"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Build packs provide framework and runtime support for apps. </a:t>
            </a:r>
          </a:p>
          <a:p>
            <a:pPr marL="342900"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Build packs typically examine your apps to determine what dependencies to download and how to configure the apps to communicate with bound services.</a:t>
            </a:r>
          </a:p>
          <a:p>
            <a:pPr marL="342900"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When you push an app, Cloud Foundry automatically detects an appropriate build pack for it. This build pack is used to compile or prepare your app for launch.</a:t>
            </a:r>
          </a:p>
          <a:p>
            <a:endParaRPr lang="en-US" dirty="0"/>
          </a:p>
        </p:txBody>
      </p:sp>
      <p:pic>
        <p:nvPicPr>
          <p:cNvPr id="9218" name="Picture 2" descr="03d ~ 1 丨 k ( 13 &#10;, 10 , mby_buildpuk• &#10;C 】 0 · ; go_buildpuk · ">
            <a:extLst>
              <a:ext uri="{FF2B5EF4-FFF2-40B4-BE49-F238E27FC236}">
                <a16:creationId xmlns:a16="http://schemas.microsoft.com/office/drawing/2014/main" id="{93F4D7CB-995A-47DB-BBF5-50A778B72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763" y="1731399"/>
            <a:ext cx="4293438" cy="3032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184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232E-49F6-49F0-9EF2-045EA9977324}"/>
              </a:ext>
            </a:extLst>
          </p:cNvPr>
          <p:cNvSpPr>
            <a:spLocks noGrp="1"/>
          </p:cNvSpPr>
          <p:nvPr>
            <p:ph type="title"/>
          </p:nvPr>
        </p:nvSpPr>
        <p:spPr/>
        <p:txBody>
          <a:bodyPr/>
          <a:lstStyle/>
          <a:p>
            <a:r>
              <a:rPr lang="en-US" dirty="0"/>
              <a:t>Types of Build packs</a:t>
            </a:r>
          </a:p>
        </p:txBody>
      </p:sp>
      <p:sp>
        <p:nvSpPr>
          <p:cNvPr id="3" name="Content Placeholder 2">
            <a:extLst>
              <a:ext uri="{FF2B5EF4-FFF2-40B4-BE49-F238E27FC236}">
                <a16:creationId xmlns:a16="http://schemas.microsoft.com/office/drawing/2014/main" id="{75F58EC0-40F4-4FC9-A3AD-630AF0C60460}"/>
              </a:ext>
            </a:extLst>
          </p:cNvPr>
          <p:cNvSpPr>
            <a:spLocks noGrp="1"/>
          </p:cNvSpPr>
          <p:nvPr>
            <p:ph idx="1"/>
          </p:nvPr>
        </p:nvSpPr>
        <p:spPr/>
        <p:txBody>
          <a:bodyPr/>
          <a:lstStyle/>
          <a:p>
            <a:pPr fontAlgn="ctr">
              <a:spcBef>
                <a:spcPts val="0"/>
              </a:spcBef>
              <a:spcAft>
                <a:spcPts val="0"/>
              </a:spcAft>
            </a:pPr>
            <a:r>
              <a:rPr lang="en-US" sz="1800" b="1" dirty="0">
                <a:effectLst/>
                <a:latin typeface="Calibri" panose="020F0502020204030204" pitchFamily="34" charset="0"/>
              </a:rPr>
              <a:t>System Buildpacks  </a:t>
            </a:r>
            <a:r>
              <a:rPr lang="en-US" sz="1800" dirty="0">
                <a:effectLst/>
                <a:latin typeface="Calibri" panose="020F0502020204030204" pitchFamily="34" charset="0"/>
              </a:rPr>
              <a:t> </a:t>
            </a:r>
          </a:p>
          <a:p>
            <a:pPr lvl="1" fontAlgn="ctr">
              <a:spcBef>
                <a:spcPts val="0"/>
              </a:spcBef>
              <a:spcAft>
                <a:spcPts val="0"/>
              </a:spcAft>
            </a:pPr>
            <a:r>
              <a:rPr lang="en-US" sz="1800" dirty="0">
                <a:effectLst/>
                <a:latin typeface="Calibri" panose="020F0502020204030204" pitchFamily="34" charset="0"/>
              </a:rPr>
              <a:t>Provided by PCF</a:t>
            </a:r>
          </a:p>
          <a:p>
            <a:pPr fontAlgn="ctr">
              <a:spcBef>
                <a:spcPts val="0"/>
              </a:spcBef>
              <a:spcAft>
                <a:spcPts val="0"/>
              </a:spcAft>
            </a:pPr>
            <a:r>
              <a:rPr lang="en-US" sz="1800" b="1" dirty="0">
                <a:effectLst/>
                <a:latin typeface="Calibri" panose="020F0502020204030204" pitchFamily="34" charset="0"/>
              </a:rPr>
              <a:t>Sidecar Buildpacks</a:t>
            </a:r>
          </a:p>
          <a:p>
            <a:pPr lvl="1" fontAlgn="ctr">
              <a:spcBef>
                <a:spcPts val="0"/>
              </a:spcBef>
              <a:spcAft>
                <a:spcPts val="0"/>
              </a:spcAft>
            </a:pPr>
            <a:r>
              <a:rPr lang="en-US" sz="1800" dirty="0">
                <a:effectLst/>
                <a:latin typeface="Calibri" panose="020F0502020204030204" pitchFamily="34" charset="0"/>
              </a:rPr>
              <a:t>In App need to install the code we have to provide some proxy which need   to  additional dependency's that has to run in the same container where main application is running</a:t>
            </a:r>
          </a:p>
          <a:p>
            <a:pPr fontAlgn="ctr">
              <a:spcBef>
                <a:spcPts val="0"/>
              </a:spcBef>
              <a:spcAft>
                <a:spcPts val="0"/>
              </a:spcAft>
            </a:pPr>
            <a:r>
              <a:rPr lang="en-US" sz="1800" b="1" dirty="0">
                <a:effectLst/>
                <a:latin typeface="Calibri" panose="020F0502020204030204" pitchFamily="34" charset="0"/>
              </a:rPr>
              <a:t>Community Buildpacks </a:t>
            </a:r>
            <a:r>
              <a:rPr lang="en-US" sz="1800" dirty="0">
                <a:effectLst/>
                <a:latin typeface="Calibri" panose="020F0502020204030204" pitchFamily="34" charset="0"/>
              </a:rPr>
              <a:t> </a:t>
            </a:r>
          </a:p>
          <a:p>
            <a:pPr lvl="1" fontAlgn="ctr">
              <a:spcBef>
                <a:spcPts val="0"/>
              </a:spcBef>
              <a:spcAft>
                <a:spcPts val="0"/>
              </a:spcAft>
            </a:pPr>
            <a:r>
              <a:rPr lang="en-US" sz="1800" dirty="0">
                <a:effectLst/>
                <a:latin typeface="Calibri" panose="020F0502020204030204" pitchFamily="34" charset="0"/>
              </a:rPr>
              <a:t>limited build packs available in PCF. There are some build pack which supported other languages, and which are generated by the community coders which can use in PCF</a:t>
            </a:r>
          </a:p>
          <a:p>
            <a:pPr marL="0" indent="0" rtl="0" fontAlgn="ctr">
              <a:spcBef>
                <a:spcPts val="0"/>
              </a:spcBef>
              <a:spcAft>
                <a:spcPts val="0"/>
              </a:spcAft>
              <a:buNone/>
            </a:pPr>
            <a:endParaRPr lang="en-US" sz="1800" dirty="0">
              <a:latin typeface="Calibri" panose="020F0502020204030204" pitchFamily="34" charset="0"/>
            </a:endParaRPr>
          </a:p>
          <a:p>
            <a:pPr marL="0" indent="0" rtl="0" fontAlgn="ctr">
              <a:spcBef>
                <a:spcPts val="0"/>
              </a:spcBef>
              <a:spcAft>
                <a:spcPts val="0"/>
              </a:spcAft>
              <a:buNone/>
            </a:pPr>
            <a:r>
              <a:rPr lang="en-US" sz="1800" dirty="0">
                <a:effectLst/>
                <a:latin typeface="Calibri" panose="020F0502020204030204" pitchFamily="34" charset="0"/>
              </a:rPr>
              <a:t>Cloud Foundry deployments often have limited access to dependencies. In some applications will run through Proxy's or limited firewall/network, Such type of things PCF provides "Build Packager" app setup inhouse build pack setup.</a:t>
            </a:r>
          </a:p>
          <a:p>
            <a:endParaRPr lang="en-US" dirty="0"/>
          </a:p>
        </p:txBody>
      </p:sp>
    </p:spTree>
    <p:extLst>
      <p:ext uri="{BB962C8B-B14F-4D97-AF65-F5344CB8AC3E}">
        <p14:creationId xmlns:p14="http://schemas.microsoft.com/office/powerpoint/2010/main" val="2919655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6326-3981-468C-A887-5CFD587825EE}"/>
              </a:ext>
            </a:extLst>
          </p:cNvPr>
          <p:cNvSpPr>
            <a:spLocks noGrp="1"/>
          </p:cNvSpPr>
          <p:nvPr>
            <p:ph type="title"/>
          </p:nvPr>
        </p:nvSpPr>
        <p:spPr>
          <a:xfrm>
            <a:off x="1371600" y="685800"/>
            <a:ext cx="9601200" cy="842554"/>
          </a:xfrm>
        </p:spPr>
        <p:txBody>
          <a:bodyPr/>
          <a:lstStyle/>
          <a:p>
            <a:r>
              <a:rPr lang="en-US" dirty="0"/>
              <a:t>Manifest in PCF</a:t>
            </a:r>
          </a:p>
        </p:txBody>
      </p:sp>
      <p:sp>
        <p:nvSpPr>
          <p:cNvPr id="3" name="Content Placeholder 2">
            <a:extLst>
              <a:ext uri="{FF2B5EF4-FFF2-40B4-BE49-F238E27FC236}">
                <a16:creationId xmlns:a16="http://schemas.microsoft.com/office/drawing/2014/main" id="{C378596D-310A-4618-A461-F2EEB18FFF66}"/>
              </a:ext>
            </a:extLst>
          </p:cNvPr>
          <p:cNvSpPr>
            <a:spLocks noGrp="1"/>
          </p:cNvSpPr>
          <p:nvPr>
            <p:ph idx="1"/>
          </p:nvPr>
        </p:nvSpPr>
        <p:spPr>
          <a:xfrm>
            <a:off x="1371600" y="1972492"/>
            <a:ext cx="9601200" cy="4456611"/>
          </a:xfrm>
        </p:spPr>
        <p:txBody>
          <a:bodyPr>
            <a:normAutofit/>
          </a:bodyPr>
          <a:lstStyle/>
          <a:p>
            <a:pPr fontAlgn="ctr">
              <a:spcBef>
                <a:spcPts val="0"/>
              </a:spcBef>
              <a:spcAft>
                <a:spcPts val="0"/>
              </a:spcAft>
            </a:pPr>
            <a:r>
              <a:rPr lang="en-US" sz="1700" dirty="0">
                <a:effectLst/>
                <a:latin typeface="Calibri" panose="020F0502020204030204" pitchFamily="34" charset="0"/>
              </a:rPr>
              <a:t>This file has the syntax in YAML format.</a:t>
            </a:r>
          </a:p>
          <a:p>
            <a:pPr marL="0" indent="0" fontAlgn="ctr">
              <a:spcBef>
                <a:spcPts val="0"/>
              </a:spcBef>
              <a:spcAft>
                <a:spcPts val="0"/>
              </a:spcAft>
              <a:buNone/>
            </a:pPr>
            <a:endParaRPr lang="en-US" sz="1700" dirty="0">
              <a:effectLst/>
              <a:latin typeface="Calibri" panose="020F0502020204030204" pitchFamily="34" charset="0"/>
            </a:endParaRPr>
          </a:p>
          <a:p>
            <a:pPr fontAlgn="ctr">
              <a:spcBef>
                <a:spcPts val="0"/>
              </a:spcBef>
              <a:spcAft>
                <a:spcPts val="0"/>
              </a:spcAft>
            </a:pPr>
            <a:r>
              <a:rPr lang="en-US" sz="1700" dirty="0">
                <a:effectLst/>
                <a:latin typeface="Calibri" panose="020F0502020204030204" pitchFamily="34" charset="0"/>
              </a:rPr>
              <a:t>Manifests provide consistency and reproducibility and can help you automate deploying apps. </a:t>
            </a:r>
          </a:p>
          <a:p>
            <a:pPr marL="0" indent="0" fontAlgn="ctr">
              <a:spcBef>
                <a:spcPts val="0"/>
              </a:spcBef>
              <a:spcAft>
                <a:spcPts val="0"/>
              </a:spcAft>
              <a:buNone/>
            </a:pPr>
            <a:endParaRPr lang="en-US" sz="1700" dirty="0">
              <a:effectLst/>
              <a:latin typeface="Calibri" panose="020F0502020204030204" pitchFamily="34" charset="0"/>
            </a:endParaRPr>
          </a:p>
          <a:p>
            <a:pPr fontAlgn="ctr">
              <a:spcBef>
                <a:spcPts val="0"/>
              </a:spcBef>
              <a:spcAft>
                <a:spcPts val="0"/>
              </a:spcAft>
            </a:pPr>
            <a:r>
              <a:rPr lang="en-US" sz="1700" dirty="0">
                <a:effectLst/>
                <a:latin typeface="Calibri" panose="020F0502020204030204" pitchFamily="34" charset="0"/>
              </a:rPr>
              <a:t>Both manifests and command line options allow you to override the default attribute values of </a:t>
            </a:r>
            <a:r>
              <a:rPr lang="en-US" sz="1700" dirty="0" err="1">
                <a:effectLst/>
                <a:latin typeface="Calibri" panose="020F0502020204030204" pitchFamily="34" charset="0"/>
              </a:rPr>
              <a:t>cf</a:t>
            </a:r>
            <a:r>
              <a:rPr lang="en-US" sz="1700" dirty="0">
                <a:effectLst/>
                <a:latin typeface="Calibri" panose="020F0502020204030204" pitchFamily="34" charset="0"/>
              </a:rPr>
              <a:t> push.</a:t>
            </a:r>
          </a:p>
          <a:p>
            <a:pPr marL="0" indent="0" fontAlgn="ctr">
              <a:spcBef>
                <a:spcPts val="0"/>
              </a:spcBef>
              <a:spcAft>
                <a:spcPts val="0"/>
              </a:spcAft>
              <a:buNone/>
            </a:pPr>
            <a:r>
              <a:rPr lang="en-US" sz="1700" dirty="0">
                <a:effectLst/>
                <a:latin typeface="Calibri" panose="020F0502020204030204" pitchFamily="34" charset="0"/>
              </a:rPr>
              <a:t> </a:t>
            </a:r>
          </a:p>
          <a:p>
            <a:pPr fontAlgn="ctr">
              <a:spcBef>
                <a:spcPts val="0"/>
              </a:spcBef>
              <a:spcAft>
                <a:spcPts val="0"/>
              </a:spcAft>
            </a:pPr>
            <a:r>
              <a:rPr lang="en-US" sz="1700" dirty="0">
                <a:effectLst/>
                <a:latin typeface="Calibri" panose="020F0502020204030204" pitchFamily="34" charset="0"/>
              </a:rPr>
              <a:t>These attributes include things like number of instances, disk space limit, and memory limit.</a:t>
            </a:r>
          </a:p>
          <a:p>
            <a:pPr marL="0" indent="0" fontAlgn="ctr">
              <a:spcBef>
                <a:spcPts val="0"/>
              </a:spcBef>
              <a:spcAft>
                <a:spcPts val="0"/>
              </a:spcAft>
              <a:buNone/>
            </a:pPr>
            <a:endParaRPr lang="en-US" sz="1700" dirty="0">
              <a:effectLst/>
              <a:latin typeface="Calibri" panose="020F0502020204030204" pitchFamily="34" charset="0"/>
            </a:endParaRPr>
          </a:p>
          <a:p>
            <a:pPr fontAlgn="ctr">
              <a:spcBef>
                <a:spcPts val="0"/>
              </a:spcBef>
              <a:spcAft>
                <a:spcPts val="0"/>
              </a:spcAft>
            </a:pPr>
            <a:r>
              <a:rPr lang="en-US" sz="1700" dirty="0">
                <a:effectLst/>
                <a:latin typeface="Calibri" panose="020F0502020204030204" pitchFamily="34" charset="0"/>
              </a:rPr>
              <a:t>Command line options override manifests.</a:t>
            </a:r>
          </a:p>
          <a:p>
            <a:pPr lvl="1" fontAlgn="ctr">
              <a:spcBef>
                <a:spcPts val="0"/>
              </a:spcBef>
              <a:spcAft>
                <a:spcPts val="0"/>
              </a:spcAft>
            </a:pPr>
            <a:r>
              <a:rPr lang="en-US" sz="1700" dirty="0">
                <a:effectLst/>
                <a:latin typeface="Calibri" panose="020F0502020204030204" pitchFamily="34" charset="0"/>
                <a:hlinkClick r:id="rId2"/>
              </a:rPr>
              <a:t>https://docs.cloudfoundry.org/devguide/deploy-apps/manifest.html</a:t>
            </a:r>
            <a:endParaRPr lang="en-US" sz="1700" dirty="0">
              <a:effectLst/>
              <a:latin typeface="Calibri" panose="020F0502020204030204" pitchFamily="34" charset="0"/>
            </a:endParaRPr>
          </a:p>
          <a:p>
            <a:endParaRPr lang="en-US" sz="1700" dirty="0"/>
          </a:p>
        </p:txBody>
      </p:sp>
    </p:spTree>
    <p:extLst>
      <p:ext uri="{BB962C8B-B14F-4D97-AF65-F5344CB8AC3E}">
        <p14:creationId xmlns:p14="http://schemas.microsoft.com/office/powerpoint/2010/main" val="3578425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BC7C-1C52-433B-BE98-838FB415B168}"/>
              </a:ext>
            </a:extLst>
          </p:cNvPr>
          <p:cNvSpPr>
            <a:spLocks noGrp="1"/>
          </p:cNvSpPr>
          <p:nvPr>
            <p:ph type="title"/>
          </p:nvPr>
        </p:nvSpPr>
        <p:spPr>
          <a:xfrm>
            <a:off x="1390650" y="685800"/>
            <a:ext cx="9886950" cy="1485900"/>
          </a:xfrm>
        </p:spPr>
        <p:txBody>
          <a:bodyPr>
            <a:normAutofit/>
          </a:bodyPr>
          <a:lstStyle/>
          <a:p>
            <a:r>
              <a:rPr lang="en-US"/>
              <a:t>Create our own Manifest file	</a:t>
            </a:r>
            <a:endParaRPr lang="en-US" dirty="0"/>
          </a:p>
        </p:txBody>
      </p:sp>
      <p:sp>
        <p:nvSpPr>
          <p:cNvPr id="3" name="Content Placeholder 2">
            <a:extLst>
              <a:ext uri="{FF2B5EF4-FFF2-40B4-BE49-F238E27FC236}">
                <a16:creationId xmlns:a16="http://schemas.microsoft.com/office/drawing/2014/main" id="{ACBEF453-E5DB-4B8C-9A26-B3B4AA398109}"/>
              </a:ext>
            </a:extLst>
          </p:cNvPr>
          <p:cNvSpPr>
            <a:spLocks noGrp="1"/>
          </p:cNvSpPr>
          <p:nvPr>
            <p:ph idx="1"/>
          </p:nvPr>
        </p:nvSpPr>
        <p:spPr>
          <a:xfrm>
            <a:off x="1390649" y="2286000"/>
            <a:ext cx="6176776" cy="3581400"/>
          </a:xfrm>
        </p:spPr>
        <p:txBody>
          <a:bodyPr>
            <a:normAutofit/>
          </a:bodyPr>
          <a:lstStyle/>
          <a:p>
            <a:r>
              <a:rPr lang="en-US">
                <a:effectLst/>
                <a:latin typeface="Calibri" panose="020F0502020204030204" pitchFamily="34" charset="0"/>
              </a:rPr>
              <a:t>In existing </a:t>
            </a:r>
            <a:r>
              <a:rPr lang="en-US" b="1">
                <a:effectLst/>
                <a:latin typeface="Calibri" panose="020F0502020204030204" pitchFamily="34" charset="0"/>
              </a:rPr>
              <a:t>Helloworld </a:t>
            </a:r>
            <a:r>
              <a:rPr lang="en-US">
                <a:effectLst/>
                <a:latin typeface="Calibri" panose="020F0502020204030204" pitchFamily="34" charset="0"/>
              </a:rPr>
              <a:t>application inside </a:t>
            </a:r>
            <a:r>
              <a:rPr lang="en-US" b="1">
                <a:effectLst/>
                <a:latin typeface="Calibri" panose="020F0502020204030204" pitchFamily="34" charset="0"/>
              </a:rPr>
              <a:t>build</a:t>
            </a:r>
            <a:r>
              <a:rPr lang="en-US">
                <a:effectLst/>
                <a:latin typeface="Calibri" panose="020F0502020204030204" pitchFamily="34" charset="0"/>
              </a:rPr>
              <a:t> folder lets create </a:t>
            </a:r>
            <a:r>
              <a:rPr lang="en-US" b="1" u="sng">
                <a:effectLst/>
                <a:latin typeface="Calibri" panose="020F0502020204030204" pitchFamily="34" charset="0"/>
              </a:rPr>
              <a:t>manifest.yml </a:t>
            </a:r>
            <a:r>
              <a:rPr lang="en-US">
                <a:effectLst/>
                <a:latin typeface="Calibri" panose="020F0502020204030204" pitchFamily="34" charset="0"/>
              </a:rPr>
              <a:t>file. </a:t>
            </a:r>
          </a:p>
          <a:p>
            <a:pPr lvl="1"/>
            <a:r>
              <a:rPr lang="en-US">
                <a:effectLst/>
                <a:latin typeface="Calibri" panose="020F0502020204030204" pitchFamily="34" charset="0"/>
              </a:rPr>
              <a:t>Below is the commands we are using  in this file</a:t>
            </a:r>
            <a:endParaRPr lang="en-US" dirty="0"/>
          </a:p>
        </p:txBody>
      </p:sp>
      <p:pic>
        <p:nvPicPr>
          <p:cNvPr id="10242" name="Picture 2" descr="applications : &#10;name: test-app &#10;instances: ( (instances)) &#10;memory: ( (memory)) &#10;buildpacks : &#10;go_buildpack &#10;env : &#10;GOPACKAGENAME: &#10;command: go_calls ruby ">
            <a:extLst>
              <a:ext uri="{FF2B5EF4-FFF2-40B4-BE49-F238E27FC236}">
                <a16:creationId xmlns:a16="http://schemas.microsoft.com/office/drawing/2014/main" id="{D7F15841-3946-424D-B356-F28D98C9F3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7617" y="3429000"/>
            <a:ext cx="3581527" cy="2830347"/>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Machine generated alternative text:&#10;&#10;">
            <a:extLst>
              <a:ext uri="{FF2B5EF4-FFF2-40B4-BE49-F238E27FC236}">
                <a16:creationId xmlns:a16="http://schemas.microsoft.com/office/drawing/2014/main" id="{BBA5D143-DC2B-4161-A54B-437768F048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4125" y="3638551"/>
            <a:ext cx="4467226" cy="1988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860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C38D-B210-4964-AAEF-C1225007A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5E5202-E8EA-46BA-AD04-344DF10C34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27674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CDD1-81C7-479E-9EE0-C7DD2C1F00C7}"/>
              </a:ext>
            </a:extLst>
          </p:cNvPr>
          <p:cNvSpPr>
            <a:spLocks noGrp="1"/>
          </p:cNvSpPr>
          <p:nvPr>
            <p:ph type="title"/>
          </p:nvPr>
        </p:nvSpPr>
        <p:spPr>
          <a:xfrm>
            <a:off x="1371600" y="685800"/>
            <a:ext cx="10358846" cy="1485900"/>
          </a:xfrm>
        </p:spPr>
        <p:txBody>
          <a:bodyPr/>
          <a:lstStyle/>
          <a:p>
            <a:r>
              <a:rPr lang="en-US" dirty="0"/>
              <a:t>Traditional IT system to current IT systems</a:t>
            </a:r>
          </a:p>
        </p:txBody>
      </p:sp>
      <p:pic>
        <p:nvPicPr>
          <p:cNvPr id="1026" name="Picture 2" descr="At the top left of the image is a column with the header 'Traditional IT', below which are nine black boxes labeled 'Applications', 'Data', 'Runtime', 'Middleware', 'O/S', 'Virtualization', 'Servers', 'Storage', and 'Networking'. A vertical line runs along the left side of the nine boxes and is labeled 'You Manage'. At the top center of the image is a column with the header 'IaaS', below which are four black boxes labeled 'Applications', 'Data', 'Runtime', and 'Middleware', followed by five white boxes labeled 'O/S', 'Virtualization', 'Servers', 'Storage', and 'Networking'. A vertical line runs along the left side the four black boxes and is labeled 'You Manage'. A vertical line runs along the right side of the five white boxes and is labeled 'IaaS Provider'. At the top right of the image is a column with the header 'Platform', below which are two black boxes labeled 'Applications' and 'Data', followed by seven white boxes labeled 'Runtime', 'Middleware', 'O/S', 'Virtualization', 'Servers', 'Storage', and 'Networking'. A vertical line runs along the left side the two black boxes and is labeled 'You Manage'. A vertical line runs along the right side of the seven white boxes and is labeled 'Cloud Foundry on IaaS'. At the bottom left of the image is a vertical blue dashed line that is labeled 'Agility and Cost Savings' with an arrow that points to the top of the image. Also at the bottom left of the image is a horizontal blue dashed line that is labeled 'Cloud Enablement' with an arrow that points to the bottom right of the image. At the bottom of the image is the text 'IaaS=Infrastructure as a Service (AWS, vSphere, OpenStack, etc.)'.">
            <a:extLst>
              <a:ext uri="{FF2B5EF4-FFF2-40B4-BE49-F238E27FC236}">
                <a16:creationId xmlns:a16="http://schemas.microsoft.com/office/drawing/2014/main" id="{90757C05-D708-4452-9191-EB17BFA355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9088" y="2356338"/>
            <a:ext cx="5827363" cy="3581400"/>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A985C3C2-B301-492C-9B6C-25DF146F453B}"/>
              </a:ext>
            </a:extLst>
          </p:cNvPr>
          <p:cNvSpPr/>
          <p:nvPr/>
        </p:nvSpPr>
        <p:spPr>
          <a:xfrm>
            <a:off x="6663381" y="3853543"/>
            <a:ext cx="1226580" cy="832758"/>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F1D616C-0B30-4889-A064-CFF1685F4AF7}"/>
              </a:ext>
            </a:extLst>
          </p:cNvPr>
          <p:cNvSpPr/>
          <p:nvPr/>
        </p:nvSpPr>
        <p:spPr>
          <a:xfrm>
            <a:off x="7889961" y="2605621"/>
            <a:ext cx="1750428" cy="308283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b="1" dirty="0">
                <a:solidFill>
                  <a:schemeClr val="accent6">
                    <a:lumMod val="75000"/>
                  </a:schemeClr>
                </a:solidFill>
              </a:rPr>
              <a:t>Function as a Service</a:t>
            </a:r>
          </a:p>
          <a:p>
            <a:pPr algn="ctr"/>
            <a:r>
              <a:rPr lang="en-US" sz="2000" b="1" dirty="0">
                <a:solidFill>
                  <a:schemeClr val="accent6">
                    <a:lumMod val="75000"/>
                  </a:schemeClr>
                </a:solidFill>
              </a:rPr>
              <a:t>(FaaS)</a:t>
            </a:r>
          </a:p>
          <a:p>
            <a:pPr algn="ctr"/>
            <a:endParaRPr lang="en-US" sz="2000" b="1" dirty="0"/>
          </a:p>
          <a:p>
            <a:pPr algn="ctr"/>
            <a:r>
              <a:rPr lang="en-US" sz="1200" dirty="0"/>
              <a:t>Serverless functions</a:t>
            </a:r>
          </a:p>
        </p:txBody>
      </p:sp>
    </p:spTree>
    <p:extLst>
      <p:ext uri="{BB962C8B-B14F-4D97-AF65-F5344CB8AC3E}">
        <p14:creationId xmlns:p14="http://schemas.microsoft.com/office/powerpoint/2010/main" val="419776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80">
                                          <p:stCondLst>
                                            <p:cond delay="0"/>
                                          </p:stCondLst>
                                        </p:cTn>
                                        <p:tgtEl>
                                          <p:spTgt spid="6"/>
                                        </p:tgtEl>
                                      </p:cBhvr>
                                    </p:animEffect>
                                    <p:anim calcmode="lin" valueType="num">
                                      <p:cBhvr>
                                        <p:cTn id="2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7" dur="26">
                                          <p:stCondLst>
                                            <p:cond delay="650"/>
                                          </p:stCondLst>
                                        </p:cTn>
                                        <p:tgtEl>
                                          <p:spTgt spid="6"/>
                                        </p:tgtEl>
                                      </p:cBhvr>
                                      <p:to x="100000" y="60000"/>
                                    </p:animScale>
                                    <p:animScale>
                                      <p:cBhvr>
                                        <p:cTn id="28" dur="166" decel="50000">
                                          <p:stCondLst>
                                            <p:cond delay="676"/>
                                          </p:stCondLst>
                                        </p:cTn>
                                        <p:tgtEl>
                                          <p:spTgt spid="6"/>
                                        </p:tgtEl>
                                      </p:cBhvr>
                                      <p:to x="100000" y="100000"/>
                                    </p:animScale>
                                    <p:animScale>
                                      <p:cBhvr>
                                        <p:cTn id="29" dur="26">
                                          <p:stCondLst>
                                            <p:cond delay="1312"/>
                                          </p:stCondLst>
                                        </p:cTn>
                                        <p:tgtEl>
                                          <p:spTgt spid="6"/>
                                        </p:tgtEl>
                                      </p:cBhvr>
                                      <p:to x="100000" y="80000"/>
                                    </p:animScale>
                                    <p:animScale>
                                      <p:cBhvr>
                                        <p:cTn id="30" dur="166" decel="50000">
                                          <p:stCondLst>
                                            <p:cond delay="1338"/>
                                          </p:stCondLst>
                                        </p:cTn>
                                        <p:tgtEl>
                                          <p:spTgt spid="6"/>
                                        </p:tgtEl>
                                      </p:cBhvr>
                                      <p:to x="100000" y="100000"/>
                                    </p:animScale>
                                    <p:animScale>
                                      <p:cBhvr>
                                        <p:cTn id="31" dur="26">
                                          <p:stCondLst>
                                            <p:cond delay="1642"/>
                                          </p:stCondLst>
                                        </p:cTn>
                                        <p:tgtEl>
                                          <p:spTgt spid="6"/>
                                        </p:tgtEl>
                                      </p:cBhvr>
                                      <p:to x="100000" y="90000"/>
                                    </p:animScale>
                                    <p:animScale>
                                      <p:cBhvr>
                                        <p:cTn id="32" dur="166" decel="50000">
                                          <p:stCondLst>
                                            <p:cond delay="1668"/>
                                          </p:stCondLst>
                                        </p:cTn>
                                        <p:tgtEl>
                                          <p:spTgt spid="6"/>
                                        </p:tgtEl>
                                      </p:cBhvr>
                                      <p:to x="100000" y="100000"/>
                                    </p:animScale>
                                    <p:animScale>
                                      <p:cBhvr>
                                        <p:cTn id="33" dur="26">
                                          <p:stCondLst>
                                            <p:cond delay="1808"/>
                                          </p:stCondLst>
                                        </p:cTn>
                                        <p:tgtEl>
                                          <p:spTgt spid="6"/>
                                        </p:tgtEl>
                                      </p:cBhvr>
                                      <p:to x="100000" y="95000"/>
                                    </p:animScale>
                                    <p:animScale>
                                      <p:cBhvr>
                                        <p:cTn id="34" dur="166" decel="50000">
                                          <p:stCondLst>
                                            <p:cond delay="1834"/>
                                          </p:stCondLst>
                                        </p:cTn>
                                        <p:tgtEl>
                                          <p:spTgt spid="6"/>
                                        </p:tgtEl>
                                      </p:cBhvr>
                                      <p:to x="100000" y="100000"/>
                                    </p:animScale>
                                  </p:childTnLst>
                                </p:cTn>
                              </p:par>
                              <p:par>
                                <p:cTn id="35" presetID="26"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80">
                                          <p:stCondLst>
                                            <p:cond delay="0"/>
                                          </p:stCondLst>
                                        </p:cTn>
                                        <p:tgtEl>
                                          <p:spTgt spid="5"/>
                                        </p:tgtEl>
                                      </p:cBhvr>
                                    </p:animEffect>
                                    <p:anim calcmode="lin" valueType="num">
                                      <p:cBhvr>
                                        <p:cTn id="3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3" dur="26">
                                          <p:stCondLst>
                                            <p:cond delay="650"/>
                                          </p:stCondLst>
                                        </p:cTn>
                                        <p:tgtEl>
                                          <p:spTgt spid="5"/>
                                        </p:tgtEl>
                                      </p:cBhvr>
                                      <p:to x="100000" y="60000"/>
                                    </p:animScale>
                                    <p:animScale>
                                      <p:cBhvr>
                                        <p:cTn id="44" dur="166" decel="50000">
                                          <p:stCondLst>
                                            <p:cond delay="676"/>
                                          </p:stCondLst>
                                        </p:cTn>
                                        <p:tgtEl>
                                          <p:spTgt spid="5"/>
                                        </p:tgtEl>
                                      </p:cBhvr>
                                      <p:to x="100000" y="100000"/>
                                    </p:animScale>
                                    <p:animScale>
                                      <p:cBhvr>
                                        <p:cTn id="45" dur="26">
                                          <p:stCondLst>
                                            <p:cond delay="1312"/>
                                          </p:stCondLst>
                                        </p:cTn>
                                        <p:tgtEl>
                                          <p:spTgt spid="5"/>
                                        </p:tgtEl>
                                      </p:cBhvr>
                                      <p:to x="100000" y="80000"/>
                                    </p:animScale>
                                    <p:animScale>
                                      <p:cBhvr>
                                        <p:cTn id="46" dur="166" decel="50000">
                                          <p:stCondLst>
                                            <p:cond delay="1338"/>
                                          </p:stCondLst>
                                        </p:cTn>
                                        <p:tgtEl>
                                          <p:spTgt spid="5"/>
                                        </p:tgtEl>
                                      </p:cBhvr>
                                      <p:to x="100000" y="100000"/>
                                    </p:animScale>
                                    <p:animScale>
                                      <p:cBhvr>
                                        <p:cTn id="47" dur="26">
                                          <p:stCondLst>
                                            <p:cond delay="1642"/>
                                          </p:stCondLst>
                                        </p:cTn>
                                        <p:tgtEl>
                                          <p:spTgt spid="5"/>
                                        </p:tgtEl>
                                      </p:cBhvr>
                                      <p:to x="100000" y="90000"/>
                                    </p:animScale>
                                    <p:animScale>
                                      <p:cBhvr>
                                        <p:cTn id="48" dur="166" decel="50000">
                                          <p:stCondLst>
                                            <p:cond delay="1668"/>
                                          </p:stCondLst>
                                        </p:cTn>
                                        <p:tgtEl>
                                          <p:spTgt spid="5"/>
                                        </p:tgtEl>
                                      </p:cBhvr>
                                      <p:to x="100000" y="100000"/>
                                    </p:animScale>
                                    <p:animScale>
                                      <p:cBhvr>
                                        <p:cTn id="49" dur="26">
                                          <p:stCondLst>
                                            <p:cond delay="1808"/>
                                          </p:stCondLst>
                                        </p:cTn>
                                        <p:tgtEl>
                                          <p:spTgt spid="5"/>
                                        </p:tgtEl>
                                      </p:cBhvr>
                                      <p:to x="100000" y="95000"/>
                                    </p:animScale>
                                    <p:animScale>
                                      <p:cBhvr>
                                        <p:cTn id="5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6BE8-9FB6-4C31-9B43-BC75B0077D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0E96A9-E56D-4B63-9DF0-CDEA57C432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445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0412-3272-476F-AA1B-2BDDBF0C82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CF2572-E2B3-44C4-B73C-DA666ED182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95896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126F-8C5F-42E7-AE8D-2764023978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7F0028-03EB-4B20-9ECA-DBECADDB58E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55663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ED2C-D84E-403C-AA1E-7FABC2599C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186BCC-B928-4919-A001-8A839E3FB3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3435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C563-B5AC-4347-8802-F59651A90A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41FBFA-804F-4777-9D50-42992642BA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970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CEE31-F34D-429C-B2DA-1D6A81752E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7537D5-7781-40E1-9095-531D0FF27F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38857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69BF0-62C7-4EE8-971F-24E0DCBA78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337F17-3BB2-48FA-9797-183BEF13C8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7707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C34BC-FB1F-4C02-9045-82B66B3297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3A93C9-93AB-4B32-932F-C6E3A91DDD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42505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8BC1-6866-457A-AEFA-FE69455B93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31ACEA-EA80-492A-A316-4FE27DAB24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81741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4273-4CD6-4CF0-A707-B8C15CC23A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96562A-1193-43BB-A8C0-DB0A250DC7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3708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0FFEE0D-AA9B-41D2-B40A-BCF10975143F}"/>
              </a:ext>
            </a:extLst>
          </p:cNvPr>
          <p:cNvPicPr>
            <a:picLocks noChangeAspect="1"/>
          </p:cNvPicPr>
          <p:nvPr/>
        </p:nvPicPr>
        <p:blipFill>
          <a:blip r:embed="rId2"/>
          <a:stretch>
            <a:fillRect/>
          </a:stretch>
        </p:blipFill>
        <p:spPr>
          <a:xfrm>
            <a:off x="1907178" y="-10972"/>
            <a:ext cx="8000333" cy="6868972"/>
          </a:xfrm>
          <a:prstGeom prst="rect">
            <a:avLst/>
          </a:prstGeom>
        </p:spPr>
      </p:pic>
    </p:spTree>
    <p:extLst>
      <p:ext uri="{BB962C8B-B14F-4D97-AF65-F5344CB8AC3E}">
        <p14:creationId xmlns:p14="http://schemas.microsoft.com/office/powerpoint/2010/main" val="17497554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C326-A1C1-46F7-B0DB-5A7D9A4D1C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A87D0D-8C01-4FD9-802F-3F8D3AA468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76838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698D-5174-46FC-AB51-B27DA06231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D52EEA-19DF-4DBF-A1D9-129BCF0C5D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78732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BC89-778E-4F50-A40E-3B1C6703B98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C0CA790C-70AC-4F9E-91E9-85604F39BC51}"/>
              </a:ext>
            </a:extLst>
          </p:cNvPr>
          <p:cNvSpPr>
            <a:spLocks noGrp="1"/>
          </p:cNvSpPr>
          <p:nvPr>
            <p:ph idx="1"/>
          </p:nvPr>
        </p:nvSpPr>
        <p:spPr>
          <a:xfrm>
            <a:off x="8772938" y="5115338"/>
            <a:ext cx="2199861" cy="752061"/>
          </a:xfrm>
        </p:spPr>
        <p:txBody>
          <a:bodyPr/>
          <a:lstStyle/>
          <a:p>
            <a:pPr marL="0" indent="0">
              <a:buNone/>
            </a:pPr>
            <a:r>
              <a:rPr lang="en-US" dirty="0"/>
              <a:t>Any doubts….</a:t>
            </a:r>
          </a:p>
        </p:txBody>
      </p:sp>
    </p:spTree>
    <p:extLst>
      <p:ext uri="{BB962C8B-B14F-4D97-AF65-F5344CB8AC3E}">
        <p14:creationId xmlns:p14="http://schemas.microsoft.com/office/powerpoint/2010/main" val="1045047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8E5C-AEBC-4418-897E-BAF78B57A520}"/>
              </a:ext>
            </a:extLst>
          </p:cNvPr>
          <p:cNvSpPr>
            <a:spLocks noGrp="1"/>
          </p:cNvSpPr>
          <p:nvPr>
            <p:ph type="title"/>
          </p:nvPr>
        </p:nvSpPr>
        <p:spPr>
          <a:xfrm>
            <a:off x="1371600" y="685800"/>
            <a:ext cx="9601200" cy="894806"/>
          </a:xfrm>
        </p:spPr>
        <p:txBody>
          <a:bodyPr/>
          <a:lstStyle/>
          <a:p>
            <a:r>
              <a:rPr lang="en-US" dirty="0"/>
              <a:t>More about PCF…</a:t>
            </a:r>
          </a:p>
        </p:txBody>
      </p:sp>
      <p:sp>
        <p:nvSpPr>
          <p:cNvPr id="3" name="Content Placeholder 2">
            <a:extLst>
              <a:ext uri="{FF2B5EF4-FFF2-40B4-BE49-F238E27FC236}">
                <a16:creationId xmlns:a16="http://schemas.microsoft.com/office/drawing/2014/main" id="{E0B01037-3133-4EEA-9C54-391AC623CD97}"/>
              </a:ext>
            </a:extLst>
          </p:cNvPr>
          <p:cNvSpPr>
            <a:spLocks noGrp="1"/>
          </p:cNvSpPr>
          <p:nvPr>
            <p:ph idx="1"/>
          </p:nvPr>
        </p:nvSpPr>
        <p:spPr/>
        <p:txBody>
          <a:bodyPr>
            <a:normAutofit fontScale="92500" lnSpcReduction="10000"/>
          </a:bodyPr>
          <a:lstStyle/>
          <a:p>
            <a:pPr fontAlgn="ctr"/>
            <a:r>
              <a:rPr lang="en-US" sz="1900" dirty="0">
                <a:solidFill>
                  <a:schemeClr val="tx1"/>
                </a:solidFill>
                <a:latin typeface="Calibri" panose="020F0502020204030204" pitchFamily="34" charset="0"/>
              </a:rPr>
              <a:t>PCF is similar to Azure, AWS, GCP cloud platforms.</a:t>
            </a:r>
          </a:p>
          <a:p>
            <a:pPr fontAlgn="ctr"/>
            <a:r>
              <a:rPr lang="en-US" sz="1900" dirty="0">
                <a:solidFill>
                  <a:schemeClr val="tx1"/>
                </a:solidFill>
                <a:latin typeface="Calibri" panose="020F0502020204030204" pitchFamily="34" charset="0"/>
              </a:rPr>
              <a:t>In modern software development many microservices are used to run applications smoothly. All the services should be highly available all the time to run the application smoothly.</a:t>
            </a:r>
          </a:p>
          <a:p>
            <a:pPr fontAlgn="ctr"/>
            <a:r>
              <a:rPr lang="en-US" sz="1900" dirty="0">
                <a:solidFill>
                  <a:schemeClr val="tx1"/>
                </a:solidFill>
                <a:latin typeface="Calibri" panose="020F0502020204030204" pitchFamily="34" charset="0"/>
              </a:rPr>
              <a:t>PCF makes it easy when comes to deploying the microservices and running the application. After deploying we can monitory the traffic of our application like how the income and outcome requests and any failure requests </a:t>
            </a:r>
            <a:r>
              <a:rPr lang="en-US" sz="1900" dirty="0" err="1">
                <a:solidFill>
                  <a:schemeClr val="tx1"/>
                </a:solidFill>
                <a:latin typeface="Calibri" panose="020F0502020204030204" pitchFamily="34" charset="0"/>
              </a:rPr>
              <a:t>etc</a:t>
            </a:r>
            <a:r>
              <a:rPr lang="en-US" sz="1900" dirty="0">
                <a:solidFill>
                  <a:schemeClr val="tx1"/>
                </a:solidFill>
                <a:latin typeface="Calibri" panose="020F0502020204030204" pitchFamily="34" charset="0"/>
              </a:rPr>
              <a:t>…</a:t>
            </a:r>
          </a:p>
          <a:p>
            <a:pPr fontAlgn="ctr"/>
            <a:r>
              <a:rPr lang="en-US" sz="1900" dirty="0">
                <a:solidFill>
                  <a:schemeClr val="tx1"/>
                </a:solidFill>
                <a:latin typeface="Calibri" panose="020F0502020204030204" pitchFamily="34" charset="0"/>
              </a:rPr>
              <a:t>Pivotal Cloud Foundry (PCF) is a multi-cloud platform for the deployment, management, and continuous delivery of applications, containers, and functions.  </a:t>
            </a:r>
          </a:p>
          <a:p>
            <a:pPr fontAlgn="ctr"/>
            <a:r>
              <a:rPr lang="en-US" sz="1900" dirty="0">
                <a:solidFill>
                  <a:schemeClr val="tx1"/>
                </a:solidFill>
                <a:latin typeface="Calibri" panose="020F0502020204030204" pitchFamily="34" charset="0"/>
              </a:rPr>
              <a:t>Official Documentation Links:</a:t>
            </a:r>
          </a:p>
          <a:p>
            <a:pPr lvl="1" fontAlgn="ctr"/>
            <a:r>
              <a:rPr lang="en-US" sz="1900" i="0" dirty="0">
                <a:solidFill>
                  <a:srgbClr val="0070C0"/>
                </a:solidFill>
                <a:latin typeface="Calibri" panose="020F0502020204030204" pitchFamily="34" charset="0"/>
                <a:hlinkClick r:id="rId2">
                  <a:extLst>
                    <a:ext uri="{A12FA001-AC4F-418D-AE19-62706E023703}">
                      <ahyp:hlinkClr xmlns:ahyp="http://schemas.microsoft.com/office/drawing/2018/hyperlinkcolor" val="tx"/>
                    </a:ext>
                  </a:extLst>
                </a:hlinkClick>
              </a:rPr>
              <a:t>https://docs.pivotal.io/application-service/2-10/concepts/overview.html</a:t>
            </a:r>
            <a:endParaRPr lang="en-US" sz="1900" i="0" dirty="0">
              <a:solidFill>
                <a:srgbClr val="0070C0"/>
              </a:solidFill>
              <a:latin typeface="Calibri" panose="020F0502020204030204" pitchFamily="34" charset="0"/>
            </a:endParaRPr>
          </a:p>
          <a:p>
            <a:pPr lvl="1" fontAlgn="ctr"/>
            <a:r>
              <a:rPr lang="en-US" sz="1900" i="0" dirty="0">
                <a:solidFill>
                  <a:srgbClr val="0070C0"/>
                </a:solidFill>
                <a:latin typeface="Calibri" panose="020F0502020204030204" pitchFamily="34" charset="0"/>
                <a:hlinkClick r:id="rId3">
                  <a:extLst>
                    <a:ext uri="{A12FA001-AC4F-418D-AE19-62706E023703}">
                      <ahyp:hlinkClr xmlns:ahyp="http://schemas.microsoft.com/office/drawing/2018/hyperlinkcolor" val="tx"/>
                    </a:ext>
                  </a:extLst>
                </a:hlinkClick>
              </a:rPr>
              <a:t>https://tutorials.cloudfoundry.org/what-is-cf/</a:t>
            </a:r>
            <a:endParaRPr lang="en-US" sz="1900" i="0" dirty="0">
              <a:solidFill>
                <a:srgbClr val="0070C0"/>
              </a:solidFill>
              <a:latin typeface="Calibri" panose="020F0502020204030204" pitchFamily="34" charset="0"/>
            </a:endParaRPr>
          </a:p>
          <a:p>
            <a:pPr lvl="1" fontAlgn="ctr"/>
            <a:endParaRPr lang="en-US" dirty="0">
              <a:latin typeface="Calibri" panose="020F0502020204030204" pitchFamily="34" charset="0"/>
            </a:endParaRPr>
          </a:p>
          <a:p>
            <a:pPr lvl="1" fontAlgn="ctr"/>
            <a:endParaRPr lang="en-US" dirty="0"/>
          </a:p>
        </p:txBody>
      </p:sp>
    </p:spTree>
    <p:extLst>
      <p:ext uri="{BB962C8B-B14F-4D97-AF65-F5344CB8AC3E}">
        <p14:creationId xmlns:p14="http://schemas.microsoft.com/office/powerpoint/2010/main" val="115232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3">
                                            <p:txEl>
                                              <p:pRg st="5" end="5"/>
                                            </p:txEl>
                                          </p:spTgt>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 calcmode="lin" valueType="num">
                                      <p:cBhvr>
                                        <p:cTn id="5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72"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73"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75" name="Rectangle 74">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728E0-5DF5-4BDD-9FBA-EEB26ABD2FBC}"/>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dirty="0"/>
              <a:t> </a:t>
            </a:r>
          </a:p>
        </p:txBody>
      </p:sp>
      <p:sp>
        <p:nvSpPr>
          <p:cNvPr id="4" name="Content Placeholder 3">
            <a:extLst>
              <a:ext uri="{FF2B5EF4-FFF2-40B4-BE49-F238E27FC236}">
                <a16:creationId xmlns:a16="http://schemas.microsoft.com/office/drawing/2014/main" id="{8DBC0F42-B060-4103-9A7A-877F85468E34}"/>
              </a:ext>
            </a:extLst>
          </p:cNvPr>
          <p:cNvSpPr>
            <a:spLocks noGrp="1"/>
          </p:cNvSpPr>
          <p:nvPr>
            <p:ph idx="1"/>
          </p:nvPr>
        </p:nvSpPr>
        <p:spPr>
          <a:xfrm>
            <a:off x="434936" y="581466"/>
            <a:ext cx="10731565" cy="817051"/>
          </a:xfrm>
        </p:spPr>
        <p:txBody>
          <a:bodyPr vert="horz" lIns="91440" tIns="45720" rIns="91440" bIns="45720" rtlCol="0">
            <a:normAutofit/>
          </a:bodyPr>
          <a:lstStyle/>
          <a:p>
            <a:pPr marL="0" indent="0">
              <a:lnSpc>
                <a:spcPct val="109000"/>
              </a:lnSpc>
              <a:spcBef>
                <a:spcPct val="0"/>
              </a:spcBef>
              <a:spcAft>
                <a:spcPts val="600"/>
              </a:spcAft>
              <a:buNone/>
            </a:pPr>
            <a:r>
              <a:rPr lang="en-US" sz="4400" dirty="0">
                <a:latin typeface="+mj-lt"/>
                <a:ea typeface="+mj-ea"/>
                <a:cs typeface="+mj-cs"/>
              </a:rPr>
              <a:t>Languages &amp; Frameworks</a:t>
            </a:r>
          </a:p>
        </p:txBody>
      </p:sp>
      <p:sp>
        <p:nvSpPr>
          <p:cNvPr id="77" name="Freeform: Shape 76">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79" name="Freeform: Shape 78">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pic>
        <p:nvPicPr>
          <p:cNvPr id="23" name="Picture 2" descr="Machine generated alternative text:&#10;Languages and frameworks that can be deployed using the buildpack lifecycle &#10;Language e &#10;Java &#10;Ruby(191 &#10;JavaScript &#10;.NET &#10;.NET Core &#10;Python[201 &#10;Go[21] &#10;Framework e &#10;Spring &#10;Rails, Sinatra &#10;Node.js &#10;.NET Framework &#10;.NET Core Framework &#10;Python &#10;Go &#10;In addition to the buildpack lifecycle, applications packaged as Docker images can be deployed using the Docker lifecycle. ">
            <a:extLst>
              <a:ext uri="{FF2B5EF4-FFF2-40B4-BE49-F238E27FC236}">
                <a16:creationId xmlns:a16="http://schemas.microsoft.com/office/drawing/2014/main" id="{DDB6691D-FAA2-4E65-AF8E-141469E04E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35"/>
          <a:stretch/>
        </p:blipFill>
        <p:spPr bwMode="auto">
          <a:xfrm>
            <a:off x="88538" y="2528057"/>
            <a:ext cx="12191980" cy="4187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80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500" fill="hold"/>
                                        <p:tgtEl>
                                          <p:spTgt spid="23"/>
                                        </p:tgtEl>
                                        <p:attrNameLst>
                                          <p:attrName>ppt_x</p:attrName>
                                        </p:attrNameLst>
                                      </p:cBhvr>
                                      <p:tavLst>
                                        <p:tav tm="0">
                                          <p:val>
                                            <p:strVal val="#ppt_x"/>
                                          </p:val>
                                        </p:tav>
                                        <p:tav tm="100000">
                                          <p:val>
                                            <p:strVal val="#ppt_x"/>
                                          </p:val>
                                        </p:tav>
                                      </p:tavLst>
                                    </p:anim>
                                    <p:anim calcmode="lin" valueType="num">
                                      <p:cBhvr additive="base">
                                        <p:cTn id="1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728E0-5DF5-4BDD-9FBA-EEB26ABD2FBC}"/>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dirty="0"/>
              <a:t> </a:t>
            </a:r>
          </a:p>
        </p:txBody>
      </p:sp>
      <p:sp>
        <p:nvSpPr>
          <p:cNvPr id="4" name="Content Placeholder 3">
            <a:extLst>
              <a:ext uri="{FF2B5EF4-FFF2-40B4-BE49-F238E27FC236}">
                <a16:creationId xmlns:a16="http://schemas.microsoft.com/office/drawing/2014/main" id="{8DBC0F42-B060-4103-9A7A-877F85468E34}"/>
              </a:ext>
            </a:extLst>
          </p:cNvPr>
          <p:cNvSpPr>
            <a:spLocks noGrp="1"/>
          </p:cNvSpPr>
          <p:nvPr>
            <p:ph idx="1"/>
          </p:nvPr>
        </p:nvSpPr>
        <p:spPr>
          <a:xfrm>
            <a:off x="852947" y="2803824"/>
            <a:ext cx="10731565" cy="1489788"/>
          </a:xfrm>
        </p:spPr>
        <p:txBody>
          <a:bodyPr vert="horz" lIns="91440" tIns="45720" rIns="91440" bIns="45720" rtlCol="0">
            <a:normAutofit/>
          </a:bodyPr>
          <a:lstStyle/>
          <a:p>
            <a:pPr marL="0" indent="0" algn="ctr">
              <a:lnSpc>
                <a:spcPct val="109000"/>
              </a:lnSpc>
              <a:spcBef>
                <a:spcPct val="0"/>
              </a:spcBef>
              <a:spcAft>
                <a:spcPts val="600"/>
              </a:spcAft>
              <a:buNone/>
            </a:pPr>
            <a:r>
              <a:rPr lang="en-US" sz="4400" dirty="0">
                <a:latin typeface="+mj-lt"/>
                <a:ea typeface="+mj-ea"/>
                <a:cs typeface="+mj-cs"/>
              </a:rPr>
              <a:t>PCF SETUP</a:t>
            </a:r>
          </a:p>
        </p:txBody>
      </p:sp>
      <p:pic>
        <p:nvPicPr>
          <p:cNvPr id="5" name="Graphic 8" descr="Gears">
            <a:extLst>
              <a:ext uri="{FF2B5EF4-FFF2-40B4-BE49-F238E27FC236}">
                <a16:creationId xmlns:a16="http://schemas.microsoft.com/office/drawing/2014/main" id="{EF3EE367-578A-48B1-AA57-441E4A7693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88826" y="2803824"/>
            <a:ext cx="914400" cy="914400"/>
          </a:xfrm>
          <a:prstGeom prst="rect">
            <a:avLst/>
          </a:prstGeom>
        </p:spPr>
      </p:pic>
    </p:spTree>
    <p:extLst>
      <p:ext uri="{BB962C8B-B14F-4D97-AF65-F5344CB8AC3E}">
        <p14:creationId xmlns:p14="http://schemas.microsoft.com/office/powerpoint/2010/main" val="376810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44AFE4-B75A-44DC-96DE-636891D86EEE}"/>
              </a:ext>
            </a:extLst>
          </p:cNvPr>
          <p:cNvSpPr>
            <a:spLocks noGrp="1"/>
          </p:cNvSpPr>
          <p:nvPr>
            <p:ph idx="1"/>
          </p:nvPr>
        </p:nvSpPr>
        <p:spPr>
          <a:xfrm>
            <a:off x="1158700" y="711295"/>
            <a:ext cx="9202993" cy="3581400"/>
          </a:xfrm>
        </p:spPr>
        <p:txBody>
          <a:bodyPr>
            <a:normAutofit/>
          </a:bodyPr>
          <a:lstStyle/>
          <a:p>
            <a:r>
              <a:rPr lang="en-US" sz="1800" dirty="0">
                <a:solidFill>
                  <a:schemeClr val="tx1"/>
                </a:solidFill>
                <a:latin typeface="Calibri" panose="020F0502020204030204" pitchFamily="34" charset="0"/>
              </a:rPr>
              <a:t>PCF official documentation page(Old website)</a:t>
            </a:r>
          </a:p>
          <a:p>
            <a:r>
              <a:rPr lang="en-US" sz="1800" dirty="0">
                <a:solidFill>
                  <a:schemeClr val="tx1"/>
                </a:solidFill>
                <a:latin typeface="Calibri" panose="020F0502020204030204" pitchFamily="34" charset="0"/>
              </a:rPr>
              <a:t>Here we can download the setup file to install Cloud foundry in local machine</a:t>
            </a:r>
          </a:p>
        </p:txBody>
      </p:sp>
      <p:pic>
        <p:nvPicPr>
          <p:cNvPr id="3074" name="Picture 2" descr="Try Pivotal Platform by deploying a sample app within a matter of minutes. &#10;Try Pivotal Platform on the &#10;Public Cloud &#10;A Is-minute tutorial to get a sample app and &#10;running On Pivotal Web Services. an instance Of &#10;Pivotal Platform hosted by Pivotal. &#10;Get started — &#10;Try Pivotal Platform on your &#10;Workstation &#10;A tutorial to get a Sample app up and running on &#10;Pivotal Platform Dev. a lightweight Pivotal Platform &#10;installation that runs on a single VM on your &#10;Get started ">
            <a:extLst>
              <a:ext uri="{FF2B5EF4-FFF2-40B4-BE49-F238E27FC236}">
                <a16:creationId xmlns:a16="http://schemas.microsoft.com/office/drawing/2014/main" id="{09F2AE3C-0051-48AF-9CB9-1C130474CC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78899" y="2207872"/>
            <a:ext cx="10454340" cy="4650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03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44AFE4-B75A-44DC-96DE-636891D86EEE}"/>
              </a:ext>
            </a:extLst>
          </p:cNvPr>
          <p:cNvSpPr>
            <a:spLocks noGrp="1"/>
          </p:cNvSpPr>
          <p:nvPr>
            <p:ph idx="1"/>
          </p:nvPr>
        </p:nvSpPr>
        <p:spPr>
          <a:xfrm>
            <a:off x="1078899" y="1194620"/>
            <a:ext cx="9202993" cy="3581400"/>
          </a:xfrm>
        </p:spPr>
        <p:txBody>
          <a:bodyPr>
            <a:normAutofit/>
          </a:bodyPr>
          <a:lstStyle/>
          <a:p>
            <a:pPr marL="0" indent="0">
              <a:buNone/>
            </a:pPr>
            <a:r>
              <a:rPr lang="en-US" dirty="0">
                <a:effectLst/>
                <a:latin typeface="Calibri" panose="020F0502020204030204" pitchFamily="34" charset="0"/>
              </a:rPr>
              <a:t> </a:t>
            </a:r>
          </a:p>
        </p:txBody>
      </p:sp>
      <p:pic>
        <p:nvPicPr>
          <p:cNvPr id="5122" name="Picture 2" descr="Install the CF CLI &#10;Download and &quot;Istan the CJm•d Foundry Canmand Line hterface (cf CL I): &#10;FOR WNDO.•.s 64 BT &#10;Try the folbwing command to test that the cf CLI works: &#10;*ælp ">
            <a:extLst>
              <a:ext uri="{FF2B5EF4-FFF2-40B4-BE49-F238E27FC236}">
                <a16:creationId xmlns:a16="http://schemas.microsoft.com/office/drawing/2014/main" id="{B9385BAF-1E3E-4430-AE2F-D4B87C70A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462" y="1877654"/>
            <a:ext cx="5325257" cy="254686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Machine generated alternative text:&#10;&#10;">
            <a:extLst>
              <a:ext uri="{FF2B5EF4-FFF2-40B4-BE49-F238E27FC236}">
                <a16:creationId xmlns:a16="http://schemas.microsoft.com/office/drawing/2014/main" id="{2D7053AD-CA4B-4ABC-984F-20A15AC53D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2445" y="1995640"/>
            <a:ext cx="3753881" cy="2242983"/>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452C260D-27AF-4463-9CA1-3057F880DCC4}"/>
              </a:ext>
            </a:extLst>
          </p:cNvPr>
          <p:cNvSpPr/>
          <p:nvPr/>
        </p:nvSpPr>
        <p:spPr>
          <a:xfrm>
            <a:off x="6276719" y="2985320"/>
            <a:ext cx="1355726" cy="443680"/>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5491CB85-4C58-4304-B153-FC25311D10FE}"/>
              </a:ext>
            </a:extLst>
          </p:cNvPr>
          <p:cNvSpPr txBox="1"/>
          <p:nvPr/>
        </p:nvSpPr>
        <p:spPr>
          <a:xfrm>
            <a:off x="2024743" y="456363"/>
            <a:ext cx="8257149" cy="775662"/>
          </a:xfrm>
          <a:prstGeom prst="rect">
            <a:avLst/>
          </a:prstGeom>
          <a:noFill/>
        </p:spPr>
        <p:txBody>
          <a:bodyPr wrap="square" rtlCol="0">
            <a:spAutoFit/>
          </a:bodyPr>
          <a:lstStyle/>
          <a:p>
            <a:pPr defTabSz="914400">
              <a:lnSpc>
                <a:spcPct val="109000"/>
              </a:lnSpc>
              <a:spcBef>
                <a:spcPct val="0"/>
              </a:spcBef>
              <a:spcAft>
                <a:spcPts val="600"/>
              </a:spcAft>
            </a:pPr>
            <a:r>
              <a:rPr lang="en-US" sz="4400" dirty="0">
                <a:solidFill>
                  <a:schemeClr val="tx2"/>
                </a:solidFill>
                <a:latin typeface="+mj-lt"/>
                <a:ea typeface="+mj-ea"/>
                <a:cs typeface="+mj-cs"/>
              </a:rPr>
              <a:t>Install CF CLI in Local Machine</a:t>
            </a:r>
          </a:p>
        </p:txBody>
      </p:sp>
    </p:spTree>
    <p:extLst>
      <p:ext uri="{BB962C8B-B14F-4D97-AF65-F5344CB8AC3E}">
        <p14:creationId xmlns:p14="http://schemas.microsoft.com/office/powerpoint/2010/main" val="321548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gtEl>
                                        <p:attrNameLst>
                                          <p:attrName>style.visibility</p:attrName>
                                        </p:attrNameLst>
                                      </p:cBhvr>
                                      <p:to>
                                        <p:strVal val="visible"/>
                                      </p:to>
                                    </p:set>
                                    <p:anim calcmode="lin" valueType="num">
                                      <p:cBhvr additive="base">
                                        <p:cTn id="25" dur="500" fill="hold"/>
                                        <p:tgtEl>
                                          <p:spTgt spid="5124"/>
                                        </p:tgtEl>
                                        <p:attrNameLst>
                                          <p:attrName>ppt_x</p:attrName>
                                        </p:attrNameLst>
                                      </p:cBhvr>
                                      <p:tavLst>
                                        <p:tav tm="0">
                                          <p:val>
                                            <p:strVal val="#ppt_x"/>
                                          </p:val>
                                        </p:tav>
                                        <p:tav tm="100000">
                                          <p:val>
                                            <p:strVal val="#ppt_x"/>
                                          </p:val>
                                        </p:tav>
                                      </p:tavLst>
                                    </p:anim>
                                    <p:anim calcmode="lin" valueType="num">
                                      <p:cBhvr additive="base">
                                        <p:cTn id="26"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{44345382-7105-4E22-A139-252570F403DD}tf10001105</Template>
  <TotalTime>720</TotalTime>
  <Words>1194</Words>
  <Application>Microsoft Office PowerPoint</Application>
  <PresentationFormat>Widescreen</PresentationFormat>
  <Paragraphs>140</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Franklin Gothic Book</vt:lpstr>
      <vt:lpstr>Crop</vt:lpstr>
      <vt:lpstr>Welcome to  PIVOTAL CLOUD FOUNDRY (PCF)</vt:lpstr>
      <vt:lpstr>What is PCF?</vt:lpstr>
      <vt:lpstr>Traditional IT system to current IT systems</vt:lpstr>
      <vt:lpstr>PowerPoint Presentation</vt:lpstr>
      <vt:lpstr>More about PCF…</vt:lpstr>
      <vt:lpstr> </vt:lpstr>
      <vt:lpstr> </vt:lpstr>
      <vt:lpstr>PowerPoint Presentation</vt:lpstr>
      <vt:lpstr>PowerPoint Presentation</vt:lpstr>
      <vt:lpstr>PowerPoint Presentation</vt:lpstr>
      <vt:lpstr> </vt:lpstr>
      <vt:lpstr>PowerPoint Presentation</vt:lpstr>
      <vt:lpstr>PowerPoint Presentation</vt:lpstr>
      <vt:lpstr>What is an ORG?</vt:lpstr>
      <vt:lpstr>What is  SPACE?</vt:lpstr>
      <vt:lpstr>PowerPoint Presentation</vt:lpstr>
      <vt:lpstr>Using CMD prompt</vt:lpstr>
      <vt:lpstr>PowerPoint Presentation</vt:lpstr>
      <vt:lpstr>Deploy the Application using PCF commands</vt:lpstr>
      <vt:lpstr>PowerPoint Presentation</vt:lpstr>
      <vt:lpstr>PowerPoint Presentation</vt:lpstr>
      <vt:lpstr>PowerPoint Presentation</vt:lpstr>
      <vt:lpstr>PowerPoint Presentation</vt:lpstr>
      <vt:lpstr>PowerPoint Presentation</vt:lpstr>
      <vt:lpstr>Build Pack in PCF</vt:lpstr>
      <vt:lpstr>Types of Build packs</vt:lpstr>
      <vt:lpstr>Manifest in PCF</vt:lpstr>
      <vt:lpstr>Create our own Manifest file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ChittapuVenkata PrasanthKumarReddy</dc:creator>
  <cp:lastModifiedBy>ChittapuVenkata PrasanthKumarReddy</cp:lastModifiedBy>
  <cp:revision>91</cp:revision>
  <dcterms:created xsi:type="dcterms:W3CDTF">2021-02-25T03:50:03Z</dcterms:created>
  <dcterms:modified xsi:type="dcterms:W3CDTF">2021-03-17T06:39:42Z</dcterms:modified>
</cp:coreProperties>
</file>