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9" r:id="rId7"/>
    <p:sldId id="279" r:id="rId8"/>
    <p:sldId id="259" r:id="rId9"/>
    <p:sldId id="262" r:id="rId10"/>
    <p:sldId id="263" r:id="rId11"/>
    <p:sldId id="264" r:id="rId12"/>
    <p:sldId id="265" r:id="rId13"/>
    <p:sldId id="271" r:id="rId14"/>
    <p:sldId id="273" r:id="rId15"/>
    <p:sldId id="272" r:id="rId16"/>
    <p:sldId id="274" r:id="rId17"/>
    <p:sldId id="277" r:id="rId18"/>
    <p:sldId id="276" r:id="rId19"/>
    <p:sldId id="27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6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asanth\CS4661%20-%20Introduction%20to%20Data%20Science\Final%20Project\Training\Trai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asanth\CS4661%20-%20Introduction%20to%20Data%20Science\Final%20Project\Training\Trai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940261895056031E-2"/>
          <c:y val="0.22353892945968715"/>
          <c:w val="0.82480179078432636"/>
          <c:h val="0.680786528955082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96.91</c:v>
                </c:pt>
                <c:pt idx="1">
                  <c:v>97.56</c:v>
                </c:pt>
                <c:pt idx="2">
                  <c:v>97.25</c:v>
                </c:pt>
                <c:pt idx="3">
                  <c:v>97.14</c:v>
                </c:pt>
                <c:pt idx="4">
                  <c:v>97.07</c:v>
                </c:pt>
                <c:pt idx="5">
                  <c:v>96.96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543440"/>
        <c:axId val="391540696"/>
      </c:scatterChart>
      <c:valAx>
        <c:axId val="39154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40696"/>
        <c:crosses val="autoZero"/>
        <c:crossBetween val="midCat"/>
      </c:valAx>
      <c:valAx>
        <c:axId val="39154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54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96.91</c:v>
                </c:pt>
                <c:pt idx="1">
                  <c:v>97.56</c:v>
                </c:pt>
                <c:pt idx="2">
                  <c:v>97.25</c:v>
                </c:pt>
                <c:pt idx="3">
                  <c:v>97.14</c:v>
                </c:pt>
                <c:pt idx="4">
                  <c:v>97.07</c:v>
                </c:pt>
                <c:pt idx="5">
                  <c:v>96.96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6081112"/>
        <c:axId val="596081896"/>
      </c:scatterChart>
      <c:valAx>
        <c:axId val="596081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81896"/>
        <c:crosses val="autoZero"/>
        <c:crossBetween val="midCat"/>
      </c:valAx>
      <c:valAx>
        <c:axId val="59608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081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wVVODJ323p0" TargetMode="Externa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6940" y="148105"/>
            <a:ext cx="8915399" cy="1775997"/>
          </a:xfrm>
        </p:spPr>
        <p:txBody>
          <a:bodyPr/>
          <a:lstStyle/>
          <a:p>
            <a:r>
              <a:rPr lang="en-US" b="1" dirty="0"/>
              <a:t>Poker Prediction using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Machine Learning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23359" y="4695712"/>
            <a:ext cx="4998031" cy="2162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Arish Balasubramani (304455611)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Cheryl Maria Jose (305052753)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Prasanth Kannan (305059149)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Prasanth Reddy Yerradoddi (304387751)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Rajaputhri Maharaja (305059344)</a:t>
            </a:r>
            <a:endParaRPr lang="en-US" dirty="0"/>
          </a:p>
        </p:txBody>
      </p:sp>
      <p:pic>
        <p:nvPicPr>
          <p:cNvPr id="4100" name="Picture 4" descr="Image result for images for po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83" y="2052513"/>
            <a:ext cx="7813432" cy="23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555" y="699247"/>
            <a:ext cx="8911687" cy="53877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 2: Highest </a:t>
            </a:r>
            <a:r>
              <a:rPr lang="en-US" b="1" dirty="0"/>
              <a:t>card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555" y="1710466"/>
            <a:ext cx="9783057" cy="4200756"/>
          </a:xfrm>
        </p:spPr>
        <p:txBody>
          <a:bodyPr/>
          <a:lstStyle/>
          <a:p>
            <a:r>
              <a:rPr lang="en-US" dirty="0"/>
              <a:t>Highest card function will find the highest card among the 5 </a:t>
            </a:r>
            <a:r>
              <a:rPr lang="en-US" dirty="0" smtClean="0"/>
              <a:t>cards. </a:t>
            </a:r>
          </a:p>
          <a:p>
            <a:r>
              <a:rPr lang="en-US" dirty="0" smtClean="0"/>
              <a:t>max</a:t>
            </a:r>
            <a:r>
              <a:rPr lang="en-US" dirty="0"/>
              <a:t>() inbuilt function is </a:t>
            </a:r>
            <a:r>
              <a:rPr lang="en-US" dirty="0" smtClean="0"/>
              <a:t>used to </a:t>
            </a:r>
            <a:r>
              <a:rPr lang="en-US" dirty="0"/>
              <a:t>find the highest card. </a:t>
            </a:r>
            <a:endParaRPr lang="en-US" dirty="0" smtClean="0"/>
          </a:p>
          <a:p>
            <a:r>
              <a:rPr lang="en-US" dirty="0" smtClean="0"/>
              <a:t>Ace</a:t>
            </a:r>
            <a:r>
              <a:rPr lang="en-US" dirty="0"/>
              <a:t>, King, Queen, Jack are given numbers 14, 13, 12, 11 </a:t>
            </a:r>
            <a:r>
              <a:rPr lang="en-US" dirty="0" smtClean="0"/>
              <a:t>respectively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/Users/prasanthreddy/Desktop/Screen Shot 2016-11-27 at 8.04.56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743" y="3314068"/>
            <a:ext cx="3056554" cy="99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03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767" y="667140"/>
            <a:ext cx="8911687" cy="5484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 3: Number </a:t>
            </a:r>
            <a:r>
              <a:rPr lang="en-US" b="1" dirty="0"/>
              <a:t>of same value cards: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254" y="1731981"/>
            <a:ext cx="9740358" cy="4179241"/>
          </a:xfrm>
        </p:spPr>
        <p:txBody>
          <a:bodyPr/>
          <a:lstStyle/>
          <a:p>
            <a:r>
              <a:rPr lang="en-US" dirty="0"/>
              <a:t>This function will return the count of same numbered cards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function is similar to number of same suit cards. </a:t>
            </a:r>
            <a:endParaRPr lang="en-US" dirty="0" smtClean="0"/>
          </a:p>
          <a:p>
            <a:r>
              <a:rPr lang="en-US" dirty="0" smtClean="0"/>
              <a:t>we use </a:t>
            </a:r>
            <a:r>
              <a:rPr lang="en-US" dirty="0"/>
              <a:t>set() function to find the number of same numbered cards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/Users/prasanthreddy/Desktop/Screen Shot 2016-11-27 at 8.09.53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05" y="3326750"/>
            <a:ext cx="4681763" cy="2584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77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070" y="688656"/>
            <a:ext cx="8911687" cy="5699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 4: Number </a:t>
            </a:r>
            <a:r>
              <a:rPr lang="en-US" b="1" dirty="0"/>
              <a:t>of cards in sequence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88" y="1516828"/>
            <a:ext cx="9622024" cy="5185186"/>
          </a:xfrm>
        </p:spPr>
        <p:txBody>
          <a:bodyPr/>
          <a:lstStyle/>
          <a:p>
            <a:r>
              <a:rPr lang="en-US" dirty="0"/>
              <a:t>This function will find the number of cards in sequence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the cards are dealt, all 5 cards will not be in order. Sorting function is used to sort the cards which makes finding the sequence cards task easier.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cards are sorted we compare a card to its next card to see if the cards are in sequence.  We use counter variable to keep the count of cards in sequence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 descr="Screen%20Shot%202016-11-27%20at%208.15.40%20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76" y="3385802"/>
            <a:ext cx="3435724" cy="3316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340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798" y="667140"/>
            <a:ext cx="8911687" cy="5699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527" y="1366221"/>
            <a:ext cx="9708085" cy="4545001"/>
          </a:xfrm>
        </p:spPr>
        <p:txBody>
          <a:bodyPr/>
          <a:lstStyle/>
          <a:p>
            <a:r>
              <a:rPr lang="en-US" dirty="0" smtClean="0"/>
              <a:t>We added the corresponding Label – Hand from the training dataset to these features.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we used these features to train our algorithms and predict the hands for testing dataset.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478" y="2205094"/>
            <a:ext cx="75723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798" y="667140"/>
            <a:ext cx="8911687" cy="5699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527" y="1366221"/>
            <a:ext cx="9708085" cy="5491779"/>
          </a:xfrm>
        </p:spPr>
        <p:txBody>
          <a:bodyPr/>
          <a:lstStyle/>
          <a:p>
            <a:r>
              <a:rPr lang="en-US" b="1" dirty="0" smtClean="0"/>
              <a:t>KNN Algorithm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We tried </a:t>
            </a:r>
            <a:r>
              <a:rPr lang="en-US" sz="1800" dirty="0" err="1" smtClean="0"/>
              <a:t>knn</a:t>
            </a:r>
            <a:r>
              <a:rPr lang="en-US" sz="1800" dirty="0" smtClean="0"/>
              <a:t> algorithm for different values of K and achieved the following results for the training dataset. </a:t>
            </a:r>
          </a:p>
          <a:p>
            <a:pPr lvl="1"/>
            <a:r>
              <a:rPr lang="en-US" sz="1800" dirty="0"/>
              <a:t>The feature table is randomly split into 60% and 40% for training and testing respectively. </a:t>
            </a:r>
            <a:endParaRPr lang="en-US" sz="1800" dirty="0" smtClean="0"/>
          </a:p>
          <a:p>
            <a:pPr lvl="1"/>
            <a:r>
              <a:rPr lang="en-US" sz="1800" dirty="0" smtClean="0"/>
              <a:t>	</a:t>
            </a:r>
            <a:r>
              <a:rPr lang="en-US" sz="1800" b="1" u="sng" dirty="0" smtClean="0"/>
              <a:t>Random Split</a:t>
            </a:r>
            <a:r>
              <a:rPr lang="en-US" sz="1800" dirty="0" smtClean="0"/>
              <a:t>						</a:t>
            </a: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1006"/>
              </p:ext>
            </p:extLst>
          </p:nvPr>
        </p:nvGraphicFramePr>
        <p:xfrm>
          <a:off x="2721684" y="3559775"/>
          <a:ext cx="2259106" cy="3143245"/>
        </p:xfrm>
        <a:graphic>
          <a:graphicData uri="http://schemas.openxmlformats.org/drawingml/2006/table">
            <a:tbl>
              <a:tblPr/>
              <a:tblGrid>
                <a:gridCol w="1034365"/>
                <a:gridCol w="1224741"/>
              </a:tblGrid>
              <a:tr h="4490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 </a:t>
                      </a: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97.62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581900"/>
              </p:ext>
            </p:extLst>
          </p:nvPr>
        </p:nvGraphicFramePr>
        <p:xfrm>
          <a:off x="5454128" y="2705548"/>
          <a:ext cx="6443830" cy="4152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155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75" y="742444"/>
            <a:ext cx="8915400" cy="5269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875" y="1613647"/>
            <a:ext cx="9743737" cy="429757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K-Fold </a:t>
            </a:r>
            <a:r>
              <a:rPr lang="en-US" b="1" u="sng" dirty="0"/>
              <a:t>Cross </a:t>
            </a:r>
            <a:r>
              <a:rPr lang="en-US" b="1" u="sng" dirty="0" smtClean="0"/>
              <a:t>Validation</a:t>
            </a:r>
            <a:endParaRPr lang="en-US" dirty="0" smtClean="0"/>
          </a:p>
          <a:p>
            <a:r>
              <a:rPr lang="en-US" dirty="0" smtClean="0"/>
              <a:t>We used 10 fold cross validation for KNN </a:t>
            </a:r>
            <a:r>
              <a:rPr lang="en-US" dirty="0" err="1" smtClean="0"/>
              <a:t>algorithim</a:t>
            </a:r>
            <a:r>
              <a:rPr lang="en-US" dirty="0" smtClean="0"/>
              <a:t> over the training set.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41262"/>
              </p:ext>
            </p:extLst>
          </p:nvPr>
        </p:nvGraphicFramePr>
        <p:xfrm>
          <a:off x="2357391" y="2617363"/>
          <a:ext cx="2071986" cy="3143252"/>
        </p:xfrm>
        <a:graphic>
          <a:graphicData uri="http://schemas.openxmlformats.org/drawingml/2006/table">
            <a:tbl>
              <a:tblPr/>
              <a:tblGrid>
                <a:gridCol w="1035993"/>
                <a:gridCol w="1035993"/>
              </a:tblGrid>
              <a:tr h="4490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 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97.56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03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462067"/>
              </p:ext>
            </p:extLst>
          </p:nvPr>
        </p:nvGraphicFramePr>
        <p:xfrm>
          <a:off x="5025893" y="2312887"/>
          <a:ext cx="6796761" cy="4173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5167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329" y="699413"/>
            <a:ext cx="8915400" cy="6130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329" y="1527586"/>
            <a:ext cx="9808283" cy="4383636"/>
          </a:xfrm>
        </p:spPr>
        <p:txBody>
          <a:bodyPr/>
          <a:lstStyle/>
          <a:p>
            <a:r>
              <a:rPr lang="en-US" b="1" dirty="0" smtClean="0"/>
              <a:t>Decision tree Algorithm:</a:t>
            </a:r>
          </a:p>
          <a:p>
            <a:pPr lvl="1"/>
            <a:r>
              <a:rPr lang="en-US" dirty="0" smtClean="0"/>
              <a:t>We used 10 fold cross validation for Decision tree algorithm over training set.</a:t>
            </a:r>
          </a:p>
          <a:p>
            <a:pPr lvl="1"/>
            <a:r>
              <a:rPr lang="en-US" dirty="0" smtClean="0"/>
              <a:t>We achieved 97.88 % of accuracy.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54" y="3009003"/>
            <a:ext cx="7448550" cy="28194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effectLst>
            <a:glow rad="50800">
              <a:schemeClr val="accent1">
                <a:alpha val="40000"/>
              </a:schemeClr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2429754" y="5550945"/>
            <a:ext cx="1227846" cy="277458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329" y="699413"/>
            <a:ext cx="8915400" cy="6130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329" y="1300554"/>
            <a:ext cx="9808283" cy="5433733"/>
          </a:xfrm>
        </p:spPr>
        <p:txBody>
          <a:bodyPr/>
          <a:lstStyle/>
          <a:p>
            <a:r>
              <a:rPr lang="en-US" b="1" dirty="0" smtClean="0"/>
              <a:t>KNN Algorithm:</a:t>
            </a:r>
          </a:p>
          <a:p>
            <a:pPr lvl="1"/>
            <a:r>
              <a:rPr lang="en-US" dirty="0" smtClean="0"/>
              <a:t>We extracted those 4 features for the given testing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predicted the hand for the testing dataset using the KNN algorithm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38" y="2246163"/>
            <a:ext cx="70770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195" y="4952186"/>
            <a:ext cx="5938800" cy="5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329" y="699413"/>
            <a:ext cx="8915400" cy="6130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329" y="1300554"/>
            <a:ext cx="9808283" cy="5433733"/>
          </a:xfrm>
        </p:spPr>
        <p:txBody>
          <a:bodyPr/>
          <a:lstStyle/>
          <a:p>
            <a:r>
              <a:rPr lang="en-US" b="1" dirty="0" smtClean="0"/>
              <a:t>Decision tree Algorithm:</a:t>
            </a:r>
          </a:p>
          <a:p>
            <a:pPr lvl="1"/>
            <a:r>
              <a:rPr lang="en-US" dirty="0" smtClean="0"/>
              <a:t>We extracted those 4 features for the given testing dataset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We predicted the hand for the testing dataset using the Decision tree algorithm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38" y="2298270"/>
            <a:ext cx="70866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638" y="4980120"/>
            <a:ext cx="6658721" cy="5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9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623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Prediction of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1321"/>
            <a:ext cx="8915400" cy="4848113"/>
          </a:xfrm>
        </p:spPr>
        <p:txBody>
          <a:bodyPr>
            <a:normAutofit/>
          </a:bodyPr>
          <a:lstStyle/>
          <a:p>
            <a:r>
              <a:rPr lang="en-US" dirty="0" smtClean="0"/>
              <a:t>Using KNN Algorithm with K=2, we were able to predict the label(hand) successfully.</a:t>
            </a:r>
          </a:p>
          <a:p>
            <a:r>
              <a:rPr lang="en-US" dirty="0" smtClean="0"/>
              <a:t>Using Decision tree algorithm also we predicted the </a:t>
            </a:r>
            <a:r>
              <a:rPr lang="en-US" dirty="0"/>
              <a:t>label(hand) successfully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we calculated the accuracy between the prediction of these 2 algorithm's and we achieved  99.31% accuracy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also submitted the results to </a:t>
            </a:r>
            <a:r>
              <a:rPr lang="en-US" dirty="0" err="1" smtClean="0"/>
              <a:t>Kaggle</a:t>
            </a:r>
            <a:r>
              <a:rPr lang="en-US" dirty="0" smtClean="0"/>
              <a:t> in CSV file to get the actual prediction accuracy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47" y="3668356"/>
            <a:ext cx="6636517" cy="1506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48547" y="4851050"/>
            <a:ext cx="945722" cy="369296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480" y="688657"/>
            <a:ext cx="8911687" cy="5484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1374"/>
            <a:ext cx="8915400" cy="4329848"/>
          </a:xfrm>
        </p:spPr>
        <p:txBody>
          <a:bodyPr/>
          <a:lstStyle/>
          <a:p>
            <a:r>
              <a:rPr lang="en-US" dirty="0"/>
              <a:t>Poker is a family of </a:t>
            </a:r>
            <a:r>
              <a:rPr lang="en-US" dirty="0" smtClean="0"/>
              <a:t>gambling card games, </a:t>
            </a:r>
            <a:r>
              <a:rPr lang="en-US" dirty="0"/>
              <a:t>but is often considered a skill based game</a:t>
            </a:r>
            <a:r>
              <a:rPr lang="en-US" dirty="0" smtClean="0"/>
              <a:t>.</a:t>
            </a:r>
          </a:p>
          <a:p>
            <a:r>
              <a:rPr lang="en-US" dirty="0"/>
              <a:t>All poker </a:t>
            </a:r>
            <a:r>
              <a:rPr lang="en-US" dirty="0" smtClean="0"/>
              <a:t>players involved</a:t>
            </a:r>
            <a:r>
              <a:rPr lang="en-US" dirty="0"/>
              <a:t> </a:t>
            </a:r>
            <a:r>
              <a:rPr lang="en-US" dirty="0" smtClean="0"/>
              <a:t>determine </a:t>
            </a:r>
            <a:r>
              <a:rPr lang="en-US" dirty="0"/>
              <a:t>the winner of each hand according to the combinations of players' </a:t>
            </a:r>
            <a:r>
              <a:rPr lang="en-US" dirty="0" smtClean="0"/>
              <a:t>cards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All the poker players involved will be given with 2 cards each and there will be 5 cards on the table.</a:t>
            </a:r>
          </a:p>
          <a:p>
            <a:r>
              <a:rPr lang="en-US" dirty="0" smtClean="0"/>
              <a:t>From among the 5 cards each player will choose 3 best cards such that the 2 in their hand and the best of 3 they choose from 5 forms a best hand(from 0 to 9).</a:t>
            </a:r>
          </a:p>
          <a:p>
            <a:r>
              <a:rPr lang="en-US" dirty="0" smtClean="0"/>
              <a:t>Which ever player has the highest hand from 0 to 9 will be the winner.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 smtClean="0"/>
              <a:t>Thank you !!! </a:t>
            </a:r>
            <a:r>
              <a:rPr lang="en-US" sz="8800" b="1" dirty="0" smtClean="0">
                <a:sym typeface="Wingdings" panose="05000000000000000000" pitchFamily="2" charset="2"/>
              </a:rPr>
              <a:t>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28021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32" y="624110"/>
            <a:ext cx="8911687" cy="666808"/>
          </a:xfrm>
        </p:spPr>
        <p:txBody>
          <a:bodyPr/>
          <a:lstStyle/>
          <a:p>
            <a:r>
              <a:rPr lang="en-US" dirty="0" smtClean="0"/>
              <a:t>ABSTRACT: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424" y="1796527"/>
            <a:ext cx="8915400" cy="31950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 this </a:t>
            </a:r>
            <a:r>
              <a:rPr lang="en-US" sz="2000" dirty="0"/>
              <a:t>p</a:t>
            </a:r>
            <a:r>
              <a:rPr lang="en-US" sz="2000" dirty="0" smtClean="0"/>
              <a:t>oker project</a:t>
            </a:r>
            <a:r>
              <a:rPr lang="en-US" sz="2000" dirty="0"/>
              <a:t>, we </a:t>
            </a:r>
            <a:r>
              <a:rPr lang="en-US" sz="2000" dirty="0" smtClean="0"/>
              <a:t>will </a:t>
            </a:r>
            <a:r>
              <a:rPr lang="en-US" sz="2000" dirty="0"/>
              <a:t>be predicting the outcome of the poker hand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Machine learning algorithm will learn the poker rules based on the training dataset.</a:t>
            </a:r>
          </a:p>
          <a:p>
            <a:r>
              <a:rPr lang="en-US" sz="2000" dirty="0"/>
              <a:t>We take each row from the </a:t>
            </a:r>
            <a:r>
              <a:rPr lang="en-US" sz="2000" dirty="0" smtClean="0"/>
              <a:t>training </a:t>
            </a:r>
            <a:r>
              <a:rPr lang="en-US" sz="2000" dirty="0"/>
              <a:t>set which has 5 random cards (Rank and suits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Based on the ranks and suits of the 5 random cards, the machine learning algorithm will </a:t>
            </a:r>
            <a:r>
              <a:rPr lang="en-US" sz="2000" dirty="0"/>
              <a:t>find </a:t>
            </a:r>
            <a:r>
              <a:rPr lang="en-US" sz="2000" dirty="0" smtClean="0"/>
              <a:t>out under which hand categories it falls into.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616" y="527291"/>
            <a:ext cx="8911687" cy="645292"/>
          </a:xfrm>
        </p:spPr>
        <p:txBody>
          <a:bodyPr/>
          <a:lstStyle/>
          <a:p>
            <a:r>
              <a:rPr lang="en-US" b="1" dirty="0" smtClean="0"/>
              <a:t>Classifications of Hands: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495313"/>
            <a:ext cx="8921470" cy="4744122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0: Nothing in hand; not a recognized poker hand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1: One pair; one pair of equal ranks within five cards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2: Two pairs; two pairs of equal ranks within five cards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3: Three of a kind; three equal ranks within five cards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4: Straight; five cards, sequentially ranked with no gaps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5: Flush; five cards with the same suit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6: Full house; pair + different rank three of a kind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7: Four of a kind; four equal ranks within five cards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8: Straight flush; straight + flush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9: Royal flush; {Ace, King, Queen, Jack, Ten} + flush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29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890" y="591837"/>
            <a:ext cx="8911687" cy="699081"/>
          </a:xfrm>
        </p:spPr>
        <p:txBody>
          <a:bodyPr/>
          <a:lstStyle/>
          <a:p>
            <a:r>
              <a:rPr lang="en-US" b="1" dirty="0" smtClean="0"/>
              <a:t>Video for explanation of poker hands:</a:t>
            </a:r>
            <a:endParaRPr lang="en-US" b="1" dirty="0"/>
          </a:p>
        </p:txBody>
      </p:sp>
      <p:pic>
        <p:nvPicPr>
          <p:cNvPr id="6" name="wVVODJ323p0"/>
          <p:cNvPicPr>
            <a:picLocks noGrp="1" noRot="1" noChangeAspect="1"/>
          </p:cNvPicPr>
          <p:nvPr>
            <p:ph idx="1"/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2589213" y="1497013"/>
            <a:ext cx="8161337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41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743" y="1258645"/>
            <a:ext cx="8901261" cy="546488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Training and testing dataset: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The training dataset has totally 10 features and a label.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S1, s2, s3, s4 and s5 (5 suits)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c1, c2, c3, c4 and c5 (5 cards)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Label (hand)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Training: </a:t>
            </a:r>
            <a:r>
              <a:rPr lang="en-US" sz="1800" b="1" dirty="0" smtClean="0"/>
              <a:t>25010</a:t>
            </a:r>
            <a:r>
              <a:rPr lang="en-US" sz="1800" dirty="0" smtClean="0"/>
              <a:t> </a:t>
            </a:r>
            <a:r>
              <a:rPr lang="en-US" sz="1800" b="1" dirty="0" smtClean="0"/>
              <a:t>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Testing: </a:t>
            </a:r>
            <a:r>
              <a:rPr lang="en-US" sz="2000" b="1" dirty="0" smtClean="0"/>
              <a:t>1 Million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Testing dataset has no label.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2920"/>
              </p:ext>
            </p:extLst>
          </p:nvPr>
        </p:nvGraphicFramePr>
        <p:xfrm>
          <a:off x="2635626" y="4733364"/>
          <a:ext cx="8283385" cy="1678190"/>
        </p:xfrm>
        <a:graphic>
          <a:graphicData uri="http://schemas.openxmlformats.org/drawingml/2006/table">
            <a:tbl>
              <a:tblPr/>
              <a:tblGrid>
                <a:gridCol w="753035"/>
                <a:gridCol w="753035"/>
                <a:gridCol w="753035"/>
                <a:gridCol w="753035"/>
                <a:gridCol w="753035"/>
                <a:gridCol w="753035"/>
                <a:gridCol w="753035"/>
                <a:gridCol w="753035"/>
                <a:gridCol w="753035"/>
                <a:gridCol w="753035"/>
                <a:gridCol w="753035"/>
              </a:tblGrid>
              <a:tr h="3356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2" y="699413"/>
            <a:ext cx="8911687" cy="5807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52" y="1398494"/>
            <a:ext cx="9858360" cy="5292762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Algorithms used and challenges faced:</a:t>
            </a:r>
          </a:p>
          <a:p>
            <a:pPr lvl="2"/>
            <a:r>
              <a:rPr lang="en-US" sz="2400" dirty="0" smtClean="0"/>
              <a:t> Initially we tried </a:t>
            </a:r>
            <a:r>
              <a:rPr lang="en-US" sz="2400" dirty="0" err="1" smtClean="0"/>
              <a:t>Knn</a:t>
            </a:r>
            <a:r>
              <a:rPr lang="en-US" sz="2400" dirty="0" smtClean="0"/>
              <a:t>, Decision tree, logistic regression and linear regression with the given training dataset. </a:t>
            </a:r>
          </a:p>
          <a:p>
            <a:pPr lvl="2"/>
            <a:r>
              <a:rPr lang="en-US" sz="2400" dirty="0" smtClean="0"/>
              <a:t> But we achieved approximately 49 % of accuracy.</a:t>
            </a:r>
          </a:p>
          <a:p>
            <a:pPr lvl="2"/>
            <a:r>
              <a:rPr lang="en-US" sz="2400" b="1" dirty="0" smtClean="0"/>
              <a:t> Reason: </a:t>
            </a:r>
          </a:p>
          <a:p>
            <a:pPr lvl="3"/>
            <a:r>
              <a:rPr lang="en-US" sz="2000" dirty="0" smtClean="0"/>
              <a:t> There </a:t>
            </a:r>
            <a:r>
              <a:rPr lang="en-US" sz="2000" dirty="0"/>
              <a:t>are 480 possible Royal Flush hands instead of just </a:t>
            </a:r>
            <a:r>
              <a:rPr lang="en-US" sz="2000" dirty="0" smtClean="0"/>
              <a:t>four and </a:t>
            </a:r>
            <a:r>
              <a:rPr lang="en-US" sz="2000" dirty="0"/>
              <a:t>the </a:t>
            </a:r>
            <a:r>
              <a:rPr lang="en-US" sz="2000" dirty="0" smtClean="0"/>
              <a:t>other 311,875,200 possible </a:t>
            </a:r>
            <a:r>
              <a:rPr lang="en-US" sz="2000" dirty="0"/>
              <a:t>hands </a:t>
            </a:r>
            <a:r>
              <a:rPr lang="en-US" sz="2000" dirty="0" smtClean="0"/>
              <a:t>correctly.</a:t>
            </a:r>
          </a:p>
          <a:p>
            <a:pPr lvl="3"/>
            <a:r>
              <a:rPr lang="en-US" sz="2000" dirty="0" smtClean="0"/>
              <a:t> But not everything is covered in training dataset. Hence it was difficult for the algorithms to understand the rules of poker and in turn to predict the hands.</a:t>
            </a:r>
          </a:p>
          <a:p>
            <a:pPr lvl="3"/>
            <a:r>
              <a:rPr lang="en-US" sz="2000" dirty="0" smtClean="0"/>
              <a:t> Therefore we extracted 4 new features and trained the algorithms based on those and then we predicted the testing data set.</a:t>
            </a:r>
          </a:p>
          <a:p>
            <a:pPr marL="0" indent="0">
              <a:buNone/>
            </a:pPr>
            <a:r>
              <a:rPr lang="en-US" sz="2800" b="1" dirty="0" smtClean="0"/>
              <a:t>	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76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41" y="624110"/>
            <a:ext cx="8911687" cy="6345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8041" y="1258645"/>
            <a:ext cx="9535963" cy="5292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Approach: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project, we will be predicting the outcome of the poker hand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From training dataset </a:t>
            </a:r>
            <a:r>
              <a:rPr lang="en-US" sz="2000" dirty="0"/>
              <a:t>we take each </a:t>
            </a:r>
            <a:r>
              <a:rPr lang="en-US" sz="2000" dirty="0" smtClean="0"/>
              <a:t>row.</a:t>
            </a:r>
          </a:p>
          <a:p>
            <a:pPr lvl="1"/>
            <a:r>
              <a:rPr lang="en-US" sz="2000" dirty="0" smtClean="0"/>
              <a:t>Find </a:t>
            </a:r>
            <a:r>
              <a:rPr lang="en-US" sz="2000" dirty="0"/>
              <a:t>the </a:t>
            </a:r>
            <a:r>
              <a:rPr lang="en-US" sz="2000" dirty="0" smtClean="0"/>
              <a:t>following features </a:t>
            </a:r>
            <a:r>
              <a:rPr lang="en-US" sz="2000" dirty="0"/>
              <a:t>for each </a:t>
            </a:r>
            <a:r>
              <a:rPr lang="en-US" sz="2000" dirty="0" smtClean="0"/>
              <a:t>row.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 smtClean="0"/>
              <a:t>Number </a:t>
            </a:r>
            <a:r>
              <a:rPr lang="en-US" sz="2000" dirty="0"/>
              <a:t>of same suit cards.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Highest card.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Number of same value cards.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/>
              <a:t>Number of cards in sequence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We train our algorithm by giving the </a:t>
            </a:r>
            <a:r>
              <a:rPr lang="en-US" sz="2000" dirty="0" smtClean="0"/>
              <a:t>above extracted </a:t>
            </a:r>
            <a:r>
              <a:rPr lang="en-US" sz="2000" dirty="0"/>
              <a:t>features using the fit method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Then we will be predicting the hands for the testing dataset.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439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59" y="731686"/>
            <a:ext cx="8911687" cy="6022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 1: Number </a:t>
            </a:r>
            <a:r>
              <a:rPr lang="en-US" b="1" dirty="0"/>
              <a:t>of same suit cards: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376" y="1516828"/>
            <a:ext cx="9568236" cy="5120640"/>
          </a:xfrm>
        </p:spPr>
        <p:txBody>
          <a:bodyPr/>
          <a:lstStyle/>
          <a:p>
            <a:r>
              <a:rPr lang="en-US" dirty="0"/>
              <a:t>This function will </a:t>
            </a:r>
            <a:r>
              <a:rPr lang="en-US" dirty="0" smtClean="0"/>
              <a:t>find </a:t>
            </a:r>
            <a:r>
              <a:rPr lang="en-US" dirty="0"/>
              <a:t>out the number of same suit (Spades, Hearts, Clubs, Diamonds) </a:t>
            </a:r>
            <a:r>
              <a:rPr lang="en-US" dirty="0" smtClean="0"/>
              <a:t>cards</a:t>
            </a:r>
          </a:p>
          <a:p>
            <a:r>
              <a:rPr lang="en-US" dirty="0"/>
              <a:t>Each </a:t>
            </a:r>
            <a:r>
              <a:rPr lang="en-US" dirty="0" smtClean="0"/>
              <a:t>row </a:t>
            </a:r>
            <a:r>
              <a:rPr lang="en-US" dirty="0"/>
              <a:t>has </a:t>
            </a:r>
            <a:r>
              <a:rPr lang="en-US" dirty="0" smtClean="0"/>
              <a:t>exactly </a:t>
            </a:r>
            <a:r>
              <a:rPr lang="en-US" dirty="0"/>
              <a:t>5 cards, </a:t>
            </a:r>
            <a:r>
              <a:rPr lang="en-US" dirty="0" smtClean="0"/>
              <a:t>among </a:t>
            </a:r>
            <a:r>
              <a:rPr lang="en-US" dirty="0"/>
              <a:t>those </a:t>
            </a:r>
            <a:r>
              <a:rPr lang="en-US" dirty="0" smtClean="0"/>
              <a:t>there </a:t>
            </a:r>
            <a:r>
              <a:rPr lang="en-US" dirty="0"/>
              <a:t>can be any number of same suit cards</a:t>
            </a:r>
            <a:r>
              <a:rPr lang="en-US" dirty="0" smtClean="0"/>
              <a:t>.</a:t>
            </a:r>
          </a:p>
          <a:p>
            <a:r>
              <a:rPr lang="en-US" dirty="0"/>
              <a:t>To find the number of same suit cards we used the </a:t>
            </a:r>
            <a:r>
              <a:rPr lang="en-US" b="1" dirty="0"/>
              <a:t>set</a:t>
            </a:r>
            <a:r>
              <a:rPr lang="en-US" b="1" dirty="0" smtClean="0"/>
              <a:t>() </a:t>
            </a:r>
            <a:r>
              <a:rPr lang="en-US" dirty="0" smtClean="0"/>
              <a:t>method </a:t>
            </a:r>
            <a:r>
              <a:rPr lang="en-US" dirty="0"/>
              <a:t>in python</a:t>
            </a:r>
            <a:endParaRPr lang="en-US" dirty="0"/>
          </a:p>
        </p:txBody>
      </p:sp>
      <p:pic>
        <p:nvPicPr>
          <p:cNvPr id="4" name="Picture 3" descr="/Users/prasanthreddy/Desktop/Screen Shot 2016-11-27 at 8.06.19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3431689"/>
            <a:ext cx="4873214" cy="3205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2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0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6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Words>1088</Words>
  <Application>Microsoft Office PowerPoint</Application>
  <PresentationFormat>Widescreen</PresentationFormat>
  <Paragraphs>216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Wisp</vt:lpstr>
      <vt:lpstr>Poker Prediction using Machine Learning</vt:lpstr>
      <vt:lpstr>INTRODUCTION: </vt:lpstr>
      <vt:lpstr>ABSTRACT:</vt:lpstr>
      <vt:lpstr>Classifications of Hands:</vt:lpstr>
      <vt:lpstr>Video for explanation of poker hands:</vt:lpstr>
      <vt:lpstr>IMPLEMENTATION:</vt:lpstr>
      <vt:lpstr>IMPLEMENTATION:</vt:lpstr>
      <vt:lpstr>IMPLEMENTATION:</vt:lpstr>
      <vt:lpstr>Feature 1: Number of same suit cards:</vt:lpstr>
      <vt:lpstr>Feature 2: Highest card:</vt:lpstr>
      <vt:lpstr>Feature 3: Number of same value cards: </vt:lpstr>
      <vt:lpstr>Feature 4: Number of cards in sequence:</vt:lpstr>
      <vt:lpstr>IMPLEMENTATION:</vt:lpstr>
      <vt:lpstr>IMPLEMENTATION:</vt:lpstr>
      <vt:lpstr>IMPLEMENTATION:</vt:lpstr>
      <vt:lpstr>IMPLEMENTATION:</vt:lpstr>
      <vt:lpstr>IMPLEMENTATION:</vt:lpstr>
      <vt:lpstr>IMPLEMENTATION:</vt:lpstr>
      <vt:lpstr>Prediction of Accuracy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 Prediction using Machine Learning</dc:title>
  <dc:creator>Prasanth Kannan</dc:creator>
  <cp:lastModifiedBy>Prasanth Kannan</cp:lastModifiedBy>
  <cp:revision>114</cp:revision>
  <dcterms:created xsi:type="dcterms:W3CDTF">2016-11-28T06:26:28Z</dcterms:created>
  <dcterms:modified xsi:type="dcterms:W3CDTF">2016-11-30T19:11:54Z</dcterms:modified>
</cp:coreProperties>
</file>