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1086" r:id="rId5"/>
    <p:sldId id="1430" r:id="rId6"/>
    <p:sldId id="1432" r:id="rId7"/>
    <p:sldId id="1085" r:id="rId8"/>
    <p:sldId id="1249" r:id="rId9"/>
    <p:sldId id="1290" r:id="rId10"/>
    <p:sldId id="1401" r:id="rId11"/>
    <p:sldId id="1431" r:id="rId12"/>
    <p:sldId id="1402" r:id="rId13"/>
    <p:sldId id="1403" r:id="rId14"/>
    <p:sldId id="1404" r:id="rId15"/>
    <p:sldId id="1433" r:id="rId16"/>
    <p:sldId id="143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4D29-3762-67F7-9C00-CAE0EB5BBF7F}"/>
              </a:ext>
            </a:extLst>
          </p:cNvPr>
          <p:cNvSpPr txBox="1"/>
          <p:nvPr/>
        </p:nvSpPr>
        <p:spPr>
          <a:xfrm>
            <a:off x="3190567" y="2256145"/>
            <a:ext cx="5810865" cy="4894225"/>
          </a:xfrm>
          <a:prstGeom prst="rect">
            <a:avLst/>
          </a:prstGeom>
          <a:noFill/>
        </p:spPr>
        <p:txBody>
          <a:bodyPr wrap="square" rtlCol="0">
            <a:spAutoFit/>
          </a:bodyPr>
          <a:lstStyle/>
          <a:p>
            <a:pPr algn="ctr"/>
            <a:r>
              <a:rPr lang="en-IN" sz="3200" dirty="0">
                <a:latin typeface="Amasis MT Pro Black" panose="020F0502020204030204" pitchFamily="18" charset="0"/>
              </a:rPr>
              <a:t>SOLAR-POWERED WATER PURIFICATION SYSTEM </a:t>
            </a:r>
          </a:p>
          <a:p>
            <a:endParaRPr lang="en-IN" dirty="0">
              <a:latin typeface="Amasis MT Pro Black" panose="020F0502020204030204" pitchFamily="18" charset="0"/>
            </a:endParaRPr>
          </a:p>
          <a:p>
            <a:endParaRPr lang="en-IN" dirty="0">
              <a:latin typeface="Amasis MT Pro Black" panose="020F0502020204030204" pitchFamily="18" charset="0"/>
            </a:endParaRPr>
          </a:p>
          <a:p>
            <a:pPr lvl="1"/>
            <a:r>
              <a:rPr lang="en-IN" dirty="0">
                <a:latin typeface="Amasis MT Pro Black" panose="020F0502020204030204" pitchFamily="18" charset="0"/>
              </a:rPr>
              <a:t>                             </a:t>
            </a:r>
            <a:r>
              <a:rPr lang="en-IN" sz="2000" b="1" dirty="0"/>
              <a:t>PRASANTH.C</a:t>
            </a:r>
          </a:p>
          <a:p>
            <a:pPr lvl="1"/>
            <a:r>
              <a:rPr lang="en-IN" sz="2000" b="1" dirty="0"/>
              <a:t>                             HEMANTH.L </a:t>
            </a:r>
          </a:p>
          <a:p>
            <a:pPr lvl="1"/>
            <a:r>
              <a:rPr lang="en-IN" sz="2000" b="1" dirty="0"/>
              <a:t>                             SARAVANAN.D</a:t>
            </a:r>
          </a:p>
          <a:p>
            <a:pPr lvl="1"/>
            <a:r>
              <a:rPr lang="en-IN" sz="2000" b="1" dirty="0">
                <a:latin typeface="Arial" panose="020B0604020202020204" pitchFamily="34" charset="0"/>
                <a:cs typeface="Arial" panose="020B0604020202020204" pitchFamily="34" charset="0"/>
              </a:rPr>
              <a:t>                             SACHIN.E</a:t>
            </a:r>
            <a:endParaRPr lang="en-US" sz="2000" b="1" dirty="0">
              <a:latin typeface="Arial" panose="020B0604020202020204" pitchFamily="34" charset="0"/>
              <a:cs typeface="Arial" panose="020B0604020202020204" pitchFamily="34" charset="0"/>
            </a:endParaRPr>
          </a:p>
          <a:p>
            <a:endParaRPr lang="en-IN" dirty="0">
              <a:latin typeface="Amasis MT Pro Black" panose="020F0502020204030204" pitchFamily="18" charset="0"/>
            </a:endParaRPr>
          </a:p>
          <a:p>
            <a:endParaRPr lang="en-IN" dirty="0">
              <a:latin typeface="Amasis MT Pro Black" panose="020F0502020204030204" pitchFamily="18"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r>
              <a:rPr lang="en-IN" b="1" dirty="0">
                <a:latin typeface="Arial" panose="020B0604020202020204" pitchFamily="34" charset="0"/>
                <a:cs typeface="Arial" panose="020B0604020202020204" pitchFamily="34" charset="0"/>
              </a:rPr>
              <a:t>26-03-2025</a:t>
            </a:r>
          </a:p>
        </p:txBody>
      </p:sp>
      <p:sp>
        <p:nvSpPr>
          <p:cNvPr id="5" name="TextBox 4">
            <a:extLst>
              <a:ext uri="{FF2B5EF4-FFF2-40B4-BE49-F238E27FC236}">
                <a16:creationId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EACBED-1CC2-B25B-A6C1-517EB2552E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597E95-4429-0E2D-7614-8255CD48604E}"/>
              </a:ext>
            </a:extLst>
          </p:cNvPr>
          <p:cNvSpPr txBox="1"/>
          <p:nvPr/>
        </p:nvSpPr>
        <p:spPr>
          <a:xfrm>
            <a:off x="894735" y="1592826"/>
            <a:ext cx="9930581" cy="3334695"/>
          </a:xfrm>
          <a:prstGeom prst="rect">
            <a:avLst/>
          </a:prstGeom>
          <a:noFill/>
        </p:spPr>
        <p:txBody>
          <a:bodyPr wrap="square" rtlCol="0">
            <a:spAutoFit/>
          </a:bodyPr>
          <a:lstStyle/>
          <a:p>
            <a:r>
              <a:rPr lang="en-US" sz="4000" b="1" dirty="0">
                <a:latin typeface="Algerian" panose="04020705040A02060702" pitchFamily="82" charset="0"/>
              </a:rPr>
              <a:t>9. Results &amp; Discussion  </a:t>
            </a:r>
          </a:p>
          <a:p>
            <a:endParaRPr lang="en-US" sz="4000" b="1" dirty="0">
              <a:latin typeface="Algerian" panose="04020705040A02060702" pitchFamily="82" charset="0"/>
            </a:endParaRPr>
          </a:p>
          <a:p>
            <a:r>
              <a:rPr lang="en-US" b="1" dirty="0"/>
              <a:t>Performance analysis of the system</a:t>
            </a:r>
          </a:p>
          <a:p>
            <a:endParaRPr lang="en-US" b="1" dirty="0"/>
          </a:p>
          <a:p>
            <a:endParaRPr lang="en-US" b="1" dirty="0"/>
          </a:p>
          <a:p>
            <a:r>
              <a:rPr lang="en-US" b="1" dirty="0"/>
              <a:t>Efficiency of solar energy utilization</a:t>
            </a:r>
          </a:p>
          <a:p>
            <a:endParaRPr lang="en-US" b="1" dirty="0"/>
          </a:p>
          <a:p>
            <a:endParaRPr lang="en-US" b="1" dirty="0"/>
          </a:p>
          <a:p>
            <a:r>
              <a:rPr lang="en-US" b="1" dirty="0"/>
              <a:t>Quality of purified water</a:t>
            </a:r>
            <a:endParaRPr lang="en-IN" b="1" dirty="0"/>
          </a:p>
        </p:txBody>
      </p:sp>
    </p:spTree>
    <p:extLst>
      <p:ext uri="{BB962C8B-B14F-4D97-AF65-F5344CB8AC3E}">
        <p14:creationId xmlns:p14="http://schemas.microsoft.com/office/powerpoint/2010/main" val="135960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C3EB75A-1381-9290-D989-537039A180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3C8E7F-F77A-AA49-3989-71E078358C2F}"/>
              </a:ext>
            </a:extLst>
          </p:cNvPr>
          <p:cNvSpPr txBox="1"/>
          <p:nvPr/>
        </p:nvSpPr>
        <p:spPr>
          <a:xfrm>
            <a:off x="835742" y="1730477"/>
            <a:ext cx="9212826" cy="2472728"/>
          </a:xfrm>
          <a:prstGeom prst="rect">
            <a:avLst/>
          </a:prstGeom>
          <a:noFill/>
        </p:spPr>
        <p:txBody>
          <a:bodyPr wrap="square" rtlCol="0">
            <a:spAutoFit/>
          </a:bodyPr>
          <a:lstStyle/>
          <a:p>
            <a:r>
              <a:rPr lang="en-US" sz="4000" dirty="0">
                <a:latin typeface="Algerian" panose="04020705040A02060702" pitchFamily="82" charset="0"/>
              </a:rPr>
              <a:t>10. Conclusion &amp; Future Scope</a:t>
            </a:r>
          </a:p>
          <a:p>
            <a:endParaRPr lang="en-US" sz="4000" dirty="0">
              <a:latin typeface="Algerian" panose="04020705040A02060702" pitchFamily="82" charset="0"/>
            </a:endParaRPr>
          </a:p>
          <a:p>
            <a:r>
              <a:rPr lang="en-US" b="1" dirty="0"/>
              <a:t>Summary of findings </a:t>
            </a:r>
          </a:p>
          <a:p>
            <a:endParaRPr lang="en-US" b="1" dirty="0"/>
          </a:p>
          <a:p>
            <a:endParaRPr lang="en-US" b="1" dirty="0"/>
          </a:p>
          <a:p>
            <a:r>
              <a:rPr lang="en-US" b="1" dirty="0"/>
              <a:t>Potential improvements and future enhancements</a:t>
            </a:r>
            <a:endParaRPr lang="en-IN" b="1" dirty="0"/>
          </a:p>
        </p:txBody>
      </p:sp>
    </p:spTree>
    <p:extLst>
      <p:ext uri="{BB962C8B-B14F-4D97-AF65-F5344CB8AC3E}">
        <p14:creationId xmlns:p14="http://schemas.microsoft.com/office/powerpoint/2010/main" val="51206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DDE0A-75FD-60B9-13A0-072CFA3B1AA3}"/>
              </a:ext>
            </a:extLst>
          </p:cNvPr>
          <p:cNvSpPr txBox="1"/>
          <p:nvPr/>
        </p:nvSpPr>
        <p:spPr>
          <a:xfrm>
            <a:off x="1130710" y="1573161"/>
            <a:ext cx="9232490" cy="2472728"/>
          </a:xfrm>
          <a:prstGeom prst="rect">
            <a:avLst/>
          </a:prstGeom>
          <a:noFill/>
        </p:spPr>
        <p:txBody>
          <a:bodyPr wrap="square" rtlCol="0">
            <a:spAutoFit/>
          </a:bodyPr>
          <a:lstStyle/>
          <a:p>
            <a:r>
              <a:rPr lang="en-US" sz="4000" dirty="0">
                <a:latin typeface="Algerian" panose="04020705040A02060702" pitchFamily="82" charset="0"/>
              </a:rPr>
              <a:t>11. References</a:t>
            </a:r>
          </a:p>
          <a:p>
            <a:endParaRPr lang="en-US" sz="4000" dirty="0">
              <a:latin typeface="Algerian" panose="04020705040A02060702" pitchFamily="82" charset="0"/>
            </a:endParaRPr>
          </a:p>
          <a:p>
            <a:r>
              <a:rPr lang="en-US" b="1" dirty="0"/>
              <a:t>Cite books, research papers, and websites used</a:t>
            </a:r>
          </a:p>
          <a:p>
            <a:endParaRPr lang="en-US" b="1" dirty="0"/>
          </a:p>
          <a:p>
            <a:endParaRPr lang="en-US" b="1" dirty="0"/>
          </a:p>
          <a:p>
            <a:r>
              <a:rPr lang="en-US" b="1" dirty="0"/>
              <a:t>Follow APA or IEEE citation format</a:t>
            </a:r>
            <a:endParaRPr lang="en-IN" b="1" dirty="0"/>
          </a:p>
        </p:txBody>
      </p:sp>
    </p:spTree>
    <p:extLst>
      <p:ext uri="{BB962C8B-B14F-4D97-AF65-F5344CB8AC3E}">
        <p14:creationId xmlns:p14="http://schemas.microsoft.com/office/powerpoint/2010/main" val="167167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50BEF-E389-A0C0-1CA9-E52B603C2F93}"/>
              </a:ext>
            </a:extLst>
          </p:cNvPr>
          <p:cNvSpPr txBox="1"/>
          <p:nvPr/>
        </p:nvSpPr>
        <p:spPr>
          <a:xfrm>
            <a:off x="855406" y="1927123"/>
            <a:ext cx="8839200" cy="4363952"/>
          </a:xfrm>
          <a:prstGeom prst="rect">
            <a:avLst/>
          </a:prstGeom>
          <a:noFill/>
        </p:spPr>
        <p:txBody>
          <a:bodyPr wrap="square" rtlCol="0">
            <a:spAutoFit/>
          </a:bodyPr>
          <a:lstStyle/>
          <a:p>
            <a:pPr lvl="8">
              <a:lnSpc>
                <a:spcPct val="300000"/>
              </a:lnSpc>
            </a:pPr>
            <a:r>
              <a:rPr lang="en-US" sz="4000" dirty="0">
                <a:latin typeface="Algerian" panose="04020705040A02060702" pitchFamily="82" charset="0"/>
              </a:rPr>
              <a:t>12. Appendices</a:t>
            </a:r>
          </a:p>
          <a:p>
            <a:pPr lvl="8">
              <a:lnSpc>
                <a:spcPct val="300000"/>
              </a:lnSpc>
            </a:pPr>
            <a:r>
              <a:rPr lang="en-US" b="1" dirty="0"/>
              <a:t>Additional tables, figures, and data</a:t>
            </a:r>
          </a:p>
          <a:p>
            <a:pPr lvl="8">
              <a:lnSpc>
                <a:spcPct val="300000"/>
              </a:lnSpc>
            </a:pPr>
            <a:r>
              <a:rPr lang="en-US" b="1" dirty="0"/>
              <a:t>Technical specifications</a:t>
            </a:r>
          </a:p>
          <a:p>
            <a:pPr lvl="8">
              <a:lnSpc>
                <a:spcPct val="300000"/>
              </a:lnSpc>
            </a:pPr>
            <a:r>
              <a:rPr lang="en-US" b="1" dirty="0"/>
              <a:t>Experimental readings</a:t>
            </a:r>
            <a:endParaRPr lang="en-IN" b="1" dirty="0"/>
          </a:p>
        </p:txBody>
      </p:sp>
    </p:spTree>
    <p:extLst>
      <p:ext uri="{BB962C8B-B14F-4D97-AF65-F5344CB8AC3E}">
        <p14:creationId xmlns:p14="http://schemas.microsoft.com/office/powerpoint/2010/main" val="376888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DC28B5B-34D8-CCA1-432E-3DB5CC4FA593}"/>
              </a:ext>
            </a:extLst>
          </p:cNvPr>
          <p:cNvSpPr txBox="1"/>
          <p:nvPr/>
        </p:nvSpPr>
        <p:spPr>
          <a:xfrm>
            <a:off x="402213" y="2130438"/>
            <a:ext cx="8445911" cy="3108543"/>
          </a:xfrm>
          <a:prstGeom prst="rect">
            <a:avLst/>
          </a:prstGeom>
          <a:noFill/>
        </p:spPr>
        <p:txBody>
          <a:bodyPr wrap="square" rtlCol="0">
            <a:spAutoFit/>
          </a:bodyPr>
          <a:lstStyle/>
          <a:p>
            <a:r>
              <a:rPr lang="en-US" sz="2400" dirty="0"/>
              <a:t>Brief overview of the project This project utilizes solar energy to power a water purification system, providing a sustainable and eco-friendly solution for clean drinking water. It combines solar panels, filtration technology, and UV or thermal disinfection to remove contaminants efficiently. Ideal for remote areas, disaster relief, and off-grid communities, this system offers a cost-effective and low-maintenance way to ensure safe water access.</a:t>
            </a:r>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88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64309-13C8-2EDE-05F1-F742C4E78FC4}"/>
              </a:ext>
            </a:extLst>
          </p:cNvPr>
          <p:cNvSpPr txBox="1"/>
          <p:nvPr/>
        </p:nvSpPr>
        <p:spPr>
          <a:xfrm>
            <a:off x="1366684" y="1838633"/>
            <a:ext cx="9006348" cy="2678234"/>
          </a:xfrm>
          <a:prstGeom prst="rect">
            <a:avLst/>
          </a:prstGeom>
          <a:noFill/>
        </p:spPr>
        <p:txBody>
          <a:bodyPr wrap="square" rtlCol="0">
            <a:spAutoFit/>
          </a:bodyPr>
          <a:lstStyle/>
          <a:p>
            <a:r>
              <a:rPr lang="en-US" b="1" dirty="0">
                <a:latin typeface="Algerian" panose="04020705040A02060702" pitchFamily="82" charset="0"/>
              </a:rPr>
              <a:t>2. Introduction</a:t>
            </a:r>
          </a:p>
          <a:p>
            <a:endParaRPr lang="en-US" dirty="0"/>
          </a:p>
          <a:p>
            <a:endParaRPr lang="en-US" dirty="0"/>
          </a:p>
          <a:p>
            <a:endParaRPr lang="en-US" dirty="0"/>
          </a:p>
          <a:p>
            <a:r>
              <a:rPr lang="en-US" dirty="0">
                <a:latin typeface="Arial Rounded MT Bold" panose="020F0704030504030204" pitchFamily="34" charset="0"/>
                <a:cs typeface="Arabic Typesetting" panose="020F0502020204030204" pitchFamily="66" charset="-78"/>
              </a:rPr>
              <a:t>The global water crisis and the need for clean drinking water</a:t>
            </a:r>
          </a:p>
          <a:p>
            <a:endParaRPr lang="en-US" dirty="0">
              <a:latin typeface="Arial Rounded MT Bold" panose="020F0704030504030204" pitchFamily="34" charset="0"/>
              <a:cs typeface="Arabic Typesetting" panose="020F0502020204030204" pitchFamily="66" charset="-78"/>
            </a:endParaRPr>
          </a:p>
          <a:p>
            <a:r>
              <a:rPr lang="en-US" dirty="0">
                <a:latin typeface="Arial Rounded MT Bold" panose="020F0704030504030204" pitchFamily="34" charset="0"/>
                <a:cs typeface="Arabic Typesetting" panose="020F0502020204030204" pitchFamily="66" charset="-78"/>
              </a:rPr>
              <a:t>Introduction to solar-powered purification technology</a:t>
            </a:r>
          </a:p>
          <a:p>
            <a:endParaRPr lang="en-US" dirty="0">
              <a:latin typeface="Arial Rounded MT Bold" panose="020F0704030504030204" pitchFamily="34" charset="0"/>
              <a:cs typeface="Arabic Typesetting" panose="020F0502020204030204" pitchFamily="66" charset="-78"/>
            </a:endParaRPr>
          </a:p>
          <a:p>
            <a:r>
              <a:rPr lang="en-US" dirty="0">
                <a:latin typeface="Arial Rounded MT Bold" panose="020F0704030504030204" pitchFamily="34" charset="0"/>
                <a:cs typeface="Arabic Typesetting" panose="020F0502020204030204" pitchFamily="66" charset="-78"/>
              </a:rPr>
              <a:t>Benefits of using solar energy</a:t>
            </a:r>
            <a:endParaRPr lang="en-IN" dirty="0">
              <a:latin typeface="Arial Rounded MT Bold" panose="020F0704030504030204" pitchFamily="34" charset="0"/>
              <a:cs typeface="Arabic Typesetting" panose="020F0502020204030204" pitchFamily="66" charset="-78"/>
            </a:endParaRPr>
          </a:p>
        </p:txBody>
      </p:sp>
    </p:spTree>
    <p:extLst>
      <p:ext uri="{BB962C8B-B14F-4D97-AF65-F5344CB8AC3E}">
        <p14:creationId xmlns:p14="http://schemas.microsoft.com/office/powerpoint/2010/main" val="206981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2AA8F-8911-C469-5468-A134E1639D42}"/>
              </a:ext>
            </a:extLst>
          </p:cNvPr>
          <p:cNvSpPr txBox="1"/>
          <p:nvPr/>
        </p:nvSpPr>
        <p:spPr>
          <a:xfrm>
            <a:off x="1494503" y="1966452"/>
            <a:ext cx="8819536" cy="3581109"/>
          </a:xfrm>
          <a:prstGeom prst="rect">
            <a:avLst/>
          </a:prstGeom>
          <a:noFill/>
        </p:spPr>
        <p:txBody>
          <a:bodyPr wrap="square" rtlCol="0">
            <a:spAutoFit/>
          </a:bodyPr>
          <a:lstStyle/>
          <a:p>
            <a:r>
              <a:rPr lang="en-US" sz="4000" b="1" dirty="0">
                <a:latin typeface="Algerian" panose="04020705040A02060702" pitchFamily="82" charset="0"/>
              </a:rPr>
              <a:t>3. Objectives</a:t>
            </a:r>
          </a:p>
          <a:p>
            <a:endParaRPr lang="en-US" dirty="0"/>
          </a:p>
          <a:p>
            <a:endParaRPr lang="en-US" dirty="0"/>
          </a:p>
          <a:p>
            <a:r>
              <a:rPr lang="en-US" dirty="0">
                <a:latin typeface="Amasis MT Pro Black" panose="02040A04050005020304" pitchFamily="18" charset="0"/>
              </a:rPr>
              <a:t>To design an efficient and cost-effective solar water purification system</a:t>
            </a:r>
          </a:p>
          <a:p>
            <a:endParaRPr lang="en-US" dirty="0">
              <a:latin typeface="Amasis MT Pro Black" panose="02040A04050005020304" pitchFamily="18" charset="0"/>
            </a:endParaRPr>
          </a:p>
          <a:p>
            <a:endParaRPr lang="en-US" dirty="0">
              <a:latin typeface="Amasis MT Pro Black" panose="02040A04050005020304" pitchFamily="18" charset="0"/>
            </a:endParaRPr>
          </a:p>
          <a:p>
            <a:r>
              <a:rPr lang="en-US" dirty="0">
                <a:latin typeface="Amasis MT Pro Black" panose="02040A04050005020304" pitchFamily="18" charset="0"/>
              </a:rPr>
              <a:t>To analyze different purification methods (UV, RO, distillation)</a:t>
            </a:r>
          </a:p>
          <a:p>
            <a:endParaRPr lang="en-US" dirty="0">
              <a:latin typeface="Amasis MT Pro Black" panose="02040A04050005020304" pitchFamily="18" charset="0"/>
            </a:endParaRPr>
          </a:p>
          <a:p>
            <a:endParaRPr lang="en-US" dirty="0">
              <a:latin typeface="Amasis MT Pro Black" panose="02040A04050005020304" pitchFamily="18" charset="0"/>
            </a:endParaRPr>
          </a:p>
          <a:p>
            <a:r>
              <a:rPr lang="en-US" dirty="0">
                <a:latin typeface="Amasis MT Pro Black" panose="02040A04050005020304" pitchFamily="18" charset="0"/>
              </a:rPr>
              <a:t>To evaluate the efficiency of solar energy in water purification</a:t>
            </a:r>
            <a:endParaRPr lang="en-IN" dirty="0">
              <a:latin typeface="Amasis MT Pro Black" panose="02040A04050005020304" pitchFamily="18" charset="0"/>
            </a:endParaRPr>
          </a:p>
          <a:p>
            <a:endParaRPr lang="en-IN" dirty="0"/>
          </a:p>
        </p:txBody>
      </p:sp>
    </p:spTree>
    <p:extLst>
      <p:ext uri="{BB962C8B-B14F-4D97-AF65-F5344CB8AC3E}">
        <p14:creationId xmlns:p14="http://schemas.microsoft.com/office/powerpoint/2010/main" val="378113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DFD3B-604D-642A-9E7C-2FD990D3511C}"/>
              </a:ext>
            </a:extLst>
          </p:cNvPr>
          <p:cNvSpPr txBox="1"/>
          <p:nvPr/>
        </p:nvSpPr>
        <p:spPr>
          <a:xfrm>
            <a:off x="1759974" y="1730477"/>
            <a:ext cx="9193161" cy="3293787"/>
          </a:xfrm>
          <a:prstGeom prst="rect">
            <a:avLst/>
          </a:prstGeom>
          <a:noFill/>
        </p:spPr>
        <p:txBody>
          <a:bodyPr wrap="square" rtlCol="0">
            <a:spAutoFit/>
          </a:bodyPr>
          <a:lstStyle/>
          <a:p>
            <a:r>
              <a:rPr lang="en-US" sz="4000" b="1" dirty="0">
                <a:latin typeface="Algerian" panose="04020705040A02060702" pitchFamily="82" charset="0"/>
              </a:rPr>
              <a:t>4. Literature Review </a:t>
            </a:r>
          </a:p>
          <a:p>
            <a:endParaRPr lang="en-US" dirty="0"/>
          </a:p>
          <a:p>
            <a:endParaRPr lang="en-US" dirty="0"/>
          </a:p>
          <a:p>
            <a:r>
              <a:rPr lang="en-US" b="1" dirty="0"/>
              <a:t>Previous research on solar water purification</a:t>
            </a:r>
          </a:p>
          <a:p>
            <a:endParaRPr lang="en-US" b="1" dirty="0"/>
          </a:p>
          <a:p>
            <a:endParaRPr lang="en-US" b="1" dirty="0"/>
          </a:p>
          <a:p>
            <a:r>
              <a:rPr lang="en-US" b="1" dirty="0"/>
              <a:t>Comparison of different solar-based purification methods</a:t>
            </a:r>
          </a:p>
          <a:p>
            <a:endParaRPr lang="en-US" b="1" dirty="0"/>
          </a:p>
          <a:p>
            <a:endParaRPr lang="en-US" b="1" dirty="0"/>
          </a:p>
          <a:p>
            <a:r>
              <a:rPr lang="en-US" b="1" dirty="0"/>
              <a:t>Case studies on existing systems</a:t>
            </a:r>
            <a:endParaRPr lang="en-IN" b="1" dirty="0"/>
          </a:p>
        </p:txBody>
      </p:sp>
    </p:spTree>
    <p:extLst>
      <p:ext uri="{BB962C8B-B14F-4D97-AF65-F5344CB8AC3E}">
        <p14:creationId xmlns:p14="http://schemas.microsoft.com/office/powerpoint/2010/main" val="39870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C483A02-692E-5947-A3BA-468E3198DAC1}"/>
              </a:ext>
            </a:extLst>
          </p:cNvPr>
          <p:cNvSpPr txBox="1"/>
          <p:nvPr/>
        </p:nvSpPr>
        <p:spPr>
          <a:xfrm>
            <a:off x="1582993" y="1671484"/>
            <a:ext cx="9026013" cy="3006464"/>
          </a:xfrm>
          <a:prstGeom prst="rect">
            <a:avLst/>
          </a:prstGeom>
          <a:noFill/>
        </p:spPr>
        <p:txBody>
          <a:bodyPr wrap="square" rtlCol="0">
            <a:spAutoFit/>
          </a:bodyPr>
          <a:lstStyle/>
          <a:p>
            <a:r>
              <a:rPr lang="en-IN" sz="4000" dirty="0">
                <a:latin typeface="Algerian" panose="04020705040A02060702" pitchFamily="82" charset="0"/>
              </a:rPr>
              <a:t>5. Methodology</a:t>
            </a:r>
          </a:p>
          <a:p>
            <a:endParaRPr lang="en-IN" dirty="0"/>
          </a:p>
          <a:p>
            <a:r>
              <a:rPr lang="en-IN" b="1" dirty="0"/>
              <a:t>System components: solar panels, filters, storage tanks</a:t>
            </a:r>
          </a:p>
          <a:p>
            <a:endParaRPr lang="en-IN" b="1" dirty="0"/>
          </a:p>
          <a:p>
            <a:endParaRPr lang="en-IN" b="1" dirty="0"/>
          </a:p>
          <a:p>
            <a:r>
              <a:rPr lang="en-IN" b="1" dirty="0"/>
              <a:t>Working principle (solar distillation, UV treatment, etc.)</a:t>
            </a:r>
          </a:p>
          <a:p>
            <a:endParaRPr lang="en-IN" b="1" dirty="0"/>
          </a:p>
          <a:p>
            <a:endParaRPr lang="en-IN" b="1" dirty="0"/>
          </a:p>
          <a:p>
            <a:r>
              <a:rPr lang="en-IN" b="1" dirty="0"/>
              <a:t>Experimental setup and testing</a:t>
            </a:r>
          </a:p>
        </p:txBody>
      </p:sp>
    </p:spTree>
    <p:extLst>
      <p:ext uri="{BB962C8B-B14F-4D97-AF65-F5344CB8AC3E}">
        <p14:creationId xmlns:p14="http://schemas.microsoft.com/office/powerpoint/2010/main" val="108552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18CE86-D14C-E09E-DCE7-426B3245B968}"/>
              </a:ext>
            </a:extLst>
          </p:cNvPr>
          <p:cNvSpPr txBox="1"/>
          <p:nvPr/>
        </p:nvSpPr>
        <p:spPr>
          <a:xfrm>
            <a:off x="1219199" y="1592826"/>
            <a:ext cx="8868697" cy="3047373"/>
          </a:xfrm>
          <a:prstGeom prst="rect">
            <a:avLst/>
          </a:prstGeom>
          <a:noFill/>
        </p:spPr>
        <p:txBody>
          <a:bodyPr wrap="square" rtlCol="0">
            <a:spAutoFit/>
          </a:bodyPr>
          <a:lstStyle/>
          <a:p>
            <a:r>
              <a:rPr lang="en-US" sz="4000" b="1" dirty="0">
                <a:latin typeface="Algerian" panose="04020705040A02060702" pitchFamily="82" charset="0"/>
              </a:rPr>
              <a:t>6. System Design</a:t>
            </a:r>
          </a:p>
          <a:p>
            <a:r>
              <a:rPr lang="en-US" sz="1800" b="1" dirty="0">
                <a:latin typeface="+mn-lt"/>
              </a:rPr>
              <a:t>Block</a:t>
            </a:r>
            <a:r>
              <a:rPr lang="en-US" sz="4000" b="1" dirty="0">
                <a:latin typeface="+mn-lt"/>
              </a:rPr>
              <a:t> </a:t>
            </a:r>
            <a:r>
              <a:rPr lang="en-US" b="1" dirty="0"/>
              <a:t>diagram and working model</a:t>
            </a:r>
          </a:p>
          <a:p>
            <a:endParaRPr lang="en-US" b="1" dirty="0"/>
          </a:p>
          <a:p>
            <a:endParaRPr lang="en-US" b="1" dirty="0"/>
          </a:p>
          <a:p>
            <a:r>
              <a:rPr lang="en-US" b="1" dirty="0"/>
              <a:t>Solar panel specifications and power requirements</a:t>
            </a:r>
          </a:p>
          <a:p>
            <a:endParaRPr lang="en-US" b="1" dirty="0"/>
          </a:p>
          <a:p>
            <a:endParaRPr lang="en-US" b="1" dirty="0"/>
          </a:p>
          <a:p>
            <a:r>
              <a:rPr lang="en-US" b="1" dirty="0"/>
              <a:t>Water purification stages</a:t>
            </a:r>
            <a:endParaRPr lang="en-IN" b="1" dirty="0"/>
          </a:p>
        </p:txBody>
      </p:sp>
    </p:spTree>
    <p:extLst>
      <p:ext uri="{BB962C8B-B14F-4D97-AF65-F5344CB8AC3E}">
        <p14:creationId xmlns:p14="http://schemas.microsoft.com/office/powerpoint/2010/main" val="208534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DFF630-22C3-A503-E252-40D9A9EC9998}"/>
              </a:ext>
            </a:extLst>
          </p:cNvPr>
          <p:cNvSpPr txBox="1"/>
          <p:nvPr/>
        </p:nvSpPr>
        <p:spPr>
          <a:xfrm>
            <a:off x="1091381" y="1612490"/>
            <a:ext cx="9193161" cy="2760051"/>
          </a:xfrm>
          <a:prstGeom prst="rect">
            <a:avLst/>
          </a:prstGeom>
          <a:noFill/>
        </p:spPr>
        <p:txBody>
          <a:bodyPr wrap="square" rtlCol="0">
            <a:spAutoFit/>
          </a:bodyPr>
          <a:lstStyle/>
          <a:p>
            <a:r>
              <a:rPr lang="en-US" sz="4000" b="1" dirty="0">
                <a:latin typeface="Algerian" panose="04020705040A02060702" pitchFamily="82" charset="0"/>
              </a:rPr>
              <a:t>7. Advantages &amp; Challenges</a:t>
            </a:r>
          </a:p>
          <a:p>
            <a:endParaRPr lang="en-US" sz="4000" b="1" dirty="0">
              <a:latin typeface="Algerian" panose="04020705040A02060702" pitchFamily="82" charset="0"/>
            </a:endParaRPr>
          </a:p>
          <a:p>
            <a:r>
              <a:rPr lang="en-US" b="1" dirty="0"/>
              <a:t>Advantages: Eco-friendly, cost-effective, scalable</a:t>
            </a:r>
          </a:p>
          <a:p>
            <a:endParaRPr lang="en-US" b="1" dirty="0"/>
          </a:p>
          <a:p>
            <a:endParaRPr lang="en-US" b="1" dirty="0"/>
          </a:p>
          <a:p>
            <a:r>
              <a:rPr lang="en-US" b="1" dirty="0"/>
              <a:t>Challenges: Initial cost, efficiency </a:t>
            </a:r>
          </a:p>
          <a:p>
            <a:r>
              <a:rPr lang="en-US" b="1" dirty="0"/>
              <a:t>limitations, maintenance issues</a:t>
            </a:r>
            <a:endParaRPr lang="en-IN" b="1" dirty="0"/>
          </a:p>
        </p:txBody>
      </p:sp>
    </p:spTree>
    <p:extLst>
      <p:ext uri="{BB962C8B-B14F-4D97-AF65-F5344CB8AC3E}">
        <p14:creationId xmlns:p14="http://schemas.microsoft.com/office/powerpoint/2010/main" val="361891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DC31116-19D9-63A8-ACDD-215B285F62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47C5B1-901D-F50E-F517-D7751D8A6B5C}"/>
              </a:ext>
            </a:extLst>
          </p:cNvPr>
          <p:cNvSpPr txBox="1"/>
          <p:nvPr/>
        </p:nvSpPr>
        <p:spPr>
          <a:xfrm>
            <a:off x="1297858" y="1681316"/>
            <a:ext cx="8308258" cy="2431820"/>
          </a:xfrm>
          <a:prstGeom prst="rect">
            <a:avLst/>
          </a:prstGeom>
          <a:noFill/>
        </p:spPr>
        <p:txBody>
          <a:bodyPr wrap="square" rtlCol="0">
            <a:spAutoFit/>
          </a:bodyPr>
          <a:lstStyle/>
          <a:p>
            <a:r>
              <a:rPr lang="en-US" sz="4000" b="1" dirty="0">
                <a:latin typeface="Algerian" panose="04020705040A02060702" pitchFamily="82" charset="0"/>
              </a:rPr>
              <a:t>8. Applications</a:t>
            </a:r>
          </a:p>
          <a:p>
            <a:endParaRPr lang="en-US" b="1" dirty="0">
              <a:latin typeface="Algerian" panose="04020705040A02060702" pitchFamily="82" charset="0"/>
            </a:endParaRPr>
          </a:p>
          <a:p>
            <a:r>
              <a:rPr lang="en-US" b="1" dirty="0"/>
              <a:t>Rural areas and remote locations</a:t>
            </a:r>
          </a:p>
          <a:p>
            <a:endParaRPr lang="en-US" b="1" dirty="0"/>
          </a:p>
          <a:p>
            <a:r>
              <a:rPr lang="en-US" b="1" dirty="0"/>
              <a:t>Disaster relief and emergency situations</a:t>
            </a:r>
          </a:p>
          <a:p>
            <a:endParaRPr lang="en-US" b="1" dirty="0"/>
          </a:p>
          <a:p>
            <a:r>
              <a:rPr lang="en-US" b="1" dirty="0"/>
              <a:t>Industrial and agricultural uses</a:t>
            </a:r>
            <a:endParaRPr lang="en-IN" b="1" dirty="0"/>
          </a:p>
        </p:txBody>
      </p:sp>
    </p:spTree>
    <p:extLst>
      <p:ext uri="{BB962C8B-B14F-4D97-AF65-F5344CB8AC3E}">
        <p14:creationId xmlns:p14="http://schemas.microsoft.com/office/powerpoint/2010/main" val="38672147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4117</TotalTime>
  <Words>2161</Words>
  <Application>Microsoft Office PowerPoint</Application>
  <PresentationFormat>Widescreen</PresentationFormat>
  <Paragraphs>171</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Amasis MT Pro Black</vt:lpstr>
      <vt:lpstr>Arial</vt:lpstr>
      <vt:lpstr>Arial Rounded MT Bold</vt:lpstr>
      <vt:lpstr>Calibri</vt:lpstr>
      <vt:lpstr>Symbol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Vasumathi Sekar</cp:lastModifiedBy>
  <cp:revision>361</cp:revision>
  <dcterms:modified xsi:type="dcterms:W3CDTF">2025-03-27T09:14:19Z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