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6857895" cy="9143861"/>
  <p:kinsoku lang="zh-CN" invalStChars="!%),.:;?]}¨·ˇˉ་―‖’”…‰∶、。〃々〉》」』】〕〗！＂＇％），．：；？］｀｜｝～￠" invalEndChars="([{·‘“〈《「『【〔〖（．［｛￡￥"/>
  <p:defaultTextStyle>
    <a:defPPr>
      <a:defRPr lang="zh-CN"/>
    </a:defPPr>
    <a:lvl1pPr algn="l" defTabSz="914400" fontAlgn="auto" hangingPunct="1">
      <a:lnSpc>
        <a:spcPct val="100000"/>
      </a:lnSpc>
      <a:spcBef>
        <a:spcPts val="0"/>
      </a:spcBef>
      <a:spcAft>
        <a:spcPts val="0"/>
      </a:spcAft>
      <a:buNone/>
      <a:defRPr sz="1867"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867"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867"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867"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867"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867"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867"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867"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867"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5033" autoAdjust="0"/>
  </p:normalViewPr>
  <p:slideViewPr>
    <p:cSldViewPr snapToGrid="0">
      <p:cViewPr varScale="1">
        <p:scale>
          <a:sx n="84" d="100"/>
          <a:sy n="84" d="100"/>
        </p:scale>
        <p:origin x="0" y="0"/>
      </p:cViewPr>
      <p:guideLst>
        <p:guide orient="horz" pos="792"/>
        <p:guide orient="horz" pos="1080"/>
        <p:guide pos="192"/>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
        <p:nvSpPr>
          <p:cNvPr id="8"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pPr marL="457200" indent="-298450" algn="l">
              <a:lnSpc>
                <a:spcPct val="100000"/>
              </a:lnSpc>
              <a:spcBef>
                <a:spcPts val="0"/>
              </a:spcBef>
              <a:spcAft>
                <a:spcPts val="0"/>
              </a:spcAft>
              <a:buClr>
                <a:srgbClr val="000000"/>
              </a:buClr>
              <a:buSzPts val="1100"/>
              <a:buFont typeface="Arial" pitchFamily="0" charset="0"/>
              <a:buChar char="●"/>
            </a:pPr>
            <a:endParaRPr lang="zh-CN" altLang="en-US" sz="1100" b="0" i="0" u="none" strike="noStrike" cap="none">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805776156"/>
      </p:ext>
    </p:extLst>
  </p:cSld>
  <p:clrMap bg1="lt1" tx1="dk1" bg2="lt2" tx2="dk2" accent1="accent1" accent2="accent2" accent3="accent3" accent4="accent4" accent5="accent5" accent6="accent6" hlink="hlink" folHlink="folHlink"/>
  <p:hf sldNum="1" hdr="0" ftr="0" dt="0"/>
  <p:notesStyle>
    <a:lvl1pPr marL="0" indent="0" algn="l" defTabSz="914400" fontAlgn="auto" hangingPunct="1">
      <a:lnSpc>
        <a:spcPct val="100000"/>
      </a:lnSpc>
      <a:spcBef>
        <a:spcPts val="0"/>
      </a:spcBef>
      <a:spcAft>
        <a:spcPts val="0"/>
      </a:spcAft>
      <a:buNone/>
      <a:defRPr sz="1867"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867"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867"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867"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867"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867"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867"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867"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867"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1" name="对象"/>
          <p:cNvSpPr>
            <a:spLocks noGrp="1" noChangeAspect="1"/>
          </p:cNvSpPr>
          <p:nvPr>
            <p:ph type="sldImg"/>
          </p:nvPr>
        </p:nvSpPr>
        <p:spPr>
          <a:xfrm rot="0">
            <a:off x="533400" y="763588"/>
            <a:ext cx="6704013" cy="3771900"/>
          </a:xfrm>
          <a:prstGeom prst="rect"/>
          <a:noFill/>
          <a:ln w="12700" cmpd="sng" cap="flat">
            <a:noFill/>
            <a:prstDash val="solid"/>
            <a:miter/>
          </a:ln>
        </p:spPr>
      </p:sp>
      <p:sp>
        <p:nvSpPr>
          <p:cNvPr id="22"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23" name="文本框"/>
          <p:cNvSpPr txBox="1">
            <a:spLocks/>
          </p:cNvSpPr>
          <p:nvPr/>
        </p:nvSpPr>
        <p:spPr>
          <a:xfrm rot="0">
            <a:off x="0" y="0"/>
            <a:ext cx="0" cy="0"/>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0"/>
              </a:spcBef>
              <a:spcAft>
                <a:spcPts val="0"/>
              </a:spcAft>
              <a:buNone/>
            </a:pPr>
            <a:fld id="{CAD2D6BD-DE1B-4B5F-8B41-2702339687B9}" type="slidenum">
              <a:rPr lang="en-US" altLang="zh-CN" sz="1400" b="0" i="0" u="none" strike="noStrike" kern="0" cap="none" spc="-1" baseline="0">
                <a:solidFill>
                  <a:srgbClr val="000000"/>
                </a:solidFill>
                <a:latin typeface="Times New Roman" pitchFamily="0" charset="0"/>
                <a:ea typeface="Arial" pitchFamily="0" charset="0"/>
                <a:cs typeface="Arial" pitchFamily="0" charset="0"/>
                <a:sym typeface="Arial" pitchFamily="0" charset="0"/>
              </a:rPr>
              <a:t>1</a:t>
            </a:fld>
            <a:endParaRPr lang="zh-CN" altLang="en-US" sz="1400" b="0" i="0" u="none" strike="noStrike" kern="0" cap="none" spc="-1" baseline="0">
              <a:solidFill>
                <a:srgbClr val="000000"/>
              </a:solidFill>
              <a:latin typeface="Times New Roman"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99509282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2"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pPr marL="158750" indent="0" algn="l" eaLnBrk="1" fontAlgn="auto" latinLnBrk="0" hangingPunct="1">
              <a:lnSpc>
                <a:spcPct val="107000"/>
              </a:lnSpc>
              <a:spcBef>
                <a:spcPts val="0"/>
              </a:spcBef>
              <a:spcAft>
                <a:spcPts val="800"/>
              </a:spcAft>
              <a:buNone/>
            </a:pPr>
            <a:r>
              <a:rPr lang="en-US" altLang="zh-CN" sz="1100" b="1">
                <a:latin typeface="Arial" pitchFamily="0" charset="0"/>
                <a:ea typeface="Calibri" pitchFamily="0" charset="0"/>
                <a:cs typeface="Gautami" pitchFamily="34" charset="0"/>
              </a:rPr>
              <a:t>Functionality-Based Types of Artificial Intelligence</a:t>
            </a:r>
            <a:endParaRPr lang="en-US" altLang="zh-CN" sz="1100">
              <a:latin typeface="Arial" pitchFamily="0" charset="0"/>
              <a:ea typeface="Calibri" pitchFamily="0" charset="0"/>
              <a:cs typeface="Gautami" pitchFamily="34" charset="0"/>
            </a:endParaRPr>
          </a:p>
          <a:p>
            <a:pPr marL="158750" indent="0" algn="just">
              <a:lnSpc>
                <a:spcPct val="107000"/>
              </a:lnSpc>
              <a:spcAft>
                <a:spcPts val="800"/>
              </a:spcAft>
            </a:pPr>
            <a:r>
              <a:rPr lang="en-US" altLang="zh-CN" sz="1800" b="1" i="1">
                <a:latin typeface="Arial" pitchFamily="0" charset="0"/>
                <a:ea typeface="Calibri" pitchFamily="0" charset="0"/>
                <a:cs typeface="Gautami" pitchFamily="34" charset="0"/>
              </a:rPr>
              <a:t>Reactive Machine AI</a:t>
            </a:r>
            <a:endParaRPr lang="en-US" altLang="zh-CN" sz="1800">
              <a:latin typeface="Arial" pitchFamily="0" charset="0"/>
              <a:ea typeface="Calibri" pitchFamily="0" charset="0"/>
              <a:cs typeface="Gautami" pitchFamily="34" charset="0"/>
            </a:endParaRPr>
          </a:p>
          <a:p>
            <a:pPr marL="158750" indent="0" algn="just">
              <a:lnSpc>
                <a:spcPct val="107000"/>
              </a:lnSpc>
              <a:spcAft>
                <a:spcPts val="800"/>
              </a:spcAft>
            </a:pPr>
            <a:r>
              <a:rPr lang="en-US" altLang="zh-CN" sz="1800">
                <a:latin typeface="Arial" pitchFamily="0" charset="0"/>
                <a:ea typeface="Calibri" pitchFamily="0" charset="0"/>
                <a:cs typeface="Gautami" pitchFamily="34" charset="0"/>
              </a:rPr>
              <a:t>Simply put, reactive machines are simply that—reactive. They are not able to store memories, learn from past events, or enhance their functionality via experience, but they can react to demands and duties instantly. Furthermore, only a restricted set of input combinations can cause reactive machines to react. The most basic form of artificial intelligence is reactive machines. </a:t>
            </a:r>
            <a:endParaRPr lang="en-US" altLang="zh-CN" sz="1800">
              <a:latin typeface="Arial" pitchFamily="0" charset="0"/>
              <a:ea typeface="Calibri" pitchFamily="0" charset="0"/>
              <a:cs typeface="Gautami" pitchFamily="34" charset="0"/>
            </a:endParaRPr>
          </a:p>
          <a:p>
            <a:pPr marL="158750" indent="0" algn="just">
              <a:lnSpc>
                <a:spcPct val="107000"/>
              </a:lnSpc>
              <a:spcAft>
                <a:spcPts val="800"/>
              </a:spcAft>
            </a:pPr>
            <a:r>
              <a:rPr lang="en-US" altLang="zh-CN" sz="1800">
                <a:latin typeface="Arial" pitchFamily="0" charset="0"/>
                <a:ea typeface="Calibri" pitchFamily="0" charset="0"/>
                <a:cs typeface="Gautami" pitchFamily="34" charset="0"/>
              </a:rPr>
              <a:t>Reactive machines can effectively carry out simple autonomous tasks like removing spam from your email inbox or making product recommendations based on your past purchases. However, reactive AI is unable to carry out more complicated tasks or expand on prior knowledge.</a:t>
            </a:r>
            <a:endParaRPr lang="en-US" altLang="zh-CN" sz="1800">
              <a:latin typeface="Arial" pitchFamily="0" charset="0"/>
              <a:ea typeface="Calibri" pitchFamily="0" charset="0"/>
              <a:cs typeface="Gautami" pitchFamily="34" charset="0"/>
            </a:endParaRPr>
          </a:p>
          <a:p>
            <a:pPr marL="158750" indent="0" algn="just">
              <a:lnSpc>
                <a:spcPct val="107000"/>
              </a:lnSpc>
              <a:spcAft>
                <a:spcPts val="800"/>
              </a:spcAft>
            </a:pPr>
            <a:r>
              <a:rPr lang="en-US" altLang="zh-CN" sz="1800">
                <a:latin typeface="Arial" pitchFamily="0" charset="0"/>
                <a:ea typeface="Calibri" pitchFamily="0" charset="0"/>
                <a:cs typeface="Gautami" pitchFamily="34" charset="0"/>
              </a:rPr>
              <a:t>Example, Netflix Recommendation Engine: AI-powered recommendation engines are frequently used by media platforms such as Netflix. These engines </a:t>
            </a:r>
            <a:r>
              <a:rPr lang="en-US" altLang="zh-CN" sz="1800">
                <a:latin typeface="Arial" pitchFamily="0" charset="0"/>
                <a:ea typeface="Calibri" pitchFamily="0" charset="0"/>
                <a:cs typeface="Gautami" pitchFamily="34" charset="0"/>
              </a:rPr>
              <a:t>analyze</a:t>
            </a:r>
            <a:r>
              <a:rPr lang="en-US" altLang="zh-CN" sz="1800">
                <a:latin typeface="Arial" pitchFamily="0" charset="0"/>
                <a:ea typeface="Calibri" pitchFamily="0" charset="0"/>
                <a:cs typeface="Gautami" pitchFamily="34" charset="0"/>
              </a:rPr>
              <a:t> user viewing history data to identify and recommend content that users are most likely to watch next.</a:t>
            </a:r>
            <a:endParaRPr lang="en-US" altLang="zh-CN" sz="1800">
              <a:latin typeface="Arial" pitchFamily="0" charset="0"/>
              <a:ea typeface="Calibri" pitchFamily="0" charset="0"/>
              <a:cs typeface="Gautami" pitchFamily="34" charset="0"/>
            </a:endParaRPr>
          </a:p>
          <a:p>
            <a:pPr marL="158750" indent="0" algn="just">
              <a:lnSpc>
                <a:spcPct val="107000"/>
              </a:lnSpc>
              <a:spcAft>
                <a:spcPts val="800"/>
              </a:spcAft>
            </a:pPr>
            <a:r>
              <a:rPr lang="en-US" altLang="zh-CN" sz="1800" b="1" i="1">
                <a:latin typeface="Arial" pitchFamily="0" charset="0"/>
                <a:ea typeface="Calibri" pitchFamily="0" charset="0"/>
                <a:cs typeface="Gautami" pitchFamily="34" charset="0"/>
              </a:rPr>
              <a:t>Limited Memory AI </a:t>
            </a:r>
            <a:endParaRPr lang="en-US" altLang="zh-CN" sz="1800">
              <a:latin typeface="Arial" pitchFamily="0" charset="0"/>
              <a:ea typeface="Calibri" pitchFamily="0" charset="0"/>
              <a:cs typeface="Gautami" pitchFamily="34" charset="0"/>
            </a:endParaRPr>
          </a:p>
          <a:p>
            <a:pPr marL="158750" indent="0" algn="just">
              <a:lnSpc>
                <a:spcPct val="107000"/>
              </a:lnSpc>
              <a:spcAft>
                <a:spcPts val="800"/>
              </a:spcAft>
            </a:pPr>
            <a:r>
              <a:rPr lang="en-US" altLang="zh-CN" sz="1800">
                <a:latin typeface="Arial" pitchFamily="0" charset="0"/>
                <a:ea typeface="Calibri" pitchFamily="0" charset="0"/>
                <a:cs typeface="Gautami" pitchFamily="34" charset="0"/>
              </a:rPr>
              <a:t>Limited memory AI has the ability to store historical data and utilize it to forecast future events. This indicates that it actively creates its own little, temporary knowledge base and uses it to carry out tasks.</a:t>
            </a:r>
            <a:endParaRPr lang="en-US" altLang="zh-CN" sz="1800">
              <a:latin typeface="Arial" pitchFamily="0" charset="0"/>
              <a:ea typeface="Calibri" pitchFamily="0" charset="0"/>
              <a:cs typeface="Gautami" pitchFamily="34" charset="0"/>
            </a:endParaRPr>
          </a:p>
          <a:p>
            <a:pPr marL="158750" indent="0" algn="just">
              <a:lnSpc>
                <a:spcPct val="107000"/>
              </a:lnSpc>
              <a:spcAft>
                <a:spcPts val="800"/>
              </a:spcAft>
            </a:pPr>
            <a:r>
              <a:rPr lang="en-US" altLang="zh-CN" sz="1800">
                <a:latin typeface="Arial" pitchFamily="0" charset="0"/>
                <a:ea typeface="Calibri" pitchFamily="0" charset="0"/>
                <a:cs typeface="Gautami" pitchFamily="34" charset="0"/>
              </a:rPr>
              <a:t>Deep learning, which mimics how neurons work in the human brain, is the foundation of limited memory AI. This enables a machine to take in information from events and "learn" from them, thereby increasing the precision of its actions. </a:t>
            </a:r>
            <a:endParaRPr lang="en-US" altLang="zh-CN" sz="1800">
              <a:latin typeface="Arial" pitchFamily="0" charset="0"/>
              <a:ea typeface="Calibri" pitchFamily="0" charset="0"/>
              <a:cs typeface="Gautami" pitchFamily="34" charset="0"/>
            </a:endParaRPr>
          </a:p>
          <a:p>
            <a:pPr marL="158750" indent="0" algn="just">
              <a:lnSpc>
                <a:spcPct val="107000"/>
              </a:lnSpc>
              <a:spcAft>
                <a:spcPts val="800"/>
              </a:spcAft>
            </a:pPr>
            <a:r>
              <a:rPr lang="en-US" altLang="zh-CN" sz="1800">
                <a:latin typeface="Arial" pitchFamily="0" charset="0"/>
                <a:ea typeface="Calibri" pitchFamily="0" charset="0"/>
                <a:cs typeface="Gautami" pitchFamily="34" charset="0"/>
              </a:rPr>
              <a:t>The vast majority of AI applications nowadays are based on the limited memory paradigm. It can be used in many different contexts, ranging from more complex use cases like self-driving cars to smaller-scale applications like chatbots.</a:t>
            </a:r>
            <a:endParaRPr lang="en-US" altLang="zh-CN" sz="1800">
              <a:latin typeface="Arial" pitchFamily="0" charset="0"/>
              <a:ea typeface="Calibri" pitchFamily="0" charset="0"/>
              <a:cs typeface="Gautami" pitchFamily="34" charset="0"/>
            </a:endParaRPr>
          </a:p>
          <a:p>
            <a:pPr marL="158750" indent="0" algn="just">
              <a:lnSpc>
                <a:spcPct val="107000"/>
              </a:lnSpc>
              <a:spcAft>
                <a:spcPts val="800"/>
              </a:spcAft>
            </a:pPr>
            <a:r>
              <a:rPr lang="en-US" altLang="zh-CN" sz="1800">
                <a:latin typeface="Arial" pitchFamily="0" charset="0"/>
                <a:ea typeface="Calibri" pitchFamily="0" charset="0"/>
                <a:cs typeface="Gautami" pitchFamily="34" charset="0"/>
              </a:rPr>
              <a:t>Example, Chatbots and virtual assistants are limited memory artificial intelligence (AI) systems that simulate human speech through deep learning. These systems learn from this data and retain user-specific information when users engage with them more frequently, enabling them to respond in a way that is pertinent and tailored to each individual.</a:t>
            </a:r>
            <a:endParaRPr lang="en-US" altLang="zh-CN" sz="1800">
              <a:latin typeface="Arial" pitchFamily="0" charset="0"/>
              <a:ea typeface="Calibri" pitchFamily="0" charset="0"/>
              <a:cs typeface="Gautami" pitchFamily="34" charset="0"/>
            </a:endParaRPr>
          </a:p>
          <a:p>
            <a:pPr marL="158750" indent="0" algn="just">
              <a:lnSpc>
                <a:spcPct val="107000"/>
              </a:lnSpc>
              <a:spcAft>
                <a:spcPts val="800"/>
              </a:spcAft>
            </a:pPr>
            <a:r>
              <a:rPr lang="en-US" altLang="zh-CN" sz="3200"/>
              <a:t>Remembers past data temporarily</a:t>
            </a:r>
            <a:endParaRPr lang="en-US" altLang="zh-CN" sz="3200"/>
          </a:p>
          <a:p>
            <a:pPr marL="158750" indent="0" algn="just">
              <a:lnSpc>
                <a:spcPct val="107000"/>
              </a:lnSpc>
              <a:spcAft>
                <a:spcPts val="800"/>
              </a:spcAft>
            </a:pPr>
            <a:r>
              <a:rPr lang="en-US" altLang="zh-CN" sz="3200"/>
              <a:t>Uses past experiences for better decision-making</a:t>
            </a:r>
            <a:endParaRPr lang="en-US" altLang="zh-CN" sz="3200"/>
          </a:p>
          <a:p>
            <a:pPr marL="158750" indent="0" algn="just">
              <a:lnSpc>
                <a:spcPct val="107000"/>
              </a:lnSpc>
              <a:spcAft>
                <a:spcPts val="800"/>
              </a:spcAft>
            </a:pPr>
            <a:r>
              <a:rPr lang="en-US" altLang="zh-CN" sz="3200"/>
              <a:t>Forgets old data after a while</a:t>
            </a:r>
            <a:endParaRPr lang="en-US" altLang="zh-CN" sz="3200"/>
          </a:p>
          <a:p>
            <a:pPr marL="158750" indent="0" algn="just">
              <a:lnSpc>
                <a:spcPct val="107000"/>
              </a:lnSpc>
              <a:spcAft>
                <a:spcPts val="800"/>
              </a:spcAft>
            </a:pPr>
            <a:r>
              <a:rPr lang="en-US" altLang="zh-CN" sz="3200"/>
              <a:t>Does not continuously learn or evolve without retraining</a:t>
            </a:r>
            <a:endParaRPr lang="en-US" altLang="zh-CN" sz="1800" b="1" i="1">
              <a:latin typeface="Arial" pitchFamily="0" charset="0"/>
              <a:ea typeface="Calibri" pitchFamily="0" charset="0"/>
              <a:cs typeface="Gautami" pitchFamily="34" charset="0"/>
            </a:endParaRPr>
          </a:p>
          <a:p>
            <a:pPr marL="158750" indent="0" algn="just">
              <a:lnSpc>
                <a:spcPct val="107000"/>
              </a:lnSpc>
              <a:spcAft>
                <a:spcPts val="800"/>
              </a:spcAft>
            </a:pPr>
            <a:r>
              <a:rPr lang="en-US" altLang="zh-CN" sz="1800" b="1" i="1">
                <a:latin typeface="Arial" pitchFamily="0" charset="0"/>
                <a:ea typeface="Calibri" pitchFamily="0" charset="0"/>
                <a:cs typeface="Gautami" pitchFamily="34" charset="0"/>
              </a:rPr>
              <a:t>Theory of Mind AI </a:t>
            </a:r>
            <a:endParaRPr lang="en-US" altLang="zh-CN" sz="1800">
              <a:latin typeface="Arial" pitchFamily="0" charset="0"/>
              <a:ea typeface="Calibri" pitchFamily="0" charset="0"/>
              <a:cs typeface="Gautami" pitchFamily="34" charset="0"/>
            </a:endParaRPr>
          </a:p>
          <a:p>
            <a:pPr marL="158750" indent="0" algn="just">
              <a:lnSpc>
                <a:spcPct val="107000"/>
              </a:lnSpc>
              <a:spcAft>
                <a:spcPts val="800"/>
              </a:spcAft>
            </a:pPr>
            <a:r>
              <a:rPr lang="en-US" altLang="zh-CN" sz="1800">
                <a:latin typeface="Arial" pitchFamily="0" charset="0"/>
                <a:ea typeface="Calibri" pitchFamily="0" charset="0"/>
                <a:cs typeface="Gautami" pitchFamily="34" charset="0"/>
              </a:rPr>
              <a:t>The idea of artificial intelligence (AI) that is able to sense and understand other people's emotions is known as theory of mind. The phrase, which comes from psychology, refers to people's capacity to read other people's emotions and make predictions about their </a:t>
            </a:r>
            <a:r>
              <a:rPr lang="en-US" altLang="zh-CN" sz="1800">
                <a:latin typeface="Arial" pitchFamily="0" charset="0"/>
                <a:ea typeface="Calibri" pitchFamily="0" charset="0"/>
                <a:cs typeface="Gautami" pitchFamily="34" charset="0"/>
              </a:rPr>
              <a:t>behavior</a:t>
            </a:r>
            <a:r>
              <a:rPr lang="en-US" altLang="zh-CN" sz="1800">
                <a:latin typeface="Arial" pitchFamily="0" charset="0"/>
                <a:ea typeface="Calibri" pitchFamily="0" charset="0"/>
                <a:cs typeface="Gautami" pitchFamily="34" charset="0"/>
              </a:rPr>
              <a:t> based on that knowledge. Though it hasn't been fully developed yet, theory of mind represents the next significant advancement in AI.  </a:t>
            </a:r>
            <a:endParaRPr lang="en-US" altLang="zh-CN" sz="1800">
              <a:latin typeface="Arial" pitchFamily="0" charset="0"/>
              <a:ea typeface="Calibri" pitchFamily="0" charset="0"/>
              <a:cs typeface="Gautami" pitchFamily="34" charset="0"/>
            </a:endParaRPr>
          </a:p>
          <a:p>
            <a:pPr marL="158750" indent="0" algn="just">
              <a:lnSpc>
                <a:spcPct val="107000"/>
              </a:lnSpc>
              <a:spcAft>
                <a:spcPts val="800"/>
              </a:spcAft>
            </a:pPr>
            <a:r>
              <a:rPr lang="en-US" altLang="zh-CN" sz="1800">
                <a:latin typeface="Arial" pitchFamily="0" charset="0"/>
                <a:ea typeface="Calibri" pitchFamily="0" charset="0"/>
                <a:cs typeface="Gautami" pitchFamily="34" charset="0"/>
              </a:rPr>
              <a:t>Example, To demonstrate how a good theory of mind application will transform the technology, Rafael Tena, senior AI researcher at insurance business </a:t>
            </a:r>
            <a:r>
              <a:rPr lang="en-US" altLang="zh-CN" sz="1800">
                <a:latin typeface="Arial" pitchFamily="0" charset="0"/>
                <a:ea typeface="Calibri" pitchFamily="0" charset="0"/>
                <a:cs typeface="Gautami" pitchFamily="34" charset="0"/>
              </a:rPr>
              <a:t>Acrisure</a:t>
            </a:r>
            <a:r>
              <a:rPr lang="en-US" altLang="zh-CN" sz="1800">
                <a:latin typeface="Arial" pitchFamily="0" charset="0"/>
                <a:ea typeface="Calibri" pitchFamily="0" charset="0"/>
                <a:cs typeface="Gautami" pitchFamily="34" charset="0"/>
              </a:rPr>
              <a:t>, gave the following example: Because it won't make the same mistakes as a human driver, a self-driving car might outperform one in most situations. However, as a driver, you will naturally know to slow down when you pass your </a:t>
            </a:r>
            <a:r>
              <a:rPr lang="en-US" altLang="zh-CN" sz="1800">
                <a:latin typeface="Arial" pitchFamily="0" charset="0"/>
                <a:ea typeface="Calibri" pitchFamily="0" charset="0"/>
                <a:cs typeface="Gautami" pitchFamily="34" charset="0"/>
              </a:rPr>
              <a:t>neighbor's</a:t>
            </a:r>
            <a:r>
              <a:rPr lang="en-US" altLang="zh-CN" sz="1800">
                <a:latin typeface="Arial" pitchFamily="0" charset="0"/>
                <a:ea typeface="Calibri" pitchFamily="0" charset="0"/>
                <a:cs typeface="Gautami" pitchFamily="34" charset="0"/>
              </a:rPr>
              <a:t> driveway if you know that their child frequently plays near the road after school. This is something that an AI car with rudimentary memory wouldn't be able to achieve. </a:t>
            </a:r>
            <a:endParaRPr lang="en-US" altLang="zh-CN" sz="1800">
              <a:latin typeface="Arial" pitchFamily="0" charset="0"/>
              <a:ea typeface="Calibri" pitchFamily="0" charset="0"/>
              <a:cs typeface="Gautami" pitchFamily="34" charset="0"/>
            </a:endParaRPr>
          </a:p>
          <a:p>
            <a:pPr marL="158750" indent="0" algn="just">
              <a:lnSpc>
                <a:spcPct val="107000"/>
              </a:lnSpc>
              <a:spcAft>
                <a:spcPts val="800"/>
              </a:spcAft>
            </a:pPr>
            <a:r>
              <a:rPr lang="en-US" altLang="zh-CN" sz="1800" b="1" i="1">
                <a:latin typeface="Arial" pitchFamily="0" charset="0"/>
                <a:ea typeface="Calibri" pitchFamily="0" charset="0"/>
                <a:cs typeface="Gautami" pitchFamily="34" charset="0"/>
              </a:rPr>
              <a:t>Self-Aware AI</a:t>
            </a:r>
            <a:endParaRPr lang="en-US" altLang="zh-CN" sz="1800">
              <a:latin typeface="Arial" pitchFamily="0" charset="0"/>
              <a:ea typeface="Calibri" pitchFamily="0" charset="0"/>
              <a:cs typeface="Gautami" pitchFamily="34" charset="0"/>
            </a:endParaRPr>
          </a:p>
          <a:p>
            <a:pPr marL="158750" indent="0" algn="just">
              <a:lnSpc>
                <a:spcPct val="107000"/>
              </a:lnSpc>
              <a:spcAft>
                <a:spcPts val="800"/>
              </a:spcAft>
            </a:pPr>
            <a:r>
              <a:rPr lang="en-US" altLang="zh-CN" sz="1800">
                <a:latin typeface="Arial" pitchFamily="0" charset="0"/>
                <a:ea typeface="Calibri" pitchFamily="0" charset="0"/>
                <a:cs typeface="Gautami" pitchFamily="34" charset="0"/>
              </a:rPr>
              <a:t>Artificial intelligence with self-awareness is referred to as self-aware AI. One of the ultimate objectives in AI development is self-aware AI, often known as the AI point of singularity, which is the level beyond theory of mind. Since self-aware AI would not only be able to experience other people's emotions but will also have a sense of self, it is believed that once this technology is developed, AI machines will be uncontrollable.</a:t>
            </a:r>
            <a:endParaRPr lang="en-US" altLang="zh-CN" sz="1800">
              <a:latin typeface="Arial" pitchFamily="0" charset="0"/>
              <a:ea typeface="Calibri" pitchFamily="0" charset="0"/>
              <a:cs typeface="Gautami" pitchFamily="34" charset="0"/>
            </a:endParaRPr>
          </a:p>
          <a:p>
            <a:pPr marL="158750" indent="0" algn="just">
              <a:lnSpc>
                <a:spcPct val="107000"/>
              </a:lnSpc>
              <a:spcAft>
                <a:spcPts val="800"/>
              </a:spcAft>
            </a:pPr>
            <a:r>
              <a:rPr lang="en-US" altLang="zh-CN" sz="1800">
                <a:latin typeface="Arial" pitchFamily="0" charset="0"/>
                <a:ea typeface="Calibri" pitchFamily="0" charset="0"/>
                <a:cs typeface="Gautami" pitchFamily="34" charset="0"/>
              </a:rPr>
              <a:t>Example, </a:t>
            </a:r>
            <a:r>
              <a:rPr lang="en-US" altLang="zh-CN" sz="1800">
                <a:latin typeface="Arial" pitchFamily="0" charset="0"/>
                <a:ea typeface="Calibri" pitchFamily="0" charset="0"/>
                <a:cs typeface="Gautami" pitchFamily="34" charset="0"/>
              </a:rPr>
              <a:t>Sophia, a robot created by Hanson Robotics, is arguably the most well-known of these. Sophia's sophisticated use of existing AI technology offers a preview of the possibility for self-aware AI in the future, even though it is not yet self-aware. There is disagreement about whether it is morally acceptable to create sentient AI at all, and the future holds both promise and peril.</a:t>
            </a:r>
            <a:endParaRPr lang="en-US" altLang="zh-CN" sz="1800">
              <a:latin typeface="Arial" pitchFamily="0" charset="0"/>
              <a:ea typeface="Calibri" pitchFamily="0" charset="0"/>
              <a:cs typeface="Gautami" pitchFamily="34" charset="0"/>
            </a:endParaRPr>
          </a:p>
          <a:p>
            <a:pPr marL="158750" indent="0">
              <a:lnSpc>
                <a:spcPct val="107000"/>
              </a:lnSpc>
              <a:spcAft>
                <a:spcPts val="800"/>
              </a:spcAft>
            </a:pPr>
            <a:endParaRPr lang="zh-CN" altLang="en-US" sz="1100">
              <a:latin typeface="Arial" pitchFamily="0" charset="0"/>
              <a:ea typeface="Calibri" pitchFamily="0" charset="0"/>
              <a:cs typeface="Gautami" pitchFamily="34" charset="0"/>
            </a:endParaRPr>
          </a:p>
        </p:txBody>
      </p:sp>
      <p:sp>
        <p:nvSpPr>
          <p:cNvPr id="53"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85284374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5"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pPr marL="158750" indent="0" algn="just">
              <a:lnSpc>
                <a:spcPct val="107000"/>
              </a:lnSpc>
              <a:spcAft>
                <a:spcPts val="800"/>
              </a:spcAft>
            </a:pPr>
            <a:r>
              <a:rPr lang="en-US" altLang="zh-CN" sz="3200"/>
              <a:t>Trends (Sequential Patterns)</a:t>
            </a:r>
            <a:endParaRPr lang="en-US" altLang="zh-CN" sz="3200"/>
          </a:p>
          <a:p>
            <a:pPr marL="158750" indent="0" algn="just">
              <a:lnSpc>
                <a:spcPct val="107000"/>
              </a:lnSpc>
              <a:spcAft>
                <a:spcPts val="800"/>
              </a:spcAft>
            </a:pPr>
            <a:r>
              <a:rPr lang="en-US" altLang="zh-CN" sz="3200"/>
              <a:t>Clusters (Grouping Similar Data)</a:t>
            </a:r>
            <a:endParaRPr lang="en-US" altLang="zh-CN" sz="1800" b="1" i="1">
              <a:latin typeface="Arial" pitchFamily="0" charset="0"/>
              <a:ea typeface="Calibri" pitchFamily="0" charset="0"/>
              <a:cs typeface="Gautami" pitchFamily="34" charset="0"/>
            </a:endParaRPr>
          </a:p>
          <a:p>
            <a:pPr marL="158750" indent="0" algn="just">
              <a:lnSpc>
                <a:spcPct val="107000"/>
              </a:lnSpc>
              <a:spcAft>
                <a:spcPts val="800"/>
              </a:spcAft>
            </a:pPr>
            <a:r>
              <a:rPr lang="en-US" altLang="zh-CN" sz="3200"/>
              <a:t>Correlations (Relationships Between Variables)</a:t>
            </a:r>
            <a:endParaRPr lang="en-US" altLang="zh-CN" sz="1800" b="1" i="1">
              <a:latin typeface="Arial" pitchFamily="0" charset="0"/>
              <a:ea typeface="Calibri" pitchFamily="0" charset="0"/>
              <a:cs typeface="Gautami" pitchFamily="34" charset="0"/>
            </a:endParaRPr>
          </a:p>
          <a:p>
            <a:pPr marL="158750" indent="0" algn="just">
              <a:lnSpc>
                <a:spcPct val="107000"/>
              </a:lnSpc>
              <a:spcAft>
                <a:spcPts val="800"/>
              </a:spcAft>
            </a:pPr>
            <a:r>
              <a:rPr lang="en-US" altLang="zh-CN" sz="3200"/>
              <a:t>Anomalies (Outliers &amp; Deviations)</a:t>
            </a:r>
            <a:endParaRPr lang="en-US" altLang="zh-CN" sz="1800" b="1" i="1">
              <a:latin typeface="Arial" pitchFamily="0" charset="0"/>
              <a:ea typeface="Calibri" pitchFamily="0" charset="0"/>
              <a:cs typeface="Gautami" pitchFamily="34" charset="0"/>
            </a:endParaRPr>
          </a:p>
          <a:p>
            <a:pPr marL="158750" indent="0" algn="just">
              <a:lnSpc>
                <a:spcPct val="107000"/>
              </a:lnSpc>
              <a:spcAft>
                <a:spcPts val="800"/>
              </a:spcAft>
            </a:pPr>
            <a:r>
              <a:rPr lang="en-US" altLang="zh-CN" sz="3200"/>
              <a:t>Associations (Frequent </a:t>
            </a:r>
            <a:r>
              <a:rPr lang="en-US" altLang="zh-CN" sz="3200"/>
              <a:t>Itemsets</a:t>
            </a:r>
            <a:r>
              <a:rPr lang="en-US" altLang="zh-CN" sz="3200"/>
              <a:t>)</a:t>
            </a:r>
            <a:endParaRPr lang="en-US" altLang="zh-CN" sz="1800" b="1" i="1">
              <a:latin typeface="Arial" pitchFamily="0" charset="0"/>
              <a:ea typeface="Calibri" pitchFamily="0" charset="0"/>
              <a:cs typeface="Gautami" pitchFamily="34" charset="0"/>
            </a:endParaRPr>
          </a:p>
          <a:p>
            <a:pPr marL="158750" indent="0" algn="just">
              <a:lnSpc>
                <a:spcPct val="107000"/>
              </a:lnSpc>
              <a:spcAft>
                <a:spcPts val="800"/>
              </a:spcAft>
            </a:pPr>
            <a:endParaRPr lang="en-US" altLang="zh-CN" sz="1800" b="1" i="1">
              <a:latin typeface="Arial" pitchFamily="0" charset="0"/>
              <a:ea typeface="Calibri" pitchFamily="0" charset="0"/>
              <a:cs typeface="Gautami" pitchFamily="34" charset="0"/>
            </a:endParaRPr>
          </a:p>
          <a:p>
            <a:pPr marL="158750" indent="0" algn="just">
              <a:lnSpc>
                <a:spcPct val="107000"/>
              </a:lnSpc>
              <a:spcAft>
                <a:spcPts val="800"/>
              </a:spcAft>
            </a:pPr>
            <a:r>
              <a:rPr lang="en-US" altLang="zh-CN" sz="1800" b="1" i="1">
                <a:latin typeface="Arial" pitchFamily="0" charset="0"/>
                <a:ea typeface="Calibri" pitchFamily="0" charset="0"/>
                <a:cs typeface="Gautami" pitchFamily="34" charset="0"/>
              </a:rPr>
              <a:t>Machine Learning (ML) and Deep Learning (DL)</a:t>
            </a:r>
            <a:endParaRPr lang="en-US" altLang="zh-CN" sz="1800">
              <a:latin typeface="Arial" pitchFamily="0" charset="0"/>
              <a:ea typeface="Calibri" pitchFamily="0" charset="0"/>
              <a:cs typeface="Gautami" pitchFamily="34" charset="0"/>
            </a:endParaRPr>
          </a:p>
          <a:p>
            <a:pPr marL="158750" indent="0" algn="just">
              <a:lnSpc>
                <a:spcPct val="107000"/>
              </a:lnSpc>
              <a:spcAft>
                <a:spcPts val="800"/>
              </a:spcAft>
            </a:pPr>
            <a:r>
              <a:rPr lang="en-US" altLang="zh-CN" sz="1800" b="1">
                <a:latin typeface="Arial" pitchFamily="0" charset="0"/>
                <a:ea typeface="Calibri" pitchFamily="0" charset="0"/>
                <a:cs typeface="Gautami" pitchFamily="34" charset="0"/>
              </a:rPr>
              <a:t>Machine Learning </a:t>
            </a:r>
            <a:r>
              <a:rPr lang="en-US" altLang="zh-CN" sz="1800">
                <a:latin typeface="Arial" pitchFamily="0" charset="0"/>
                <a:ea typeface="Calibri" pitchFamily="0" charset="0"/>
                <a:cs typeface="Gautami" pitchFamily="34" charset="0"/>
              </a:rPr>
              <a:t>is a broader field that involves using algorithms to recognize patterns, make predictions, or categorize data based on examples provided. ML includes several learning types:</a:t>
            </a:r>
            <a:endParaRPr lang="en-US" altLang="zh-CN" sz="1800">
              <a:latin typeface="Arial" pitchFamily="0" charset="0"/>
              <a:ea typeface="Calibri" pitchFamily="0" charset="0"/>
              <a:cs typeface="Gautami" pitchFamily="34" charset="0"/>
            </a:endParaRPr>
          </a:p>
          <a:p>
            <a:pPr marL="158750" indent="0" algn="just">
              <a:lnSpc>
                <a:spcPct val="107000"/>
              </a:lnSpc>
              <a:spcAft>
                <a:spcPts val="800"/>
              </a:spcAft>
            </a:pPr>
            <a:r>
              <a:rPr lang="en-US" altLang="zh-CN" sz="1800">
                <a:latin typeface="Arial" pitchFamily="0" charset="0"/>
                <a:ea typeface="Calibri" pitchFamily="0" charset="0"/>
                <a:cs typeface="Gautami" pitchFamily="34" charset="0"/>
              </a:rPr>
              <a:t>Supervised Learning, where models are trained on labeled data, meaning each example is tagged with the correct output (e.g., spam or non-spam email classification).</a:t>
            </a:r>
            <a:endParaRPr lang="en-US" altLang="zh-CN" sz="1800">
              <a:latin typeface="Arial" pitchFamily="0" charset="0"/>
              <a:ea typeface="Calibri" pitchFamily="0" charset="0"/>
              <a:cs typeface="Gautami" pitchFamily="34" charset="0"/>
            </a:endParaRPr>
          </a:p>
          <a:p>
            <a:pPr marL="158750" indent="0" algn="just">
              <a:lnSpc>
                <a:spcPct val="107000"/>
              </a:lnSpc>
              <a:spcAft>
                <a:spcPts val="800"/>
              </a:spcAft>
            </a:pPr>
            <a:r>
              <a:rPr lang="en-US" altLang="zh-CN" sz="1800">
                <a:latin typeface="Arial" pitchFamily="0" charset="0"/>
                <a:ea typeface="Calibri" pitchFamily="0" charset="0"/>
                <a:cs typeface="Gautami" pitchFamily="34" charset="0"/>
              </a:rPr>
              <a:t>Unsupervised Learning, where models find patterns in unlabeled data (e.g., customer segmentation).</a:t>
            </a:r>
            <a:endParaRPr lang="en-US" altLang="zh-CN" sz="1800">
              <a:latin typeface="Arial" pitchFamily="0" charset="0"/>
              <a:ea typeface="Calibri" pitchFamily="0" charset="0"/>
              <a:cs typeface="Gautami" pitchFamily="34" charset="0"/>
            </a:endParaRPr>
          </a:p>
          <a:p>
            <a:pPr marL="158750" indent="0" algn="just">
              <a:lnSpc>
                <a:spcPct val="107000"/>
              </a:lnSpc>
              <a:spcAft>
                <a:spcPts val="800"/>
              </a:spcAft>
            </a:pPr>
            <a:endParaRPr lang="en-US" altLang="zh-CN" sz="1800">
              <a:latin typeface="Arial" pitchFamily="0" charset="0"/>
              <a:ea typeface="Calibri" pitchFamily="0" charset="0"/>
              <a:cs typeface="Gautami" pitchFamily="34" charset="0"/>
            </a:endParaRPr>
          </a:p>
          <a:p>
            <a:pPr marL="158750" indent="0" algn="just">
              <a:lnSpc>
                <a:spcPct val="107000"/>
              </a:lnSpc>
              <a:spcAft>
                <a:spcPts val="800"/>
              </a:spcAft>
            </a:pPr>
            <a:r>
              <a:rPr lang="en-US" altLang="zh-CN" sz="1800" b="1">
                <a:latin typeface="Arial" pitchFamily="0" charset="0"/>
                <a:ea typeface="Calibri" pitchFamily="0" charset="0"/>
                <a:cs typeface="Gautami" pitchFamily="34" charset="0"/>
              </a:rPr>
              <a:t>Deep Learning </a:t>
            </a:r>
            <a:r>
              <a:rPr lang="en-US" altLang="zh-CN" sz="1800">
                <a:latin typeface="Arial" pitchFamily="0" charset="0"/>
                <a:ea typeface="Calibri" pitchFamily="0" charset="0"/>
                <a:cs typeface="Gautami" pitchFamily="34" charset="0"/>
              </a:rPr>
              <a:t>is a specialized subset of ML that leverages neural networks with multiple layers (hence "deep") to model complex patterns in large datasets. Neural networks are inspired by the human brain and are particularly effective at handling unstructured data like images, text, and audio. Deep learning architectures include:</a:t>
            </a:r>
            <a:endParaRPr lang="en-US" altLang="zh-CN" sz="1800">
              <a:latin typeface="Arial" pitchFamily="0" charset="0"/>
              <a:ea typeface="Calibri" pitchFamily="0" charset="0"/>
              <a:cs typeface="Gautami" pitchFamily="34" charset="0"/>
            </a:endParaRPr>
          </a:p>
          <a:p>
            <a:pPr marL="158750" indent="0" algn="just">
              <a:lnSpc>
                <a:spcPct val="107000"/>
              </a:lnSpc>
              <a:spcAft>
                <a:spcPts val="800"/>
              </a:spcAft>
            </a:pPr>
            <a:endParaRPr lang="en-US" altLang="zh-CN" sz="1800">
              <a:latin typeface="Arial" pitchFamily="0" charset="0"/>
              <a:ea typeface="Calibri" pitchFamily="0" charset="0"/>
              <a:cs typeface="Gautami" pitchFamily="34" charset="0"/>
            </a:endParaRPr>
          </a:p>
          <a:p>
            <a:pPr marL="158750" indent="0" algn="just">
              <a:lnSpc>
                <a:spcPct val="107000"/>
              </a:lnSpc>
              <a:spcAft>
                <a:spcPts val="800"/>
              </a:spcAft>
            </a:pPr>
            <a:r>
              <a:rPr lang="en-US" altLang="zh-CN" sz="1800" b="1" i="0">
                <a:latin typeface="Arial" pitchFamily="0" charset="0"/>
                <a:ea typeface="Calibri" pitchFamily="0" charset="0"/>
                <a:cs typeface="Gautami" pitchFamily="34" charset="0"/>
              </a:rPr>
              <a:t>Natural Language Processing (NLP) </a:t>
            </a:r>
            <a:r>
              <a:rPr lang="en-US" altLang="zh-CN" sz="1800">
                <a:latin typeface="Arial" pitchFamily="0" charset="0"/>
                <a:ea typeface="Calibri" pitchFamily="0" charset="0"/>
                <a:cs typeface="Gautami" pitchFamily="34" charset="0"/>
              </a:rPr>
              <a:t>Natural Language Processing (NLP) is a field of artificial intelligence that focuses on enabling computers to understand, interpret, and respond to human language in a valuable way. NLP combines computational linguistics—drawing from computer science and linguistics—with machine learning and deep learning techniques to bridge the communication gap between humans and machines.</a:t>
            </a:r>
            <a:endParaRPr lang="en-US" altLang="zh-CN" sz="1800">
              <a:latin typeface="Arial" pitchFamily="0" charset="0"/>
              <a:ea typeface="Calibri" pitchFamily="0" charset="0"/>
              <a:cs typeface="Gautami" pitchFamily="34" charset="0"/>
            </a:endParaRPr>
          </a:p>
          <a:p>
            <a:pPr marL="158750" indent="0" algn="just">
              <a:lnSpc>
                <a:spcPct val="107000"/>
              </a:lnSpc>
              <a:spcAft>
                <a:spcPts val="800"/>
              </a:spcAft>
            </a:pPr>
            <a:r>
              <a:rPr lang="en-US" altLang="zh-CN" sz="1800" b="1" i="0">
                <a:latin typeface="Arial" pitchFamily="0" charset="0"/>
                <a:ea typeface="Calibri" pitchFamily="0" charset="0"/>
                <a:cs typeface="Gautami" pitchFamily="34" charset="0"/>
              </a:rPr>
              <a:t>Computer Vision </a:t>
            </a:r>
            <a:r>
              <a:rPr lang="en-US" altLang="zh-CN" sz="1800">
                <a:latin typeface="Arial" pitchFamily="0" charset="0"/>
                <a:ea typeface="Calibri" pitchFamily="0" charset="0"/>
                <a:cs typeface="Gautami" pitchFamily="34" charset="0"/>
              </a:rPr>
              <a:t>Computer Vision (CV) is a field of artificial intelligence focused on enabling machines to interpret and understand visual data, much like human vision. It involves the automated extraction, analysis, and understanding of useful information from images, videos, and other visual inputs to make decisions or perform actions based on that data. </a:t>
            </a:r>
            <a:endParaRPr lang="en-US" altLang="zh-CN" sz="1800">
              <a:latin typeface="Arial" pitchFamily="0" charset="0"/>
              <a:ea typeface="Calibri" pitchFamily="0" charset="0"/>
              <a:cs typeface="Gautami" pitchFamily="34" charset="0"/>
            </a:endParaRPr>
          </a:p>
          <a:p>
            <a:pPr marL="158750" indent="0" algn="just">
              <a:lnSpc>
                <a:spcPct val="107000"/>
              </a:lnSpc>
              <a:spcAft>
                <a:spcPts val="800"/>
              </a:spcAft>
            </a:pPr>
            <a:r>
              <a:rPr lang="en-US" altLang="zh-CN" sz="1800" b="1" i="0">
                <a:latin typeface="Arial" pitchFamily="0" charset="0"/>
                <a:ea typeface="Calibri" pitchFamily="0" charset="0"/>
                <a:cs typeface="Gautami" pitchFamily="34" charset="0"/>
              </a:rPr>
              <a:t>Reinforcement Learning (RL) </a:t>
            </a:r>
            <a:r>
              <a:rPr lang="en-US" altLang="zh-CN" sz="1800">
                <a:latin typeface="Arial" pitchFamily="0" charset="0"/>
                <a:ea typeface="Calibri" pitchFamily="0" charset="0"/>
                <a:cs typeface="Gautami" pitchFamily="34" charset="0"/>
              </a:rPr>
              <a:t>Reinforcement Learning (RL) is an area of machine learning where an agent learns to make decisions by interacting with an environment to achieve a specific goal. Unlike supervised learning, where </a:t>
            </a:r>
            <a:r>
              <a:rPr lang="en-US" altLang="zh-CN" sz="1800">
                <a:latin typeface="Arial" pitchFamily="0" charset="0"/>
                <a:ea typeface="Calibri" pitchFamily="0" charset="0"/>
                <a:cs typeface="Gautami" pitchFamily="34" charset="0"/>
              </a:rPr>
              <a:t>labeled</a:t>
            </a:r>
            <a:r>
              <a:rPr lang="en-US" altLang="zh-CN" sz="1800">
                <a:latin typeface="Arial" pitchFamily="0" charset="0"/>
                <a:ea typeface="Calibri" pitchFamily="0" charset="0"/>
                <a:cs typeface="Gautami" pitchFamily="34" charset="0"/>
              </a:rPr>
              <a:t> data guides the model, RL relies on feedback in the form of rewards and penalties. The agent’s objective is to maximize cumulative rewards over time, often balancing short-term gains with long-term benefits. </a:t>
            </a:r>
            <a:endParaRPr lang="en-US" altLang="zh-CN" sz="1800">
              <a:latin typeface="Arial" pitchFamily="0" charset="0"/>
              <a:ea typeface="Calibri" pitchFamily="0" charset="0"/>
              <a:cs typeface="Gautami" pitchFamily="34" charset="0"/>
            </a:endParaRPr>
          </a:p>
          <a:p>
            <a:pPr marL="158750" indent="0" algn="just">
              <a:lnSpc>
                <a:spcPct val="107000"/>
              </a:lnSpc>
              <a:spcAft>
                <a:spcPts val="800"/>
              </a:spcAft>
            </a:pPr>
            <a:r>
              <a:rPr lang="en-US" altLang="zh-CN" sz="1800" b="1" i="0">
                <a:latin typeface="Arial" pitchFamily="0" charset="0"/>
                <a:ea typeface="Calibri" pitchFamily="0" charset="0"/>
                <a:cs typeface="Gautami" pitchFamily="34" charset="0"/>
              </a:rPr>
              <a:t>Generative Models </a:t>
            </a:r>
            <a:r>
              <a:rPr lang="en-US" altLang="zh-CN" sz="1800">
                <a:latin typeface="Arial" pitchFamily="0" charset="0"/>
                <a:ea typeface="Calibri" pitchFamily="0" charset="0"/>
                <a:cs typeface="Gautami" pitchFamily="34" charset="0"/>
              </a:rPr>
              <a:t>Generative models are a type of machine learning model designed to generate new data that resembles the data on which they were trained. Unlike traditional discriminative models, which predict labels or classify data, generative models learn the underlying patterns and distribution of a dataset, allowing them to create new samples similar to the original data.</a:t>
            </a:r>
            <a:endParaRPr lang="en-US" altLang="zh-CN" sz="1800">
              <a:latin typeface="Arial" pitchFamily="0" charset="0"/>
              <a:ea typeface="Calibri" pitchFamily="0" charset="0"/>
              <a:cs typeface="Gautami" pitchFamily="34" charset="0"/>
            </a:endParaRPr>
          </a:p>
          <a:p>
            <a:pPr marL="158750" indent="0" algn="just">
              <a:lnSpc>
                <a:spcPct val="107000"/>
              </a:lnSpc>
              <a:spcAft>
                <a:spcPts val="800"/>
              </a:spcAft>
            </a:pPr>
            <a:r>
              <a:rPr lang="en-US" altLang="zh-CN" sz="1800" b="1" i="0">
                <a:latin typeface="Arial" pitchFamily="0" charset="0"/>
                <a:ea typeface="Calibri" pitchFamily="0" charset="0"/>
                <a:cs typeface="Gautami" pitchFamily="34" charset="0"/>
              </a:rPr>
              <a:t>Explainable AI (XAI) </a:t>
            </a:r>
            <a:r>
              <a:rPr lang="en-US" altLang="zh-CN" sz="1800" b="1" i="1">
                <a:latin typeface="Arial" pitchFamily="0" charset="0"/>
                <a:ea typeface="Calibri" pitchFamily="0" charset="0"/>
                <a:cs typeface="Gautami" pitchFamily="34" charset="0"/>
              </a:rPr>
              <a:t> </a:t>
            </a:r>
            <a:r>
              <a:rPr lang="en-US" altLang="zh-CN" sz="1800">
                <a:latin typeface="Arial" pitchFamily="0" charset="0"/>
                <a:ea typeface="Calibri" pitchFamily="0" charset="0"/>
                <a:cs typeface="Gautami" pitchFamily="34" charset="0"/>
              </a:rPr>
              <a:t>Explainable AI (XAI) refers to methods and techniques that make the decision-making processes of artificial intelligence systems transparent and understandable to humans. As AI technologies, especially those based on machine learning and deep learning, have become increasingly complex, the need for interpretability has grown. XAI addresses the “black box” nature of many AI models, where it can be difficult to ascertain how decisions are made, potentially undermining trust in AI applications.</a:t>
            </a:r>
            <a:endParaRPr lang="en-US" altLang="zh-CN" sz="1800">
              <a:latin typeface="Arial" pitchFamily="0" charset="0"/>
              <a:ea typeface="Calibri" pitchFamily="0" charset="0"/>
              <a:cs typeface="Gautami" pitchFamily="34" charset="0"/>
            </a:endParaRPr>
          </a:p>
          <a:p>
            <a:pPr marL="158750" indent="0" algn="just">
              <a:lnSpc>
                <a:spcPct val="107000"/>
              </a:lnSpc>
              <a:spcAft>
                <a:spcPts val="800"/>
              </a:spcAft>
            </a:pPr>
            <a:endParaRPr lang="en-US" altLang="zh-CN" sz="1800">
              <a:latin typeface="Arial" pitchFamily="0" charset="0"/>
              <a:ea typeface="Calibri" pitchFamily="0" charset="0"/>
              <a:cs typeface="Gautami" pitchFamily="34" charset="0"/>
            </a:endParaRPr>
          </a:p>
          <a:p>
            <a:pPr marL="158750" indent="0" algn="just">
              <a:lnSpc>
                <a:spcPct val="107000"/>
              </a:lnSpc>
              <a:spcAft>
                <a:spcPts val="800"/>
              </a:spcAft>
            </a:pPr>
            <a:endParaRPr lang="en-US" altLang="zh-CN" sz="1800">
              <a:latin typeface="Arial" pitchFamily="0" charset="0"/>
              <a:ea typeface="Calibri" pitchFamily="0" charset="0"/>
              <a:cs typeface="Gautami" pitchFamily="34" charset="0"/>
            </a:endParaRPr>
          </a:p>
          <a:p>
            <a:pPr marL="158750" indent="0" algn="just">
              <a:lnSpc>
                <a:spcPct val="107000"/>
              </a:lnSpc>
              <a:spcAft>
                <a:spcPts val="800"/>
              </a:spcAft>
            </a:pPr>
            <a:endParaRPr lang="en-US" altLang="zh-CN" sz="1800">
              <a:latin typeface="Arial" pitchFamily="0" charset="0"/>
              <a:ea typeface="Calibri" pitchFamily="0" charset="0"/>
              <a:cs typeface="Gautami" pitchFamily="34" charset="0"/>
            </a:endParaRPr>
          </a:p>
          <a:p>
            <a:pPr marL="158750" indent="0" algn="just">
              <a:lnSpc>
                <a:spcPct val="107000"/>
              </a:lnSpc>
              <a:spcAft>
                <a:spcPts val="800"/>
              </a:spcAft>
            </a:pPr>
            <a:endParaRPr lang="en-US" altLang="zh-CN" sz="1800">
              <a:latin typeface="Arial" pitchFamily="0" charset="0"/>
              <a:ea typeface="Calibri" pitchFamily="0" charset="0"/>
              <a:cs typeface="Gautami" pitchFamily="34" charset="0"/>
            </a:endParaRPr>
          </a:p>
          <a:p>
            <a:pPr marL="158750" indent="0" algn="just">
              <a:lnSpc>
                <a:spcPct val="107000"/>
              </a:lnSpc>
              <a:spcAft>
                <a:spcPts val="800"/>
              </a:spcAft>
            </a:pPr>
            <a:endParaRPr lang="en-US" altLang="zh-CN" sz="1800">
              <a:latin typeface="Arial" pitchFamily="0" charset="0"/>
              <a:ea typeface="Calibri" pitchFamily="0" charset="0"/>
              <a:cs typeface="Gautami" pitchFamily="34" charset="0"/>
            </a:endParaRPr>
          </a:p>
          <a:p>
            <a:pPr marL="158750" indent="0" algn="just">
              <a:lnSpc>
                <a:spcPct val="107000"/>
              </a:lnSpc>
              <a:spcAft>
                <a:spcPts val="800"/>
              </a:spcAft>
            </a:pPr>
            <a:endParaRPr lang="zh-CN" altLang="en-US" sz="1800">
              <a:latin typeface="Arial" pitchFamily="0" charset="0"/>
              <a:ea typeface="Calibri" pitchFamily="0" charset="0"/>
              <a:cs typeface="Gautami" pitchFamily="34" charset="0"/>
            </a:endParaRPr>
          </a:p>
        </p:txBody>
      </p:sp>
      <p:sp>
        <p:nvSpPr>
          <p:cNvPr id="56"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21196320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31"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pPr marL="158750" indent="0" algn="l" eaLnBrk="1" fontAlgn="auto" latinLnBrk="0" hangingPunct="1">
              <a:lnSpc>
                <a:spcPct val="115000"/>
              </a:lnSpc>
              <a:spcBef>
                <a:spcPts val="1200"/>
              </a:spcBef>
              <a:spcAft>
                <a:spcPts val="800"/>
              </a:spcAft>
              <a:buNone/>
            </a:pPr>
            <a:r>
              <a:rPr lang="en-US" altLang="zh-CN" sz="1800">
                <a:solidFill>
                  <a:srgbClr val="000000"/>
                </a:solidFill>
                <a:latin typeface="Arial" pitchFamily="0" charset="0"/>
                <a:ea typeface="Arial" pitchFamily="0" charset="0"/>
              </a:rPr>
              <a:t>Scikit-learn offers several built-in datasets that are useful for learning and experimenting with machine learning models. These datasets can be easily loaded using functions from </a:t>
            </a:r>
            <a:r>
              <a:rPr lang="en-US" altLang="zh-CN" sz="1800">
                <a:solidFill>
                  <a:srgbClr val="000000"/>
                </a:solidFill>
                <a:latin typeface="Arial" pitchFamily="0" charset="0"/>
                <a:ea typeface="Arial" pitchFamily="0" charset="0"/>
              </a:rPr>
              <a:t>sklearn.datasets</a:t>
            </a:r>
            <a:r>
              <a:rPr lang="en-US" altLang="zh-CN" sz="1800">
                <a:solidFill>
                  <a:srgbClr val="000000"/>
                </a:solidFill>
                <a:latin typeface="Arial" pitchFamily="0" charset="0"/>
                <a:ea typeface="Arial" pitchFamily="0" charset="0"/>
              </a:rPr>
              <a:t>. </a:t>
            </a:r>
            <a:endParaRPr lang="en-US" altLang="zh-CN" sz="1800">
              <a:latin typeface="Times New Roman" pitchFamily="0" charset="0"/>
              <a:ea typeface="Times New Roman" pitchFamily="0" charset="0"/>
            </a:endParaRPr>
          </a:p>
          <a:p>
            <a:pPr marL="158750" indent="0">
              <a:lnSpc>
                <a:spcPct val="115000"/>
              </a:lnSpc>
              <a:spcBef>
                <a:spcPts val="1200"/>
              </a:spcBef>
              <a:spcAft>
                <a:spcPts val="800"/>
              </a:spcAft>
            </a:pPr>
            <a:endParaRPr lang="zh-CN" altLang="en-US" sz="1800">
              <a:latin typeface="Times New Roman" pitchFamily="0" charset="0"/>
              <a:ea typeface="Times New Roman" pitchFamily="0" charset="0"/>
            </a:endParaRPr>
          </a:p>
        </p:txBody>
      </p:sp>
      <p:sp>
        <p:nvSpPr>
          <p:cNvPr id="32"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53524415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35" name="对象"/>
          <p:cNvSpPr>
            <a:spLocks noGrp="1" noChangeAspect="1"/>
          </p:cNvSpPr>
          <p:nvPr>
            <p:ph type="sldImg"/>
          </p:nvPr>
        </p:nvSpPr>
        <p:spPr>
          <a:xfrm rot="0">
            <a:off x="533400" y="763588"/>
            <a:ext cx="6704013" cy="3771900"/>
          </a:xfrm>
          <a:prstGeom prst="rect"/>
          <a:noFill/>
          <a:ln w="12700" cmpd="sng" cap="flat">
            <a:noFill/>
            <a:prstDash val="solid"/>
            <a:miter/>
          </a:ln>
        </p:spPr>
      </p:sp>
      <p:sp>
        <p:nvSpPr>
          <p:cNvPr id="36"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37" name="文本框"/>
          <p:cNvSpPr txBox="1">
            <a:spLocks/>
          </p:cNvSpPr>
          <p:nvPr/>
        </p:nvSpPr>
        <p:spPr>
          <a:xfrm rot="0">
            <a:off x="0" y="0"/>
            <a:ext cx="0" cy="0"/>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0"/>
              </a:spcBef>
              <a:spcAft>
                <a:spcPts val="0"/>
              </a:spcAft>
              <a:buNone/>
            </a:pPr>
            <a:fld id="{CAD2D6BD-DE1B-4B5F-8B41-2702339687B9}" type="slidenum">
              <a:rPr lang="en-US" altLang="zh-CN" sz="1400" b="0" i="0" u="none" strike="noStrike" kern="0" cap="none" spc="-1" baseline="0">
                <a:solidFill>
                  <a:srgbClr val="000000"/>
                </a:solidFill>
                <a:latin typeface="Times New Roman" pitchFamily="0" charset="0"/>
                <a:ea typeface="Arial" pitchFamily="0" charset="0"/>
                <a:cs typeface="Arial" pitchFamily="0" charset="0"/>
                <a:sym typeface="Arial" pitchFamily="0" charset="0"/>
              </a:rPr>
              <a:t>4</a:t>
            </a:fld>
            <a:endParaRPr lang="zh-CN" altLang="en-US" sz="1400" b="0" i="0" u="none" strike="noStrike" kern="0" cap="none" spc="-1" baseline="0">
              <a:solidFill>
                <a:srgbClr val="000000"/>
              </a:solidFill>
              <a:latin typeface="Times New Roman"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02918987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39" name="对象"/>
          <p:cNvSpPr>
            <a:spLocks noGrp="1" noChangeAspect="1"/>
          </p:cNvSpPr>
          <p:nvPr>
            <p:ph type="sldImg"/>
          </p:nvPr>
        </p:nvSpPr>
        <p:spPr>
          <a:xfrm rot="0">
            <a:off x="381000" y="685800"/>
            <a:ext cx="6096000" cy="3429000"/>
          </a:xfrm>
          <a:prstGeom prst="rect"/>
          <a:noFill/>
          <a:ln w="12700" cmpd="sng" cap="flat">
            <a:noFill/>
            <a:prstDash val="solid"/>
            <a:miter/>
          </a:ln>
        </p:spPr>
      </p:sp>
      <p:sp>
        <p:nvSpPr>
          <p:cNvPr id="40"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8767827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2"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pPr marL="0" indent="0"/>
            <a:r>
              <a:rPr lang="en-US" altLang="zh-CN" b="1"/>
              <a:t>Lets, discuss about Learning  objectives, </a:t>
            </a:r>
            <a:endParaRPr lang="en-US" altLang="zh-CN" b="1"/>
          </a:p>
          <a:p>
            <a:pPr marL="0" indent="0"/>
            <a:endParaRPr lang="en-US" altLang="zh-CN" b="1"/>
          </a:p>
          <a:p>
            <a:pPr marL="342900" indent="-342900">
              <a:lnSpc>
                <a:spcPct val="115000"/>
              </a:lnSpc>
              <a:spcBef>
                <a:spcPts val="1200"/>
              </a:spcBef>
              <a:buFont typeface="Symbol" pitchFamily="18" charset="2"/>
              <a:buChar char="·"/>
            </a:pPr>
            <a:r>
              <a:rPr lang="en-US" altLang="zh-CN" sz="1100">
                <a:latin typeface="Arial" pitchFamily="0" charset="0"/>
                <a:ea typeface="Arial" pitchFamily="0" charset="0"/>
                <a:cs typeface="Arial" pitchFamily="0" charset="0"/>
              </a:rPr>
              <a:t>Understand the historical development and current trends in AI and ML, including their impact across various industries.</a:t>
            </a:r>
            <a:endParaRPr lang="en-US" altLang="zh-CN" sz="1100">
              <a:latin typeface="Arial" pitchFamily="0" charset="0"/>
              <a:ea typeface="Calibri" pitchFamily="0" charset="0"/>
              <a:cs typeface="Gautami" pitchFamily="34" charset="0"/>
            </a:endParaRPr>
          </a:p>
          <a:p>
            <a:pPr marL="342900" indent="-342900">
              <a:lnSpc>
                <a:spcPct val="115000"/>
              </a:lnSpc>
              <a:spcBef>
                <a:spcPts val="1200"/>
              </a:spcBef>
              <a:buFont typeface="Symbol" pitchFamily="18" charset="2"/>
              <a:buChar char="·"/>
            </a:pPr>
            <a:r>
              <a:rPr lang="en-US" altLang="zh-CN" sz="1100">
                <a:latin typeface="Arial" pitchFamily="0" charset="0"/>
                <a:ea typeface="Arial" pitchFamily="0" charset="0"/>
                <a:cs typeface="Arial" pitchFamily="0" charset="0"/>
              </a:rPr>
              <a:t>Explain the significance of AI and ML in promoting sustainability and addressing environmental challenges.</a:t>
            </a:r>
            <a:endParaRPr lang="en-US" altLang="zh-CN" sz="1100">
              <a:latin typeface="Arial" pitchFamily="0" charset="0"/>
              <a:ea typeface="Calibri" pitchFamily="0" charset="0"/>
              <a:cs typeface="Gautami" pitchFamily="34" charset="0"/>
            </a:endParaRPr>
          </a:p>
          <a:p>
            <a:pPr marL="342900" indent="-342900">
              <a:lnSpc>
                <a:spcPct val="115000"/>
              </a:lnSpc>
              <a:spcBef>
                <a:spcPts val="1200"/>
              </a:spcBef>
              <a:buFont typeface="Symbol" pitchFamily="18" charset="2"/>
              <a:buChar char="·"/>
            </a:pPr>
            <a:r>
              <a:rPr lang="en-US" altLang="zh-CN" sz="1100">
                <a:latin typeface="Arial" pitchFamily="0" charset="0"/>
                <a:ea typeface="Arial" pitchFamily="0" charset="0"/>
                <a:cs typeface="Arial" pitchFamily="0" charset="0"/>
              </a:rPr>
              <a:t>Differentiate between the main types of machine learning: supervised, unsupervised, semi-supervised, and reinforcement learning.</a:t>
            </a:r>
            <a:endParaRPr lang="en-US" altLang="zh-CN" sz="1100">
              <a:latin typeface="Arial" pitchFamily="0" charset="0"/>
              <a:ea typeface="Calibri" pitchFamily="0" charset="0"/>
              <a:cs typeface="Gautami" pitchFamily="34" charset="0"/>
            </a:endParaRPr>
          </a:p>
          <a:p>
            <a:pPr marL="342900" indent="-342900">
              <a:lnSpc>
                <a:spcPct val="115000"/>
              </a:lnSpc>
              <a:spcBef>
                <a:spcPts val="1200"/>
              </a:spcBef>
              <a:spcAft>
                <a:spcPts val="800"/>
              </a:spcAft>
              <a:buFont typeface="Symbol" pitchFamily="18" charset="2"/>
              <a:buChar char="·"/>
            </a:pPr>
            <a:r>
              <a:rPr lang="en-US" altLang="zh-CN" sz="1100">
                <a:latin typeface="Arial" pitchFamily="0" charset="0"/>
                <a:ea typeface="Arial" pitchFamily="0" charset="0"/>
                <a:cs typeface="Arial" pitchFamily="0" charset="0"/>
              </a:rPr>
              <a:t>Outline the essential steps in a machine learning workflow, including data collection, preprocessing, model selection, training, evaluation, and deployment.</a:t>
            </a:r>
            <a:endParaRPr lang="en-US" altLang="zh-CN" sz="1100">
              <a:latin typeface="Arial" pitchFamily="0" charset="0"/>
              <a:ea typeface="Arial" pitchFamily="0" charset="0"/>
              <a:cs typeface="Arial" pitchFamily="0" charset="0"/>
            </a:endParaRPr>
          </a:p>
          <a:p>
            <a:pPr marL="342900" indent="-342900">
              <a:lnSpc>
                <a:spcPct val="115000"/>
              </a:lnSpc>
              <a:spcBef>
                <a:spcPts val="1200"/>
              </a:spcBef>
              <a:spcAft>
                <a:spcPts val="800"/>
              </a:spcAft>
              <a:buFont typeface="Symbol" pitchFamily="18" charset="2"/>
              <a:buChar char="·"/>
            </a:pPr>
            <a:r>
              <a:rPr lang="en-US" altLang="zh-CN" sz="1100">
                <a:latin typeface="Arial" pitchFamily="0" charset="0"/>
                <a:ea typeface="Arial" pitchFamily="0" charset="0"/>
              </a:rPr>
              <a:t>Import and implement basic ML models using Scikit-Learn, including linear regression, decision trees, and clustering algorithms.</a:t>
            </a:r>
            <a:endParaRPr lang="en-US" altLang="zh-CN" sz="1100">
              <a:latin typeface="Arial" pitchFamily="0" charset="0"/>
            </a:endParaRPr>
          </a:p>
          <a:p>
            <a:pPr marL="0" indent="0"/>
            <a:endParaRPr lang="zh-CN" altLang="en-US" b="1"/>
          </a:p>
        </p:txBody>
      </p:sp>
      <p:sp>
        <p:nvSpPr>
          <p:cNvPr id="43"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202459537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5"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pPr marL="0" indent="0"/>
            <a:r>
              <a:rPr lang="en-US" altLang="zh-CN" b="1"/>
              <a:t>Overview of AI-ML</a:t>
            </a:r>
            <a:endParaRPr lang="en-US" altLang="zh-CN" b="1"/>
          </a:p>
          <a:p>
            <a:pPr marL="0" indent="0"/>
            <a:endParaRPr lang="en-US" altLang="zh-CN" b="1"/>
          </a:p>
          <a:p>
            <a:pPr algn="just">
              <a:lnSpc>
                <a:spcPct val="107000"/>
              </a:lnSpc>
              <a:spcAft>
                <a:spcPts val="800"/>
              </a:spcAft>
            </a:pPr>
            <a:r>
              <a:rPr lang="en-US" altLang="zh-CN" sz="1800">
                <a:latin typeface="Arial" pitchFamily="0" charset="0"/>
                <a:ea typeface="Calibri" pitchFamily="0" charset="0"/>
                <a:cs typeface="Gautami" pitchFamily="34" charset="0"/>
              </a:rPr>
              <a:t>AI-enabled apps and gadgets are able to see and recognize items. They are able to comprehend and react to human words. They are able to pick up new knowledge and skills. They are able to provide consumers and specialists with thorough advice. A self-driving car is a prime example of how they may behave autonomously, negating the requirement for human knowledge or involvement.  </a:t>
            </a:r>
            <a:endParaRPr lang="en-US" altLang="zh-CN" sz="1800">
              <a:latin typeface="Arial" pitchFamily="0" charset="0"/>
              <a:ea typeface="Calibri" pitchFamily="0" charset="0"/>
              <a:cs typeface="Gautami" pitchFamily="34" charset="0"/>
            </a:endParaRPr>
          </a:p>
          <a:p>
            <a:r>
              <a:rPr lang="en-US" altLang="zh-CN" sz="1800">
                <a:latin typeface="Arial" pitchFamily="0" charset="0"/>
                <a:ea typeface="Calibri" pitchFamily="0" charset="0"/>
                <a:cs typeface="Gautami" pitchFamily="34" charset="0"/>
              </a:rPr>
              <a:t>However, the majority of AI practitioners and researchers in 2024—as well as the majority of AI-related news stories—are centered on developments in generative AI, or "gen AI," a system that can produce original writing, photos, videos, and other types of material. Understanding machine learning (ML) and deep learning, the technologies that underpin generative AI tools, is crucial to comprehending generative AI in its entirety</a:t>
            </a:r>
            <a:endParaRPr lang="zh-CN" altLang="en-US" b="1"/>
          </a:p>
        </p:txBody>
      </p:sp>
      <p:sp>
        <p:nvSpPr>
          <p:cNvPr id="46"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96670706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9"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pPr marL="158750" indent="0">
              <a:lnSpc>
                <a:spcPct val="107000"/>
              </a:lnSpc>
              <a:spcAft>
                <a:spcPts val="800"/>
              </a:spcAft>
            </a:pPr>
            <a:r>
              <a:rPr lang="en-US" altLang="zh-CN" sz="1100" b="1">
                <a:latin typeface="Arial" pitchFamily="0" charset="0"/>
                <a:ea typeface="Calibri" pitchFamily="0" charset="0"/>
                <a:cs typeface="Gautami" pitchFamily="34" charset="0"/>
              </a:rPr>
              <a:t>Type of AI</a:t>
            </a:r>
            <a:endParaRPr lang="en-US" altLang="zh-CN" sz="1100" b="1">
              <a:latin typeface="Arial" pitchFamily="0" charset="0"/>
              <a:ea typeface="Calibri" pitchFamily="0" charset="0"/>
              <a:cs typeface="Gautami" pitchFamily="34" charset="0"/>
            </a:endParaRPr>
          </a:p>
          <a:p>
            <a:pPr marL="158750" indent="0">
              <a:lnSpc>
                <a:spcPct val="107000"/>
              </a:lnSpc>
              <a:spcAft>
                <a:spcPts val="800"/>
              </a:spcAft>
            </a:pPr>
            <a:endParaRPr lang="en-US" altLang="zh-CN" sz="1100" b="1">
              <a:latin typeface="Arial" pitchFamily="0" charset="0"/>
              <a:ea typeface="Calibri" pitchFamily="0" charset="0"/>
              <a:cs typeface="Gautami" pitchFamily="34" charset="0"/>
            </a:endParaRPr>
          </a:p>
          <a:p>
            <a:pPr marL="158750" indent="0" algn="just">
              <a:lnSpc>
                <a:spcPct val="107000"/>
              </a:lnSpc>
              <a:spcAft>
                <a:spcPts val="800"/>
              </a:spcAft>
            </a:pPr>
            <a:r>
              <a:rPr lang="en-US" altLang="zh-CN" sz="1800" b="1" i="1">
                <a:latin typeface="Arial" pitchFamily="0" charset="0"/>
                <a:ea typeface="Calibri" pitchFamily="0" charset="0"/>
                <a:cs typeface="Gautami" pitchFamily="34" charset="0"/>
              </a:rPr>
              <a:t>Narrow AI </a:t>
            </a:r>
            <a:endParaRPr lang="en-US" altLang="zh-CN" sz="1800">
              <a:latin typeface="Arial" pitchFamily="0" charset="0"/>
              <a:ea typeface="Calibri" pitchFamily="0" charset="0"/>
              <a:cs typeface="Gautami" pitchFamily="34" charset="0"/>
            </a:endParaRPr>
          </a:p>
          <a:p>
            <a:pPr marL="158750" indent="0" algn="just" eaLnBrk="1" fontAlgn="auto" latinLnBrk="0" hangingPunct="1">
              <a:lnSpc>
                <a:spcPct val="107000"/>
              </a:lnSpc>
              <a:spcBef>
                <a:spcPts val="0"/>
              </a:spcBef>
              <a:spcAft>
                <a:spcPts val="800"/>
              </a:spcAft>
              <a:buNone/>
            </a:pPr>
            <a:r>
              <a:rPr lang="en-US" altLang="zh-CN" sz="1800">
                <a:latin typeface="Arial" pitchFamily="0" charset="0"/>
                <a:ea typeface="Calibri" pitchFamily="0" charset="0"/>
                <a:cs typeface="Gautami" pitchFamily="34" charset="0"/>
              </a:rPr>
              <a:t>Narrow AI, sometimes referred to as weak AI or artificial narrow intelligence (ANI), refers to AI technologies made to execute extremely specific orders or activities. ANI technologies are designed to support and enhance a single cognitive function; they are unable to learn new skills on their own. To accomplish these predetermined goals, they frequently use neural network techniques and machine learning. </a:t>
            </a:r>
            <a:br>
              <a:rPr lang="zh-CN" altLang="en-US" sz="1800">
                <a:latin typeface="Arial" pitchFamily="0" charset="0"/>
                <a:ea typeface="Calibri" pitchFamily="0" charset="0"/>
                <a:cs typeface="Gautami" pitchFamily="34" charset="0"/>
              </a:rPr>
            </a:br>
            <a:r>
              <a:rPr lang="en-US" altLang="zh-CN" sz="1800">
                <a:latin typeface="Arial" pitchFamily="0" charset="0"/>
                <a:ea typeface="Calibri" pitchFamily="0" charset="0"/>
                <a:cs typeface="Gautami" pitchFamily="34" charset="0"/>
              </a:rPr>
              <a:t>Natural language processing, for example, is a form of narrow AI since it can understand and react to voice commands but is unable to carry out other activities. </a:t>
            </a:r>
            <a:br>
              <a:rPr lang="zh-CN" altLang="en-US" sz="1800">
                <a:latin typeface="Arial" pitchFamily="0" charset="0"/>
                <a:ea typeface="Calibri" pitchFamily="0" charset="0"/>
                <a:cs typeface="Gautami" pitchFamily="34" charset="0"/>
              </a:rPr>
            </a:br>
            <a:r>
              <a:rPr lang="en-US" altLang="zh-CN" sz="3200" b="1"/>
              <a:t>Virtual Assistants</a:t>
            </a:r>
            <a:endParaRPr lang="en-US" altLang="zh-CN" sz="3200" b="1"/>
          </a:p>
          <a:p>
            <a:pPr marL="158750" indent="0" algn="just">
              <a:lnSpc>
                <a:spcPct val="107000"/>
              </a:lnSpc>
              <a:spcAft>
                <a:spcPts val="800"/>
              </a:spcAft>
            </a:pPr>
            <a:r>
              <a:rPr lang="en-US" altLang="zh-CN" sz="3200"/>
              <a:t>Recommendation Systems</a:t>
            </a:r>
            <a:endParaRPr lang="en-US" altLang="zh-CN" sz="3200"/>
          </a:p>
          <a:p>
            <a:pPr marL="158750" indent="0" algn="just" eaLnBrk="1" fontAlgn="auto" latinLnBrk="0" hangingPunct="1">
              <a:lnSpc>
                <a:spcPct val="107000"/>
              </a:lnSpc>
              <a:spcBef>
                <a:spcPts val="0"/>
              </a:spcBef>
              <a:spcAft>
                <a:spcPts val="800"/>
              </a:spcAft>
              <a:buNone/>
            </a:pPr>
            <a:r>
              <a:rPr lang="en-US" altLang="zh-CN" sz="3200" b="1"/>
              <a:t>3. Chatbots &amp; Customer Support</a:t>
            </a:r>
            <a:endParaRPr lang="en-US" altLang="zh-CN" sz="3200" b="1"/>
          </a:p>
          <a:p>
            <a:pPr marL="158750" indent="0" algn="just">
              <a:lnSpc>
                <a:spcPct val="107000"/>
              </a:lnSpc>
              <a:spcAft>
                <a:spcPts val="800"/>
              </a:spcAft>
            </a:pPr>
            <a:r>
              <a:rPr lang="en-US" altLang="zh-CN" sz="3200"/>
              <a:t>Autonomous Vehicles &amp; Navigation</a:t>
            </a:r>
            <a:endParaRPr lang="en-US" altLang="zh-CN" sz="1800">
              <a:latin typeface="Arial" pitchFamily="0" charset="0"/>
              <a:ea typeface="Calibri" pitchFamily="0" charset="0"/>
              <a:cs typeface="Gautami" pitchFamily="34" charset="0"/>
            </a:endParaRPr>
          </a:p>
          <a:p>
            <a:pPr marL="158750" indent="0" algn="just">
              <a:lnSpc>
                <a:spcPct val="107000"/>
              </a:lnSpc>
              <a:spcAft>
                <a:spcPts val="800"/>
              </a:spcAft>
            </a:pPr>
            <a:endParaRPr lang="en-US" altLang="zh-CN" sz="1800">
              <a:latin typeface="Arial" pitchFamily="0" charset="0"/>
              <a:ea typeface="Calibri" pitchFamily="0" charset="0"/>
              <a:cs typeface="Gautami" pitchFamily="34" charset="0"/>
            </a:endParaRPr>
          </a:p>
          <a:p>
            <a:pPr marL="158750" indent="0" algn="just">
              <a:lnSpc>
                <a:spcPct val="107000"/>
              </a:lnSpc>
              <a:spcAft>
                <a:spcPts val="800"/>
              </a:spcAft>
            </a:pPr>
            <a:r>
              <a:rPr lang="en-US" altLang="zh-CN" sz="1800" b="1" i="1">
                <a:latin typeface="Arial" pitchFamily="0" charset="0"/>
                <a:ea typeface="Calibri" pitchFamily="0" charset="0"/>
                <a:cs typeface="Gautami" pitchFamily="34" charset="0"/>
              </a:rPr>
              <a:t>Artificial General Intelligence (AGI) </a:t>
            </a:r>
            <a:endParaRPr lang="en-US" altLang="zh-CN" sz="1800">
              <a:latin typeface="Arial" pitchFamily="0" charset="0"/>
              <a:ea typeface="Calibri" pitchFamily="0" charset="0"/>
              <a:cs typeface="Gautami" pitchFamily="34" charset="0"/>
            </a:endParaRPr>
          </a:p>
          <a:p>
            <a:pPr marL="158750" indent="0" algn="just">
              <a:lnSpc>
                <a:spcPct val="107000"/>
              </a:lnSpc>
              <a:spcAft>
                <a:spcPts val="800"/>
              </a:spcAft>
            </a:pPr>
            <a:r>
              <a:rPr lang="en-US" altLang="zh-CN" sz="1800">
                <a:latin typeface="Arial" pitchFamily="0" charset="0"/>
                <a:ea typeface="Calibri" pitchFamily="0" charset="0"/>
                <a:cs typeface="Gautami" pitchFamily="34" charset="0"/>
              </a:rPr>
              <a:t>AI that can learn, understand, and carry out a variety of tasks similarly to humans is referred to as artificial general intelligence (AGI), sometimes known as general AI or strong AI. The creation of computers that can carry out multiple activities and serve as realistic, intelligent helpers to people in daily life is the aim of artificial general intelligence research. </a:t>
            </a:r>
            <a:endParaRPr lang="en-US" altLang="zh-CN" sz="1800">
              <a:latin typeface="Arial" pitchFamily="0" charset="0"/>
              <a:ea typeface="Calibri" pitchFamily="0" charset="0"/>
              <a:cs typeface="Gautami" pitchFamily="34" charset="0"/>
            </a:endParaRPr>
          </a:p>
          <a:p>
            <a:pPr marL="158750" indent="0" algn="just">
              <a:lnSpc>
                <a:spcPct val="107000"/>
              </a:lnSpc>
              <a:spcAft>
                <a:spcPts val="800"/>
              </a:spcAft>
            </a:pPr>
            <a:r>
              <a:rPr lang="en-US" altLang="zh-CN" sz="1800">
                <a:latin typeface="Arial" pitchFamily="0" charset="0"/>
                <a:ea typeface="Calibri" pitchFamily="0" charset="0"/>
                <a:cs typeface="Gautami" pitchFamily="34" charset="0"/>
              </a:rPr>
              <a:t>Although it is still in its early stages, technology like supercomputers, quantum hardware, and generative AI models like ChatGPT could lay the foundation for artificial general intelligence. </a:t>
            </a:r>
            <a:endParaRPr lang="en-US" altLang="zh-CN" sz="1800">
              <a:latin typeface="Arial" pitchFamily="0" charset="0"/>
              <a:ea typeface="Calibri" pitchFamily="0" charset="0"/>
              <a:cs typeface="Gautami" pitchFamily="34" charset="0"/>
            </a:endParaRPr>
          </a:p>
          <a:p>
            <a:pPr marL="158750" indent="0" algn="just">
              <a:lnSpc>
                <a:spcPct val="107000"/>
              </a:lnSpc>
              <a:spcAft>
                <a:spcPts val="800"/>
              </a:spcAft>
            </a:pPr>
            <a:r>
              <a:rPr lang="en-US" altLang="zh-CN" sz="1800" b="1" i="1">
                <a:latin typeface="Arial" pitchFamily="0" charset="0"/>
                <a:ea typeface="Calibri" pitchFamily="0" charset="0"/>
                <a:cs typeface="Gautami" pitchFamily="34" charset="0"/>
              </a:rPr>
              <a:t>Artificial Superintelligence</a:t>
            </a:r>
            <a:endParaRPr lang="en-US" altLang="zh-CN" sz="1800">
              <a:latin typeface="Arial" pitchFamily="0" charset="0"/>
              <a:ea typeface="Calibri" pitchFamily="0" charset="0"/>
              <a:cs typeface="Gautami" pitchFamily="34" charset="0"/>
            </a:endParaRPr>
          </a:p>
          <a:p>
            <a:pPr marL="158750" indent="0" algn="just">
              <a:lnSpc>
                <a:spcPct val="107000"/>
              </a:lnSpc>
              <a:spcAft>
                <a:spcPts val="800"/>
              </a:spcAft>
            </a:pPr>
            <a:r>
              <a:rPr lang="en-US" altLang="zh-CN" sz="1800">
                <a:latin typeface="Arial" pitchFamily="0" charset="0"/>
                <a:ea typeface="Calibri" pitchFamily="0" charset="0"/>
                <a:cs typeface="Gautami" pitchFamily="34" charset="0"/>
              </a:rPr>
              <a:t>Super AI, often known as artificial superintelligence (ASI), is the stuff of science fiction. It is predicted that if AI reaches the level of general intelligence, it would learn so quickly that its skills and knowledge will surpass even that of humanity. </a:t>
            </a:r>
            <a:endParaRPr lang="en-US" altLang="zh-CN" sz="1800">
              <a:latin typeface="Arial" pitchFamily="0" charset="0"/>
              <a:ea typeface="Calibri" pitchFamily="0" charset="0"/>
              <a:cs typeface="Gautami" pitchFamily="34" charset="0"/>
            </a:endParaRPr>
          </a:p>
          <a:p>
            <a:pPr marL="158750" indent="0" algn="just">
              <a:lnSpc>
                <a:spcPct val="107000"/>
              </a:lnSpc>
              <a:spcAft>
                <a:spcPts val="800"/>
              </a:spcAft>
            </a:pPr>
            <a:r>
              <a:rPr lang="en-US" altLang="zh-CN" sz="1800">
                <a:latin typeface="Arial" pitchFamily="0" charset="0"/>
                <a:ea typeface="Calibri" pitchFamily="0" charset="0"/>
                <a:cs typeface="Gautami" pitchFamily="34" charset="0"/>
              </a:rPr>
              <a:t>The foundation of fully self-aware AI and other individualistic robots would be ASI. Its idea is also what gives rise to the "AI takeover" cliché in the media. However, it's just conjecture at this moment. </a:t>
            </a:r>
            <a:endParaRPr lang="en-US" altLang="zh-CN" sz="1800">
              <a:latin typeface="Arial" pitchFamily="0" charset="0"/>
              <a:ea typeface="Calibri" pitchFamily="0" charset="0"/>
              <a:cs typeface="Gautami" pitchFamily="34" charset="0"/>
            </a:endParaRPr>
          </a:p>
          <a:p>
            <a:pPr marL="158750" indent="0">
              <a:lnSpc>
                <a:spcPct val="107000"/>
              </a:lnSpc>
              <a:spcAft>
                <a:spcPts val="800"/>
              </a:spcAft>
            </a:pPr>
            <a:endParaRPr lang="zh-CN" altLang="en-US" sz="1100">
              <a:latin typeface="Arial" pitchFamily="0" charset="0"/>
              <a:ea typeface="Calibri" pitchFamily="0" charset="0"/>
              <a:cs typeface="Gautami" pitchFamily="34" charset="0"/>
            </a:endParaRPr>
          </a:p>
        </p:txBody>
      </p:sp>
      <p:sp>
        <p:nvSpPr>
          <p:cNvPr id="50"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787275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Tree>
    <p:extLst>
      <p:ext uri="{BB962C8B-B14F-4D97-AF65-F5344CB8AC3E}">
        <p14:creationId xmlns:p14="http://schemas.microsoft.com/office/powerpoint/2010/main" val="1988910007"/>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50219084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68164692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pic>
        <p:nvPicPr>
          <p:cNvPr id="13"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072688" y="78002"/>
            <a:ext cx="1800225" cy="575514"/>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2" name="矩形"/>
          <p:cNvSpPr>
            <a:spLocks xmlns:a="http://schemas.openxmlformats.org/drawingml/2006/main"/>
          </p:cNvSpPr>
          <p:nvPr/>
        </p:nvSpPr>
        <p:spPr>
          <a:xfrm xmlns:a="http://schemas.openxmlformats.org/drawingml/2006/main" rot="0">
            <a:off x="1" y="0"/>
            <a:ext cx="9829800" cy="717630"/>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1" name="矩形"/>
          <p:cNvSpPr>
            <a:spLocks xmlns:a="http://schemas.openxmlformats.org/drawingml/2006/main"/>
          </p:cNvSpPr>
          <p:nvPr/>
        </p:nvSpPr>
        <p:spPr>
          <a:xfrm xmlns:a="http://schemas.openxmlformats.org/drawingml/2006/main" rot="0">
            <a:off x="9888967" y="-419"/>
            <a:ext cx="112283" cy="732357"/>
          </a:xfrm>
          <a:prstGeom xmlns:a="http://schemas.openxmlformats.org/drawingml/2006/main" prst="rect"/>
          <a:solidFill xmlns:a="http://schemas.openxmlformats.org/drawingml/2006/main">
            <a:srgbClr val="7FBA00"/>
          </a:solidFill>
          <a:ln xmlns:a="http://schemas.openxmlformats.org/drawingml/2006/main" w="25400" cmpd="sng" cap="flat">
            <a:noFill/>
            <a:prstDash val="solid"/>
            <a:round/>
          </a:ln>
        </p:spPr>
      </p:sp>
      <p:pic>
        <p:nvPicPr>
          <p:cNvPr id="10" name="图片" descr="A blue and white background&#10;&#10;Description automatically generated with medium confidence"/>
          <p:cNvPicPr>
            <a:picLocks xmlns:a="http://schemas.openxmlformats.org/drawingml/2006/main" noChangeAspect="1"/>
          </p:cNvPicPr>
          <p:nvPr/>
        </p:nvPicPr>
        <p:blipFill>
          <a:blip xmlns:a="http://schemas.openxmlformats.org/drawingml/2006/main" xmlns:r="http://schemas.openxmlformats.org/officeDocument/2006/relationships" r:embed="rId3" cstate="print"/>
          <a:srcRect xmlns:a="http://schemas.openxmlformats.org/drawingml/2006/main" t="24724" b="63695" r="1619"/>
          <a:stretch xmlns:a="http://schemas.openxmlformats.org/drawingml/2006/main">
            <a:fillRect/>
          </a:stretch>
        </p:blipFill>
        <p:spPr>
          <a:xfrm xmlns:a="http://schemas.openxmlformats.org/drawingml/2006/main" rot="0">
            <a:off x="0" y="-1"/>
            <a:ext cx="9839325" cy="723901"/>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9" name="矩形"/>
          <p:cNvSpPr>
            <a:spLocks xmlns:a="http://schemas.openxmlformats.org/drawingml/2006/main"/>
          </p:cNvSpPr>
          <p:nvPr/>
        </p:nvSpPr>
        <p:spPr>
          <a:xfrm xmlns:a="http://schemas.openxmlformats.org/drawingml/2006/main" rot="0">
            <a:off x="11925300" y="-419"/>
            <a:ext cx="266699" cy="732357"/>
          </a:xfrm>
          <a:prstGeom xmlns:a="http://schemas.openxmlformats.org/drawingml/2006/main" prst="rect"/>
          <a:solidFill xmlns:a="http://schemas.openxmlformats.org/drawingml/2006/main">
            <a:srgbClr val="FED500"/>
          </a:solidFill>
          <a:ln xmlns:a="http://schemas.openxmlformats.org/drawingml/2006/main" w="25400" cmpd="sng" cap="flat">
            <a:noFill/>
            <a:prstDash val="solid"/>
            <a:round/>
          </a:ln>
        </p:spPr>
      </p:sp>
    </p:spTree>
    <p:extLst>
      <p:ext uri="{BB962C8B-B14F-4D97-AF65-F5344CB8AC3E}">
        <p14:creationId xmlns:p14="http://schemas.microsoft.com/office/powerpoint/2010/main" val="119392113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pic>
        <p:nvPicPr>
          <p:cNvPr id="28"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072688" y="78002"/>
            <a:ext cx="1800225" cy="575514"/>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27" name="矩形"/>
          <p:cNvSpPr>
            <a:spLocks xmlns:a="http://schemas.openxmlformats.org/drawingml/2006/main"/>
          </p:cNvSpPr>
          <p:nvPr/>
        </p:nvSpPr>
        <p:spPr>
          <a:xfrm xmlns:a="http://schemas.openxmlformats.org/drawingml/2006/main" rot="0">
            <a:off x="1" y="0"/>
            <a:ext cx="9829800" cy="717630"/>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26" name="矩形"/>
          <p:cNvSpPr>
            <a:spLocks xmlns:a="http://schemas.openxmlformats.org/drawingml/2006/main"/>
          </p:cNvSpPr>
          <p:nvPr/>
        </p:nvSpPr>
        <p:spPr>
          <a:xfrm xmlns:a="http://schemas.openxmlformats.org/drawingml/2006/main" rot="0">
            <a:off x="9888967" y="-419"/>
            <a:ext cx="112283" cy="732357"/>
          </a:xfrm>
          <a:prstGeom xmlns:a="http://schemas.openxmlformats.org/drawingml/2006/main" prst="rect"/>
          <a:solidFill xmlns:a="http://schemas.openxmlformats.org/drawingml/2006/main">
            <a:srgbClr val="7FBA00"/>
          </a:solidFill>
          <a:ln xmlns:a="http://schemas.openxmlformats.org/drawingml/2006/main" w="25400" cmpd="sng" cap="flat">
            <a:noFill/>
            <a:prstDash val="solid"/>
            <a:round/>
          </a:ln>
        </p:spPr>
      </p:sp>
      <p:pic>
        <p:nvPicPr>
          <p:cNvPr id="25" name="图片" descr="A blue and white background&#10;&#10;Description automatically generated with medium confidence"/>
          <p:cNvPicPr>
            <a:picLocks xmlns:a="http://schemas.openxmlformats.org/drawingml/2006/main" noChangeAspect="1"/>
          </p:cNvPicPr>
          <p:nvPr/>
        </p:nvPicPr>
        <p:blipFill>
          <a:blip xmlns:a="http://schemas.openxmlformats.org/drawingml/2006/main" xmlns:r="http://schemas.openxmlformats.org/officeDocument/2006/relationships" r:embed="rId3" cstate="print"/>
          <a:srcRect xmlns:a="http://schemas.openxmlformats.org/drawingml/2006/main" t="24724" b="63695" r="1619"/>
          <a:stretch xmlns:a="http://schemas.openxmlformats.org/drawingml/2006/main">
            <a:fillRect/>
          </a:stretch>
        </p:blipFill>
        <p:spPr>
          <a:xfrm xmlns:a="http://schemas.openxmlformats.org/drawingml/2006/main" rot="0">
            <a:off x="0" y="-1"/>
            <a:ext cx="9839325" cy="723901"/>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4" name="矩形"/>
          <p:cNvSpPr>
            <a:spLocks xmlns:a="http://schemas.openxmlformats.org/drawingml/2006/main"/>
          </p:cNvSpPr>
          <p:nvPr/>
        </p:nvSpPr>
        <p:spPr>
          <a:xfrm xmlns:a="http://schemas.openxmlformats.org/drawingml/2006/main" rot="0">
            <a:off x="11925300" y="-419"/>
            <a:ext cx="266699" cy="732357"/>
          </a:xfrm>
          <a:prstGeom xmlns:a="http://schemas.openxmlformats.org/drawingml/2006/main" prst="rect"/>
          <a:solidFill xmlns:a="http://schemas.openxmlformats.org/drawingml/2006/main">
            <a:srgbClr val="FED500"/>
          </a:solidFill>
          <a:ln xmlns:a="http://schemas.openxmlformats.org/drawingml/2006/main" w="25400" cmpd="sng" cap="flat">
            <a:noFill/>
            <a:prstDash val="solid"/>
            <a:round/>
          </a:ln>
        </p:spPr>
      </p:sp>
    </p:spTree>
    <p:extLst>
      <p:ext uri="{BB962C8B-B14F-4D97-AF65-F5344CB8AC3E}">
        <p14:creationId xmlns:p14="http://schemas.microsoft.com/office/powerpoint/2010/main" val="153906570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206596732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80938158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45364169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65029328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Tree>
    <p:extLst>
      <p:ext uri="{BB962C8B-B14F-4D97-AF65-F5344CB8AC3E}">
        <p14:creationId xmlns:p14="http://schemas.microsoft.com/office/powerpoint/2010/main" val="171512562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Tree>
    <p:extLst>
      <p:ext uri="{BB962C8B-B14F-4D97-AF65-F5344CB8AC3E}">
        <p14:creationId xmlns:p14="http://schemas.microsoft.com/office/powerpoint/2010/main" val="124424979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07963303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31981349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jp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2" name="图片" descr="A close up of a sign&#10;&#10;Description automatically generated"/>
          <p:cNvPicPr>
            <a:picLocks/>
          </p:cNvPicPr>
          <p:nvPr/>
        </p:nvPicPr>
        <p:blipFill>
          <a:blip r:embed="rId1" cstate="print"/>
          <a:stretch>
            <a:fillRect/>
          </a:stretch>
        </p:blipFill>
        <p:spPr>
          <a:xfrm rot="0">
            <a:off x="10072688" y="78002"/>
            <a:ext cx="1800225" cy="575514"/>
          </a:xfrm>
          <a:prstGeom prst="rect"/>
          <a:noFill/>
          <a:ln w="12700" cmpd="sng" cap="flat">
            <a:noFill/>
            <a:prstDash val="solid"/>
            <a:round/>
          </a:ln>
        </p:spPr>
      </p:pic>
      <p:sp>
        <p:nvSpPr>
          <p:cNvPr id="3" name="矩形"/>
          <p:cNvSpPr>
            <a:spLocks/>
          </p:cNvSpPr>
          <p:nvPr/>
        </p:nvSpPr>
        <p:spPr>
          <a:xfrm rot="0">
            <a:off x="1" y="0"/>
            <a:ext cx="9829800" cy="717630"/>
          </a:xfrm>
          <a:prstGeom prst="rect"/>
          <a:solidFill>
            <a:srgbClr val="213264"/>
          </a:solidFill>
          <a:ln w="25400" cmpd="sng" cap="flat">
            <a:solidFill>
              <a:srgbClr val="213264"/>
            </a:solidFill>
            <a:prstDash val="solid"/>
            <a:round/>
          </a:ln>
        </p:spPr>
      </p:sp>
      <p:sp>
        <p:nvSpPr>
          <p:cNvPr id="4" name="矩形"/>
          <p:cNvSpPr>
            <a:spLocks/>
          </p:cNvSpPr>
          <p:nvPr/>
        </p:nvSpPr>
        <p:spPr>
          <a:xfrm rot="0">
            <a:off x="9888967" y="-419"/>
            <a:ext cx="112283" cy="732357"/>
          </a:xfrm>
          <a:prstGeom prst="rect"/>
          <a:solidFill>
            <a:srgbClr val="7FBA00"/>
          </a:solidFill>
          <a:ln w="25400" cmpd="sng" cap="flat">
            <a:noFill/>
            <a:prstDash val="solid"/>
            <a:round/>
          </a:ln>
        </p:spPr>
      </p:sp>
      <p:pic>
        <p:nvPicPr>
          <p:cNvPr id="5" name="图片" descr="A blue and white background&#10;&#10;Description automatically generated with medium confidence"/>
          <p:cNvPicPr>
            <a:picLocks noChangeAspect="1"/>
          </p:cNvPicPr>
          <p:nvPr/>
        </p:nvPicPr>
        <p:blipFill>
          <a:blip r:embed="rId2" cstate="print"/>
          <a:srcRect t="24724" b="63695" r="1619"/>
          <a:stretch>
            <a:fillRect/>
          </a:stretch>
        </p:blipFill>
        <p:spPr>
          <a:xfrm rot="0">
            <a:off x="0" y="-1"/>
            <a:ext cx="9839325" cy="723901"/>
          </a:xfrm>
          <a:prstGeom prst="rect"/>
          <a:noFill/>
          <a:ln w="12700" cmpd="sng" cap="flat">
            <a:noFill/>
            <a:prstDash val="solid"/>
            <a:miter/>
          </a:ln>
        </p:spPr>
      </p:pic>
      <p:sp>
        <p:nvSpPr>
          <p:cNvPr id="6" name="矩形"/>
          <p:cNvSpPr>
            <a:spLocks/>
          </p:cNvSpPr>
          <p:nvPr/>
        </p:nvSpPr>
        <p:spPr>
          <a:xfrm rot="0">
            <a:off x="11925300" y="-419"/>
            <a:ext cx="266699" cy="732357"/>
          </a:xfrm>
          <a:prstGeom prst="rect"/>
          <a:solidFill>
            <a:srgbClr val="FED500"/>
          </a:solidFill>
          <a:ln w="25400" cmpd="sng" cap="flat">
            <a:noFill/>
            <a:prstDash val="solid"/>
            <a:round/>
          </a:ln>
        </p:spPr>
      </p:sp>
    </p:spTree>
    <p:extLst>
      <p:ext uri="{BB962C8B-B14F-4D97-AF65-F5344CB8AC3E}">
        <p14:creationId xmlns:p14="http://schemas.microsoft.com/office/powerpoint/2010/main" val="1676434163"/>
      </p:ext>
    </p:extLst>
  </p:cSld>
  <p:clrMap bg1="lt1" tx1="dk1" bg2="lt2" tx2="dk2" accent1="accent1" accent2="accent2" accent3="accent3" accent4="accent4" accent5="accent5" accent6="accent6" hlink="hlink" folHlink="fol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hf sldNum="0" hdr="0" ftr="0" dt="0"/>
  <p:txStyles>
    <p:titleStyle>
      <a:lvl1pPr algn="l" defTabSz="914400" fontAlgn="auto" hangingPunct="1">
        <a:lnSpc>
          <a:spcPct val="100000"/>
        </a:lnSpc>
        <a:spcBef>
          <a:spcPts val="0"/>
        </a:spcBef>
        <a:spcAft>
          <a:spcPts val="0"/>
        </a:spcAft>
        <a:buNone/>
        <a:defRPr sz="1867"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867"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867"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867"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867"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867"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867"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867"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867"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867"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4.png"/><Relationship Id="rId3" Type="http://schemas.openxmlformats.org/officeDocument/2006/relationships/slideLayout" Target="../slideLayouts/slideLayout1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 name="矩形"/>
          <p:cNvSpPr>
            <a:spLocks/>
          </p:cNvSpPr>
          <p:nvPr/>
        </p:nvSpPr>
        <p:spPr>
          <a:xfrm rot="0">
            <a:off x="2542877" y="1532256"/>
            <a:ext cx="5810865" cy="4815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0" cap="none" spc="0" baseline="0">
                <a:solidFill>
                  <a:srgbClr val="000000"/>
                </a:solidFill>
                <a:latin typeface="Amasis MT Pro Black" pitchFamily="18" charset="0"/>
                <a:ea typeface="Arial" pitchFamily="0" charset="0"/>
                <a:cs typeface="Arial" pitchFamily="0" charset="0"/>
                <a:sym typeface="Arial" pitchFamily="0" charset="0"/>
              </a:rPr>
              <a:t>SOLAR-POWERED WATER PURIFICATION SYSTEM </a:t>
            </a:r>
            <a:endParaRPr lang="en-US" altLang="zh-CN" sz="3200" b="1" i="0" u="none" strike="noStrike" kern="0" cap="none" spc="0" baseline="0">
              <a:solidFill>
                <a:srgbClr val="000000"/>
              </a:solidFill>
              <a:latin typeface="Amasis MT Pro Black" pitchFamily="18"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867" b="1" i="0" u="none" strike="noStrike" kern="0" cap="none" spc="0" baseline="0">
              <a:solidFill>
                <a:srgbClr val="000000"/>
              </a:solidFill>
              <a:latin typeface="Amasis MT Pro Black" pitchFamily="18"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867" b="1" i="0" u="none" strike="noStrike" kern="0" cap="none" spc="0" baseline="0">
              <a:solidFill>
                <a:srgbClr val="000000"/>
              </a:solidFill>
              <a:latin typeface="Amasis MT Pro Black" pitchFamily="18" charset="0"/>
              <a:ea typeface="Arial" pitchFamily="0" charset="0"/>
              <a:cs typeface="Arial" pitchFamily="0" charset="0"/>
              <a:sym typeface="Arial" pitchFamily="0" charset="0"/>
            </a:endParaRPr>
          </a:p>
          <a:p>
            <a:pPr lvl="1" marL="0" indent="0" algn="l">
              <a:lnSpc>
                <a:spcPct val="100000"/>
              </a:lnSpc>
              <a:spcBef>
                <a:spcPts val="0"/>
              </a:spcBef>
              <a:spcAft>
                <a:spcPts val="0"/>
              </a:spcAft>
              <a:buNone/>
            </a:pPr>
            <a:r>
              <a:rPr lang="en-US" altLang="zh-CN" sz="1867" b="1" i="0" u="none" strike="noStrike" kern="0" cap="none" spc="0" baseline="0">
                <a:solidFill>
                  <a:srgbClr val="000000"/>
                </a:solidFill>
                <a:latin typeface="Amasis MT Pro Black" pitchFamily="18" charset="0"/>
                <a:ea typeface="Arial" pitchFamily="0" charset="0"/>
                <a:cs typeface="Arial" pitchFamily="0" charset="0"/>
                <a:sym typeface="Arial" pitchFamily="0" charset="0"/>
              </a:rPr>
              <a:t>                             </a:t>
            </a:r>
            <a:r>
              <a:rPr lang="en-US" altLang="zh-CN" sz="2000" b="1" i="0" u="none" strike="noStrike" kern="0" cap="none" spc="0" baseline="0">
                <a:solidFill>
                  <a:srgbClr val="000000"/>
                </a:solidFill>
                <a:latin typeface="Arial" pitchFamily="0" charset="0"/>
                <a:ea typeface="Arial" pitchFamily="0" charset="0"/>
                <a:cs typeface="Arial" pitchFamily="0" charset="0"/>
                <a:sym typeface="Arial" pitchFamily="0" charset="0"/>
              </a:rPr>
              <a:t>PRASANTH.C</a:t>
            </a:r>
            <a:endParaRPr lang="en-US" altLang="zh-CN" sz="2000"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lvl="1" marL="0" indent="0" algn="l">
              <a:lnSpc>
                <a:spcPct val="100000"/>
              </a:lnSpc>
              <a:spcBef>
                <a:spcPts val="0"/>
              </a:spcBef>
              <a:spcAft>
                <a:spcPts val="0"/>
              </a:spcAft>
              <a:buNone/>
            </a:pPr>
            <a:r>
              <a:rPr lang="en-US" altLang="zh-CN" sz="2000" b="1" i="0" u="none" strike="noStrike" kern="0" cap="none" spc="0" baseline="0">
                <a:solidFill>
                  <a:srgbClr val="000000"/>
                </a:solidFill>
                <a:latin typeface="Arial" pitchFamily="0" charset="0"/>
                <a:ea typeface="Arial" pitchFamily="0" charset="0"/>
                <a:cs typeface="Arial" pitchFamily="0" charset="0"/>
                <a:sym typeface="Arial" pitchFamily="0" charset="0"/>
              </a:rPr>
              <a:t>                             HEMANTH.L </a:t>
            </a:r>
            <a:endParaRPr lang="en-US" altLang="zh-CN" sz="2000"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lvl="1" marL="0" indent="0" algn="l">
              <a:lnSpc>
                <a:spcPct val="100000"/>
              </a:lnSpc>
              <a:spcBef>
                <a:spcPts val="0"/>
              </a:spcBef>
              <a:spcAft>
                <a:spcPts val="0"/>
              </a:spcAft>
              <a:buNone/>
            </a:pPr>
            <a:r>
              <a:rPr lang="en-US" altLang="zh-CN" sz="2000" b="1" i="0" u="none" strike="noStrike" kern="0" cap="none" spc="0" baseline="0">
                <a:solidFill>
                  <a:srgbClr val="000000"/>
                </a:solidFill>
                <a:latin typeface="Arial" pitchFamily="0" charset="0"/>
                <a:ea typeface="Arial" pitchFamily="0" charset="0"/>
                <a:cs typeface="Arial" pitchFamily="0" charset="0"/>
                <a:sym typeface="Arial" pitchFamily="0" charset="0"/>
              </a:rPr>
              <a:t>                             SARAVANAN.D</a:t>
            </a:r>
            <a:endParaRPr lang="en-US" altLang="zh-CN" sz="2000"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lvl="1" marL="0" indent="0" algn="l">
              <a:lnSpc>
                <a:spcPct val="100000"/>
              </a:lnSpc>
              <a:spcBef>
                <a:spcPts val="0"/>
              </a:spcBef>
              <a:spcAft>
                <a:spcPts val="0"/>
              </a:spcAft>
              <a:buNone/>
            </a:pPr>
            <a:r>
              <a:rPr lang="en-US" altLang="zh-CN" sz="2000" b="1" i="0" u="none" strike="noStrike" kern="0" cap="none" spc="0" baseline="0">
                <a:solidFill>
                  <a:srgbClr val="000000"/>
                </a:solidFill>
                <a:latin typeface="Arial" pitchFamily="0" charset="0"/>
                <a:ea typeface="Arial" pitchFamily="0" charset="0"/>
                <a:cs typeface="Arial" pitchFamily="0" charset="0"/>
                <a:sym typeface="Arial" pitchFamily="0" charset="0"/>
              </a:rPr>
              <a:t>                             SACHIN.E</a:t>
            </a:r>
            <a:endParaRPr lang="en-US" altLang="zh-CN" sz="2000"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867" b="1" i="0" u="none" strike="noStrike" kern="0" cap="none" spc="0" baseline="0">
              <a:solidFill>
                <a:srgbClr val="000000"/>
              </a:solidFill>
              <a:latin typeface="Amasis MT Pro Black" pitchFamily="18"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867" b="1" i="0" u="none" strike="noStrike" kern="0" cap="none" spc="0" baseline="0">
              <a:solidFill>
                <a:srgbClr val="000000"/>
              </a:solidFill>
              <a:latin typeface="Amasis MT Pro Black" pitchFamily="18" charset="0"/>
              <a:ea typeface="Arial" pitchFamily="0" charset="0"/>
              <a:cs typeface="Arial" pitchFamily="0" charset="0"/>
              <a:sym typeface="Arial" pitchFamily="0" charset="0"/>
            </a:endParaRPr>
          </a:p>
          <a:p>
            <a:pPr marL="0" indent="0" algn="ctr">
              <a:lnSpc>
                <a:spcPct val="100000"/>
              </a:lnSpc>
              <a:spcBef>
                <a:spcPts val="0"/>
              </a:spcBef>
              <a:spcAft>
                <a:spcPts val="0"/>
              </a:spcAft>
              <a:buNone/>
            </a:pPr>
            <a:endPar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ctr">
              <a:lnSpc>
                <a:spcPct val="100000"/>
              </a:lnSpc>
              <a:spcBef>
                <a:spcPts val="0"/>
              </a:spcBef>
              <a:spcAft>
                <a:spcPts val="0"/>
              </a:spcAft>
              <a:buNone/>
            </a:pPr>
            <a:endPar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ctr">
              <a:lnSpc>
                <a:spcPct val="100000"/>
              </a:lnSpc>
              <a:spcBef>
                <a:spcPts val="0"/>
              </a:spcBef>
              <a:spcAft>
                <a:spcPts val="0"/>
              </a:spcAft>
              <a:buNone/>
            </a:pPr>
            <a:endPar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ctr">
              <a:lnSpc>
                <a:spcPct val="100000"/>
              </a:lnSpc>
              <a:spcBef>
                <a:spcPts val="0"/>
              </a:spcBef>
              <a:spcAft>
                <a:spcPts val="0"/>
              </a:spcAft>
              <a:buNone/>
            </a:pPr>
            <a:endPar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ctr">
              <a:lnSpc>
                <a:spcPct val="100000"/>
              </a:lnSpc>
              <a:spcBef>
                <a:spcPts val="0"/>
              </a:spcBef>
              <a:spcAft>
                <a:spcPts val="0"/>
              </a:spcAft>
              <a:buNone/>
            </a:pPr>
            <a:r>
              <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rPr>
              <a:t>26-03-2025</a:t>
            </a:r>
            <a:endParaRPr lang="zh-CN" altLang="en-US" sz="1867" b="1"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5" name="矩形"/>
          <p:cNvSpPr>
            <a:spLocks/>
          </p:cNvSpPr>
          <p:nvPr/>
        </p:nvSpPr>
        <p:spPr>
          <a:xfrm rot="0">
            <a:off x="9232490" y="4739148"/>
            <a:ext cx="184731" cy="379655"/>
          </a:xfrm>
          <a:prstGeom prst="rect"/>
          <a:noFill/>
          <a:ln w="12700" cmpd="sng" cap="flat">
            <a:noFill/>
            <a:prstDash val="solid"/>
            <a:miter/>
          </a:ln>
        </p:spPr>
      </p:sp>
      <p:grpSp>
        <p:nvGrpSpPr>
          <p:cNvPr id="20" name="组合"/>
          <p:cNvGrpSpPr>
            <a:grpSpLocks/>
          </p:cNvGrpSpPr>
          <p:nvPr/>
        </p:nvGrpSpPr>
        <p:grpSpPr>
          <a:xfrm>
            <a:off x="8977318" y="898831"/>
            <a:ext cx="3011433" cy="977899"/>
            <a:chOff x="8977318" y="898831"/>
            <a:chExt cx="3011433" cy="977899"/>
          </a:xfrm>
        </p:grpSpPr>
        <p:sp>
          <p:nvSpPr>
            <p:cNvPr id="16" name="圆角矩形"/>
            <p:cNvSpPr>
              <a:spLocks/>
            </p:cNvSpPr>
            <p:nvPr/>
          </p:nvSpPr>
          <p:spPr>
            <a:xfrm rot="0">
              <a:off x="8977318" y="898831"/>
              <a:ext cx="3011433" cy="977899"/>
            </a:xfrm>
            <a:prstGeom prst="roundRect">
              <a:avLst>
                <a:gd name="adj" fmla="val 16666"/>
              </a:avLst>
            </a:prstGeom>
            <a:solidFill>
              <a:srgbClr val="EBEEF9"/>
            </a:solidFill>
            <a:ln w="25400" cmpd="sng" cap="flat">
              <a:solidFill>
                <a:srgbClr val="D8D8D8"/>
              </a:solidFill>
              <a:prstDash val="solid"/>
              <a:round/>
            </a:ln>
          </p:spPr>
        </p:sp>
        <p:grpSp>
          <p:nvGrpSpPr>
            <p:cNvPr id="19" name="组合"/>
            <p:cNvGrpSpPr>
              <a:grpSpLocks/>
            </p:cNvGrpSpPr>
            <p:nvPr/>
          </p:nvGrpSpPr>
          <p:grpSpPr>
            <a:xfrm>
              <a:off x="9523881" y="1055592"/>
              <a:ext cx="2232142" cy="664377"/>
              <a:chOff x="9523881" y="1055592"/>
              <a:chExt cx="2232142" cy="664377"/>
            </a:xfrm>
          </p:grpSpPr>
          <p:pic>
            <p:nvPicPr>
              <p:cNvPr id="17" name="图片" descr="A yellow and red shell logo&#10;&#10;Description automatically generated"/>
              <p:cNvPicPr>
                <a:picLocks noChangeAspect="1"/>
              </p:cNvPicPr>
              <p:nvPr/>
            </p:nvPicPr>
            <p:blipFill>
              <a:blip r:embed="rId1" cstate="print"/>
              <a:stretch>
                <a:fillRect/>
              </a:stretch>
            </p:blipFill>
            <p:spPr>
              <a:xfrm rot="0">
                <a:off x="9523881" y="1055592"/>
                <a:ext cx="790158" cy="664377"/>
              </a:xfrm>
              <a:prstGeom prst="rect"/>
              <a:noFill/>
              <a:ln w="12700" cmpd="sng" cap="flat">
                <a:noFill/>
                <a:prstDash val="solid"/>
                <a:miter/>
              </a:ln>
            </p:spPr>
          </p:pic>
          <p:pic>
            <p:nvPicPr>
              <p:cNvPr id="18" name="图片" descr="A close up of a logo&#10;&#10;Description automatically generated"/>
              <p:cNvPicPr>
                <a:picLocks noChangeAspect="1"/>
              </p:cNvPicPr>
              <p:nvPr/>
            </p:nvPicPr>
            <p:blipFill>
              <a:blip r:embed="rId2" cstate="print"/>
              <a:stretch>
                <a:fillRect/>
              </a:stretch>
            </p:blipFill>
            <p:spPr>
              <a:xfrm rot="0">
                <a:off x="10492867" y="1182364"/>
                <a:ext cx="1263156" cy="410833"/>
              </a:xfrm>
              <a:prstGeom prst="rect"/>
              <a:noFill/>
              <a:ln w="12700" cmpd="sng" cap="flat">
                <a:noFill/>
                <a:prstDash val="solid"/>
                <a:miter/>
              </a:ln>
            </p:spPr>
          </p:pic>
        </p:grpSp>
      </p:grpSp>
    </p:spTree>
    <p:extLst>
      <p:ext uri="{BB962C8B-B14F-4D97-AF65-F5344CB8AC3E}">
        <p14:creationId xmlns:p14="http://schemas.microsoft.com/office/powerpoint/2010/main" val="137672250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1" name="矩形"/>
          <p:cNvSpPr>
            <a:spLocks/>
          </p:cNvSpPr>
          <p:nvPr/>
        </p:nvSpPr>
        <p:spPr>
          <a:xfrm rot="0">
            <a:off x="894734" y="1592825"/>
            <a:ext cx="9930581" cy="333469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1" i="0" u="none" strike="noStrike" kern="0" cap="none" spc="0" baseline="0">
                <a:solidFill>
                  <a:srgbClr val="000000"/>
                </a:solidFill>
                <a:latin typeface="Algerian" pitchFamily="82" charset="0"/>
                <a:ea typeface="Arial" pitchFamily="0" charset="0"/>
                <a:cs typeface="Arial" pitchFamily="0" charset="0"/>
                <a:sym typeface="Arial" pitchFamily="0" charset="0"/>
              </a:rPr>
              <a:t>9. Results &amp; Discussion  </a:t>
            </a:r>
            <a:endParaRPr lang="en-US" altLang="zh-CN" sz="4000" b="1" i="0" u="none" strike="noStrike" kern="0" cap="none" spc="0" baseline="0">
              <a:solidFill>
                <a:srgbClr val="000000"/>
              </a:solidFill>
              <a:latin typeface="Algerian" pitchFamily="82"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4000" b="1" i="0" u="none" strike="noStrike" kern="0" cap="none" spc="0" baseline="0">
              <a:solidFill>
                <a:srgbClr val="000000"/>
              </a:solidFill>
              <a:latin typeface="Algerian" pitchFamily="82"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rPr>
              <a:t>Performance analysis of the system</a:t>
            </a:r>
            <a:endPar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rPr>
              <a:t>Efficiency of solar energy utilization</a:t>
            </a:r>
            <a:endPar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rPr>
              <a:t>Quality of purified water</a:t>
            </a:r>
            <a:endParaRPr lang="zh-CN" altLang="en-US" sz="1867" b="1"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86012180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4" name="矩形"/>
          <p:cNvSpPr>
            <a:spLocks/>
          </p:cNvSpPr>
          <p:nvPr/>
        </p:nvSpPr>
        <p:spPr>
          <a:xfrm rot="0">
            <a:off x="835742" y="1730477"/>
            <a:ext cx="9212825" cy="247272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0" i="0" u="none" strike="noStrike" kern="0" cap="none" spc="0" baseline="0">
                <a:solidFill>
                  <a:srgbClr val="000000"/>
                </a:solidFill>
                <a:latin typeface="Algerian" pitchFamily="82" charset="0"/>
                <a:ea typeface="Arial" pitchFamily="0" charset="0"/>
                <a:cs typeface="Arial" pitchFamily="0" charset="0"/>
                <a:sym typeface="Arial" pitchFamily="0" charset="0"/>
              </a:rPr>
              <a:t>10. Conclusion &amp; Future Scope</a:t>
            </a:r>
            <a:endParaRPr lang="en-US" altLang="zh-CN" sz="4000" b="0" i="0" u="none" strike="noStrike" kern="0" cap="none" spc="0" baseline="0">
              <a:solidFill>
                <a:srgbClr val="000000"/>
              </a:solidFill>
              <a:latin typeface="Algerian" pitchFamily="82"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4000" b="0" i="0" u="none" strike="noStrike" kern="0" cap="none" spc="0" baseline="0">
              <a:solidFill>
                <a:srgbClr val="000000"/>
              </a:solidFill>
              <a:latin typeface="Algerian" pitchFamily="82"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rPr>
              <a:t>Summary of findings </a:t>
            </a:r>
            <a:endPar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rPr>
              <a:t>Potential improvements and future enhancements</a:t>
            </a:r>
            <a:endParaRPr lang="zh-CN" altLang="en-US" sz="1867" b="1"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42988682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7" name="矩形"/>
          <p:cNvSpPr>
            <a:spLocks/>
          </p:cNvSpPr>
          <p:nvPr/>
        </p:nvSpPr>
        <p:spPr>
          <a:xfrm rot="0">
            <a:off x="1130710" y="1573161"/>
            <a:ext cx="9232490" cy="247272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0" i="0" u="none" strike="noStrike" kern="0" cap="none" spc="0" baseline="0">
                <a:solidFill>
                  <a:srgbClr val="000000"/>
                </a:solidFill>
                <a:latin typeface="Algerian" pitchFamily="82" charset="0"/>
                <a:ea typeface="Arial" pitchFamily="0" charset="0"/>
                <a:cs typeface="Arial" pitchFamily="0" charset="0"/>
                <a:sym typeface="Arial" pitchFamily="0" charset="0"/>
              </a:rPr>
              <a:t>11. References</a:t>
            </a:r>
            <a:endParaRPr lang="en-US" altLang="zh-CN" sz="4000" b="0" i="0" u="none" strike="noStrike" kern="0" cap="none" spc="0" baseline="0">
              <a:solidFill>
                <a:srgbClr val="000000"/>
              </a:solidFill>
              <a:latin typeface="Algerian" pitchFamily="82"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4000" b="0" i="0" u="none" strike="noStrike" kern="0" cap="none" spc="0" baseline="0">
              <a:solidFill>
                <a:srgbClr val="000000"/>
              </a:solidFill>
              <a:latin typeface="Algerian" pitchFamily="82"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rPr>
              <a:t>Cite books, research papers, and websites used</a:t>
            </a:r>
            <a:endPar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rPr>
              <a:t>Follow APA or IEEE citation format</a:t>
            </a:r>
            <a:endParaRPr lang="zh-CN" altLang="en-US" sz="1867" b="1"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770418300"/>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8" name="矩形"/>
          <p:cNvSpPr>
            <a:spLocks/>
          </p:cNvSpPr>
          <p:nvPr/>
        </p:nvSpPr>
        <p:spPr>
          <a:xfrm rot="0">
            <a:off x="855406" y="1927123"/>
            <a:ext cx="8839200" cy="4363952"/>
          </a:xfrm>
          <a:prstGeom prst="rect"/>
          <a:noFill/>
          <a:ln w="12700" cmpd="sng" cap="flat">
            <a:noFill/>
            <a:prstDash val="solid"/>
            <a:miter/>
          </a:ln>
        </p:spPr>
        <p:txBody>
          <a:bodyPr vert="horz" wrap="square" lIns="91440" tIns="45720" rIns="91440" bIns="45720" anchor="t" anchorCtr="0">
            <a:prstTxWarp prst="textNoShape"/>
            <a:spAutoFit/>
          </a:bodyPr>
          <a:lstStyle/>
          <a:p>
            <a:pPr lvl="7" marL="0" indent="0" algn="l">
              <a:lnSpc>
                <a:spcPct val="300000"/>
              </a:lnSpc>
              <a:spcBef>
                <a:spcPts val="0"/>
              </a:spcBef>
              <a:spcAft>
                <a:spcPts val="0"/>
              </a:spcAft>
              <a:buNone/>
            </a:pPr>
            <a:r>
              <a:rPr lang="en-US" altLang="zh-CN" sz="4000" b="0" i="0" u="none" strike="noStrike" kern="0" cap="none" spc="0" baseline="0">
                <a:solidFill>
                  <a:srgbClr val="000000"/>
                </a:solidFill>
                <a:latin typeface="Algerian" pitchFamily="82" charset="0"/>
                <a:ea typeface="Arial" pitchFamily="0" charset="0"/>
                <a:cs typeface="Lucida Sans"/>
              </a:rPr>
              <a:t>12. Appendices</a:t>
            </a:r>
            <a:endParaRPr lang="en-US" altLang="zh-CN" sz="4000" b="0" i="0" u="none" strike="noStrike" kern="0" cap="none" spc="0" baseline="0">
              <a:solidFill>
                <a:srgbClr val="000000"/>
              </a:solidFill>
              <a:latin typeface="Algerian" pitchFamily="82" charset="0"/>
              <a:ea typeface="Arial" pitchFamily="0" charset="0"/>
              <a:cs typeface="Lucida Sans"/>
            </a:endParaRPr>
          </a:p>
          <a:p>
            <a:pPr lvl="7" marL="0" indent="0" algn="l">
              <a:lnSpc>
                <a:spcPct val="300000"/>
              </a:lnSpc>
              <a:spcBef>
                <a:spcPts val="0"/>
              </a:spcBef>
              <a:spcAft>
                <a:spcPts val="0"/>
              </a:spcAft>
              <a:buNone/>
            </a:pPr>
            <a:r>
              <a:rPr lang="en-US" altLang="zh-CN" sz="1867" b="1" i="0" u="none" strike="noStrike" kern="0" cap="none" spc="0" baseline="0">
                <a:solidFill>
                  <a:srgbClr val="000000"/>
                </a:solidFill>
                <a:latin typeface="Arial" pitchFamily="0" charset="0"/>
                <a:ea typeface="Arial" pitchFamily="0" charset="0"/>
                <a:cs typeface="Lucida Sans"/>
              </a:rPr>
              <a:t>Additional tables, figures, and data</a:t>
            </a:r>
            <a:endParaRPr lang="en-US" altLang="zh-CN" sz="1867" b="1" i="0" u="none" strike="noStrike" kern="0" cap="none" spc="0" baseline="0">
              <a:solidFill>
                <a:srgbClr val="000000"/>
              </a:solidFill>
              <a:latin typeface="Arial" pitchFamily="0" charset="0"/>
              <a:ea typeface="Arial" pitchFamily="0" charset="0"/>
              <a:cs typeface="Lucida Sans"/>
            </a:endParaRPr>
          </a:p>
          <a:p>
            <a:pPr lvl="7" marL="0" indent="0" algn="l">
              <a:lnSpc>
                <a:spcPct val="300000"/>
              </a:lnSpc>
              <a:spcBef>
                <a:spcPts val="0"/>
              </a:spcBef>
              <a:spcAft>
                <a:spcPts val="0"/>
              </a:spcAft>
              <a:buNone/>
            </a:pPr>
            <a:r>
              <a:rPr lang="en-US" altLang="zh-CN" sz="1867" b="1" i="0" u="none" strike="noStrike" kern="0" cap="none" spc="0" baseline="0">
                <a:solidFill>
                  <a:srgbClr val="000000"/>
                </a:solidFill>
                <a:latin typeface="Arial" pitchFamily="0" charset="0"/>
                <a:ea typeface="Arial" pitchFamily="0" charset="0"/>
                <a:cs typeface="Lucida Sans"/>
              </a:rPr>
              <a:t>Technical specifications</a:t>
            </a:r>
            <a:endParaRPr lang="en-US" altLang="zh-CN" sz="1867" b="1" i="0" u="none" strike="noStrike" kern="0" cap="none" spc="0" baseline="0">
              <a:solidFill>
                <a:srgbClr val="000000"/>
              </a:solidFill>
              <a:latin typeface="Arial" pitchFamily="0" charset="0"/>
              <a:ea typeface="Arial" pitchFamily="0" charset="0"/>
              <a:cs typeface="Lucida Sans"/>
            </a:endParaRPr>
          </a:p>
          <a:p>
            <a:pPr lvl="7" marL="0" indent="0" algn="l">
              <a:lnSpc>
                <a:spcPct val="300000"/>
              </a:lnSpc>
              <a:spcBef>
                <a:spcPts val="0"/>
              </a:spcBef>
              <a:spcAft>
                <a:spcPts val="0"/>
              </a:spcAft>
              <a:buNone/>
            </a:pPr>
            <a:r>
              <a:rPr lang="en-US" altLang="zh-CN" sz="1867" b="1" i="0" u="none" strike="noStrike" kern="0" cap="none" spc="0" baseline="0">
                <a:solidFill>
                  <a:srgbClr val="000000"/>
                </a:solidFill>
                <a:latin typeface="Arial" pitchFamily="0" charset="0"/>
                <a:ea typeface="Arial" pitchFamily="0" charset="0"/>
                <a:cs typeface="Lucida Sans"/>
              </a:rPr>
              <a:t>Experimental readings</a:t>
            </a:r>
            <a:endParaRPr lang="zh-CN" altLang="en-US" sz="1867" b="1" i="0" u="none" strike="noStrike" kern="0" cap="none" spc="0" baseline="0">
              <a:solidFill>
                <a:srgbClr val="000000"/>
              </a:solidFill>
              <a:latin typeface="Arial" pitchFamily="0" charset="0"/>
              <a:ea typeface="Arial" pitchFamily="0" charset="0"/>
              <a:cs typeface="Lucida Sans"/>
            </a:endParaRPr>
          </a:p>
        </p:txBody>
      </p:sp>
    </p:spTree>
    <p:extLst>
      <p:ext uri="{BB962C8B-B14F-4D97-AF65-F5344CB8AC3E}">
        <p14:creationId xmlns:p14="http://schemas.microsoft.com/office/powerpoint/2010/main" val="85928837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9" name="矩形"/>
          <p:cNvSpPr>
            <a:spLocks/>
          </p:cNvSpPr>
          <p:nvPr/>
        </p:nvSpPr>
        <p:spPr>
          <a:xfrm rot="0">
            <a:off x="384267" y="943896"/>
            <a:ext cx="2102484" cy="691515"/>
          </a:xfrm>
          <a:prstGeom prst="rect"/>
          <a:noFill/>
          <a:ln w="12700" cmpd="sng" cap="flat">
            <a:noFill/>
            <a:prstDash val="solid"/>
            <a:miter/>
          </a:ln>
        </p:spPr>
        <p:txBody>
          <a:bodyPr vert="horz" wrap="non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4000" b="1" i="0" u="none" strike="noStrike" kern="0" cap="none" spc="0" baseline="0">
                <a:solidFill>
                  <a:srgbClr val="000000"/>
                </a:solidFill>
                <a:latin typeface="Arial" pitchFamily="0" charset="0"/>
                <a:ea typeface="Calibri" pitchFamily="0" charset="0"/>
                <a:cs typeface="Calibri" pitchFamily="0" charset="0"/>
                <a:sym typeface="Arial" pitchFamily="0" charset="0"/>
              </a:rPr>
              <a:t>Abstract</a:t>
            </a:r>
            <a:endParaRPr lang="zh-CN" altLang="en-US" sz="4000" b="1" i="0" u="none" strike="noStrike" kern="0" cap="none" spc="0" baseline="0">
              <a:solidFill>
                <a:srgbClr val="000000"/>
              </a:solidFill>
              <a:latin typeface="Arial" pitchFamily="0" charset="0"/>
              <a:ea typeface="Calibri" pitchFamily="0" charset="0"/>
              <a:cs typeface="Calibri" pitchFamily="0" charset="0"/>
              <a:sym typeface="Arial" pitchFamily="0" charset="0"/>
            </a:endParaRPr>
          </a:p>
        </p:txBody>
      </p:sp>
      <p:sp>
        <p:nvSpPr>
          <p:cNvPr id="30" name="矩形"/>
          <p:cNvSpPr>
            <a:spLocks/>
          </p:cNvSpPr>
          <p:nvPr/>
        </p:nvSpPr>
        <p:spPr>
          <a:xfrm rot="0">
            <a:off x="402213" y="2130438"/>
            <a:ext cx="8445911"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Arial" pitchFamily="0" charset="0"/>
                <a:ea typeface="Arial" pitchFamily="0" charset="0"/>
                <a:cs typeface="Arial" pitchFamily="0" charset="0"/>
                <a:sym typeface="Arial" pitchFamily="0" charset="0"/>
              </a:rPr>
              <a:t>Brief overview of the project This project utilizes solar energy to power a water purification system, providing a sustainable and eco-friendly solution for clean drinking water. It combines solar panels, filtration technology, and UV or thermal disinfection to remove contaminants efficiently. Ideal for remote areas, disaster relief, and off-grid communities, this system offers a cost-effective and low-maintenance way to ensure safe water access.</a:t>
            </a:r>
            <a:endParaRPr lang="zh-CN" altLang="en-US" sz="2800" b="0" i="0" u="none" strike="noStrike" kern="0" cap="none" spc="0" baseline="0">
              <a:solidFill>
                <a:srgbClr val="000000"/>
              </a:solidFill>
              <a:latin typeface="Arial" pitchFamily="0" charset="0"/>
              <a:ea typeface="Calibri" pitchFamily="0" charset="0"/>
              <a:cs typeface="Calibri" pitchFamily="0" charset="0"/>
              <a:sym typeface="Arial" pitchFamily="0" charset="0"/>
            </a:endParaRPr>
          </a:p>
        </p:txBody>
      </p:sp>
    </p:spTree>
    <p:extLst>
      <p:ext uri="{BB962C8B-B14F-4D97-AF65-F5344CB8AC3E}">
        <p14:creationId xmlns:p14="http://schemas.microsoft.com/office/powerpoint/2010/main" val="20366947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33" name="矩形"/>
          <p:cNvSpPr>
            <a:spLocks/>
          </p:cNvSpPr>
          <p:nvPr/>
        </p:nvSpPr>
        <p:spPr>
          <a:xfrm rot="0">
            <a:off x="1366684" y="1838633"/>
            <a:ext cx="9006348" cy="2663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67" b="1" i="0" u="none" strike="noStrike" kern="0" cap="none" spc="0" baseline="0">
                <a:solidFill>
                  <a:srgbClr val="000000"/>
                </a:solidFill>
                <a:latin typeface="Algerian" pitchFamily="82" charset="0"/>
                <a:ea typeface="Arial" pitchFamily="0" charset="0"/>
                <a:cs typeface="Arial" pitchFamily="0" charset="0"/>
                <a:sym typeface="Arial" pitchFamily="0" charset="0"/>
              </a:rPr>
              <a:t>2. Introduction</a:t>
            </a:r>
            <a:endParaRPr lang="en-US" altLang="zh-CN" sz="1867" b="1" i="0" u="none" strike="noStrike" kern="0" cap="none" spc="0" baseline="0">
              <a:solidFill>
                <a:srgbClr val="000000"/>
              </a:solidFill>
              <a:latin typeface="Algerian" pitchFamily="82"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867"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867"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867"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867" b="0" i="0" u="none" strike="noStrike" kern="0" cap="none" spc="0" baseline="0">
                <a:solidFill>
                  <a:srgbClr val="000000"/>
                </a:solidFill>
                <a:latin typeface="Arial Rounded MT Bold" pitchFamily="34" charset="0"/>
                <a:ea typeface="Arial" pitchFamily="0" charset="0"/>
                <a:cs typeface="Arabic Typesetting" pitchFamily="66" charset="-78"/>
                <a:sym typeface="Arial" pitchFamily="0" charset="0"/>
              </a:rPr>
              <a:t>The global water crisis and the need for clean drinking water</a:t>
            </a:r>
            <a:endParaRPr lang="en-US" altLang="zh-CN" sz="1867" b="0" i="0" u="none" strike="noStrike" kern="0" cap="none" spc="0" baseline="0">
              <a:solidFill>
                <a:srgbClr val="000000"/>
              </a:solidFill>
              <a:latin typeface="Arial Rounded MT Bold" pitchFamily="34" charset="0"/>
              <a:ea typeface="Arial" pitchFamily="0" charset="0"/>
              <a:cs typeface="Arabic Typesetting" pitchFamily="66" charset="-78"/>
              <a:sym typeface="Arial" pitchFamily="0" charset="0"/>
            </a:endParaRPr>
          </a:p>
          <a:p>
            <a:pPr marL="0" indent="0" algn="l">
              <a:lnSpc>
                <a:spcPct val="100000"/>
              </a:lnSpc>
              <a:spcBef>
                <a:spcPts val="0"/>
              </a:spcBef>
              <a:spcAft>
                <a:spcPts val="0"/>
              </a:spcAft>
              <a:buNone/>
            </a:pPr>
            <a:endParaRPr lang="en-US" altLang="zh-CN" sz="1867" b="0" i="0" u="none" strike="noStrike" kern="0" cap="none" spc="0" baseline="0">
              <a:solidFill>
                <a:srgbClr val="000000"/>
              </a:solidFill>
              <a:latin typeface="Arial Rounded MT Bold" pitchFamily="34" charset="0"/>
              <a:ea typeface="Arial" pitchFamily="0" charset="0"/>
              <a:cs typeface="Arabic Typesetting" pitchFamily="66" charset="-78"/>
              <a:sym typeface="Arial" pitchFamily="0" charset="0"/>
            </a:endParaRPr>
          </a:p>
          <a:p>
            <a:pPr marL="0" indent="0" algn="l">
              <a:lnSpc>
                <a:spcPct val="100000"/>
              </a:lnSpc>
              <a:spcBef>
                <a:spcPts val="0"/>
              </a:spcBef>
              <a:spcAft>
                <a:spcPts val="0"/>
              </a:spcAft>
              <a:buNone/>
            </a:pPr>
            <a:r>
              <a:rPr lang="en-US" altLang="zh-CN" sz="1867" b="0" i="0" u="none" strike="noStrike" kern="0" cap="none" spc="0" baseline="0">
                <a:solidFill>
                  <a:srgbClr val="000000"/>
                </a:solidFill>
                <a:latin typeface="Arial Rounded MT Bold" pitchFamily="34" charset="0"/>
                <a:ea typeface="Arial" pitchFamily="0" charset="0"/>
                <a:cs typeface="Arabic Typesetting" pitchFamily="66" charset="-78"/>
                <a:sym typeface="Arial" pitchFamily="0" charset="0"/>
              </a:rPr>
              <a:t>Introduction to solar-powered purification technology</a:t>
            </a:r>
            <a:endParaRPr lang="en-US" altLang="zh-CN" sz="1867" b="0" i="0" u="none" strike="noStrike" kern="0" cap="none" spc="0" baseline="0">
              <a:solidFill>
                <a:srgbClr val="000000"/>
              </a:solidFill>
              <a:latin typeface="Arial Rounded MT Bold" pitchFamily="34" charset="0"/>
              <a:ea typeface="Arial" pitchFamily="0" charset="0"/>
              <a:cs typeface="Arabic Typesetting" pitchFamily="66" charset="-78"/>
              <a:sym typeface="Arial" pitchFamily="0" charset="0"/>
            </a:endParaRPr>
          </a:p>
          <a:p>
            <a:pPr marL="0" indent="0" algn="l">
              <a:lnSpc>
                <a:spcPct val="100000"/>
              </a:lnSpc>
              <a:spcBef>
                <a:spcPts val="0"/>
              </a:spcBef>
              <a:spcAft>
                <a:spcPts val="0"/>
              </a:spcAft>
              <a:buNone/>
            </a:pPr>
            <a:endParaRPr lang="en-US" altLang="zh-CN" sz="1867" b="0" i="0" u="none" strike="noStrike" kern="0" cap="none" spc="0" baseline="0">
              <a:solidFill>
                <a:srgbClr val="000000"/>
              </a:solidFill>
              <a:latin typeface="Arial Rounded MT Bold" pitchFamily="34" charset="0"/>
              <a:ea typeface="Arial" pitchFamily="0" charset="0"/>
              <a:cs typeface="Arabic Typesetting" pitchFamily="66" charset="-78"/>
              <a:sym typeface="Arial" pitchFamily="0" charset="0"/>
            </a:endParaRPr>
          </a:p>
          <a:p>
            <a:pPr marL="0" indent="0" algn="l">
              <a:lnSpc>
                <a:spcPct val="100000"/>
              </a:lnSpc>
              <a:spcBef>
                <a:spcPts val="0"/>
              </a:spcBef>
              <a:spcAft>
                <a:spcPts val="0"/>
              </a:spcAft>
              <a:buNone/>
            </a:pPr>
            <a:r>
              <a:rPr lang="en-US" altLang="zh-CN" sz="1867" b="0" i="0" u="none" strike="noStrike" kern="0" cap="none" spc="0" baseline="0">
                <a:solidFill>
                  <a:srgbClr val="000000"/>
                </a:solidFill>
                <a:latin typeface="Arial Rounded MT Bold" pitchFamily="34" charset="0"/>
                <a:ea typeface="Arial" pitchFamily="0" charset="0"/>
                <a:cs typeface="Arabic Typesetting" pitchFamily="66" charset="-78"/>
                <a:sym typeface="Arial" pitchFamily="0" charset="0"/>
              </a:rPr>
              <a:t>Benefits of using solar energy</a:t>
            </a:r>
            <a:endParaRPr lang="zh-CN" altLang="en-US" sz="1867" b="0" i="0" u="none" strike="noStrike" kern="0" cap="none" spc="0" baseline="0">
              <a:solidFill>
                <a:srgbClr val="000000"/>
              </a:solidFill>
              <a:latin typeface="Arial Rounded MT Bold" pitchFamily="34" charset="0"/>
              <a:ea typeface="Arial" pitchFamily="0" charset="0"/>
              <a:cs typeface="Arabic Typesetting" pitchFamily="66" charset="-78"/>
              <a:sym typeface="Arial" pitchFamily="0" charset="0"/>
            </a:endParaRPr>
          </a:p>
        </p:txBody>
      </p:sp>
    </p:spTree>
    <p:extLst>
      <p:ext uri="{BB962C8B-B14F-4D97-AF65-F5344CB8AC3E}">
        <p14:creationId xmlns:p14="http://schemas.microsoft.com/office/powerpoint/2010/main" val="141518790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34" name="矩形"/>
          <p:cNvSpPr>
            <a:spLocks/>
          </p:cNvSpPr>
          <p:nvPr/>
        </p:nvSpPr>
        <p:spPr>
          <a:xfrm rot="0">
            <a:off x="1494503" y="1966452"/>
            <a:ext cx="8819536" cy="35490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1" i="0" u="none" strike="noStrike" kern="0" cap="none" spc="0" baseline="0">
                <a:solidFill>
                  <a:srgbClr val="000000"/>
                </a:solidFill>
                <a:latin typeface="Algerian" pitchFamily="82" charset="0"/>
                <a:ea typeface="Arial" pitchFamily="0" charset="0"/>
                <a:cs typeface="Arial" pitchFamily="0" charset="0"/>
                <a:sym typeface="Arial" pitchFamily="0" charset="0"/>
              </a:rPr>
              <a:t>3. Objectives</a:t>
            </a:r>
            <a:endParaRPr lang="en-US" altLang="zh-CN" sz="4000" b="1" i="0" u="none" strike="noStrike" kern="0" cap="none" spc="0" baseline="0">
              <a:solidFill>
                <a:srgbClr val="000000"/>
              </a:solidFill>
              <a:latin typeface="Algerian" pitchFamily="82"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867"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867"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867" b="0" i="0" u="none" strike="noStrike" kern="0" cap="none" spc="0" baseline="0">
                <a:solidFill>
                  <a:srgbClr val="000000"/>
                </a:solidFill>
                <a:latin typeface="Amasis MT Pro Black" pitchFamily="18" charset="0"/>
                <a:ea typeface="Arial" pitchFamily="0" charset="0"/>
                <a:cs typeface="Arial" pitchFamily="0" charset="0"/>
                <a:sym typeface="Arial" pitchFamily="0" charset="0"/>
              </a:rPr>
              <a:t>To design an efficient and cost-effective solar water purification system</a:t>
            </a:r>
            <a:endParaRPr lang="en-US" altLang="zh-CN" sz="1867" b="0" i="0" u="none" strike="noStrike" kern="0" cap="none" spc="0" baseline="0">
              <a:solidFill>
                <a:srgbClr val="000000"/>
              </a:solidFill>
              <a:latin typeface="Amasis MT Pro Black" pitchFamily="18"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867" b="0" i="0" u="none" strike="noStrike" kern="0" cap="none" spc="0" baseline="0">
              <a:solidFill>
                <a:srgbClr val="000000"/>
              </a:solidFill>
              <a:latin typeface="Amasis MT Pro Black" pitchFamily="18"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867" b="0" i="0" u="none" strike="noStrike" kern="0" cap="none" spc="0" baseline="0">
              <a:solidFill>
                <a:srgbClr val="000000"/>
              </a:solidFill>
              <a:latin typeface="Amasis MT Pro Black" pitchFamily="18"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867" b="0" i="0" u="none" strike="noStrike" kern="0" cap="none" spc="0" baseline="0">
                <a:solidFill>
                  <a:srgbClr val="000000"/>
                </a:solidFill>
                <a:latin typeface="Amasis MT Pro Black" pitchFamily="18" charset="0"/>
                <a:ea typeface="Arial" pitchFamily="0" charset="0"/>
                <a:cs typeface="Arial" pitchFamily="0" charset="0"/>
                <a:sym typeface="Arial" pitchFamily="0" charset="0"/>
              </a:rPr>
              <a:t>To analyze different purification methods (UV, RO, distillation)</a:t>
            </a:r>
            <a:endParaRPr lang="en-US" altLang="zh-CN" sz="1867" b="0" i="0" u="none" strike="noStrike" kern="0" cap="none" spc="0" baseline="0">
              <a:solidFill>
                <a:srgbClr val="000000"/>
              </a:solidFill>
              <a:latin typeface="Amasis MT Pro Black" pitchFamily="18"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867" b="0" i="0" u="none" strike="noStrike" kern="0" cap="none" spc="0" baseline="0">
              <a:solidFill>
                <a:srgbClr val="000000"/>
              </a:solidFill>
              <a:latin typeface="Amasis MT Pro Black" pitchFamily="18"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867" b="0" i="0" u="none" strike="noStrike" kern="0" cap="none" spc="0" baseline="0">
              <a:solidFill>
                <a:srgbClr val="000000"/>
              </a:solidFill>
              <a:latin typeface="Amasis MT Pro Black" pitchFamily="18"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867" b="0" i="0" u="none" strike="noStrike" kern="0" cap="none" spc="0" baseline="0">
                <a:solidFill>
                  <a:srgbClr val="000000"/>
                </a:solidFill>
                <a:latin typeface="Amasis MT Pro Black" pitchFamily="18" charset="0"/>
                <a:ea typeface="Arial" pitchFamily="0" charset="0"/>
                <a:cs typeface="Arial" pitchFamily="0" charset="0"/>
                <a:sym typeface="Arial" pitchFamily="0" charset="0"/>
              </a:rPr>
              <a:t>To evaluate the efficiency of solar energy in water purification</a:t>
            </a:r>
            <a:endParaRPr lang="en-US" altLang="zh-CN" sz="1867" b="0" i="0" u="none" strike="noStrike" kern="0" cap="none" spc="0" baseline="0">
              <a:solidFill>
                <a:srgbClr val="000000"/>
              </a:solidFill>
              <a:latin typeface="Amasis MT Pro Black" pitchFamily="18"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867"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45192768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38" name="矩形"/>
          <p:cNvSpPr>
            <a:spLocks/>
          </p:cNvSpPr>
          <p:nvPr/>
        </p:nvSpPr>
        <p:spPr>
          <a:xfrm rot="0">
            <a:off x="1759974" y="1730477"/>
            <a:ext cx="9193162" cy="32632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1" i="0" u="none" strike="noStrike" kern="0" cap="none" spc="0" baseline="0">
                <a:solidFill>
                  <a:srgbClr val="000000"/>
                </a:solidFill>
                <a:latin typeface="Algerian" pitchFamily="82" charset="0"/>
                <a:ea typeface="Arial" pitchFamily="0" charset="0"/>
                <a:cs typeface="Arial" pitchFamily="0" charset="0"/>
                <a:sym typeface="Arial" pitchFamily="0" charset="0"/>
              </a:rPr>
              <a:t>4. Literature Review </a:t>
            </a:r>
            <a:endParaRPr lang="en-US" altLang="zh-CN" sz="4000" b="1" i="0" u="none" strike="noStrike" kern="0" cap="none" spc="0" baseline="0">
              <a:solidFill>
                <a:srgbClr val="000000"/>
              </a:solidFill>
              <a:latin typeface="Algerian" pitchFamily="82"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867"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867"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rPr>
              <a:t>Previous research on solar water purification</a:t>
            </a:r>
            <a:endPar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rPr>
              <a:t>Comparison of different solar-based purification methods</a:t>
            </a:r>
            <a:endPar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rPr>
              <a:t>Case studies on existing systems</a:t>
            </a:r>
            <a:endParaRPr lang="zh-CN" altLang="en-US" sz="1867" b="1"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72950983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1" name="矩形"/>
          <p:cNvSpPr>
            <a:spLocks/>
          </p:cNvSpPr>
          <p:nvPr/>
        </p:nvSpPr>
        <p:spPr>
          <a:xfrm rot="0">
            <a:off x="1582993" y="1671484"/>
            <a:ext cx="9026013" cy="29775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0" i="0" u="none" strike="noStrike" kern="0" cap="none" spc="0" baseline="0">
                <a:solidFill>
                  <a:srgbClr val="000000"/>
                </a:solidFill>
                <a:latin typeface="Algerian" pitchFamily="82" charset="0"/>
                <a:ea typeface="Arial" pitchFamily="0" charset="0"/>
                <a:cs typeface="Arial" pitchFamily="0" charset="0"/>
                <a:sym typeface="Arial" pitchFamily="0" charset="0"/>
              </a:rPr>
              <a:t>5. Methodology</a:t>
            </a:r>
            <a:endParaRPr lang="en-US" altLang="zh-CN" sz="4000" b="0" i="0" u="none" strike="noStrike" kern="0" cap="none" spc="0" baseline="0">
              <a:solidFill>
                <a:srgbClr val="000000"/>
              </a:solidFill>
              <a:latin typeface="Algerian" pitchFamily="82"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867"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rPr>
              <a:t>System components: solar panels, filters, storage tanks</a:t>
            </a:r>
            <a:endPar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rPr>
              <a:t>Working principle (solar distillation, UV treatment, etc.)</a:t>
            </a:r>
            <a:endPar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rPr>
              <a:t>Experimental setup and testing</a:t>
            </a:r>
            <a:endParaRPr lang="zh-CN" altLang="en-US" sz="1867" b="1"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89780920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4" name="矩形"/>
          <p:cNvSpPr>
            <a:spLocks/>
          </p:cNvSpPr>
          <p:nvPr/>
        </p:nvSpPr>
        <p:spPr>
          <a:xfrm rot="0">
            <a:off x="1219199" y="1592825"/>
            <a:ext cx="8868697" cy="304737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1" i="0" u="none" strike="noStrike" kern="0" cap="none" spc="0" baseline="0">
                <a:solidFill>
                  <a:srgbClr val="000000"/>
                </a:solidFill>
                <a:latin typeface="Algerian" pitchFamily="82" charset="0"/>
                <a:ea typeface="Arial" pitchFamily="0" charset="0"/>
                <a:cs typeface="Arial" pitchFamily="0" charset="0"/>
                <a:sym typeface="Arial" pitchFamily="0" charset="0"/>
              </a:rPr>
              <a:t>6. System Design</a:t>
            </a:r>
            <a:endParaRPr lang="en-US" altLang="zh-CN" sz="4000" b="1" i="0" u="none" strike="noStrike" kern="0" cap="none" spc="0" baseline="0">
              <a:solidFill>
                <a:srgbClr val="000000"/>
              </a:solidFill>
              <a:latin typeface="Algerian" pitchFamily="82"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800" b="1" i="0" u="none" strike="noStrike" kern="0" cap="none" spc="0" baseline="0">
                <a:solidFill>
                  <a:srgbClr val="000000"/>
                </a:solidFill>
                <a:latin typeface="Arial" pitchFamily="0" charset="0"/>
                <a:ea typeface="Arial" pitchFamily="0" charset="0"/>
                <a:cs typeface="Arial" pitchFamily="0" charset="0"/>
                <a:sym typeface="Arial" pitchFamily="0" charset="0"/>
              </a:rPr>
              <a:t>Block</a:t>
            </a:r>
            <a:r>
              <a:rPr lang="en-US" altLang="zh-CN" sz="4000" b="1" i="0" u="none" strike="noStrike" kern="0" cap="none" spc="0" baseline="0">
                <a:solidFill>
                  <a:srgbClr val="000000"/>
                </a:solidFill>
                <a:latin typeface="Arial" pitchFamily="0" charset="0"/>
                <a:ea typeface="Arial" pitchFamily="0" charset="0"/>
                <a:cs typeface="Arial" pitchFamily="0" charset="0"/>
                <a:sym typeface="Arial" pitchFamily="0" charset="0"/>
              </a:rPr>
              <a:t> </a:t>
            </a:r>
            <a:r>
              <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rPr>
              <a:t>diagram and working model</a:t>
            </a:r>
            <a:endPar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rPr>
              <a:t>Solar panel specifications and power requirements</a:t>
            </a:r>
            <a:endPar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rPr>
              <a:t>Water purification stages</a:t>
            </a:r>
            <a:endParaRPr lang="zh-CN" altLang="en-US" sz="1867" b="1"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3983101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7" name="矩形"/>
          <p:cNvSpPr>
            <a:spLocks/>
          </p:cNvSpPr>
          <p:nvPr/>
        </p:nvSpPr>
        <p:spPr>
          <a:xfrm rot="0">
            <a:off x="1091381" y="1612490"/>
            <a:ext cx="9193162" cy="276005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1" i="0" u="none" strike="noStrike" kern="0" cap="none" spc="0" baseline="0">
                <a:solidFill>
                  <a:srgbClr val="000000"/>
                </a:solidFill>
                <a:latin typeface="Algerian" pitchFamily="82" charset="0"/>
                <a:ea typeface="Arial" pitchFamily="0" charset="0"/>
                <a:cs typeface="Arial" pitchFamily="0" charset="0"/>
                <a:sym typeface="Arial" pitchFamily="0" charset="0"/>
              </a:rPr>
              <a:t>7. Advantages &amp; Challenges</a:t>
            </a:r>
            <a:endParaRPr lang="en-US" altLang="zh-CN" sz="4000" b="1" i="0" u="none" strike="noStrike" kern="0" cap="none" spc="0" baseline="0">
              <a:solidFill>
                <a:srgbClr val="000000"/>
              </a:solidFill>
              <a:latin typeface="Algerian" pitchFamily="82"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4000" b="1" i="0" u="none" strike="noStrike" kern="0" cap="none" spc="0" baseline="0">
              <a:solidFill>
                <a:srgbClr val="000000"/>
              </a:solidFill>
              <a:latin typeface="Algerian" pitchFamily="82"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rPr>
              <a:t>Advantages: Eco-friendly, cost-effective, scalable</a:t>
            </a:r>
            <a:endPar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rPr>
              <a:t>Challenges: Initial cost, efficiency </a:t>
            </a:r>
            <a:endPar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rPr>
              <a:t>limitations, maintenance issues</a:t>
            </a:r>
            <a:endParaRPr lang="zh-CN" altLang="en-US" sz="1867" b="1"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842366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8" name="矩形"/>
          <p:cNvSpPr>
            <a:spLocks/>
          </p:cNvSpPr>
          <p:nvPr/>
        </p:nvSpPr>
        <p:spPr>
          <a:xfrm rot="0">
            <a:off x="1297858" y="1681316"/>
            <a:ext cx="8308258" cy="243181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1" i="0" u="none" strike="noStrike" kern="0" cap="none" spc="0" baseline="0">
                <a:solidFill>
                  <a:srgbClr val="000000"/>
                </a:solidFill>
                <a:latin typeface="Algerian" pitchFamily="82" charset="0"/>
                <a:ea typeface="Arial" pitchFamily="0" charset="0"/>
                <a:cs typeface="Arial" pitchFamily="0" charset="0"/>
                <a:sym typeface="Arial" pitchFamily="0" charset="0"/>
              </a:rPr>
              <a:t>8. Applications</a:t>
            </a:r>
            <a:endParaRPr lang="en-US" altLang="zh-CN" sz="4000" b="1" i="0" u="none" strike="noStrike" kern="0" cap="none" spc="0" baseline="0">
              <a:solidFill>
                <a:srgbClr val="000000"/>
              </a:solidFill>
              <a:latin typeface="Algerian" pitchFamily="82"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867" b="1" i="0" u="none" strike="noStrike" kern="0" cap="none" spc="0" baseline="0">
              <a:solidFill>
                <a:srgbClr val="000000"/>
              </a:solidFill>
              <a:latin typeface="Algerian" pitchFamily="82"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rPr>
              <a:t>Rural areas and remote locations</a:t>
            </a:r>
            <a:endPar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rPr>
              <a:t>Disaster relief and emergency situations</a:t>
            </a:r>
            <a:endPar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867" b="1" i="0" u="none" strike="noStrike" kern="0" cap="none" spc="0" baseline="0">
                <a:solidFill>
                  <a:srgbClr val="000000"/>
                </a:solidFill>
                <a:latin typeface="Arial" pitchFamily="0" charset="0"/>
                <a:ea typeface="Arial" pitchFamily="0" charset="0"/>
                <a:cs typeface="Arial" pitchFamily="0" charset="0"/>
                <a:sym typeface="Arial" pitchFamily="0" charset="0"/>
              </a:rPr>
              <a:t>Industrial and agricultural uses</a:t>
            </a:r>
            <a:endParaRPr lang="zh-CN" altLang="en-US" sz="1867" b="1"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75100530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EEEEEE"/>
      </a:dk2>
      <a:lt2>
        <a:srgbClr val="595959"/>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Simple Light">
      <a:majorFont>
        <a:latin typeface=""/>
        <a:ea typeface=""/>
        <a:cs typeface=""/>
      </a:majorFont>
      <a:minorFont>
        <a:latin typeface=""/>
        <a:ea typeface=""/>
        <a:cs typeface=""/>
      </a:minorFont>
    </a:fontScheme>
    <a:fmtScheme name="Simple Ligh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4117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root</cp:lastModifiedBy>
  <cp:revision>361</cp:revision>
  <dcterms:modified xsi:type="dcterms:W3CDTF">2025-03-27T07:27:34Z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