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314" r:id="rId5"/>
    <p:sldId id="315" r:id="rId6"/>
    <p:sldId id="318" r:id="rId7"/>
    <p:sldId id="324" r:id="rId8"/>
    <p:sldId id="326" r:id="rId9"/>
    <p:sldId id="328" r:id="rId10"/>
    <p:sldId id="327" r:id="rId11"/>
    <p:sldId id="330" r:id="rId12"/>
    <p:sldId id="329" r:id="rId13"/>
    <p:sldId id="331" r:id="rId14"/>
    <p:sldId id="332" r:id="rId15"/>
    <p:sldId id="333" r:id="rId16"/>
    <p:sldId id="334" r:id="rId17"/>
    <p:sldId id="335" r:id="rId18"/>
    <p:sldId id="3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p:cViewPr>
        <p:scale>
          <a:sx n="66" d="100"/>
          <a:sy n="66" d="100"/>
        </p:scale>
        <p:origin x="668" y="3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9/18/2024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75783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98743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99543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453160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334583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95368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36308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006111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68410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430789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secure-website.com/products?category=Gifts&#8217;--"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insecure-website.com/products?category=Gifts"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134500" y="-883926"/>
            <a:ext cx="5674360" cy="3200400"/>
          </a:xfrm>
        </p:spPr>
        <p:txBody>
          <a:bodyPr/>
          <a:lstStyle/>
          <a:p>
            <a:pPr algn="ctr"/>
            <a:br>
              <a:rPr lang="en-US" dirty="0"/>
            </a:br>
            <a:r>
              <a:rPr lang="en-US" dirty="0"/>
              <a:t>INTRODUCTION TO</a:t>
            </a:r>
          </a:p>
        </p:txBody>
      </p:sp>
      <p:pic>
        <p:nvPicPr>
          <p:cNvPr id="1026" name="Picture 2" descr="syringe for SQL Injection">
            <a:extLst>
              <a:ext uri="{FF2B5EF4-FFF2-40B4-BE49-F238E27FC236}">
                <a16:creationId xmlns:a16="http://schemas.microsoft.com/office/drawing/2014/main" id="{D6927F6A-73CE-EE31-66F1-281B0CD34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943" y="2021305"/>
            <a:ext cx="8233255" cy="433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pPr algn="ctr"/>
            <a:r>
              <a:rPr lang="en-US" sz="3200" b="1" dirty="0"/>
              <a:t>Real time example: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4294967295"/>
          </p:nvPr>
        </p:nvSpPr>
        <p:spPr>
          <a:xfrm>
            <a:off x="818149" y="1789531"/>
            <a:ext cx="10193338" cy="4156075"/>
          </a:xfrm>
        </p:spPr>
        <p:txBody>
          <a:bodyPr>
            <a:normAutofit/>
          </a:bodyPr>
          <a:lstStyle/>
          <a:p>
            <a:pPr marL="0" marR="0" indent="0" algn="just">
              <a:lnSpc>
                <a:spcPts val="2250"/>
              </a:lnSpc>
              <a:spcBef>
                <a:spcPts val="600"/>
              </a:spcBef>
              <a:spcAft>
                <a:spcPts val="600"/>
              </a:spcAft>
              <a:buNone/>
            </a:pP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This SQL query asks the database to return:</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Bef>
                <a:spcPts val="600"/>
              </a:spcBef>
              <a:spcAft>
                <a:spcPts val="60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all details (</a:t>
            </a:r>
            <a:r>
              <a:rPr lang="en-US" sz="1800" kern="0" dirty="0">
                <a:solidFill>
                  <a:srgbClr val="000000"/>
                </a:solidFill>
                <a:effectLst/>
                <a:latin typeface="Courier"/>
                <a:ea typeface="Times New Roman" panose="02020603050405020304" pitchFamily="18" charset="0"/>
                <a:cs typeface="Courier New" panose="02070309020205020404" pitchFamily="49" charset="0"/>
              </a:rPr>
              <a:t>*</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Bef>
                <a:spcPts val="600"/>
              </a:spcBef>
              <a:spcAft>
                <a:spcPts val="60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from the </a:t>
            </a:r>
            <a:r>
              <a:rPr lang="en-US" sz="1800" kern="0" dirty="0">
                <a:solidFill>
                  <a:srgbClr val="000000"/>
                </a:solidFill>
                <a:effectLst/>
                <a:latin typeface="Courier"/>
                <a:ea typeface="Times New Roman" panose="02020603050405020304" pitchFamily="18" charset="0"/>
                <a:cs typeface="Courier New" panose="02070309020205020404" pitchFamily="49" charset="0"/>
              </a:rPr>
              <a:t>products</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table</a:t>
            </a:r>
            <a:endParaRPr lang="en-US"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Bef>
                <a:spcPts val="600"/>
              </a:spcBef>
              <a:spcAft>
                <a:spcPts val="60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where the </a:t>
            </a:r>
            <a:r>
              <a:rPr lang="en-US" sz="1800" kern="0" dirty="0">
                <a:solidFill>
                  <a:srgbClr val="000000"/>
                </a:solidFill>
                <a:effectLst/>
                <a:latin typeface="Courier"/>
                <a:ea typeface="Times New Roman" panose="02020603050405020304" pitchFamily="18" charset="0"/>
                <a:cs typeface="Courier New" panose="02070309020205020404" pitchFamily="49" charset="0"/>
              </a:rPr>
              <a:t>category</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a:t>
            </a:r>
            <a:r>
              <a:rPr lang="en-US" sz="1800" kern="0" dirty="0">
                <a:solidFill>
                  <a:srgbClr val="000000"/>
                </a:solidFill>
                <a:effectLst/>
                <a:latin typeface="Courier"/>
                <a:ea typeface="Times New Roman" panose="02020603050405020304" pitchFamily="18" charset="0"/>
                <a:cs typeface="Courier New" panose="02070309020205020404" pitchFamily="49" charset="0"/>
              </a:rPr>
              <a:t>Gifts</a:t>
            </a:r>
            <a:endParaRPr lang="en-US"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Bef>
                <a:spcPts val="600"/>
              </a:spcBef>
              <a:spcAft>
                <a:spcPts val="60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 </a:t>
            </a:r>
            <a:r>
              <a:rPr lang="en-US" sz="1800" kern="0" dirty="0">
                <a:solidFill>
                  <a:srgbClr val="000000"/>
                </a:solidFill>
                <a:effectLst/>
                <a:latin typeface="Courier"/>
                <a:ea typeface="Times New Roman" panose="02020603050405020304" pitchFamily="18" charset="0"/>
                <a:cs typeface="Courier New" panose="02070309020205020404" pitchFamily="49" charset="0"/>
              </a:rPr>
              <a:t>released</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a:t>
            </a:r>
            <a:r>
              <a:rPr lang="en-US" sz="1800" kern="0" dirty="0">
                <a:solidFill>
                  <a:srgbClr val="000000"/>
                </a:solidFill>
                <a:effectLst/>
                <a:latin typeface="Courier"/>
                <a:ea typeface="Times New Roman" panose="02020603050405020304" pitchFamily="18" charset="0"/>
                <a:cs typeface="Courier New" panose="02070309020205020404" pitchFamily="49" charset="0"/>
              </a:rPr>
              <a:t>1</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0" marR="0" lvl="0" indent="0" algn="just">
              <a:lnSpc>
                <a:spcPts val="2250"/>
              </a:lnSpc>
              <a:spcBef>
                <a:spcPts val="0"/>
              </a:spcBef>
              <a:spcAft>
                <a:spcPts val="800"/>
              </a:spcAft>
              <a:buSzPts val="1000"/>
              <a:buNone/>
              <a:tabLst>
                <a:tab pos="457200" algn="l"/>
              </a:tabLst>
            </a:pP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ts val="2250"/>
              </a:lnSpc>
              <a:spcBef>
                <a:spcPts val="0"/>
              </a:spcBef>
              <a:spcAft>
                <a:spcPts val="600"/>
              </a:spcAft>
              <a:buNone/>
            </a:pP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The restriction </a:t>
            </a:r>
            <a:r>
              <a:rPr lang="en-US" sz="1800" kern="0" dirty="0">
                <a:effectLst/>
                <a:latin typeface="Courier"/>
                <a:ea typeface="Times New Roman" panose="02020603050405020304" pitchFamily="18" charset="0"/>
                <a:cs typeface="Courier New" panose="02070309020205020404" pitchFamily="49" charset="0"/>
              </a:rPr>
              <a:t>released = 1</a:t>
            </a: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 is being used to hide products that are not released. We could assume for unreleased products, </a:t>
            </a:r>
            <a:r>
              <a:rPr lang="en-US" sz="1800" kern="0" dirty="0">
                <a:effectLst/>
                <a:latin typeface="Courier"/>
                <a:ea typeface="Times New Roman" panose="02020603050405020304" pitchFamily="18" charset="0"/>
                <a:cs typeface="Courier New" panose="02070309020205020404" pitchFamily="49" charset="0"/>
              </a:rPr>
              <a:t>released = 0</a:t>
            </a: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357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pPr algn="ctr"/>
            <a:r>
              <a:rPr lang="en-US" sz="3200" b="1" dirty="0"/>
              <a:t>Real time example: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11</a:t>
            </a:fld>
            <a:endParaRPr lang="en-US" dirty="0"/>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4294967295"/>
          </p:nvPr>
        </p:nvSpPr>
        <p:spPr>
          <a:xfrm>
            <a:off x="818149" y="1789531"/>
            <a:ext cx="10770668" cy="4156075"/>
          </a:xfrm>
        </p:spPr>
        <p:txBody>
          <a:bodyPr>
            <a:normAutofit/>
          </a:bodyPr>
          <a:lstStyle/>
          <a:p>
            <a:pPr>
              <a:lnSpc>
                <a:spcPct val="200000"/>
              </a:lnSpc>
              <a:spcBef>
                <a:spcPts val="600"/>
              </a:spcBef>
              <a:spcAft>
                <a:spcPts val="600"/>
              </a:spcAft>
            </a:pP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The application doesn't implement any defenses against SQL injection attacks. This means an attacker can construct the following attack, for example:</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600"/>
              </a:spcBef>
              <a:spcAft>
                <a:spcPts val="600"/>
              </a:spcAft>
              <a:buNone/>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0" dirty="0">
                <a:solidFill>
                  <a:srgbClr val="000000"/>
                </a:solidFill>
                <a:effectLst/>
                <a:latin typeface="Courier"/>
                <a:ea typeface="Times New Roman" panose="02020603050405020304" pitchFamily="18" charset="0"/>
                <a:cs typeface="Courier New" panose="02070309020205020404" pitchFamily="49" charset="0"/>
                <a:hlinkClick r:id="rId3"/>
              </a:rPr>
              <a:t>https://secure-website.com/products?category=Gifts’--</a:t>
            </a:r>
            <a:endParaRPr lang="en-US"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Bef>
                <a:spcPts val="0"/>
              </a:spcBef>
            </a:pP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This results in the SQL query:</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0" dirty="0">
                <a:solidFill>
                  <a:srgbClr val="000000"/>
                </a:solidFill>
                <a:effectLst/>
                <a:latin typeface="Courier"/>
                <a:ea typeface="Times New Roman" panose="02020603050405020304" pitchFamily="18" charset="0"/>
                <a:cs typeface="Courier New" panose="02070309020205020404" pitchFamily="49" charset="0"/>
              </a:rPr>
              <a:t>SELECT * FROM products WHERE category = 'Gifts'--' AND released =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364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pPr algn="ctr"/>
            <a:r>
              <a:rPr lang="en-US" b="1" dirty="0"/>
              <a:t>How to prevent SQL injection</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9" y="1569864"/>
            <a:ext cx="9788894" cy="3914910"/>
          </a:xfrm>
        </p:spPr>
        <p:txBody>
          <a:bodyPr>
            <a:noAutofit/>
          </a:bodyPr>
          <a:lstStyle/>
          <a:p>
            <a:pPr marL="0" marR="0" algn="just">
              <a:lnSpc>
                <a:spcPct val="200000"/>
              </a:lnSpc>
              <a:spcBef>
                <a:spcPts val="0"/>
              </a:spcBef>
              <a:spcAft>
                <a:spcPts val="800"/>
              </a:spcAft>
            </a:pPr>
            <a:r>
              <a:rPr lang="en-US" sz="1700" kern="100" dirty="0">
                <a:solidFill>
                  <a:schemeClr val="tx1">
                    <a:lumMod val="95000"/>
                    <a:lumOff val="5000"/>
                  </a:schemeClr>
                </a:solidFill>
                <a:effectLst/>
                <a:latin typeface="Arial" panose="020B0604020202020204" pitchFamily="34" charset="0"/>
                <a:ea typeface="Calibri" panose="020F0502020204030204" pitchFamily="34" charset="0"/>
                <a:cs typeface="Times New Roman" panose="02020603050405020304" pitchFamily="18" charset="0"/>
              </a:rPr>
              <a:t>You can prevent most instances of SQL injection using parameterized queries instead of string concatenation within the query. These parameterized queries are also know as "prepared statements".</a:t>
            </a:r>
            <a:endParaRPr lang="en-US" sz="1700" kern="1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700" kern="0" dirty="0" err="1">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PreparedStatement</a:t>
            </a:r>
            <a:r>
              <a:rPr lang="en-US" sz="1700" kern="0" dirty="0">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 statement = </a:t>
            </a:r>
            <a:r>
              <a:rPr lang="en-US" sz="1700" kern="0" dirty="0" err="1">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connection.prepareStatement</a:t>
            </a:r>
            <a:r>
              <a:rPr lang="en-US" sz="1700" kern="0" dirty="0">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("SELECT * FROM products WHERE category = ?");</a:t>
            </a:r>
            <a:endParaRPr lang="en-US" sz="17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700" kern="0" dirty="0" err="1">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statement.setString</a:t>
            </a:r>
            <a:r>
              <a:rPr lang="en-US" sz="1700" kern="0" dirty="0">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(1, input);</a:t>
            </a:r>
            <a:endParaRPr lang="en-US" sz="17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700" kern="0" dirty="0" err="1">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ResultSet</a:t>
            </a:r>
            <a:r>
              <a:rPr lang="en-US" sz="1700" kern="0" dirty="0">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 </a:t>
            </a:r>
            <a:r>
              <a:rPr lang="en-US" sz="1700" kern="0" dirty="0" err="1">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resultSet</a:t>
            </a:r>
            <a:r>
              <a:rPr lang="en-US" sz="1700" kern="0" dirty="0">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 = </a:t>
            </a:r>
            <a:r>
              <a:rPr lang="en-US" sz="1700" kern="0" dirty="0" err="1">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statement.executeQuery</a:t>
            </a:r>
            <a:r>
              <a:rPr lang="en-US" sz="1700" kern="0" dirty="0">
                <a:solidFill>
                  <a:schemeClr val="tx1">
                    <a:lumMod val="95000"/>
                    <a:lumOff val="5000"/>
                  </a:schemeClr>
                </a:solidFill>
                <a:effectLst/>
                <a:latin typeface="Courier"/>
                <a:ea typeface="Times New Roman" panose="02020603050405020304" pitchFamily="18" charset="0"/>
                <a:cs typeface="Times New Roman" panose="02020603050405020304" pitchFamily="18" charset="0"/>
              </a:rPr>
              <a:t>();</a:t>
            </a:r>
          </a:p>
          <a:p>
            <a:pPr marL="0" marR="0">
              <a:lnSpc>
                <a:spcPts val="2250"/>
              </a:lnSpc>
              <a:spcBef>
                <a:spcPts val="0"/>
              </a:spcBef>
              <a:spcAft>
                <a:spcPts val="800"/>
              </a:spcAft>
            </a:pPr>
            <a:r>
              <a:rPr lang="en-US" sz="1700" kern="100" dirty="0">
                <a:solidFill>
                  <a:schemeClr val="tx1">
                    <a:lumMod val="95000"/>
                    <a:lumOff val="5000"/>
                  </a:schemeClr>
                </a:solidFill>
                <a:effectLst/>
                <a:latin typeface="Arial" panose="020B0604020202020204" pitchFamily="34" charset="0"/>
                <a:ea typeface="Calibri" panose="020F0502020204030204" pitchFamily="34" charset="0"/>
                <a:cs typeface="Times New Roman" panose="02020603050405020304" pitchFamily="18" charset="0"/>
              </a:rPr>
              <a:t>that prevents the user input from interfering with the query structure</a:t>
            </a:r>
            <a:r>
              <a:rPr lang="en-US" sz="17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200000"/>
              </a:lnSpc>
              <a:spcBef>
                <a:spcPts val="0"/>
              </a:spcBef>
              <a:spcAft>
                <a:spcPts val="800"/>
              </a:spcAft>
            </a:pPr>
            <a:endParaRPr lang="en-US" sz="17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05498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pPr algn="ctr"/>
            <a:r>
              <a:rPr lang="en-US" b="1" dirty="0"/>
              <a:t>How to prevent SQL injection</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9" y="1569864"/>
            <a:ext cx="9788894" cy="3914910"/>
          </a:xfrm>
        </p:spPr>
        <p:txBody>
          <a:bodyPr>
            <a:noAutofit/>
          </a:bodyPr>
          <a:lstStyle/>
          <a:p>
            <a:pPr marL="0" marR="0">
              <a:lnSpc>
                <a:spcPts val="2250"/>
              </a:lnSpc>
              <a:spcBef>
                <a:spcPts val="0"/>
              </a:spcBef>
              <a:spcAft>
                <a:spcPts val="800"/>
              </a:spcAft>
            </a:pPr>
            <a:endPar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ts val="2250"/>
              </a:lnSpc>
              <a:spcBef>
                <a:spcPts val="0"/>
              </a:spcBef>
              <a:spcAft>
                <a:spcPts val="80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Stored Procedures</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stored procedures to encapsulate SQL queries and separate them from user input.</a:t>
            </a:r>
          </a:p>
          <a:p>
            <a:endParaRPr lang="en-US" sz="1800" kern="0" dirty="0">
              <a:solidFill>
                <a:srgbClr val="000000"/>
              </a:solidFill>
              <a:effectLst/>
              <a:latin typeface="Arial" panose="020B0604020202020204" pitchFamily="34" charset="0"/>
              <a:ea typeface="Times New Roman" panose="02020603050405020304" pitchFamily="18" charset="0"/>
            </a:endParaRPr>
          </a:p>
          <a:p>
            <a:r>
              <a:rPr lang="en-US" sz="1800" kern="0" dirty="0">
                <a:solidFill>
                  <a:srgbClr val="000000"/>
                </a:solidFill>
                <a:effectLst/>
                <a:latin typeface="Arial" panose="020B0604020202020204" pitchFamily="34" charset="0"/>
                <a:ea typeface="Times New Roman" panose="02020603050405020304" pitchFamily="18" charset="0"/>
              </a:rPr>
              <a:t>Example:</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pic>
        <p:nvPicPr>
          <p:cNvPr id="4" name="Picture 3">
            <a:extLst>
              <a:ext uri="{FF2B5EF4-FFF2-40B4-BE49-F238E27FC236}">
                <a16:creationId xmlns:a16="http://schemas.microsoft.com/office/drawing/2014/main" id="{66ACEA57-BC9A-7DC9-AF9F-108ABDBF45BA}"/>
              </a:ext>
            </a:extLst>
          </p:cNvPr>
          <p:cNvPicPr>
            <a:picLocks noChangeAspect="1"/>
          </p:cNvPicPr>
          <p:nvPr/>
        </p:nvPicPr>
        <p:blipFill>
          <a:blip r:embed="rId3"/>
          <a:stretch>
            <a:fillRect/>
          </a:stretch>
        </p:blipFill>
        <p:spPr>
          <a:xfrm>
            <a:off x="1488707" y="3671448"/>
            <a:ext cx="8155411" cy="1813326"/>
          </a:xfrm>
          <a:prstGeom prst="rect">
            <a:avLst/>
          </a:prstGeom>
        </p:spPr>
      </p:pic>
    </p:spTree>
    <p:extLst>
      <p:ext uri="{BB962C8B-B14F-4D97-AF65-F5344CB8AC3E}">
        <p14:creationId xmlns:p14="http://schemas.microsoft.com/office/powerpoint/2010/main" val="41535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9" y="1569864"/>
            <a:ext cx="9788894" cy="3914910"/>
          </a:xfrm>
        </p:spPr>
        <p:txBody>
          <a:bodyPr>
            <a:noAutofit/>
          </a:bodyPr>
          <a:lstStyle/>
          <a:p>
            <a:pPr marL="0" marR="0" algn="just">
              <a:lnSpc>
                <a:spcPct val="200000"/>
              </a:lnSpc>
              <a:spcBef>
                <a:spcPts val="0"/>
              </a:spcBef>
              <a:spcAft>
                <a:spcPts val="800"/>
              </a:spcAft>
            </a:pPr>
            <a:endPar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200000"/>
              </a:lnSpc>
              <a:spcBef>
                <a:spcPts val="0"/>
              </a:spcBef>
              <a:spcAft>
                <a:spcPts val="80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SQL Injection is a critical security vulnerability where attackers manipulate SQL queries through </a:t>
            </a: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unsanitized</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user input, potentially compromising databases. It remains a top threat in web applications as identified by OWASP. Preventive measures include using parameterized queries, stored procedures, input validation, and adhering to the principle of least privilege</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425566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normAutofit/>
          </a:bodyPr>
          <a:lstStyle/>
          <a:p>
            <a:r>
              <a:rPr lang="en-US" sz="6000" dirty="0"/>
              <a:t>Thank you</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399" y="-839499"/>
            <a:ext cx="7719461" cy="2376868"/>
          </a:xfrm>
        </p:spPr>
        <p:txBody>
          <a:bodyPr/>
          <a:lstStyle/>
          <a:p>
            <a:r>
              <a:rPr lang="en-US" b="1" dirty="0"/>
              <a:t>An Introduction to SQL Injection</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399" y="2026651"/>
            <a:ext cx="5765533" cy="3128963"/>
          </a:xfrm>
        </p:spPr>
        <p:txBody>
          <a:bodyPr>
            <a:noAutofit/>
          </a:bodyPr>
          <a:lstStyle/>
          <a:p>
            <a:pPr algn="just"/>
            <a:r>
              <a:rPr lang="en-US" sz="1800" dirty="0"/>
              <a:t>SQL injection (SQLi) is a web security vulnerability that allows an attacker to interfere with the queries that an application makes to its database. This can allow an attacker to view data that they are not normally able to retrieve. This might include data that belongs to other users, or any other data that the application can access. In many cases, an attacker can modify or delete this data, causing persistent changes to the application's content or behavior.</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279130" y="326625"/>
            <a:ext cx="9375007" cy="1646555"/>
          </a:xfrm>
        </p:spPr>
        <p:txBody>
          <a:bodyPr/>
          <a:lstStyle/>
          <a:p>
            <a:r>
              <a:rPr lang="en-US" sz="3200" b="1" dirty="0"/>
              <a:t>Impact of a successful SQL injection attack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8" y="2011363"/>
            <a:ext cx="7911967" cy="4155757"/>
          </a:xfrm>
        </p:spPr>
        <p:txBody>
          <a:bodyPr>
            <a:normAutofit/>
          </a:bodyPr>
          <a:lstStyle/>
          <a:p>
            <a:pPr marL="0" indent="0" algn="just">
              <a:spcBef>
                <a:spcPts val="0"/>
              </a:spcBef>
              <a:spcAft>
                <a:spcPts val="1200"/>
              </a:spcAft>
              <a:buNone/>
            </a:pPr>
            <a:r>
              <a:rPr lang="en-US" sz="2100" cap="none" dirty="0"/>
              <a:t>A successful SQL injection attack can result in unauthorized access to sensitive data, such as:</a:t>
            </a:r>
          </a:p>
          <a:p>
            <a:pPr marL="228600" indent="-228600" algn="just">
              <a:spcBef>
                <a:spcPts val="0"/>
              </a:spcBef>
              <a:spcAft>
                <a:spcPts val="1200"/>
              </a:spcAft>
              <a:buFont typeface="Arial" panose="020B0604020202020204" pitchFamily="34" charset="0"/>
              <a:buChar char="•"/>
            </a:pPr>
            <a:r>
              <a:rPr lang="en-US" sz="2100" cap="none" dirty="0"/>
              <a:t>Passwords.</a:t>
            </a:r>
          </a:p>
          <a:p>
            <a:pPr marL="228600" indent="-228600" algn="just">
              <a:spcBef>
                <a:spcPts val="0"/>
              </a:spcBef>
              <a:spcAft>
                <a:spcPts val="1200"/>
              </a:spcAft>
              <a:buFont typeface="Arial" panose="020B0604020202020204" pitchFamily="34" charset="0"/>
              <a:buChar char="•"/>
            </a:pPr>
            <a:r>
              <a:rPr lang="en-US" sz="2100" cap="none" dirty="0"/>
              <a:t>Credit card details.</a:t>
            </a:r>
          </a:p>
          <a:p>
            <a:pPr marL="228600" indent="-228600" algn="just">
              <a:spcBef>
                <a:spcPts val="0"/>
              </a:spcBef>
              <a:spcAft>
                <a:spcPts val="1200"/>
              </a:spcAft>
              <a:buFont typeface="Arial" panose="020B0604020202020204" pitchFamily="34" charset="0"/>
              <a:buChar char="•"/>
            </a:pPr>
            <a:r>
              <a:rPr lang="en-US" sz="2100" cap="none" dirty="0"/>
              <a:t>Personal user information.</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3</a:t>
            </a:fld>
            <a:endParaRPr lang="en-US" dirty="0"/>
          </a:p>
        </p:txBody>
      </p:sp>
      <p:pic>
        <p:nvPicPr>
          <p:cNvPr id="2052" name="Picture 4" descr="Understanding SQL Injection Attacks and How to Prevent Them | by  Crafting-Code | Medium">
            <a:extLst>
              <a:ext uri="{FF2B5EF4-FFF2-40B4-BE49-F238E27FC236}">
                <a16:creationId xmlns:a16="http://schemas.microsoft.com/office/drawing/2014/main" id="{26D36FDE-0845-70B0-7E37-88ED73298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758" y="4240831"/>
            <a:ext cx="561975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0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r>
              <a:rPr lang="en-US" b="1" dirty="0"/>
              <a:t>SQL injection in different parts of the query</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1145404" y="2132598"/>
            <a:ext cx="9375007" cy="3914910"/>
          </a:xfrm>
        </p:spPr>
        <p:txBody>
          <a:bodyPr>
            <a:normAutofit/>
          </a:bodyPr>
          <a:lstStyle/>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kern="0" dirty="0">
                <a:solidFill>
                  <a:srgbClr val="000000"/>
                </a:solidFill>
                <a:effectLst/>
                <a:latin typeface="Courier"/>
                <a:ea typeface="Times New Roman" panose="02020603050405020304" pitchFamily="18" charset="0"/>
                <a:cs typeface="Courier New" panose="02070309020205020404" pitchFamily="49" charset="0"/>
              </a:rPr>
              <a:t>UPDATE</a:t>
            </a: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statements, within the updated values or the </a:t>
            </a:r>
            <a:r>
              <a:rPr lang="en-US" kern="0" dirty="0">
                <a:solidFill>
                  <a:srgbClr val="000000"/>
                </a:solidFill>
                <a:effectLst/>
                <a:latin typeface="Courier"/>
                <a:ea typeface="Times New Roman" panose="02020603050405020304" pitchFamily="18" charset="0"/>
                <a:cs typeface="Courier New" panose="02070309020205020404" pitchFamily="49" charset="0"/>
              </a:rPr>
              <a:t>WHERE</a:t>
            </a: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clause.</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kern="0" dirty="0">
                <a:solidFill>
                  <a:srgbClr val="000000"/>
                </a:solidFill>
                <a:effectLst/>
                <a:latin typeface="Courier"/>
                <a:ea typeface="Times New Roman" panose="02020603050405020304" pitchFamily="18" charset="0"/>
                <a:cs typeface="Courier New" panose="02070309020205020404" pitchFamily="49" charset="0"/>
              </a:rPr>
              <a:t>INSERT</a:t>
            </a: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statements, within the inserted values.</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kern="0" dirty="0">
                <a:solidFill>
                  <a:srgbClr val="000000"/>
                </a:solidFill>
                <a:effectLst/>
                <a:latin typeface="Courier"/>
                <a:ea typeface="Times New Roman" panose="02020603050405020304" pitchFamily="18" charset="0"/>
                <a:cs typeface="Courier New" panose="02070309020205020404" pitchFamily="49" charset="0"/>
              </a:rPr>
              <a:t>SELECT</a:t>
            </a: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statements, within the table or column name.</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kern="0" dirty="0">
                <a:solidFill>
                  <a:srgbClr val="000000"/>
                </a:solidFill>
                <a:effectLst/>
                <a:latin typeface="Courier"/>
                <a:ea typeface="Times New Roman" panose="02020603050405020304" pitchFamily="18" charset="0"/>
                <a:cs typeface="Courier New" panose="02070309020205020404" pitchFamily="49" charset="0"/>
              </a:rPr>
              <a:t>SELECT</a:t>
            </a: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statements, within the </a:t>
            </a:r>
            <a:r>
              <a:rPr lang="en-US" kern="0" dirty="0">
                <a:solidFill>
                  <a:srgbClr val="000000"/>
                </a:solidFill>
                <a:effectLst/>
                <a:latin typeface="Courier"/>
                <a:ea typeface="Times New Roman" panose="02020603050405020304" pitchFamily="18" charset="0"/>
                <a:cs typeface="Courier New" panose="02070309020205020404" pitchFamily="49" charset="0"/>
              </a:rPr>
              <a:t>ORDER BY</a:t>
            </a:r>
            <a:r>
              <a:rPr lang="en-US"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clause.</a:t>
            </a:r>
            <a:endParaRPr lang="en-US"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39840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779644" y="85993"/>
            <a:ext cx="9375007" cy="1646555"/>
          </a:xfrm>
        </p:spPr>
        <p:txBody>
          <a:bodyPr/>
          <a:lstStyle/>
          <a:p>
            <a:pPr algn="ctr"/>
            <a:r>
              <a:rPr lang="en-US" sz="3200" b="1" dirty="0"/>
              <a:t>How SQL Injection Works</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8" y="1597479"/>
            <a:ext cx="9172878" cy="4155757"/>
          </a:xfrm>
        </p:spPr>
        <p:txBody>
          <a:bodyPr>
            <a:normAutofit/>
          </a:bodyPr>
          <a:lstStyle/>
          <a:p>
            <a:pPr marL="0" indent="0" algn="just">
              <a:spcBef>
                <a:spcPts val="0"/>
              </a:spcBef>
              <a:spcAft>
                <a:spcPts val="1200"/>
              </a:spcAft>
              <a:buNone/>
            </a:pPr>
            <a:r>
              <a:rPr lang="en-US" sz="2100" cap="none" dirty="0"/>
              <a:t>Consider this login page where a user attempts to log in with a username and password. If the credentials match, the login is successful. Otherwise, an "incorrect username or password" message is displayed, prompting the user to try logging in again.</a:t>
            </a:r>
          </a:p>
          <a:p>
            <a:pPr marL="0" indent="0" algn="just">
              <a:spcBef>
                <a:spcPts val="0"/>
              </a:spcBef>
              <a:spcAft>
                <a:spcPts val="1200"/>
              </a:spcAft>
              <a:buNone/>
            </a:pPr>
            <a:endParaRPr lang="en-US" sz="2100" cap="none" dirty="0"/>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5</a:t>
            </a:fld>
            <a:endParaRPr lang="en-US" dirty="0"/>
          </a:p>
        </p:txBody>
      </p:sp>
      <p:pic>
        <p:nvPicPr>
          <p:cNvPr id="5" name="Picture 4">
            <a:extLst>
              <a:ext uri="{FF2B5EF4-FFF2-40B4-BE49-F238E27FC236}">
                <a16:creationId xmlns:a16="http://schemas.microsoft.com/office/drawing/2014/main" id="{E36F878A-2E26-4F2E-412A-E973E475309A}"/>
              </a:ext>
            </a:extLst>
          </p:cNvPr>
          <p:cNvPicPr>
            <a:picLocks noChangeAspect="1"/>
          </p:cNvPicPr>
          <p:nvPr/>
        </p:nvPicPr>
        <p:blipFill>
          <a:blip r:embed="rId3"/>
          <a:stretch>
            <a:fillRect/>
          </a:stretch>
        </p:blipFill>
        <p:spPr>
          <a:xfrm>
            <a:off x="2489735" y="3244034"/>
            <a:ext cx="6367913" cy="3107759"/>
          </a:xfrm>
          <a:prstGeom prst="rect">
            <a:avLst/>
          </a:prstGeom>
        </p:spPr>
      </p:pic>
    </p:spTree>
    <p:extLst>
      <p:ext uri="{BB962C8B-B14F-4D97-AF65-F5344CB8AC3E}">
        <p14:creationId xmlns:p14="http://schemas.microsoft.com/office/powerpoint/2010/main" val="64907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279130" y="85993"/>
            <a:ext cx="9375007" cy="1646555"/>
          </a:xfrm>
        </p:spPr>
        <p:txBody>
          <a:bodyPr/>
          <a:lstStyle/>
          <a:p>
            <a:pPr algn="ctr"/>
            <a:r>
              <a:rPr lang="en-US" sz="3200" b="1" dirty="0"/>
              <a:t>How SQL Injection Works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pic>
        <p:nvPicPr>
          <p:cNvPr id="6" name="Picture 5">
            <a:extLst>
              <a:ext uri="{FF2B5EF4-FFF2-40B4-BE49-F238E27FC236}">
                <a16:creationId xmlns:a16="http://schemas.microsoft.com/office/drawing/2014/main" id="{B9A820BF-EC52-C701-501E-95B6CD4C5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56" y="1497480"/>
            <a:ext cx="7893518" cy="4440104"/>
          </a:xfrm>
          <a:prstGeom prst="rect">
            <a:avLst/>
          </a:prstGeom>
        </p:spPr>
      </p:pic>
    </p:spTree>
    <p:extLst>
      <p:ext uri="{BB962C8B-B14F-4D97-AF65-F5344CB8AC3E}">
        <p14:creationId xmlns:p14="http://schemas.microsoft.com/office/powerpoint/2010/main" val="23763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pPr algn="ctr"/>
            <a:r>
              <a:rPr lang="en-US" b="1" dirty="0"/>
              <a:t>SQL injection examples</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9" y="2022250"/>
            <a:ext cx="9788894" cy="3914910"/>
          </a:xfrm>
        </p:spPr>
        <p:txBody>
          <a:bodyPr/>
          <a:lstStyle/>
          <a:p>
            <a:pPr marR="0" lvl="0" algn="just">
              <a:lnSpc>
                <a:spcPct val="200000"/>
              </a:lnSpc>
              <a:spcBef>
                <a:spcPts val="0"/>
              </a:spcBef>
              <a:spcAft>
                <a:spcPts val="800"/>
              </a:spcAft>
              <a:buSzPts val="1000"/>
              <a:tabLst>
                <a:tab pos="457200" algn="l"/>
              </a:tabLs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There are lots of SQL injection vulnerabilities, attacks, and techniques, that occur in different situations. Some common SQL injection examples include:</a:t>
            </a: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Retrieving hidden data</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where you can modify a SQL query to return additional result.</a:t>
            </a: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UNION attacks</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where you can retrieve data from different database tables.</a:t>
            </a: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Blind SQL injection</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where the results of a query you control are not returned in the application's responses.</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340461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779644" y="85993"/>
            <a:ext cx="9375007" cy="1646555"/>
          </a:xfrm>
        </p:spPr>
        <p:txBody>
          <a:bodyPr/>
          <a:lstStyle/>
          <a:p>
            <a:pPr algn="ctr"/>
            <a:r>
              <a:rPr lang="en-US" sz="3200" b="1" dirty="0"/>
              <a:t>Real time example: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8</a:t>
            </a:fld>
            <a:endParaRPr lang="en-US" dirty="0"/>
          </a:p>
        </p:txBody>
      </p:sp>
      <p:pic>
        <p:nvPicPr>
          <p:cNvPr id="6" name="Picture 5">
            <a:extLst>
              <a:ext uri="{FF2B5EF4-FFF2-40B4-BE49-F238E27FC236}">
                <a16:creationId xmlns:a16="http://schemas.microsoft.com/office/drawing/2014/main" id="{2B0A30E2-730D-2D13-281F-D2F6CEA8A291}"/>
              </a:ext>
            </a:extLst>
          </p:cNvPr>
          <p:cNvPicPr>
            <a:picLocks noChangeAspect="1"/>
          </p:cNvPicPr>
          <p:nvPr/>
        </p:nvPicPr>
        <p:blipFill>
          <a:blip r:embed="rId3"/>
          <a:stretch>
            <a:fillRect/>
          </a:stretch>
        </p:blipFill>
        <p:spPr>
          <a:xfrm>
            <a:off x="1297309" y="1322238"/>
            <a:ext cx="9253021" cy="5334327"/>
          </a:xfrm>
          <a:prstGeom prst="rect">
            <a:avLst/>
          </a:prstGeom>
        </p:spPr>
      </p:pic>
    </p:spTree>
    <p:extLst>
      <p:ext uri="{BB962C8B-B14F-4D97-AF65-F5344CB8AC3E}">
        <p14:creationId xmlns:p14="http://schemas.microsoft.com/office/powerpoint/2010/main" val="1616010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pPr algn="ctr"/>
            <a:r>
              <a:rPr lang="en-US" sz="3200" b="1" dirty="0"/>
              <a:t>Real time example: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9</a:t>
            </a:fld>
            <a:endParaRPr lang="en-US" dirty="0"/>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4294967295"/>
          </p:nvPr>
        </p:nvSpPr>
        <p:spPr>
          <a:xfrm>
            <a:off x="818149" y="1789531"/>
            <a:ext cx="10193338" cy="4156075"/>
          </a:xfrm>
        </p:spPr>
        <p:txBody>
          <a:bodyPr>
            <a:normAutofit/>
          </a:bodyPr>
          <a:lstStyle/>
          <a:p>
            <a:pPr marL="0" marR="0" algn="just">
              <a:lnSpc>
                <a:spcPct val="200000"/>
              </a:lnSpc>
              <a:spcBef>
                <a:spcPts val="600"/>
              </a:spcBef>
              <a:spcAft>
                <a:spcPts val="600"/>
              </a:spcAft>
            </a:pP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Imagine a shopping application that displays products in different categories. When the user clicks on the </a:t>
            </a:r>
            <a:r>
              <a:rPr lang="en-US" sz="1800" b="1" kern="0" dirty="0">
                <a:effectLst/>
                <a:latin typeface="Arial" panose="020B0604020202020204" pitchFamily="34" charset="0"/>
                <a:ea typeface="Times New Roman" panose="02020603050405020304" pitchFamily="18" charset="0"/>
                <a:cs typeface="Times New Roman" panose="02020603050405020304" pitchFamily="18" charset="0"/>
              </a:rPr>
              <a:t>Gifts</a:t>
            </a: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 category, their browser requests the URL: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200000"/>
              </a:lnSpc>
              <a:spcBef>
                <a:spcPts val="0"/>
              </a:spcBef>
              <a:spcAft>
                <a:spcPts val="0"/>
              </a:spcAft>
              <a:buNone/>
            </a:pPr>
            <a:r>
              <a:rPr lang="en-US" sz="1800" kern="0" dirty="0">
                <a:solidFill>
                  <a:srgbClr val="000000"/>
                </a:solidFill>
                <a:effectLst/>
                <a:latin typeface="Courier"/>
                <a:ea typeface="Times New Roman" panose="02020603050405020304" pitchFamily="18" charset="0"/>
                <a:cs typeface="Courier New" panose="02070309020205020404" pitchFamily="49" charset="0"/>
              </a:rPr>
              <a:t>	</a:t>
            </a:r>
            <a:r>
              <a:rPr lang="en-US" sz="1800" kern="0" dirty="0">
                <a:solidFill>
                  <a:srgbClr val="000000"/>
                </a:solidFill>
                <a:effectLst/>
                <a:latin typeface="Courier"/>
                <a:ea typeface="Times New Roman" panose="02020603050405020304" pitchFamily="18" charset="0"/>
                <a:cs typeface="Courier New" panose="02070309020205020404" pitchFamily="49" charset="0"/>
                <a:hlinkClick r:id="rId3"/>
              </a:rPr>
              <a:t>https://secure-website.com/products?category=Gifts</a:t>
            </a:r>
            <a:endParaRPr lang="en-US" sz="1800" kern="0" dirty="0">
              <a:solidFill>
                <a:srgbClr val="000000"/>
              </a:solidFill>
              <a:effectLst/>
              <a:latin typeface="Courier"/>
              <a:ea typeface="Times New Roman" panose="02020603050405020304" pitchFamily="18" charset="0"/>
              <a:cs typeface="Courier New" panose="02070309020205020404" pitchFamily="49" charset="0"/>
            </a:endParaRPr>
          </a:p>
          <a:p>
            <a:pPr marL="0" marR="0" indent="0" algn="just">
              <a:lnSpc>
                <a:spcPct val="200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600"/>
              </a:spcBef>
              <a:spcAft>
                <a:spcPts val="600"/>
              </a:spcAft>
            </a:pP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This causes the application to make a SQL query to retrieve details of the relevant products from the database: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200000"/>
              </a:lnSpc>
              <a:spcBef>
                <a:spcPts val="0"/>
              </a:spcBef>
              <a:spcAft>
                <a:spcPts val="0"/>
              </a:spcAft>
              <a:buNone/>
            </a:pPr>
            <a:r>
              <a:rPr lang="en-US" sz="1800" kern="0" dirty="0">
                <a:solidFill>
                  <a:srgbClr val="000000"/>
                </a:solidFill>
                <a:effectLst/>
                <a:latin typeface="Courier"/>
                <a:ea typeface="Times New Roman" panose="02020603050405020304" pitchFamily="18" charset="0"/>
                <a:cs typeface="Courier New" panose="02070309020205020404" pitchFamily="49" charset="0"/>
              </a:rPr>
              <a:t>	SELECT * FROM products WHERE category = 'Gifts' AND released =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2986651"/>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{5D3F5E62-C3DA-463E-AD63-0D8718931328}tf22318419_win32</Template>
  <TotalTime>1</TotalTime>
  <Words>701</Words>
  <Application>Microsoft Office PowerPoint</Application>
  <PresentationFormat>Widescreen</PresentationFormat>
  <Paragraphs>85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vt:lpstr>
      <vt:lpstr>Symbol</vt:lpstr>
      <vt:lpstr>Tenorite</vt:lpstr>
      <vt:lpstr>Custom</vt:lpstr>
      <vt:lpstr> INTRODUCTION TO</vt:lpstr>
      <vt:lpstr>An Introduction to SQL Injection</vt:lpstr>
      <vt:lpstr>Impact of a successful SQL injection attack </vt:lpstr>
      <vt:lpstr>SQL injection in different parts of the query</vt:lpstr>
      <vt:lpstr>How SQL Injection Works</vt:lpstr>
      <vt:lpstr>How SQL Injection Works</vt:lpstr>
      <vt:lpstr>SQL injection examples</vt:lpstr>
      <vt:lpstr>Real time example:</vt:lpstr>
      <vt:lpstr>Real time example:</vt:lpstr>
      <vt:lpstr>Real time example:</vt:lpstr>
      <vt:lpstr>Real time example:</vt:lpstr>
      <vt:lpstr>How to prevent SQL injection</vt:lpstr>
      <vt:lpstr>How to prevent SQL injection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dc:title>
  <dc:creator>Prasanth Satya Sai Kiran, Gandikota</dc:creator>
  <cp:lastModifiedBy>Prasanth Satya Sai Kiran, Gandikota</cp:lastModifiedBy>
  <cp:revision>1</cp:revision>
  <dcterms:created xsi:type="dcterms:W3CDTF">2024-09-17T20:03:30Z</dcterms:created>
  <dcterms:modified xsi:type="dcterms:W3CDTF">2024-09-18T02:05:29Z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2024-09-18T02:04:11Z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bb8d99a6-6465-4546-abe5-16eb429d58e7</vt:lpwstr>
  </property>
  <property fmtid="{D5CDD505-2E9C-101B-9397-08002B2CF9AE}" pid="9" name="MSIP_Label_ea60d57e-af5b-4752-ac57-3e4f28ca11dc_ContentBits">
    <vt:lpwstr>0</vt:lpwstr>
  </property>
</Properties>
</file>