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charts/chart3.xml" ContentType="application/vnd.openxmlformats-officedocument.drawingml.chart+xml"/>
  <Override PartName="/ppt/charts/chart4.xml" ContentType="application/vnd.openxmlformats-officedocument.drawingml.char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60" r:id="rId3"/>
    <p:sldId id="258" r:id="rId4"/>
    <p:sldId id="257" r:id="rId5"/>
    <p:sldId id="261" r:id="rId6"/>
    <p:sldId id="28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3" r:id="rId27"/>
    <p:sldId id="282" r:id="rId28"/>
    <p:sldId id="285" r:id="rId29"/>
    <p:sldId id="287" r:id="rId30"/>
    <p:sldId id="288" r:id="rId31"/>
    <p:sldId id="289" r:id="rId32"/>
    <p:sldId id="290" r:id="rId33"/>
    <p:sldId id="291" r:id="rId34"/>
    <p:sldId id="292" r:id="rId35"/>
    <p:sldId id="293" r:id="rId36"/>
    <p:sldId id="294" r:id="rId37"/>
    <p:sldId id="295" r:id="rId38"/>
    <p:sldId id="296" r:id="rId39"/>
    <p:sldId id="297" r:id="rId40"/>
    <p:sldId id="299" r:id="rId41"/>
    <p:sldId id="298" r:id="rId42"/>
  </p:sldIdLst>
  <p:sldSz cx="1216183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C5086"/>
    <a:srgbClr val="1A2F4E"/>
    <a:srgbClr val="85A6D7"/>
    <a:srgbClr val="110472"/>
    <a:srgbClr val="DFF9D7"/>
    <a:srgbClr val="B4F1A1"/>
    <a:srgbClr val="0000FF"/>
    <a:srgbClr val="163F09"/>
    <a:srgbClr val="B6E571"/>
    <a:srgbClr val="256A1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753" autoAdjust="0"/>
  </p:normalViewPr>
  <p:slideViewPr>
    <p:cSldViewPr>
      <p:cViewPr>
        <p:scale>
          <a:sx n="70" d="100"/>
          <a:sy n="70" d="100"/>
        </p:scale>
        <p:origin x="-420" y="100"/>
      </p:cViewPr>
      <p:guideLst>
        <p:guide orient="horz" pos="2160"/>
        <p:guide pos="3831"/>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prabh\OneDrive\Desktop\Spring2020\SPM\Project\08_CS591_CP_Team_03\08_CS591_CP_Team_03_Lab3_Outcomes\08_CS591_CP_Team_03_Lab3_INPUT_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prabh\OneDrive\Desktop\Spring2020\SPM\Project\08_CS591_CP_Team_03\08_CS591_CP_Team_03_Lab3_Outcomes\08_CS591_CP_Team_03_Lab3_INPUT_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prabh\OneDrive\Desktop\Spring2020\SPM\Project\08_CS591_CP_Team_03\08_CS591_CP_Team_03_Lab3_Outcomes\08_CS591_CP_Team_03_Lab3_INPUT_DATA.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prabh\OneDrive\Desktop\Spring2020\SPM\Project\08_CS591_CP_Team_03\08_CS591_CP_Team_03_Lab3_Outcomes\08_CS591_CP_Team_03_Lab3_INPUT_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lang val="en-US"/>
  <c:style val="4"/>
  <c:chart>
    <c:title>
      <c:tx>
        <c:rich>
          <a:bodyPr/>
          <a:lstStyle/>
          <a:p>
            <a:pPr>
              <a:defRPr/>
            </a:pPr>
            <a:r>
              <a:rPr lang="en-US"/>
              <a:t>Project Duration vs Case#</a:t>
            </a:r>
          </a:p>
        </c:rich>
      </c:tx>
    </c:title>
    <c:plotArea>
      <c:layout/>
      <c:lineChart>
        <c:grouping val="standard"/>
        <c:ser>
          <c:idx val="0"/>
          <c:order val="0"/>
          <c:tx>
            <c:strRef>
              <c:f>Sheet9!$D$1</c:f>
              <c:strCache>
                <c:ptCount val="1"/>
                <c:pt idx="0">
                  <c:v>PROJECT TOTAL DURATION</c:v>
                </c:pt>
              </c:strCache>
            </c:strRef>
          </c:tx>
          <c:dLbls>
            <c:spPr>
              <a:ln>
                <a:solidFill>
                  <a:schemeClr val="bg1"/>
                </a:solidFill>
              </a:ln>
            </c:spPr>
            <c:showVal val="1"/>
            <c:extLst xmlns:c16r2="http://schemas.microsoft.com/office/drawing/2015/06/chart">
              <c:ext xmlns:c15="http://schemas.microsoft.com/office/drawing/2012/chart" uri="{CE6537A1-D6FC-4f65-9D91-7224C49458BB}">
                <c15:showLeaderLines val="0"/>
              </c:ext>
            </c:extLst>
          </c:dLbls>
          <c:cat>
            <c:numRef>
              <c:f>Sheet9!$A$2:$A$6</c:f>
              <c:numCache>
                <c:formatCode>General</c:formatCode>
                <c:ptCount val="5"/>
                <c:pt idx="0">
                  <c:v>2</c:v>
                </c:pt>
                <c:pt idx="1">
                  <c:v>1</c:v>
                </c:pt>
                <c:pt idx="2">
                  <c:v>0</c:v>
                </c:pt>
                <c:pt idx="3">
                  <c:v>3</c:v>
                </c:pt>
                <c:pt idx="4">
                  <c:v>4</c:v>
                </c:pt>
              </c:numCache>
            </c:numRef>
          </c:cat>
          <c:val>
            <c:numRef>
              <c:f>Sheet9!$D$2:$D$6</c:f>
              <c:numCache>
                <c:formatCode>General</c:formatCode>
                <c:ptCount val="5"/>
                <c:pt idx="0">
                  <c:v>650.38</c:v>
                </c:pt>
                <c:pt idx="1">
                  <c:v>640</c:v>
                </c:pt>
                <c:pt idx="2">
                  <c:v>571</c:v>
                </c:pt>
                <c:pt idx="3">
                  <c:v>562.70000000000005</c:v>
                </c:pt>
                <c:pt idx="4">
                  <c:v>555.91</c:v>
                </c:pt>
              </c:numCache>
            </c:numRef>
          </c:val>
          <c:extLst xmlns:c16r2="http://schemas.microsoft.com/office/drawing/2015/06/chart">
            <c:ext xmlns:c16="http://schemas.microsoft.com/office/drawing/2014/chart" uri="{C3380CC4-5D6E-409C-BE32-E72D297353CC}">
              <c16:uniqueId val="{00000000-D82C-418A-B697-636A0DA668CC}"/>
            </c:ext>
          </c:extLst>
        </c:ser>
        <c:marker val="1"/>
        <c:axId val="174568576"/>
        <c:axId val="174570496"/>
      </c:lineChart>
      <c:catAx>
        <c:axId val="174568576"/>
        <c:scaling>
          <c:orientation val="minMax"/>
        </c:scaling>
        <c:axPos val="b"/>
        <c:title>
          <c:tx>
            <c:rich>
              <a:bodyPr/>
              <a:lstStyle/>
              <a:p>
                <a:pPr>
                  <a:defRPr/>
                </a:pPr>
                <a:r>
                  <a:rPr lang="en-US"/>
                  <a:t>Case#</a:t>
                </a:r>
              </a:p>
            </c:rich>
          </c:tx>
        </c:title>
        <c:numFmt formatCode="General" sourceLinked="1"/>
        <c:tickLblPos val="nextTo"/>
        <c:crossAx val="174570496"/>
        <c:crosses val="autoZero"/>
        <c:auto val="1"/>
        <c:lblAlgn val="ctr"/>
        <c:lblOffset val="100"/>
      </c:catAx>
      <c:valAx>
        <c:axId val="174570496"/>
        <c:scaling>
          <c:orientation val="minMax"/>
        </c:scaling>
        <c:axPos val="l"/>
        <c:majorGridlines/>
        <c:title>
          <c:tx>
            <c:rich>
              <a:bodyPr rot="-5400000" vert="horz"/>
              <a:lstStyle/>
              <a:p>
                <a:pPr>
                  <a:defRPr/>
                </a:pPr>
                <a:r>
                  <a:rPr lang="en-US"/>
                  <a:t>Project Duration (in days)</a:t>
                </a:r>
              </a:p>
            </c:rich>
          </c:tx>
        </c:title>
        <c:numFmt formatCode="General" sourceLinked="1"/>
        <c:tickLblPos val="nextTo"/>
        <c:crossAx val="174568576"/>
        <c:crosses val="autoZero"/>
        <c:crossBetween val="between"/>
      </c:valAx>
    </c:plotArea>
    <c:legend>
      <c:legendPos val="r"/>
    </c:legend>
    <c:plotVisOnly val="1"/>
    <c:dispBlanksAs val="gap"/>
  </c:chart>
  <c:spPr>
    <a:ln>
      <a:solidFill>
        <a:schemeClr val="tx1"/>
      </a:solidFill>
    </a:ln>
  </c:sp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a:t>Project Cost vs Case#</a:t>
            </a:r>
          </a:p>
        </c:rich>
      </c:tx>
      <c:layout>
        <c:manualLayout>
          <c:xMode val="edge"/>
          <c:yMode val="edge"/>
          <c:x val="0.22327586206896552"/>
          <c:y val="0"/>
        </c:manualLayout>
      </c:layout>
    </c:title>
    <c:plotArea>
      <c:layout>
        <c:manualLayout>
          <c:layoutTarget val="inner"/>
          <c:xMode val="edge"/>
          <c:yMode val="edge"/>
          <c:x val="0.29251131324101731"/>
          <c:y val="0.19480351414406533"/>
          <c:w val="0.51800909584577792"/>
          <c:h val="0.70065759221957846"/>
        </c:manualLayout>
      </c:layout>
      <c:lineChart>
        <c:grouping val="standard"/>
        <c:ser>
          <c:idx val="0"/>
          <c:order val="0"/>
          <c:tx>
            <c:strRef>
              <c:f>Sheet9!$C$1</c:f>
              <c:strCache>
                <c:ptCount val="1"/>
                <c:pt idx="0">
                  <c:v>PROJECT TOTAL COST</c:v>
                </c:pt>
              </c:strCache>
            </c:strRef>
          </c:tx>
          <c:dLbls>
            <c:spPr>
              <a:noFill/>
              <a:ln>
                <a:noFill/>
              </a:ln>
              <a:effectLst/>
            </c:spPr>
            <c:dLblPos val="t"/>
            <c:showVal val="1"/>
            <c:extLst xmlns:c16r2="http://schemas.microsoft.com/office/drawing/2015/06/chart">
              <c:ext xmlns:c15="http://schemas.microsoft.com/office/drawing/2012/chart" uri="{CE6537A1-D6FC-4f65-9D91-7224C49458BB}">
                <c15:showLeaderLines val="0"/>
              </c:ext>
            </c:extLst>
          </c:dLbls>
          <c:cat>
            <c:numRef>
              <c:f>Sheet9!$A$2:$A$6</c:f>
              <c:numCache>
                <c:formatCode>General</c:formatCode>
                <c:ptCount val="5"/>
                <c:pt idx="0">
                  <c:v>2</c:v>
                </c:pt>
                <c:pt idx="1">
                  <c:v>1</c:v>
                </c:pt>
                <c:pt idx="2">
                  <c:v>0</c:v>
                </c:pt>
                <c:pt idx="3">
                  <c:v>3</c:v>
                </c:pt>
                <c:pt idx="4">
                  <c:v>4</c:v>
                </c:pt>
              </c:numCache>
            </c:numRef>
          </c:cat>
          <c:val>
            <c:numRef>
              <c:f>Sheet9!$C$2:$C$6</c:f>
              <c:numCache>
                <c:formatCode>"$"#,##0.00_);[Red]\("$"#,##0.00\)</c:formatCode>
                <c:ptCount val="5"/>
                <c:pt idx="0">
                  <c:v>1084602.03</c:v>
                </c:pt>
                <c:pt idx="1">
                  <c:v>1091922.56</c:v>
                </c:pt>
                <c:pt idx="2">
                  <c:v>1120218.8800000008</c:v>
                </c:pt>
                <c:pt idx="3">
                  <c:v>1129994.3800000008</c:v>
                </c:pt>
                <c:pt idx="4" formatCode="&quot;$&quot;#,##0.00">
                  <c:v>1130473.1900000011</c:v>
                </c:pt>
              </c:numCache>
            </c:numRef>
          </c:val>
          <c:extLst xmlns:c16r2="http://schemas.microsoft.com/office/drawing/2015/06/chart">
            <c:ext xmlns:c16="http://schemas.microsoft.com/office/drawing/2014/chart" uri="{C3380CC4-5D6E-409C-BE32-E72D297353CC}">
              <c16:uniqueId val="{00000000-6DE9-4CE3-8408-3D2EF026F977}"/>
            </c:ext>
          </c:extLst>
        </c:ser>
        <c:dLbls>
          <c:showVal val="1"/>
        </c:dLbls>
        <c:marker val="1"/>
        <c:axId val="175349760"/>
        <c:axId val="175351680"/>
      </c:lineChart>
      <c:catAx>
        <c:axId val="175349760"/>
        <c:scaling>
          <c:orientation val="minMax"/>
        </c:scaling>
        <c:axPos val="b"/>
        <c:title>
          <c:tx>
            <c:rich>
              <a:bodyPr/>
              <a:lstStyle/>
              <a:p>
                <a:pPr>
                  <a:defRPr/>
                </a:pPr>
                <a:r>
                  <a:rPr lang="en-US"/>
                  <a:t>Case#</a:t>
                </a:r>
              </a:p>
            </c:rich>
          </c:tx>
        </c:title>
        <c:numFmt formatCode="General" sourceLinked="1"/>
        <c:tickLblPos val="nextTo"/>
        <c:crossAx val="175351680"/>
        <c:crosses val="autoZero"/>
        <c:auto val="1"/>
        <c:lblAlgn val="ctr"/>
        <c:lblOffset val="100"/>
      </c:catAx>
      <c:valAx>
        <c:axId val="175351680"/>
        <c:scaling>
          <c:orientation val="minMax"/>
        </c:scaling>
        <c:axPos val="l"/>
        <c:majorGridlines/>
        <c:title>
          <c:tx>
            <c:rich>
              <a:bodyPr rot="-5400000" vert="horz"/>
              <a:lstStyle/>
              <a:p>
                <a:pPr>
                  <a:defRPr/>
                </a:pPr>
                <a:r>
                  <a:rPr lang="en-US"/>
                  <a:t>Project Cost ($)</a:t>
                </a:r>
              </a:p>
            </c:rich>
          </c:tx>
        </c:title>
        <c:numFmt formatCode="&quot;$&quot;#,##0.00_);[Red]\(&quot;$&quot;#,##0.00\)" sourceLinked="1"/>
        <c:tickLblPos val="nextTo"/>
        <c:crossAx val="175349760"/>
        <c:crosses val="autoZero"/>
        <c:crossBetween val="between"/>
      </c:valAx>
    </c:plotArea>
    <c:legend>
      <c:legendPos val="r"/>
      <c:layout>
        <c:manualLayout>
          <c:xMode val="edge"/>
          <c:yMode val="edge"/>
          <c:x val="0.7722843696262105"/>
          <c:y val="0.50384544955136423"/>
          <c:w val="0.21047425106344483"/>
          <c:h val="0.39577122627113465"/>
        </c:manualLayout>
      </c:layout>
    </c:legend>
    <c:plotVisOnly val="1"/>
    <c:dispBlanksAs val="gap"/>
  </c:chart>
  <c:spPr>
    <a:ln>
      <a:solidFill>
        <a:schemeClr val="tx1"/>
      </a:solidFill>
    </a:ln>
  </c:sp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style val="4"/>
  <c:chart>
    <c:title>
      <c:tx>
        <c:rich>
          <a:bodyPr/>
          <a:lstStyle/>
          <a:p>
            <a:pPr>
              <a:defRPr/>
            </a:pPr>
            <a:r>
              <a:rPr lang="en-US"/>
              <a:t>Project Risk Factor vs Case#</a:t>
            </a:r>
          </a:p>
        </c:rich>
      </c:tx>
    </c:title>
    <c:plotArea>
      <c:layout>
        <c:manualLayout>
          <c:layoutTarget val="inner"/>
          <c:xMode val="edge"/>
          <c:yMode val="edge"/>
          <c:x val="0.14268015840125248"/>
          <c:y val="0.21247474747474748"/>
          <c:w val="0.52328475387944928"/>
          <c:h val="0.55450369840133618"/>
        </c:manualLayout>
      </c:layout>
      <c:lineChart>
        <c:grouping val="standard"/>
        <c:ser>
          <c:idx val="0"/>
          <c:order val="0"/>
          <c:tx>
            <c:strRef>
              <c:f>Sheet9!$E$1</c:f>
              <c:strCache>
                <c:ptCount val="1"/>
                <c:pt idx="0">
                  <c:v>PROJECT RISK FACTOR</c:v>
                </c:pt>
              </c:strCache>
            </c:strRef>
          </c:tx>
          <c:dLbls>
            <c:spPr>
              <a:noFill/>
              <a:ln>
                <a:noFill/>
              </a:ln>
              <a:effectLst/>
            </c:spPr>
            <c:showVal val="1"/>
            <c:extLst xmlns:c16r2="http://schemas.microsoft.com/office/drawing/2015/06/chart">
              <c:ext xmlns:c15="http://schemas.microsoft.com/office/drawing/2012/chart" uri="{CE6537A1-D6FC-4f65-9D91-7224C49458BB}">
                <c15:showLeaderLines val="0"/>
              </c:ext>
            </c:extLst>
          </c:dLbls>
          <c:cat>
            <c:numRef>
              <c:f>Sheet9!$A$2:$A$6</c:f>
              <c:numCache>
                <c:formatCode>General</c:formatCode>
                <c:ptCount val="5"/>
                <c:pt idx="0">
                  <c:v>2</c:v>
                </c:pt>
                <c:pt idx="1">
                  <c:v>1</c:v>
                </c:pt>
                <c:pt idx="2">
                  <c:v>0</c:v>
                </c:pt>
                <c:pt idx="3">
                  <c:v>3</c:v>
                </c:pt>
                <c:pt idx="4">
                  <c:v>4</c:v>
                </c:pt>
              </c:numCache>
            </c:numRef>
          </c:cat>
          <c:val>
            <c:numRef>
              <c:f>Sheet9!$E$2:$E$6</c:f>
              <c:numCache>
                <c:formatCode>General</c:formatCode>
                <c:ptCount val="5"/>
                <c:pt idx="0">
                  <c:v>2.2000000000000002</c:v>
                </c:pt>
                <c:pt idx="1">
                  <c:v>1.9000000000000001</c:v>
                </c:pt>
                <c:pt idx="2">
                  <c:v>1.62</c:v>
                </c:pt>
                <c:pt idx="3">
                  <c:v>0.9400000000000005</c:v>
                </c:pt>
                <c:pt idx="4">
                  <c:v>1.28</c:v>
                </c:pt>
              </c:numCache>
            </c:numRef>
          </c:val>
          <c:extLst xmlns:c16r2="http://schemas.microsoft.com/office/drawing/2015/06/chart">
            <c:ext xmlns:c16="http://schemas.microsoft.com/office/drawing/2014/chart" uri="{C3380CC4-5D6E-409C-BE32-E72D297353CC}">
              <c16:uniqueId val="{00000000-4E86-425B-8AB7-30E7FD42FB6D}"/>
            </c:ext>
          </c:extLst>
        </c:ser>
        <c:marker val="1"/>
        <c:axId val="175364736"/>
        <c:axId val="167731968"/>
      </c:lineChart>
      <c:catAx>
        <c:axId val="175364736"/>
        <c:scaling>
          <c:orientation val="minMax"/>
        </c:scaling>
        <c:axPos val="b"/>
        <c:title>
          <c:tx>
            <c:rich>
              <a:bodyPr/>
              <a:lstStyle/>
              <a:p>
                <a:pPr>
                  <a:defRPr/>
                </a:pPr>
                <a:r>
                  <a:rPr lang="en-US"/>
                  <a:t>Case#</a:t>
                </a:r>
              </a:p>
            </c:rich>
          </c:tx>
        </c:title>
        <c:numFmt formatCode="General" sourceLinked="1"/>
        <c:tickLblPos val="nextTo"/>
        <c:crossAx val="167731968"/>
        <c:crosses val="autoZero"/>
        <c:auto val="1"/>
        <c:lblAlgn val="ctr"/>
        <c:lblOffset val="100"/>
      </c:catAx>
      <c:valAx>
        <c:axId val="167731968"/>
        <c:scaling>
          <c:orientation val="minMax"/>
        </c:scaling>
        <c:axPos val="l"/>
        <c:majorGridlines/>
        <c:title>
          <c:tx>
            <c:rich>
              <a:bodyPr rot="-5400000" vert="horz"/>
              <a:lstStyle/>
              <a:p>
                <a:pPr>
                  <a:defRPr/>
                </a:pPr>
                <a:r>
                  <a:rPr lang="en-US"/>
                  <a:t>Project Risk Factor</a:t>
                </a:r>
              </a:p>
            </c:rich>
          </c:tx>
        </c:title>
        <c:numFmt formatCode="General" sourceLinked="1"/>
        <c:tickLblPos val="nextTo"/>
        <c:crossAx val="175364736"/>
        <c:crosses val="autoZero"/>
        <c:crossBetween val="between"/>
      </c:valAx>
    </c:plotArea>
    <c:legend>
      <c:legendPos val="r"/>
    </c:legend>
    <c:plotVisOnly val="1"/>
    <c:dispBlanksAs val="gap"/>
  </c:chart>
  <c:spPr>
    <a:ln>
      <a:solidFill>
        <a:schemeClr val="tx1"/>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tx>
        <c:rich>
          <a:bodyPr rot="0"/>
          <a:lstStyle/>
          <a:p>
            <a:pPr>
              <a:defRPr/>
            </a:pPr>
            <a:r>
              <a:rPr lang="en-US" sz="1200" dirty="0"/>
              <a:t>Project</a:t>
            </a:r>
            <a:r>
              <a:rPr lang="en-US" sz="1200" baseline="0" dirty="0"/>
              <a:t> duration and Project Risk factor </a:t>
            </a:r>
            <a:r>
              <a:rPr lang="en-US" sz="1200" baseline="0" dirty="0" err="1"/>
              <a:t>vs</a:t>
            </a:r>
            <a:r>
              <a:rPr lang="en-US" sz="1200" baseline="0" dirty="0"/>
              <a:t> Project Cost</a:t>
            </a:r>
            <a:endParaRPr lang="en-US" sz="1200" dirty="0"/>
          </a:p>
        </c:rich>
      </c:tx>
      <c:layout>
        <c:manualLayout>
          <c:xMode val="edge"/>
          <c:yMode val="edge"/>
          <c:x val="0.13127761478170238"/>
          <c:y val="0"/>
        </c:manualLayout>
      </c:layout>
    </c:title>
    <c:plotArea>
      <c:layout>
        <c:manualLayout>
          <c:layoutTarget val="inner"/>
          <c:xMode val="edge"/>
          <c:yMode val="edge"/>
          <c:x val="0.15392705222192077"/>
          <c:y val="0.21170444603515484"/>
          <c:w val="0.50112566748122001"/>
          <c:h val="0.46684482621490542"/>
        </c:manualLayout>
      </c:layout>
      <c:lineChart>
        <c:grouping val="standard"/>
        <c:ser>
          <c:idx val="0"/>
          <c:order val="0"/>
          <c:tx>
            <c:strRef>
              <c:f>Sheet9!$D$1</c:f>
              <c:strCache>
                <c:ptCount val="1"/>
                <c:pt idx="0">
                  <c:v>PROJECT TOTAL DURATION</c:v>
                </c:pt>
              </c:strCache>
            </c:strRef>
          </c:tx>
          <c:dLbls>
            <c:spPr>
              <a:noFill/>
              <a:ln>
                <a:noFill/>
              </a:ln>
              <a:effectLst/>
            </c:spPr>
            <c:showVal val="1"/>
            <c:extLst xmlns:c16r2="http://schemas.microsoft.com/office/drawing/2015/06/chart">
              <c:ext xmlns:c15="http://schemas.microsoft.com/office/drawing/2012/chart" uri="{CE6537A1-D6FC-4f65-9D91-7224C49458BB}">
                <c15:showLeaderLines val="0"/>
              </c:ext>
            </c:extLst>
          </c:dLbls>
          <c:cat>
            <c:numRef>
              <c:f>Sheet9!$C$2:$C$6</c:f>
              <c:numCache>
                <c:formatCode>"$"#,##0.00_);[Red]\("$"#,##0.00\)</c:formatCode>
                <c:ptCount val="5"/>
                <c:pt idx="0">
                  <c:v>1084602.03</c:v>
                </c:pt>
                <c:pt idx="1">
                  <c:v>1091922.56</c:v>
                </c:pt>
                <c:pt idx="2">
                  <c:v>1120218.8800000008</c:v>
                </c:pt>
                <c:pt idx="3">
                  <c:v>1129994.3800000008</c:v>
                </c:pt>
                <c:pt idx="4" formatCode="&quot;$&quot;#,##0.00">
                  <c:v>1130473.1900000011</c:v>
                </c:pt>
              </c:numCache>
            </c:numRef>
          </c:cat>
          <c:val>
            <c:numRef>
              <c:f>Sheet9!$D$2:$D$6</c:f>
              <c:numCache>
                <c:formatCode>General</c:formatCode>
                <c:ptCount val="5"/>
                <c:pt idx="0">
                  <c:v>650.38</c:v>
                </c:pt>
                <c:pt idx="1">
                  <c:v>640</c:v>
                </c:pt>
                <c:pt idx="2">
                  <c:v>571</c:v>
                </c:pt>
                <c:pt idx="3">
                  <c:v>562.70000000000005</c:v>
                </c:pt>
                <c:pt idx="4">
                  <c:v>555.91</c:v>
                </c:pt>
              </c:numCache>
            </c:numRef>
          </c:val>
          <c:extLst xmlns:c16r2="http://schemas.microsoft.com/office/drawing/2015/06/chart">
            <c:ext xmlns:c16="http://schemas.microsoft.com/office/drawing/2014/chart" uri="{C3380CC4-5D6E-409C-BE32-E72D297353CC}">
              <c16:uniqueId val="{00000000-2A8B-4560-80CC-A76914DB5FA9}"/>
            </c:ext>
          </c:extLst>
        </c:ser>
        <c:dLbls>
          <c:showVal val="1"/>
        </c:dLbls>
        <c:marker val="1"/>
        <c:axId val="167764352"/>
        <c:axId val="167766272"/>
      </c:lineChart>
      <c:lineChart>
        <c:grouping val="standard"/>
        <c:ser>
          <c:idx val="1"/>
          <c:order val="1"/>
          <c:tx>
            <c:strRef>
              <c:f>Sheet9!$E$1</c:f>
              <c:strCache>
                <c:ptCount val="1"/>
                <c:pt idx="0">
                  <c:v>PROJECT RISK FACTOR</c:v>
                </c:pt>
              </c:strCache>
            </c:strRef>
          </c:tx>
          <c:dLbls>
            <c:spPr>
              <a:noFill/>
              <a:ln>
                <a:noFill/>
              </a:ln>
              <a:effectLst/>
            </c:spPr>
            <c:showVal val="1"/>
            <c:extLst xmlns:c16r2="http://schemas.microsoft.com/office/drawing/2015/06/chart">
              <c:ext xmlns:c15="http://schemas.microsoft.com/office/drawing/2012/chart" uri="{CE6537A1-D6FC-4f65-9D91-7224C49458BB}">
                <c15:showLeaderLines val="0"/>
              </c:ext>
            </c:extLst>
          </c:dLbls>
          <c:cat>
            <c:numRef>
              <c:f>Sheet9!$C$2:$C$6</c:f>
              <c:numCache>
                <c:formatCode>"$"#,##0.00_);[Red]\("$"#,##0.00\)</c:formatCode>
                <c:ptCount val="5"/>
                <c:pt idx="0">
                  <c:v>1084602.03</c:v>
                </c:pt>
                <c:pt idx="1">
                  <c:v>1091922.56</c:v>
                </c:pt>
                <c:pt idx="2">
                  <c:v>1120218.8800000008</c:v>
                </c:pt>
                <c:pt idx="3">
                  <c:v>1129994.3800000008</c:v>
                </c:pt>
                <c:pt idx="4" formatCode="&quot;$&quot;#,##0.00">
                  <c:v>1130473.1900000011</c:v>
                </c:pt>
              </c:numCache>
            </c:numRef>
          </c:cat>
          <c:val>
            <c:numRef>
              <c:f>Sheet9!$E$2:$E$6</c:f>
              <c:numCache>
                <c:formatCode>General</c:formatCode>
                <c:ptCount val="5"/>
                <c:pt idx="0">
                  <c:v>2.2000000000000002</c:v>
                </c:pt>
                <c:pt idx="1">
                  <c:v>1.9000000000000001</c:v>
                </c:pt>
                <c:pt idx="2">
                  <c:v>1.62</c:v>
                </c:pt>
                <c:pt idx="3">
                  <c:v>0.9400000000000005</c:v>
                </c:pt>
                <c:pt idx="4">
                  <c:v>1.28</c:v>
                </c:pt>
              </c:numCache>
            </c:numRef>
          </c:val>
          <c:extLst xmlns:c16r2="http://schemas.microsoft.com/office/drawing/2015/06/chart">
            <c:ext xmlns:c16="http://schemas.microsoft.com/office/drawing/2014/chart" uri="{C3380CC4-5D6E-409C-BE32-E72D297353CC}">
              <c16:uniqueId val="{00000001-2A8B-4560-80CC-A76914DB5FA9}"/>
            </c:ext>
          </c:extLst>
        </c:ser>
        <c:dLbls>
          <c:showVal val="1"/>
        </c:dLbls>
        <c:marker val="1"/>
        <c:axId val="184494336"/>
        <c:axId val="184492416"/>
      </c:lineChart>
      <c:catAx>
        <c:axId val="167764352"/>
        <c:scaling>
          <c:orientation val="minMax"/>
        </c:scaling>
        <c:axPos val="b"/>
        <c:title>
          <c:tx>
            <c:rich>
              <a:bodyPr/>
              <a:lstStyle/>
              <a:p>
                <a:pPr>
                  <a:defRPr/>
                </a:pPr>
                <a:r>
                  <a:rPr lang="en-US"/>
                  <a:t>Project</a:t>
                </a:r>
                <a:r>
                  <a:rPr lang="en-US" baseline="0"/>
                  <a:t> Cost (in $)</a:t>
                </a:r>
                <a:endParaRPr lang="en-US"/>
              </a:p>
            </c:rich>
          </c:tx>
          <c:layout>
            <c:manualLayout>
              <c:xMode val="edge"/>
              <c:yMode val="edge"/>
              <c:x val="0.58380735813195683"/>
              <c:y val="0.85224727590869365"/>
            </c:manualLayout>
          </c:layout>
        </c:title>
        <c:numFmt formatCode="&quot;$&quot;#,##0.00_);[Red]\(&quot;$&quot;#,##0.00\)" sourceLinked="1"/>
        <c:tickLblPos val="nextTo"/>
        <c:crossAx val="167766272"/>
        <c:crosses val="autoZero"/>
        <c:auto val="1"/>
        <c:lblAlgn val="ctr"/>
        <c:lblOffset val="100"/>
      </c:catAx>
      <c:valAx>
        <c:axId val="167766272"/>
        <c:scaling>
          <c:orientation val="minMax"/>
          <c:max val="700"/>
          <c:min val="0"/>
        </c:scaling>
        <c:axPos val="l"/>
        <c:majorGridlines/>
        <c:title>
          <c:tx>
            <c:rich>
              <a:bodyPr rot="-5400000" vert="horz"/>
              <a:lstStyle/>
              <a:p>
                <a:pPr>
                  <a:defRPr/>
                </a:pPr>
                <a:r>
                  <a:rPr lang="en-US"/>
                  <a:t>Project Duration (in</a:t>
                </a:r>
                <a:r>
                  <a:rPr lang="en-US" baseline="0"/>
                  <a:t> days)</a:t>
                </a:r>
                <a:endParaRPr lang="en-US"/>
              </a:p>
            </c:rich>
          </c:tx>
        </c:title>
        <c:numFmt formatCode="General" sourceLinked="1"/>
        <c:tickLblPos val="nextTo"/>
        <c:crossAx val="167764352"/>
        <c:crosses val="autoZero"/>
        <c:crossBetween val="between"/>
        <c:minorUnit val="4"/>
      </c:valAx>
      <c:valAx>
        <c:axId val="184492416"/>
        <c:scaling>
          <c:orientation val="minMax"/>
          <c:max val="2.2000000000000002"/>
          <c:min val="0"/>
        </c:scaling>
        <c:axPos val="r"/>
        <c:title>
          <c:tx>
            <c:rich>
              <a:bodyPr rot="-5400000" vert="horz"/>
              <a:lstStyle/>
              <a:p>
                <a:pPr>
                  <a:defRPr/>
                </a:pPr>
                <a:r>
                  <a:rPr lang="en-US"/>
                  <a:t>Project</a:t>
                </a:r>
                <a:r>
                  <a:rPr lang="en-US" baseline="0"/>
                  <a:t> Risk Factor</a:t>
                </a:r>
                <a:endParaRPr lang="en-US"/>
              </a:p>
            </c:rich>
          </c:tx>
        </c:title>
        <c:numFmt formatCode="General" sourceLinked="1"/>
        <c:tickLblPos val="nextTo"/>
        <c:crossAx val="184494336"/>
        <c:crosses val="max"/>
        <c:crossBetween val="between"/>
      </c:valAx>
      <c:catAx>
        <c:axId val="184494336"/>
        <c:scaling>
          <c:orientation val="minMax"/>
        </c:scaling>
        <c:delete val="1"/>
        <c:axPos val="b"/>
        <c:numFmt formatCode="&quot;$&quot;#,##0.00_);[Red]\(&quot;$&quot;#,##0.00\)" sourceLinked="1"/>
        <c:tickLblPos val="none"/>
        <c:crossAx val="184492416"/>
        <c:crosses val="autoZero"/>
        <c:auto val="1"/>
        <c:lblAlgn val="ctr"/>
        <c:lblOffset val="100"/>
      </c:catAx>
    </c:plotArea>
    <c:legend>
      <c:legendPos val="r"/>
      <c:layout>
        <c:manualLayout>
          <c:xMode val="edge"/>
          <c:yMode val="edge"/>
          <c:x val="0.75504299031586564"/>
          <c:y val="0.21370317346695314"/>
          <c:w val="0.22771563037378947"/>
          <c:h val="0.55133062912590458"/>
        </c:manualLayout>
      </c:layout>
    </c:legend>
    <c:plotVisOnly val="1"/>
    <c:dispBlanksAs val="gap"/>
  </c:chart>
  <c:spPr>
    <a:ln>
      <a:solidFill>
        <a:schemeClr val="tx1"/>
      </a:solidFill>
    </a:ln>
  </c:spPr>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FF52F2C-3510-4D0E-A438-46A5B79F3BDA}" type="datetimeFigureOut">
              <a:rPr lang="en-US" smtClean="0"/>
              <a:pPr/>
              <a:t>5/18/2020</a:t>
            </a:fld>
            <a:endParaRPr lang="en-US"/>
          </a:p>
        </p:txBody>
      </p:sp>
      <p:sp>
        <p:nvSpPr>
          <p:cNvPr id="4" name="Slide Image Placeholder 3"/>
          <p:cNvSpPr>
            <a:spLocks noGrp="1" noRot="1" noChangeAspect="1"/>
          </p:cNvSpPr>
          <p:nvPr>
            <p:ph type="sldImg" idx="2"/>
          </p:nvPr>
        </p:nvSpPr>
        <p:spPr>
          <a:xfrm>
            <a:off x="388938" y="685800"/>
            <a:ext cx="60801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FF00EA-28A0-4886-B6BC-CE09BAC362E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8938" y="685800"/>
            <a:ext cx="60801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FFF00EA-28A0-4886-B6BC-CE09BAC362E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2138" y="2130428"/>
            <a:ext cx="10337562" cy="1470025"/>
          </a:xfrm>
        </p:spPr>
        <p:txBody>
          <a:bodyPr/>
          <a:lstStyle/>
          <a:p>
            <a:r>
              <a:rPr lang="en-US"/>
              <a:t>Click to edit Master title style</a:t>
            </a:r>
          </a:p>
        </p:txBody>
      </p:sp>
      <p:sp>
        <p:nvSpPr>
          <p:cNvPr id="3" name="Subtitle 2"/>
          <p:cNvSpPr>
            <a:spLocks noGrp="1"/>
          </p:cNvSpPr>
          <p:nvPr>
            <p:ph type="subTitle" idx="1"/>
          </p:nvPr>
        </p:nvSpPr>
        <p:spPr>
          <a:xfrm>
            <a:off x="1824276" y="3886200"/>
            <a:ext cx="8513287"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35C9574-909F-431C-B8FE-88BFACA17BDF}" type="datetime1">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0AE16-8852-4A0A-BBF6-F24E93BD783A}"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EA2634-E1DD-4173-B3B0-FC1A6ED74AEA}" type="datetime1">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7332" y="274641"/>
            <a:ext cx="2736414"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8092" y="274641"/>
            <a:ext cx="800654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58DEB1-4EF6-4472-A2F5-15696477094D}" type="datetime1">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8092" y="381000"/>
            <a:ext cx="10945654" cy="457200"/>
          </a:xfrm>
        </p:spPr>
        <p:txBody>
          <a:bodyPr>
            <a:noAutofit/>
          </a:bodyPr>
          <a:lstStyle>
            <a:lvl1pPr>
              <a:defRPr sz="2800">
                <a:solidFill>
                  <a:schemeClr val="bg1"/>
                </a:solidFill>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4DBD1-E890-47A8-A9C5-5BBE6502838D}" type="datetime1">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1047003" y="381000"/>
            <a:ext cx="709441" cy="381000"/>
          </a:xfrm>
        </p:spPr>
        <p:txBody>
          <a:bodyPr/>
          <a:lstStyle>
            <a:lvl1pPr>
              <a:defRPr sz="1800" b="0">
                <a:latin typeface="Arial" pitchFamily="34" charset="0"/>
                <a:cs typeface="Arial" pitchFamily="34" charset="0"/>
              </a:defRPr>
            </a:lvl1pPr>
          </a:lstStyle>
          <a:p>
            <a:fld id="{A260AE16-8852-4A0A-BBF6-F24E93BD783A}"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0702" y="4406903"/>
            <a:ext cx="10337562"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0702" y="2906713"/>
            <a:ext cx="10337562"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EEBEE-423F-4609-99C7-BE18E4CF4B4D}" type="datetime1">
              <a:rPr lang="en-US" smtClean="0"/>
              <a:pPr/>
              <a:t>5/18/2020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260AE16-8852-4A0A-BBF6-F24E93BD783A}"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8092" y="1600203"/>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2268" y="1600203"/>
            <a:ext cx="537147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33E65D-421A-4874-96A0-6CD3C8DB990F}" type="datetime1">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8092" y="1535113"/>
            <a:ext cx="537359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8092" y="2174875"/>
            <a:ext cx="537359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8045" y="1535113"/>
            <a:ext cx="537570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8045" y="2174875"/>
            <a:ext cx="537570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A5E97E-2E87-439F-9E5F-AF09EF4DFDE3}" type="datetime1">
              <a:rPr lang="en-US" smtClean="0"/>
              <a:pPr/>
              <a:t>5/18/2020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840721-BE9A-449B-B120-7A4C5FDCCD38}" type="datetime1">
              <a:rPr lang="en-US" smtClean="0"/>
              <a:pPr/>
              <a:t>5/18/2020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52B0B5-F819-451C-A511-B25FB6D00208}" type="datetime1">
              <a:rPr lang="en-US" smtClean="0"/>
              <a:pPr/>
              <a:t>5/18/2020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8092" y="273050"/>
            <a:ext cx="4001161"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54941" y="273053"/>
            <a:ext cx="679880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8092" y="1435103"/>
            <a:ext cx="4001161"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A4A6C8C-0393-4869-BF44-BD6419B16EB1}" type="datetime1">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3806" y="4800600"/>
            <a:ext cx="7297103"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3806" y="612775"/>
            <a:ext cx="7297103"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3806" y="5367338"/>
            <a:ext cx="7297103"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71C29A-3DB3-4B81-B3B8-E688B31D5D15}" type="datetime1">
              <a:rPr lang="en-US" smtClean="0"/>
              <a:pPr/>
              <a:t>5/18/2020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260AE16-8852-4A0A-BBF6-F24E93BD783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8092" y="381000"/>
            <a:ext cx="10945654" cy="5334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8092" y="1600203"/>
            <a:ext cx="10945654"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8092" y="6356353"/>
            <a:ext cx="2837762"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8B23B2-2E59-493B-91C5-1F608B56FE86}" type="datetime1">
              <a:rPr lang="en-US" smtClean="0"/>
              <a:pPr/>
              <a:t>5/18/2020</a:t>
            </a:fld>
            <a:endParaRPr lang="en-US"/>
          </a:p>
        </p:txBody>
      </p:sp>
      <p:sp>
        <p:nvSpPr>
          <p:cNvPr id="5" name="Footer Placeholder 4"/>
          <p:cNvSpPr>
            <a:spLocks noGrp="1"/>
          </p:cNvSpPr>
          <p:nvPr>
            <p:ph type="ftr" sz="quarter" idx="3"/>
          </p:nvPr>
        </p:nvSpPr>
        <p:spPr>
          <a:xfrm>
            <a:off x="4155295" y="6356353"/>
            <a:ext cx="3851249"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844305" y="228600"/>
            <a:ext cx="1013487" cy="762000"/>
          </a:xfrm>
          <a:prstGeom prst="rect">
            <a:avLst/>
          </a:prstGeom>
        </p:spPr>
        <p:txBody>
          <a:bodyPr vert="horz" lIns="91440" tIns="45720" rIns="91440" bIns="45720" rtlCol="0" anchor="ctr"/>
          <a:lstStyle>
            <a:lvl1pPr algn="ctr">
              <a:defRPr sz="1800" b="0">
                <a:solidFill>
                  <a:srgbClr val="FF0000"/>
                </a:solidFill>
                <a:latin typeface="Arial" pitchFamily="34" charset="0"/>
                <a:cs typeface="Arial" pitchFamily="34" charset="0"/>
              </a:defRPr>
            </a:lvl1pPr>
          </a:lstStyle>
          <a:p>
            <a:fld id="{A260AE16-8852-4A0A-BBF6-F24E93BD783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28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www.passionned.com/top-10-bi-risks-and-obstacles-to-succes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learning.oreilly.com/library/view/successful-business-intelligence/978007180918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chart" Target="../charts/chart4.xml"/><Relationship Id="rId4" Type="http://schemas.openxmlformats.org/officeDocument/2006/relationships/chart" Target="../charts/char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pentaho.com/download" TargetMode="External"/><Relationship Id="rId2" Type="http://schemas.openxmlformats.org/officeDocument/2006/relationships/hyperlink" Target="https://community.jaspersoft.com/download" TargetMode="External"/><Relationship Id="rId1" Type="http://schemas.openxmlformats.org/officeDocument/2006/relationships/slideLayout" Target="../slideLayouts/slideLayout2.xml"/><Relationship Id="rId6" Type="http://schemas.openxmlformats.org/officeDocument/2006/relationships/hyperlink" Target="https://redash.io/help/open-source/setup" TargetMode="External"/><Relationship Id="rId5" Type="http://schemas.openxmlformats.org/officeDocument/2006/relationships/hyperlink" Target="https://superset.apache.org/installation.html" TargetMode="External"/><Relationship Id="rId4" Type="http://schemas.openxmlformats.org/officeDocument/2006/relationships/hyperlink" Target="https://download.eclipse.org/birt/downloads/" TargetMode="External"/></Relationships>
</file>

<file path=ppt/slides/_rels/slide40.xml.rels><?xml version="1.0" encoding="UTF-8" standalone="yes"?>
<Relationships xmlns="http://schemas.openxmlformats.org/package/2006/relationships"><Relationship Id="rId8" Type="http://schemas.openxmlformats.org/officeDocument/2006/relationships/hyperlink" Target="https://www.javatpoint.com/software-engineering-functional-point-fp-analysis" TargetMode="External"/><Relationship Id="rId3" Type="http://schemas.openxmlformats.org/officeDocument/2006/relationships/hyperlink" Target="https://mindmajix.com/pentaho-tutorial" TargetMode="External"/><Relationship Id="rId7" Type="http://schemas.openxmlformats.org/officeDocument/2006/relationships/hyperlink" Target="http://worldcomp-proceedings.com/proc/p2012/SER2400.pdf" TargetMode="External"/><Relationship Id="rId2" Type="http://schemas.openxmlformats.org/officeDocument/2006/relationships/hyperlink" Target="https://community.jaspersoft.com/wiki/jasperreports-server-features" TargetMode="External"/><Relationship Id="rId1" Type="http://schemas.openxmlformats.org/officeDocument/2006/relationships/slideLayout" Target="../slideLayouts/slideLayout2.xml"/><Relationship Id="rId6" Type="http://schemas.openxmlformats.org/officeDocument/2006/relationships/hyperlink" Target="https://www.predictiveanalyticstoday.com/redash/" TargetMode="External"/><Relationship Id="rId5" Type="http://schemas.openxmlformats.org/officeDocument/2006/relationships/hyperlink" Target="https://www.predictiveanalyticstoday.com/apache-superset/" TargetMode="External"/><Relationship Id="rId4" Type="http://schemas.openxmlformats.org/officeDocument/2006/relationships/hyperlink" Target="https://www.predictiveanalyticstoday.com/birt-business-intelligence/"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2138" y="1219202"/>
            <a:ext cx="10337562" cy="1470025"/>
          </a:xfrm>
        </p:spPr>
        <p:txBody>
          <a:bodyPr>
            <a:normAutofit/>
          </a:bodyPr>
          <a:lstStyle/>
          <a:p>
            <a:r>
              <a:rPr lang="en-US" sz="4400" dirty="0">
                <a:solidFill>
                  <a:schemeClr val="bg1"/>
                </a:solidFill>
              </a:rPr>
              <a:t>BUSINESS INTELLIGENCE SYSTEMS</a:t>
            </a:r>
          </a:p>
        </p:txBody>
      </p:sp>
      <p:sp>
        <p:nvSpPr>
          <p:cNvPr id="3" name="Subtitle 2"/>
          <p:cNvSpPr>
            <a:spLocks noGrp="1"/>
          </p:cNvSpPr>
          <p:nvPr>
            <p:ph type="subTitle" idx="1"/>
          </p:nvPr>
        </p:nvSpPr>
        <p:spPr>
          <a:xfrm>
            <a:off x="1824276" y="2743200"/>
            <a:ext cx="8513287" cy="3733800"/>
          </a:xfrm>
        </p:spPr>
        <p:txBody>
          <a:bodyPr>
            <a:normAutofit fontScale="92500" lnSpcReduction="10000"/>
          </a:bodyPr>
          <a:lstStyle/>
          <a:p>
            <a:r>
              <a:rPr lang="en-US" dirty="0">
                <a:solidFill>
                  <a:schemeClr val="bg1"/>
                </a:solidFill>
              </a:rPr>
              <a:t>CS591 Course Project</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tx1"/>
              </a:solidFill>
            </a:endParaRPr>
          </a:p>
          <a:p>
            <a:r>
              <a:rPr lang="en-US" sz="2200" dirty="0">
                <a:solidFill>
                  <a:schemeClr val="tx1"/>
                </a:solidFill>
              </a:rPr>
              <a:t>Team 03</a:t>
            </a:r>
          </a:p>
          <a:p>
            <a:r>
              <a:rPr lang="en-US" sz="2200" dirty="0" err="1">
                <a:solidFill>
                  <a:schemeClr val="tx1"/>
                </a:solidFill>
              </a:rPr>
              <a:t>Prasanthi</a:t>
            </a:r>
            <a:r>
              <a:rPr lang="en-US" sz="2200" dirty="0">
                <a:solidFill>
                  <a:schemeClr val="tx1"/>
                </a:solidFill>
              </a:rPr>
              <a:t> </a:t>
            </a:r>
            <a:r>
              <a:rPr lang="en-US" sz="2200" dirty="0" err="1">
                <a:solidFill>
                  <a:schemeClr val="tx1"/>
                </a:solidFill>
              </a:rPr>
              <a:t>Putta</a:t>
            </a:r>
            <a:endParaRPr lang="en-US" sz="2200" dirty="0">
              <a:solidFill>
                <a:schemeClr val="tx1"/>
              </a:solidFill>
            </a:endParaRPr>
          </a:p>
          <a:p>
            <a:endParaRPr lang="en-US" dirty="0">
              <a:solidFill>
                <a:schemeClr val="bg1"/>
              </a:solidFill>
            </a:endParaRPr>
          </a:p>
        </p:txBody>
      </p:sp>
      <p:sp>
        <p:nvSpPr>
          <p:cNvPr id="4" name="Slide Number Placeholder 3"/>
          <p:cNvSpPr>
            <a:spLocks noGrp="1"/>
          </p:cNvSpPr>
          <p:nvPr>
            <p:ph type="sldNum" sz="quarter" idx="12"/>
          </p:nvPr>
        </p:nvSpPr>
        <p:spPr>
          <a:xfrm>
            <a:off x="11148352" y="381003"/>
            <a:ext cx="506743" cy="365125"/>
          </a:xfrm>
        </p:spPr>
        <p:txBody>
          <a:bodyPr/>
          <a:lstStyle/>
          <a:p>
            <a:fld id="{A260AE16-8852-4A0A-BBF6-F24E93BD783A}" type="slidenum">
              <a:rPr lang="en-US" sz="2000" b="0" smtClean="0"/>
              <a:pPr/>
              <a:t>1</a:t>
            </a:fld>
            <a:endParaRPr lang="en-US" sz="2000" b="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ircle(in)">
                                      <p:cBhvr>
                                        <p:cTn id="18" dur="2000"/>
                                        <p:tgtEl>
                                          <p:spTgt spid="3">
                                            <p:txEl>
                                              <p:pRg st="6" end="6"/>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circle(in)">
                                      <p:cBhvr>
                                        <p:cTn id="2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1000" b="5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304800"/>
            <a:ext cx="11553746" cy="457200"/>
          </a:xfrm>
        </p:spPr>
        <p:txBody>
          <a:bodyPr>
            <a:normAutofit fontScale="90000"/>
          </a:bodyPr>
          <a:lstStyle/>
          <a:p>
            <a:r>
              <a:rPr lang="en-US" dirty="0"/>
              <a:t>HUMAN RESOURCE MANAGEMENT PLAN (cont..)</a:t>
            </a:r>
          </a:p>
        </p:txBody>
      </p:sp>
      <p:sp>
        <p:nvSpPr>
          <p:cNvPr id="3" name="Content Placeholder 2"/>
          <p:cNvSpPr>
            <a:spLocks noGrp="1"/>
          </p:cNvSpPr>
          <p:nvPr>
            <p:ph idx="1"/>
          </p:nvPr>
        </p:nvSpPr>
        <p:spPr>
          <a:xfrm>
            <a:off x="608092" y="1036640"/>
            <a:ext cx="10945654" cy="4983163"/>
          </a:xfrm>
        </p:spPr>
        <p:txBody>
          <a:bodyPr>
            <a:normAutofit/>
          </a:bodyPr>
          <a:lstStyle/>
          <a:p>
            <a:pPr>
              <a:buFont typeface="Wingdings" pitchFamily="2" charset="2"/>
              <a:buChar char="§"/>
            </a:pPr>
            <a:r>
              <a:rPr lang="en-US" sz="1900" dirty="0"/>
              <a:t>Roles and Responsibility Matrix (RRM)</a:t>
            </a:r>
          </a:p>
        </p:txBody>
      </p:sp>
      <p:sp>
        <p:nvSpPr>
          <p:cNvPr id="4" name="Slide Number Placeholder 3"/>
          <p:cNvSpPr>
            <a:spLocks noGrp="1"/>
          </p:cNvSpPr>
          <p:nvPr>
            <p:ph type="sldNum" sz="quarter" idx="12"/>
          </p:nvPr>
        </p:nvSpPr>
        <p:spPr>
          <a:xfrm>
            <a:off x="11047003" y="304800"/>
            <a:ext cx="709441" cy="381000"/>
          </a:xfrm>
        </p:spPr>
        <p:txBody>
          <a:bodyPr/>
          <a:lstStyle/>
          <a:p>
            <a:fld id="{A260AE16-8852-4A0A-BBF6-F24E93BD783A}" type="slidenum">
              <a:rPr lang="en-US" smtClean="0"/>
              <a:pPr/>
              <a:t>10</a:t>
            </a:fld>
            <a:endParaRPr lang="en-US" dirty="0"/>
          </a:p>
        </p:txBody>
      </p:sp>
      <p:sp>
        <p:nvSpPr>
          <p:cNvPr id="9" name="Rectangle 8"/>
          <p:cNvSpPr/>
          <p:nvPr/>
        </p:nvSpPr>
        <p:spPr>
          <a:xfrm>
            <a:off x="202697" y="1600200"/>
            <a:ext cx="11857792" cy="4876800"/>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p:cNvGraphicFramePr>
            <a:graphicFrameLocks noGrp="1"/>
          </p:cNvGraphicFramePr>
          <p:nvPr/>
        </p:nvGraphicFramePr>
        <p:xfrm>
          <a:off x="101349" y="1524003"/>
          <a:ext cx="11959133" cy="4953001"/>
        </p:xfrm>
        <a:graphic>
          <a:graphicData uri="http://schemas.openxmlformats.org/drawingml/2006/table">
            <a:tbl>
              <a:tblPr/>
              <a:tblGrid>
                <a:gridCol w="629428">
                  <a:extLst>
                    <a:ext uri="{9D8B030D-6E8A-4147-A177-3AD203B41FA5}">
                      <a16:colId xmlns="" xmlns:a16="http://schemas.microsoft.com/office/drawing/2014/main" val="20000"/>
                    </a:ext>
                  </a:extLst>
                </a:gridCol>
                <a:gridCol w="629428">
                  <a:extLst>
                    <a:ext uri="{9D8B030D-6E8A-4147-A177-3AD203B41FA5}">
                      <a16:colId xmlns="" xmlns:a16="http://schemas.microsoft.com/office/drawing/2014/main" val="20001"/>
                    </a:ext>
                  </a:extLst>
                </a:gridCol>
                <a:gridCol w="629428">
                  <a:extLst>
                    <a:ext uri="{9D8B030D-6E8A-4147-A177-3AD203B41FA5}">
                      <a16:colId xmlns="" xmlns:a16="http://schemas.microsoft.com/office/drawing/2014/main" val="20002"/>
                    </a:ext>
                  </a:extLst>
                </a:gridCol>
                <a:gridCol w="629428">
                  <a:extLst>
                    <a:ext uri="{9D8B030D-6E8A-4147-A177-3AD203B41FA5}">
                      <a16:colId xmlns="" xmlns:a16="http://schemas.microsoft.com/office/drawing/2014/main" val="20003"/>
                    </a:ext>
                  </a:extLst>
                </a:gridCol>
                <a:gridCol w="629428">
                  <a:extLst>
                    <a:ext uri="{9D8B030D-6E8A-4147-A177-3AD203B41FA5}">
                      <a16:colId xmlns="" xmlns:a16="http://schemas.microsoft.com/office/drawing/2014/main" val="20004"/>
                    </a:ext>
                  </a:extLst>
                </a:gridCol>
                <a:gridCol w="629428">
                  <a:extLst>
                    <a:ext uri="{9D8B030D-6E8A-4147-A177-3AD203B41FA5}">
                      <a16:colId xmlns="" xmlns:a16="http://schemas.microsoft.com/office/drawing/2014/main" val="20005"/>
                    </a:ext>
                  </a:extLst>
                </a:gridCol>
                <a:gridCol w="682771">
                  <a:extLst>
                    <a:ext uri="{9D8B030D-6E8A-4147-A177-3AD203B41FA5}">
                      <a16:colId xmlns="" xmlns:a16="http://schemas.microsoft.com/office/drawing/2014/main" val="20006"/>
                    </a:ext>
                  </a:extLst>
                </a:gridCol>
                <a:gridCol w="576086">
                  <a:extLst>
                    <a:ext uri="{9D8B030D-6E8A-4147-A177-3AD203B41FA5}">
                      <a16:colId xmlns="" xmlns:a16="http://schemas.microsoft.com/office/drawing/2014/main" val="20007"/>
                    </a:ext>
                  </a:extLst>
                </a:gridCol>
                <a:gridCol w="629428">
                  <a:extLst>
                    <a:ext uri="{9D8B030D-6E8A-4147-A177-3AD203B41FA5}">
                      <a16:colId xmlns="" xmlns:a16="http://schemas.microsoft.com/office/drawing/2014/main" val="20008"/>
                    </a:ext>
                  </a:extLst>
                </a:gridCol>
                <a:gridCol w="629428">
                  <a:extLst>
                    <a:ext uri="{9D8B030D-6E8A-4147-A177-3AD203B41FA5}">
                      <a16:colId xmlns="" xmlns:a16="http://schemas.microsoft.com/office/drawing/2014/main" val="20009"/>
                    </a:ext>
                  </a:extLst>
                </a:gridCol>
                <a:gridCol w="629428">
                  <a:extLst>
                    <a:ext uri="{9D8B030D-6E8A-4147-A177-3AD203B41FA5}">
                      <a16:colId xmlns="" xmlns:a16="http://schemas.microsoft.com/office/drawing/2014/main" val="20010"/>
                    </a:ext>
                  </a:extLst>
                </a:gridCol>
                <a:gridCol w="629428">
                  <a:extLst>
                    <a:ext uri="{9D8B030D-6E8A-4147-A177-3AD203B41FA5}">
                      <a16:colId xmlns="" xmlns:a16="http://schemas.microsoft.com/office/drawing/2014/main" val="20011"/>
                    </a:ext>
                  </a:extLst>
                </a:gridCol>
                <a:gridCol w="629428">
                  <a:extLst>
                    <a:ext uri="{9D8B030D-6E8A-4147-A177-3AD203B41FA5}">
                      <a16:colId xmlns="" xmlns:a16="http://schemas.microsoft.com/office/drawing/2014/main" val="20012"/>
                    </a:ext>
                  </a:extLst>
                </a:gridCol>
                <a:gridCol w="629428">
                  <a:extLst>
                    <a:ext uri="{9D8B030D-6E8A-4147-A177-3AD203B41FA5}">
                      <a16:colId xmlns="" xmlns:a16="http://schemas.microsoft.com/office/drawing/2014/main" val="20013"/>
                    </a:ext>
                  </a:extLst>
                </a:gridCol>
                <a:gridCol w="629428">
                  <a:extLst>
                    <a:ext uri="{9D8B030D-6E8A-4147-A177-3AD203B41FA5}">
                      <a16:colId xmlns="" xmlns:a16="http://schemas.microsoft.com/office/drawing/2014/main" val="20014"/>
                    </a:ext>
                  </a:extLst>
                </a:gridCol>
                <a:gridCol w="629428">
                  <a:extLst>
                    <a:ext uri="{9D8B030D-6E8A-4147-A177-3AD203B41FA5}">
                      <a16:colId xmlns="" xmlns:a16="http://schemas.microsoft.com/office/drawing/2014/main" val="20015"/>
                    </a:ext>
                  </a:extLst>
                </a:gridCol>
                <a:gridCol w="629428">
                  <a:extLst>
                    <a:ext uri="{9D8B030D-6E8A-4147-A177-3AD203B41FA5}">
                      <a16:colId xmlns="" xmlns:a16="http://schemas.microsoft.com/office/drawing/2014/main" val="20016"/>
                    </a:ext>
                  </a:extLst>
                </a:gridCol>
                <a:gridCol w="629428">
                  <a:extLst>
                    <a:ext uri="{9D8B030D-6E8A-4147-A177-3AD203B41FA5}">
                      <a16:colId xmlns="" xmlns:a16="http://schemas.microsoft.com/office/drawing/2014/main" val="20017"/>
                    </a:ext>
                  </a:extLst>
                </a:gridCol>
                <a:gridCol w="629428">
                  <a:extLst>
                    <a:ext uri="{9D8B030D-6E8A-4147-A177-3AD203B41FA5}">
                      <a16:colId xmlns="" xmlns:a16="http://schemas.microsoft.com/office/drawing/2014/main" val="20018"/>
                    </a:ext>
                  </a:extLst>
                </a:gridCol>
              </a:tblGrid>
              <a:tr h="463306">
                <a:tc>
                  <a:txBody>
                    <a:bodyPr/>
                    <a:lstStyle/>
                    <a:p>
                      <a:pPr algn="ctr" fontAlgn="b"/>
                      <a:r>
                        <a:rPr lang="en-US" sz="750" b="0" i="0" u="none" strike="noStrike" dirty="0">
                          <a:solidFill>
                            <a:schemeClr val="bg1"/>
                          </a:solidFill>
                          <a:latin typeface="Century Gothic (Body)"/>
                        </a:rPr>
                        <a:t>WBS</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Project Manager1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Project Manager2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Senior Architect</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Technical Lead</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Quality Assurance Lead</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a:solidFill>
                            <a:schemeClr val="bg1"/>
                          </a:solidFill>
                          <a:latin typeface="Century Gothic (Body)"/>
                        </a:rPr>
                        <a:t>Business Intelligence Analyst</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System Analyst1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System Analyst2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Developer3</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Developer4</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Developer5</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Developer6</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Developer7</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Developer8</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Tester1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750" b="0" i="0" u="none" strike="noStrike" dirty="0">
                          <a:solidFill>
                            <a:schemeClr val="bg1"/>
                          </a:solidFill>
                          <a:latin typeface="Century Gothic (Body)"/>
                        </a:rPr>
                        <a:t>Tester2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166285">
                <a:tc>
                  <a:txBody>
                    <a:bodyPr/>
                    <a:lstStyle/>
                    <a:p>
                      <a:pPr algn="ctr" fontAlgn="b"/>
                      <a:r>
                        <a:rPr lang="en-US" sz="750" b="0" i="0" u="none" strike="noStrike" dirty="0">
                          <a:solidFill>
                            <a:srgbClr val="000000"/>
                          </a:solidFill>
                          <a:latin typeface="Century Gothic (Body)"/>
                        </a:rPr>
                        <a:t>1.1.1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166285">
                <a:tc>
                  <a:txBody>
                    <a:bodyPr/>
                    <a:lstStyle/>
                    <a:p>
                      <a:pPr algn="ctr" fontAlgn="b"/>
                      <a:r>
                        <a:rPr lang="en-US" sz="750" b="0" i="0" u="none" strike="noStrike" dirty="0">
                          <a:solidFill>
                            <a:srgbClr val="000000"/>
                          </a:solidFill>
                          <a:latin typeface="Century Gothic (Body)"/>
                        </a:rPr>
                        <a:t>1.1.2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166285">
                <a:tc>
                  <a:txBody>
                    <a:bodyPr/>
                    <a:lstStyle/>
                    <a:p>
                      <a:pPr algn="ctr" fontAlgn="b"/>
                      <a:r>
                        <a:rPr lang="en-US" sz="750" b="0" i="0" u="none" strike="noStrike" dirty="0">
                          <a:solidFill>
                            <a:srgbClr val="000000"/>
                          </a:solidFill>
                          <a:latin typeface="Century Gothic (Body)"/>
                        </a:rPr>
                        <a:t>1.1.3</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166285">
                <a:tc>
                  <a:txBody>
                    <a:bodyPr/>
                    <a:lstStyle/>
                    <a:p>
                      <a:pPr algn="ctr" fontAlgn="b"/>
                      <a:r>
                        <a:rPr lang="en-US" sz="750" b="0" i="0" u="none" strike="noStrike" dirty="0">
                          <a:solidFill>
                            <a:srgbClr val="000000"/>
                          </a:solidFill>
                          <a:latin typeface="Century Gothic (Body)"/>
                        </a:rPr>
                        <a:t>1.1.4</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166285">
                <a:tc>
                  <a:txBody>
                    <a:bodyPr/>
                    <a:lstStyle/>
                    <a:p>
                      <a:pPr algn="ctr" fontAlgn="b"/>
                      <a:r>
                        <a:rPr lang="en-US" sz="750" b="0" i="0" u="none" strike="noStrike" dirty="0">
                          <a:solidFill>
                            <a:srgbClr val="000000"/>
                          </a:solidFill>
                          <a:latin typeface="Century Gothic (Body)"/>
                        </a:rPr>
                        <a:t>1.1.5</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166285">
                <a:tc>
                  <a:txBody>
                    <a:bodyPr/>
                    <a:lstStyle/>
                    <a:p>
                      <a:pPr algn="ctr" fontAlgn="b"/>
                      <a:r>
                        <a:rPr lang="en-US" sz="750" b="0" i="0" u="none" strike="noStrike" dirty="0">
                          <a:solidFill>
                            <a:srgbClr val="000000"/>
                          </a:solidFill>
                          <a:latin typeface="Century Gothic (Body)"/>
                        </a:rPr>
                        <a:t>1.2.1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166285">
                <a:tc>
                  <a:txBody>
                    <a:bodyPr/>
                    <a:lstStyle/>
                    <a:p>
                      <a:pPr algn="ctr" fontAlgn="b"/>
                      <a:r>
                        <a:rPr lang="en-US" sz="750" b="0" i="0" u="none" strike="noStrike" dirty="0">
                          <a:solidFill>
                            <a:srgbClr val="000000"/>
                          </a:solidFill>
                          <a:latin typeface="Century Gothic (Body)"/>
                        </a:rPr>
                        <a:t>1.2.2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7"/>
                  </a:ext>
                </a:extLst>
              </a:tr>
              <a:tr h="166285">
                <a:tc>
                  <a:txBody>
                    <a:bodyPr/>
                    <a:lstStyle/>
                    <a:p>
                      <a:pPr algn="ctr" fontAlgn="b"/>
                      <a:r>
                        <a:rPr lang="en-US" sz="750" b="0" i="0" u="none" strike="noStrike" dirty="0">
                          <a:solidFill>
                            <a:srgbClr val="000000"/>
                          </a:solidFill>
                          <a:latin typeface="Century Gothic (Body)"/>
                        </a:rPr>
                        <a:t>1.2.3</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8"/>
                  </a:ext>
                </a:extLst>
              </a:tr>
              <a:tr h="166285">
                <a:tc>
                  <a:txBody>
                    <a:bodyPr/>
                    <a:lstStyle/>
                    <a:p>
                      <a:pPr algn="ctr" fontAlgn="b"/>
                      <a:r>
                        <a:rPr lang="en-US" sz="750" b="0" i="0" u="none" strike="noStrike" dirty="0">
                          <a:solidFill>
                            <a:srgbClr val="000000"/>
                          </a:solidFill>
                          <a:latin typeface="Century Gothic (Body)"/>
                        </a:rPr>
                        <a:t>1.2.4</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9"/>
                  </a:ext>
                </a:extLst>
              </a:tr>
              <a:tr h="166285">
                <a:tc>
                  <a:txBody>
                    <a:bodyPr/>
                    <a:lstStyle/>
                    <a:p>
                      <a:pPr algn="ctr" fontAlgn="b"/>
                      <a:r>
                        <a:rPr lang="en-US" sz="750" b="0" i="0" u="none" strike="noStrike" dirty="0">
                          <a:solidFill>
                            <a:srgbClr val="000000"/>
                          </a:solidFill>
                          <a:latin typeface="Century Gothic (Body)"/>
                        </a:rPr>
                        <a:t>1.2.5</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0"/>
                  </a:ext>
                </a:extLst>
              </a:tr>
              <a:tr h="166285">
                <a:tc>
                  <a:txBody>
                    <a:bodyPr/>
                    <a:lstStyle/>
                    <a:p>
                      <a:pPr algn="ctr" fontAlgn="b"/>
                      <a:r>
                        <a:rPr lang="en-US" sz="750" b="0" i="0" u="none" strike="noStrike" dirty="0">
                          <a:solidFill>
                            <a:srgbClr val="000000"/>
                          </a:solidFill>
                          <a:latin typeface="Century Gothic (Body)"/>
                        </a:rPr>
                        <a:t>1.2.6</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1"/>
                  </a:ext>
                </a:extLst>
              </a:tr>
              <a:tr h="166285">
                <a:tc>
                  <a:txBody>
                    <a:bodyPr/>
                    <a:lstStyle/>
                    <a:p>
                      <a:pPr algn="ctr" fontAlgn="b"/>
                      <a:r>
                        <a:rPr lang="en-US" sz="750" b="0" i="0" u="none" strike="noStrike" dirty="0">
                          <a:solidFill>
                            <a:srgbClr val="000000"/>
                          </a:solidFill>
                          <a:latin typeface="Century Gothic (Body)"/>
                        </a:rPr>
                        <a:t>1.2.7</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2"/>
                  </a:ext>
                </a:extLst>
              </a:tr>
              <a:tr h="166285">
                <a:tc>
                  <a:txBody>
                    <a:bodyPr/>
                    <a:lstStyle/>
                    <a:p>
                      <a:pPr algn="ctr" fontAlgn="b"/>
                      <a:r>
                        <a:rPr lang="en-US" sz="750" b="0" i="0" u="none" strike="noStrike" dirty="0">
                          <a:solidFill>
                            <a:srgbClr val="000000"/>
                          </a:solidFill>
                          <a:latin typeface="Century Gothic (Body)"/>
                        </a:rPr>
                        <a:t>1.2.8</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3"/>
                  </a:ext>
                </a:extLst>
              </a:tr>
              <a:tr h="166285">
                <a:tc>
                  <a:txBody>
                    <a:bodyPr/>
                    <a:lstStyle/>
                    <a:p>
                      <a:pPr algn="ctr" fontAlgn="b"/>
                      <a:r>
                        <a:rPr lang="en-US" sz="750" b="0" i="0" u="none" strike="noStrike" dirty="0">
                          <a:solidFill>
                            <a:srgbClr val="000000"/>
                          </a:solidFill>
                          <a:latin typeface="Century Gothic (Body)"/>
                        </a:rPr>
                        <a:t>1.3.1.1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4"/>
                  </a:ext>
                </a:extLst>
              </a:tr>
              <a:tr h="166285">
                <a:tc>
                  <a:txBody>
                    <a:bodyPr/>
                    <a:lstStyle/>
                    <a:p>
                      <a:pPr algn="ctr" fontAlgn="b"/>
                      <a:r>
                        <a:rPr lang="en-US" sz="750" b="0" i="0" u="none" strike="noStrike" dirty="0">
                          <a:solidFill>
                            <a:srgbClr val="000000"/>
                          </a:solidFill>
                          <a:latin typeface="Century Gothic (Body)"/>
                        </a:rPr>
                        <a:t>1.3.1.2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5"/>
                  </a:ext>
                </a:extLst>
              </a:tr>
              <a:tr h="166285">
                <a:tc>
                  <a:txBody>
                    <a:bodyPr/>
                    <a:lstStyle/>
                    <a:p>
                      <a:pPr algn="ctr" fontAlgn="b"/>
                      <a:r>
                        <a:rPr lang="en-US" sz="750" b="0" i="0" u="none" strike="noStrike" dirty="0">
                          <a:solidFill>
                            <a:srgbClr val="000000"/>
                          </a:solidFill>
                          <a:latin typeface="Century Gothic (Body)"/>
                        </a:rPr>
                        <a:t>1.3.1.3</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6"/>
                  </a:ext>
                </a:extLst>
              </a:tr>
              <a:tr h="166285">
                <a:tc>
                  <a:txBody>
                    <a:bodyPr/>
                    <a:lstStyle/>
                    <a:p>
                      <a:pPr algn="ctr" fontAlgn="b"/>
                      <a:r>
                        <a:rPr lang="en-US" sz="750" b="0" i="0" u="none" strike="noStrike" dirty="0">
                          <a:solidFill>
                            <a:srgbClr val="000000"/>
                          </a:solidFill>
                          <a:latin typeface="Century Gothic (Body)"/>
                        </a:rPr>
                        <a:t>1.3.1.4</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7"/>
                  </a:ext>
                </a:extLst>
              </a:tr>
              <a:tr h="166285">
                <a:tc>
                  <a:txBody>
                    <a:bodyPr/>
                    <a:lstStyle/>
                    <a:p>
                      <a:pPr algn="ctr" fontAlgn="b"/>
                      <a:r>
                        <a:rPr lang="en-US" sz="750" b="0" i="0" u="none" strike="noStrike" dirty="0">
                          <a:solidFill>
                            <a:srgbClr val="000000"/>
                          </a:solidFill>
                          <a:latin typeface="Century Gothic (Body)"/>
                        </a:rPr>
                        <a:t>1.3.1.5</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8"/>
                  </a:ext>
                </a:extLst>
              </a:tr>
              <a:tr h="166285">
                <a:tc>
                  <a:txBody>
                    <a:bodyPr/>
                    <a:lstStyle/>
                    <a:p>
                      <a:pPr algn="ctr" fontAlgn="b"/>
                      <a:r>
                        <a:rPr lang="en-US" sz="750" b="0" i="0" u="none" strike="noStrike" dirty="0">
                          <a:solidFill>
                            <a:srgbClr val="000000"/>
                          </a:solidFill>
                          <a:latin typeface="Century Gothic (Body)"/>
                        </a:rPr>
                        <a:t>1.3.1.6</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9"/>
                  </a:ext>
                </a:extLst>
              </a:tr>
              <a:tr h="166285">
                <a:tc>
                  <a:txBody>
                    <a:bodyPr/>
                    <a:lstStyle/>
                    <a:p>
                      <a:pPr algn="ctr" fontAlgn="b"/>
                      <a:r>
                        <a:rPr lang="en-US" sz="750" b="0" i="0" u="none" strike="noStrike" dirty="0">
                          <a:solidFill>
                            <a:srgbClr val="000000"/>
                          </a:solidFill>
                          <a:latin typeface="Century Gothic (Body)"/>
                        </a:rPr>
                        <a:t>1.3.1.7</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0"/>
                  </a:ext>
                </a:extLst>
              </a:tr>
              <a:tr h="166285">
                <a:tc>
                  <a:txBody>
                    <a:bodyPr/>
                    <a:lstStyle/>
                    <a:p>
                      <a:pPr algn="ctr" fontAlgn="b"/>
                      <a:r>
                        <a:rPr lang="en-US" sz="750" b="0" i="0" u="none" strike="noStrike" dirty="0">
                          <a:solidFill>
                            <a:srgbClr val="000000"/>
                          </a:solidFill>
                          <a:latin typeface="Century Gothic (Body)"/>
                        </a:rPr>
                        <a:t>1.3.2.1</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1"/>
                  </a:ext>
                </a:extLst>
              </a:tr>
              <a:tr h="166285">
                <a:tc>
                  <a:txBody>
                    <a:bodyPr/>
                    <a:lstStyle/>
                    <a:p>
                      <a:pPr algn="ctr" fontAlgn="b"/>
                      <a:r>
                        <a:rPr lang="en-US" sz="750" b="0" i="0" u="none" strike="noStrike" dirty="0">
                          <a:solidFill>
                            <a:srgbClr val="000000"/>
                          </a:solidFill>
                          <a:latin typeface="Century Gothic (Body)"/>
                        </a:rPr>
                        <a:t>1.3.2.2</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2"/>
                  </a:ext>
                </a:extLst>
              </a:tr>
              <a:tr h="166285">
                <a:tc>
                  <a:txBody>
                    <a:bodyPr/>
                    <a:lstStyle/>
                    <a:p>
                      <a:pPr algn="ctr" fontAlgn="b"/>
                      <a:r>
                        <a:rPr lang="en-US" sz="750" b="0" i="0" u="none" strike="noStrike" dirty="0">
                          <a:solidFill>
                            <a:srgbClr val="000000"/>
                          </a:solidFill>
                          <a:latin typeface="Century Gothic (Body)"/>
                        </a:rPr>
                        <a:t>1.3.2.3</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3"/>
                  </a:ext>
                </a:extLst>
              </a:tr>
              <a:tr h="166285">
                <a:tc>
                  <a:txBody>
                    <a:bodyPr/>
                    <a:lstStyle/>
                    <a:p>
                      <a:pPr algn="ctr" fontAlgn="b"/>
                      <a:r>
                        <a:rPr lang="en-US" sz="750" b="0" i="0" u="none" strike="noStrike" dirty="0">
                          <a:solidFill>
                            <a:srgbClr val="000000"/>
                          </a:solidFill>
                          <a:latin typeface="Century Gothic (Body)"/>
                        </a:rPr>
                        <a:t>1.3.2.4</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4"/>
                  </a:ext>
                </a:extLst>
              </a:tr>
              <a:tr h="166285">
                <a:tc>
                  <a:txBody>
                    <a:bodyPr/>
                    <a:lstStyle/>
                    <a:p>
                      <a:pPr algn="ctr" fontAlgn="b"/>
                      <a:r>
                        <a:rPr lang="en-US" sz="750" b="0" i="0" u="none" strike="noStrike" dirty="0">
                          <a:solidFill>
                            <a:srgbClr val="000000"/>
                          </a:solidFill>
                          <a:latin typeface="Century Gothic (Body)"/>
                        </a:rPr>
                        <a:t>1.3.2.5</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5"/>
                  </a:ext>
                </a:extLst>
              </a:tr>
              <a:tr h="166285">
                <a:tc>
                  <a:txBody>
                    <a:bodyPr/>
                    <a:lstStyle/>
                    <a:p>
                      <a:pPr algn="ctr" fontAlgn="b"/>
                      <a:r>
                        <a:rPr lang="en-US" sz="750" b="0" i="0" u="none" strike="noStrike">
                          <a:solidFill>
                            <a:srgbClr val="000000"/>
                          </a:solidFill>
                          <a:latin typeface="Century Gothic (Body)"/>
                        </a:rPr>
                        <a:t>1.3.2.6</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A</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6"/>
                  </a:ext>
                </a:extLst>
              </a:tr>
              <a:tr h="166285">
                <a:tc>
                  <a:txBody>
                    <a:bodyPr/>
                    <a:lstStyle/>
                    <a:p>
                      <a:pPr algn="ctr" fontAlgn="b"/>
                      <a:r>
                        <a:rPr lang="en-US" sz="750" b="0" i="0" u="none" strike="noStrike" dirty="0">
                          <a:solidFill>
                            <a:srgbClr val="000000"/>
                          </a:solidFill>
                          <a:latin typeface="Century Gothic (Body)"/>
                        </a:rPr>
                        <a:t>1.3.2.7</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R</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I</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C</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750" b="0" i="0" u="none" strike="noStrike" dirty="0">
                          <a:solidFill>
                            <a:srgbClr val="000000"/>
                          </a:solidFill>
                          <a:latin typeface="Century Gothic (Body)"/>
                        </a:rPr>
                        <a:t> </a:t>
                      </a:r>
                    </a:p>
                  </a:txBody>
                  <a:tcPr marL="3810" marR="3810" marT="286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27"/>
                  </a:ext>
                </a:extLst>
              </a:tr>
            </a:tbl>
          </a:graphicData>
        </a:graphic>
      </p:graphicFrame>
      <p:sp>
        <p:nvSpPr>
          <p:cNvPr id="11" name="TextBox 10"/>
          <p:cNvSpPr txBox="1"/>
          <p:nvPr/>
        </p:nvSpPr>
        <p:spPr>
          <a:xfrm>
            <a:off x="0" y="6534838"/>
            <a:ext cx="12161838" cy="323165"/>
          </a:xfrm>
          <a:prstGeom prst="rect">
            <a:avLst/>
          </a:prstGeom>
          <a:noFill/>
        </p:spPr>
        <p:txBody>
          <a:bodyPr wrap="square" rtlCol="0">
            <a:spAutoFit/>
          </a:bodyPr>
          <a:lstStyle/>
          <a:p>
            <a:pPr algn="ctr"/>
            <a:r>
              <a:rPr lang="en-US" sz="1500" dirty="0">
                <a:solidFill>
                  <a:srgbClr val="110472"/>
                </a:solidFill>
              </a:rPr>
              <a:t>R – Responsible   A – Approval   C – Consult/Review   I – Inform or Act as SME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normAutofit fontScale="90000"/>
          </a:bodyPr>
          <a:lstStyle/>
          <a:p>
            <a:r>
              <a:rPr lang="en-US" dirty="0"/>
              <a:t>HUMAN RESOURCE MANAGEMENT PLAN (cont..)</a:t>
            </a:r>
          </a:p>
        </p:txBody>
      </p:sp>
      <p:sp>
        <p:nvSpPr>
          <p:cNvPr id="3" name="Content Placeholder 2"/>
          <p:cNvSpPr>
            <a:spLocks noGrp="1"/>
          </p:cNvSpPr>
          <p:nvPr>
            <p:ph idx="1"/>
          </p:nvPr>
        </p:nvSpPr>
        <p:spPr>
          <a:xfrm>
            <a:off x="608092" y="1295400"/>
            <a:ext cx="10945654" cy="4525963"/>
          </a:xfrm>
        </p:spPr>
        <p:txBody>
          <a:bodyPr>
            <a:normAutofit/>
          </a:bodyPr>
          <a:lstStyle/>
          <a:p>
            <a:pPr>
              <a:buFont typeface="Wingdings" pitchFamily="2" charset="2"/>
              <a:buChar char="§"/>
            </a:pPr>
            <a:r>
              <a:rPr lang="en-US" sz="1900" dirty="0"/>
              <a:t>Roles and Responsibility Matrix (cont..)</a:t>
            </a:r>
          </a:p>
          <a:p>
            <a:pPr>
              <a:buFont typeface="Wingdings" pitchFamily="2" charset="2"/>
              <a:buChar char="§"/>
            </a:pPr>
            <a:endParaRPr lang="en-US" sz="19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11</a:t>
            </a:fld>
            <a:endParaRPr lang="en-US" dirty="0"/>
          </a:p>
        </p:txBody>
      </p:sp>
      <p:graphicFrame>
        <p:nvGraphicFramePr>
          <p:cNvPr id="6" name="Table 5"/>
          <p:cNvGraphicFramePr>
            <a:graphicFrameLocks noGrp="1"/>
          </p:cNvGraphicFramePr>
          <p:nvPr/>
        </p:nvGraphicFramePr>
        <p:xfrm>
          <a:off x="101351" y="1828804"/>
          <a:ext cx="11959135" cy="3886199"/>
        </p:xfrm>
        <a:graphic>
          <a:graphicData uri="http://schemas.openxmlformats.org/drawingml/2006/table">
            <a:tbl>
              <a:tblPr/>
              <a:tblGrid>
                <a:gridCol w="629428">
                  <a:extLst>
                    <a:ext uri="{9D8B030D-6E8A-4147-A177-3AD203B41FA5}">
                      <a16:colId xmlns="" xmlns:a16="http://schemas.microsoft.com/office/drawing/2014/main" val="20000"/>
                    </a:ext>
                  </a:extLst>
                </a:gridCol>
                <a:gridCol w="629428">
                  <a:extLst>
                    <a:ext uri="{9D8B030D-6E8A-4147-A177-3AD203B41FA5}">
                      <a16:colId xmlns="" xmlns:a16="http://schemas.microsoft.com/office/drawing/2014/main" val="20001"/>
                    </a:ext>
                  </a:extLst>
                </a:gridCol>
                <a:gridCol w="629428">
                  <a:extLst>
                    <a:ext uri="{9D8B030D-6E8A-4147-A177-3AD203B41FA5}">
                      <a16:colId xmlns="" xmlns:a16="http://schemas.microsoft.com/office/drawing/2014/main" val="20002"/>
                    </a:ext>
                  </a:extLst>
                </a:gridCol>
                <a:gridCol w="629428">
                  <a:extLst>
                    <a:ext uri="{9D8B030D-6E8A-4147-A177-3AD203B41FA5}">
                      <a16:colId xmlns="" xmlns:a16="http://schemas.microsoft.com/office/drawing/2014/main" val="20003"/>
                    </a:ext>
                  </a:extLst>
                </a:gridCol>
                <a:gridCol w="629428">
                  <a:extLst>
                    <a:ext uri="{9D8B030D-6E8A-4147-A177-3AD203B41FA5}">
                      <a16:colId xmlns="" xmlns:a16="http://schemas.microsoft.com/office/drawing/2014/main" val="20004"/>
                    </a:ext>
                  </a:extLst>
                </a:gridCol>
                <a:gridCol w="629428">
                  <a:extLst>
                    <a:ext uri="{9D8B030D-6E8A-4147-A177-3AD203B41FA5}">
                      <a16:colId xmlns="" xmlns:a16="http://schemas.microsoft.com/office/drawing/2014/main" val="20005"/>
                    </a:ext>
                  </a:extLst>
                </a:gridCol>
                <a:gridCol w="682768">
                  <a:extLst>
                    <a:ext uri="{9D8B030D-6E8A-4147-A177-3AD203B41FA5}">
                      <a16:colId xmlns="" xmlns:a16="http://schemas.microsoft.com/office/drawing/2014/main" val="20006"/>
                    </a:ext>
                  </a:extLst>
                </a:gridCol>
                <a:gridCol w="576089">
                  <a:extLst>
                    <a:ext uri="{9D8B030D-6E8A-4147-A177-3AD203B41FA5}">
                      <a16:colId xmlns="" xmlns:a16="http://schemas.microsoft.com/office/drawing/2014/main" val="20007"/>
                    </a:ext>
                  </a:extLst>
                </a:gridCol>
                <a:gridCol w="629428">
                  <a:extLst>
                    <a:ext uri="{9D8B030D-6E8A-4147-A177-3AD203B41FA5}">
                      <a16:colId xmlns="" xmlns:a16="http://schemas.microsoft.com/office/drawing/2014/main" val="20008"/>
                    </a:ext>
                  </a:extLst>
                </a:gridCol>
                <a:gridCol w="629428">
                  <a:extLst>
                    <a:ext uri="{9D8B030D-6E8A-4147-A177-3AD203B41FA5}">
                      <a16:colId xmlns="" xmlns:a16="http://schemas.microsoft.com/office/drawing/2014/main" val="20009"/>
                    </a:ext>
                  </a:extLst>
                </a:gridCol>
                <a:gridCol w="629428">
                  <a:extLst>
                    <a:ext uri="{9D8B030D-6E8A-4147-A177-3AD203B41FA5}">
                      <a16:colId xmlns="" xmlns:a16="http://schemas.microsoft.com/office/drawing/2014/main" val="20010"/>
                    </a:ext>
                  </a:extLst>
                </a:gridCol>
                <a:gridCol w="629428">
                  <a:extLst>
                    <a:ext uri="{9D8B030D-6E8A-4147-A177-3AD203B41FA5}">
                      <a16:colId xmlns="" xmlns:a16="http://schemas.microsoft.com/office/drawing/2014/main" val="20011"/>
                    </a:ext>
                  </a:extLst>
                </a:gridCol>
                <a:gridCol w="629428">
                  <a:extLst>
                    <a:ext uri="{9D8B030D-6E8A-4147-A177-3AD203B41FA5}">
                      <a16:colId xmlns="" xmlns:a16="http://schemas.microsoft.com/office/drawing/2014/main" val="20012"/>
                    </a:ext>
                  </a:extLst>
                </a:gridCol>
                <a:gridCol w="629428">
                  <a:extLst>
                    <a:ext uri="{9D8B030D-6E8A-4147-A177-3AD203B41FA5}">
                      <a16:colId xmlns="" xmlns:a16="http://schemas.microsoft.com/office/drawing/2014/main" val="20013"/>
                    </a:ext>
                  </a:extLst>
                </a:gridCol>
                <a:gridCol w="714774">
                  <a:extLst>
                    <a:ext uri="{9D8B030D-6E8A-4147-A177-3AD203B41FA5}">
                      <a16:colId xmlns="" xmlns:a16="http://schemas.microsoft.com/office/drawing/2014/main" val="20014"/>
                    </a:ext>
                  </a:extLst>
                </a:gridCol>
                <a:gridCol w="709441">
                  <a:extLst>
                    <a:ext uri="{9D8B030D-6E8A-4147-A177-3AD203B41FA5}">
                      <a16:colId xmlns="" xmlns:a16="http://schemas.microsoft.com/office/drawing/2014/main" val="20015"/>
                    </a:ext>
                  </a:extLst>
                </a:gridCol>
                <a:gridCol w="608092">
                  <a:extLst>
                    <a:ext uri="{9D8B030D-6E8A-4147-A177-3AD203B41FA5}">
                      <a16:colId xmlns="" xmlns:a16="http://schemas.microsoft.com/office/drawing/2014/main" val="20016"/>
                    </a:ext>
                  </a:extLst>
                </a:gridCol>
                <a:gridCol w="608092">
                  <a:extLst>
                    <a:ext uri="{9D8B030D-6E8A-4147-A177-3AD203B41FA5}">
                      <a16:colId xmlns="" xmlns:a16="http://schemas.microsoft.com/office/drawing/2014/main" val="20017"/>
                    </a:ext>
                  </a:extLst>
                </a:gridCol>
                <a:gridCol w="506743">
                  <a:extLst>
                    <a:ext uri="{9D8B030D-6E8A-4147-A177-3AD203B41FA5}">
                      <a16:colId xmlns="" xmlns:a16="http://schemas.microsoft.com/office/drawing/2014/main" val="20018"/>
                    </a:ext>
                  </a:extLst>
                </a:gridCol>
              </a:tblGrid>
              <a:tr h="487751">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WBS</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Project Manager1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Project Manager2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Senior Architect</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Technical Lead</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Quality Assurance Lead</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Business Intelligence Analyst</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System Analyst1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System Analyst2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Developer3</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Developer4</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Developer5</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Developer6</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Developer7</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Developer8</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Tester1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0" algn="ctr" defTabSz="914400" rtl="0" eaLnBrk="1" fontAlgn="b" latinLnBrk="0" hangingPunct="1"/>
                      <a:r>
                        <a:rPr lang="en-US" sz="750" b="0" i="0" u="none" strike="noStrike" kern="1200" dirty="0">
                          <a:solidFill>
                            <a:schemeClr val="bg1"/>
                          </a:solidFill>
                          <a:latin typeface="Century Gothic (Body)"/>
                          <a:ea typeface="+mn-ea"/>
                          <a:cs typeface="+mn-cs"/>
                        </a:rPr>
                        <a:t>Tester2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1.3.3.3</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1.3.3.4</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1.3.3.5</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1.3.3.6</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1.3.3.7</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7"/>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1.3.4.1</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8"/>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1.3.4.2</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9"/>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1.3.4.3</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0"/>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1.3.4.4</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1"/>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1.3.4.5</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2"/>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1.3.4.6</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A</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3"/>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1.3.4.7</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4"/>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1.4</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C</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I</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5"/>
                  </a:ext>
                </a:extLst>
              </a:tr>
              <a:tr h="212403">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1.5</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R</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algn="ctr" defTabSz="914400" rtl="0" eaLnBrk="1" fontAlgn="b" latinLnBrk="0" hangingPunct="1"/>
                      <a:r>
                        <a:rPr lang="en-US" sz="750" b="0" i="0" u="none" strike="noStrike" kern="1200" dirty="0">
                          <a:solidFill>
                            <a:srgbClr val="000000"/>
                          </a:solidFill>
                          <a:latin typeface="Century Gothic (Body)"/>
                          <a:ea typeface="+mn-ea"/>
                          <a:cs typeface="+mn-cs"/>
                        </a:rPr>
                        <a:t> </a:t>
                      </a:r>
                    </a:p>
                  </a:txBody>
                  <a:tcPr marL="4444" marR="4444" marT="33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6"/>
                  </a:ext>
                </a:extLst>
              </a:tr>
            </a:tbl>
          </a:graphicData>
        </a:graphic>
      </p:graphicFrame>
      <p:sp>
        <p:nvSpPr>
          <p:cNvPr id="7" name="TextBox 6"/>
          <p:cNvSpPr txBox="1"/>
          <p:nvPr/>
        </p:nvSpPr>
        <p:spPr>
          <a:xfrm>
            <a:off x="0" y="6534838"/>
            <a:ext cx="12161838" cy="323165"/>
          </a:xfrm>
          <a:prstGeom prst="rect">
            <a:avLst/>
          </a:prstGeom>
          <a:noFill/>
        </p:spPr>
        <p:txBody>
          <a:bodyPr wrap="square" rtlCol="0">
            <a:spAutoFit/>
          </a:bodyPr>
          <a:lstStyle/>
          <a:p>
            <a:pPr algn="ctr"/>
            <a:r>
              <a:rPr lang="en-US" sz="1500" dirty="0">
                <a:solidFill>
                  <a:srgbClr val="110472"/>
                </a:solidFill>
              </a:rPr>
              <a:t>R – Responsible   A – Approval   C – Consult/Review   I – Inform or Act as SME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normAutofit fontScale="90000"/>
          </a:bodyPr>
          <a:lstStyle/>
          <a:p>
            <a:r>
              <a:rPr lang="en-US" dirty="0"/>
              <a:t>HUMAN RESOURCE MANAGEMENT PLAN (cont..)</a:t>
            </a:r>
          </a:p>
        </p:txBody>
      </p:sp>
      <p:sp>
        <p:nvSpPr>
          <p:cNvPr id="3" name="Content Placeholder 2"/>
          <p:cNvSpPr>
            <a:spLocks noGrp="1"/>
          </p:cNvSpPr>
          <p:nvPr>
            <p:ph idx="1"/>
          </p:nvPr>
        </p:nvSpPr>
        <p:spPr>
          <a:xfrm>
            <a:off x="608092" y="1219203"/>
            <a:ext cx="10945654" cy="4525963"/>
          </a:xfrm>
        </p:spPr>
        <p:txBody>
          <a:bodyPr>
            <a:normAutofit/>
          </a:bodyPr>
          <a:lstStyle/>
          <a:p>
            <a:pPr>
              <a:buFont typeface="Wingdings" pitchFamily="2" charset="2"/>
              <a:buChar char="§"/>
            </a:pPr>
            <a:r>
              <a:rPr lang="en-US" sz="2200" dirty="0"/>
              <a:t>List of required resources:</a:t>
            </a:r>
          </a:p>
          <a:p>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12</a:t>
            </a:fld>
            <a:endParaRPr lang="en-US" dirty="0"/>
          </a:p>
        </p:txBody>
      </p:sp>
      <p:graphicFrame>
        <p:nvGraphicFramePr>
          <p:cNvPr id="7" name="Table 6"/>
          <p:cNvGraphicFramePr>
            <a:graphicFrameLocks noGrp="1"/>
          </p:cNvGraphicFramePr>
          <p:nvPr/>
        </p:nvGraphicFramePr>
        <p:xfrm>
          <a:off x="1216184" y="1828792"/>
          <a:ext cx="9324075" cy="4572008"/>
        </p:xfrm>
        <a:graphic>
          <a:graphicData uri="http://schemas.openxmlformats.org/drawingml/2006/table">
            <a:tbl>
              <a:tblPr/>
              <a:tblGrid>
                <a:gridCol w="3276620">
                  <a:extLst>
                    <a:ext uri="{9D8B030D-6E8A-4147-A177-3AD203B41FA5}">
                      <a16:colId xmlns="" xmlns:a16="http://schemas.microsoft.com/office/drawing/2014/main" val="20000"/>
                    </a:ext>
                  </a:extLst>
                </a:gridCol>
                <a:gridCol w="6047455">
                  <a:extLst>
                    <a:ext uri="{9D8B030D-6E8A-4147-A177-3AD203B41FA5}">
                      <a16:colId xmlns="" xmlns:a16="http://schemas.microsoft.com/office/drawing/2014/main" val="20001"/>
                    </a:ext>
                  </a:extLst>
                </a:gridCol>
              </a:tblGrid>
              <a:tr h="240632">
                <a:tc>
                  <a:txBody>
                    <a:bodyPr/>
                    <a:lstStyle/>
                    <a:p>
                      <a:pPr algn="l" fontAlgn="ctr"/>
                      <a:r>
                        <a:rPr lang="en-US" sz="1100" b="0" i="0" u="none" strike="noStrike" dirty="0">
                          <a:solidFill>
                            <a:schemeClr val="bg1"/>
                          </a:solidFill>
                          <a:latin typeface="+mj-lt"/>
                        </a:rPr>
                        <a:t>Human Resources</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l" fontAlgn="ctr"/>
                      <a:r>
                        <a:rPr lang="en-US" sz="1100" b="0" i="0" u="none" strike="noStrike" dirty="0">
                          <a:solidFill>
                            <a:schemeClr val="bg1"/>
                          </a:solidFill>
                          <a:latin typeface="+mj-lt"/>
                        </a:rPr>
                        <a:t>Material Resources</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240632">
                <a:tc>
                  <a:txBody>
                    <a:bodyPr/>
                    <a:lstStyle/>
                    <a:p>
                      <a:pPr algn="l" fontAlgn="ctr"/>
                      <a:r>
                        <a:rPr lang="en-US" sz="1100" b="0" i="0" u="none" strike="noStrike" dirty="0">
                          <a:solidFill>
                            <a:srgbClr val="000000"/>
                          </a:solidFill>
                          <a:latin typeface="+mj-lt"/>
                        </a:rPr>
                        <a:t>Project Manager1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Laptop1, Cellphone1, PDA1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240632">
                <a:tc>
                  <a:txBody>
                    <a:bodyPr/>
                    <a:lstStyle/>
                    <a:p>
                      <a:pPr algn="l" fontAlgn="ctr"/>
                      <a:r>
                        <a:rPr lang="en-US" sz="1100" b="0" i="0" u="none" strike="noStrike" dirty="0">
                          <a:solidFill>
                            <a:srgbClr val="000000"/>
                          </a:solidFill>
                          <a:latin typeface="+mj-lt"/>
                        </a:rPr>
                        <a:t>Project Manager2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Laptop2, Cellphone2, PDA2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240632">
                <a:tc>
                  <a:txBody>
                    <a:bodyPr/>
                    <a:lstStyle/>
                    <a:p>
                      <a:pPr algn="l" fontAlgn="ctr"/>
                      <a:r>
                        <a:rPr lang="en-US" sz="1100" b="0" i="0" u="none" strike="noStrike" dirty="0">
                          <a:solidFill>
                            <a:srgbClr val="000000"/>
                          </a:solidFill>
                          <a:latin typeface="+mj-lt"/>
                        </a:rPr>
                        <a:t>Senior Architect</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Laptop3, Cellphone3, PDA3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240632">
                <a:tc>
                  <a:txBody>
                    <a:bodyPr/>
                    <a:lstStyle/>
                    <a:p>
                      <a:pPr algn="l" fontAlgn="ctr"/>
                      <a:r>
                        <a:rPr lang="en-US" sz="1100" b="0" i="0" u="none" strike="noStrike" dirty="0">
                          <a:solidFill>
                            <a:srgbClr val="000000"/>
                          </a:solidFill>
                          <a:latin typeface="+mj-lt"/>
                        </a:rPr>
                        <a:t>Technical Lead</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Laptop4, Cellphone4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240632">
                <a:tc>
                  <a:txBody>
                    <a:bodyPr/>
                    <a:lstStyle/>
                    <a:p>
                      <a:pPr algn="l" fontAlgn="ctr"/>
                      <a:r>
                        <a:rPr lang="en-US" sz="1100" b="0" i="0" u="none" strike="noStrike">
                          <a:solidFill>
                            <a:srgbClr val="000000"/>
                          </a:solidFill>
                          <a:latin typeface="+mj-lt"/>
                        </a:rPr>
                        <a:t>Quality Assurance Lead</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Laptop5, Cellphone5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240632">
                <a:tc>
                  <a:txBody>
                    <a:bodyPr/>
                    <a:lstStyle/>
                    <a:p>
                      <a:pPr algn="l" fontAlgn="ctr"/>
                      <a:r>
                        <a:rPr lang="en-US" sz="1100" b="0" i="0" u="none" strike="noStrike">
                          <a:solidFill>
                            <a:srgbClr val="000000"/>
                          </a:solidFill>
                          <a:latin typeface="+mj-lt"/>
                        </a:rPr>
                        <a:t>Business Intelligence Analyst</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Laptop6, Cellphone6</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240632">
                <a:tc>
                  <a:txBody>
                    <a:bodyPr/>
                    <a:lstStyle/>
                    <a:p>
                      <a:pPr algn="l" fontAlgn="ctr"/>
                      <a:r>
                        <a:rPr lang="en-US" sz="1100" b="0" i="0" u="none" strike="noStrike">
                          <a:solidFill>
                            <a:srgbClr val="000000"/>
                          </a:solidFill>
                          <a:latin typeface="+mj-lt"/>
                        </a:rPr>
                        <a:t>System Analyst1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Laptop7, Cellphone7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7"/>
                  </a:ext>
                </a:extLst>
              </a:tr>
              <a:tr h="240632">
                <a:tc>
                  <a:txBody>
                    <a:bodyPr/>
                    <a:lstStyle/>
                    <a:p>
                      <a:pPr algn="l" fontAlgn="ctr"/>
                      <a:r>
                        <a:rPr lang="en-US" sz="1100" b="0" i="0" u="none" strike="noStrike">
                          <a:solidFill>
                            <a:srgbClr val="000000"/>
                          </a:solidFill>
                          <a:latin typeface="+mj-lt"/>
                        </a:rPr>
                        <a:t>System Analyst2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Laptop8, Cellphone 8</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8"/>
                  </a:ext>
                </a:extLst>
              </a:tr>
              <a:tr h="240632">
                <a:tc>
                  <a:txBody>
                    <a:bodyPr/>
                    <a:lstStyle/>
                    <a:p>
                      <a:pPr algn="l" fontAlgn="ctr"/>
                      <a:r>
                        <a:rPr lang="en-US" sz="1100" b="0" i="0" u="none" strike="noStrike">
                          <a:solidFill>
                            <a:srgbClr val="000000"/>
                          </a:solidFill>
                          <a:latin typeface="+mj-lt"/>
                        </a:rPr>
                        <a:t>Developer1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Laptop9</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9"/>
                  </a:ext>
                </a:extLst>
              </a:tr>
              <a:tr h="240632">
                <a:tc>
                  <a:txBody>
                    <a:bodyPr/>
                    <a:lstStyle/>
                    <a:p>
                      <a:pPr algn="l" fontAlgn="ctr"/>
                      <a:r>
                        <a:rPr lang="en-US" sz="1100" b="0" i="0" u="none" strike="noStrike">
                          <a:solidFill>
                            <a:srgbClr val="000000"/>
                          </a:solidFill>
                          <a:latin typeface="+mj-lt"/>
                        </a:rPr>
                        <a:t>Developer2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Laptop10</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0"/>
                  </a:ext>
                </a:extLst>
              </a:tr>
              <a:tr h="240632">
                <a:tc>
                  <a:txBody>
                    <a:bodyPr/>
                    <a:lstStyle/>
                    <a:p>
                      <a:pPr algn="l" fontAlgn="ctr"/>
                      <a:r>
                        <a:rPr lang="en-US" sz="1100" b="0" i="0" u="none" strike="noStrike">
                          <a:solidFill>
                            <a:srgbClr val="000000"/>
                          </a:solidFill>
                          <a:latin typeface="+mj-lt"/>
                        </a:rPr>
                        <a:t>Developer3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Laptop11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1"/>
                  </a:ext>
                </a:extLst>
              </a:tr>
              <a:tr h="240632">
                <a:tc>
                  <a:txBody>
                    <a:bodyPr/>
                    <a:lstStyle/>
                    <a:p>
                      <a:pPr algn="l" fontAlgn="ctr"/>
                      <a:r>
                        <a:rPr lang="en-US" sz="1100" b="0" i="0" u="none" strike="noStrike">
                          <a:solidFill>
                            <a:srgbClr val="000000"/>
                          </a:solidFill>
                          <a:latin typeface="+mj-lt"/>
                        </a:rPr>
                        <a:t>Developer4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Desktop1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2"/>
                  </a:ext>
                </a:extLst>
              </a:tr>
              <a:tr h="240632">
                <a:tc>
                  <a:txBody>
                    <a:bodyPr/>
                    <a:lstStyle/>
                    <a:p>
                      <a:pPr algn="l" fontAlgn="ctr"/>
                      <a:r>
                        <a:rPr lang="en-US" sz="1100" b="0" i="0" u="none" strike="noStrike">
                          <a:solidFill>
                            <a:srgbClr val="000000"/>
                          </a:solidFill>
                          <a:latin typeface="+mj-lt"/>
                        </a:rPr>
                        <a:t>Developer5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Desktop2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3"/>
                  </a:ext>
                </a:extLst>
              </a:tr>
              <a:tr h="240632">
                <a:tc>
                  <a:txBody>
                    <a:bodyPr/>
                    <a:lstStyle/>
                    <a:p>
                      <a:pPr algn="l" fontAlgn="ctr"/>
                      <a:r>
                        <a:rPr lang="en-US" sz="1100" b="0" i="0" u="none" strike="noStrike">
                          <a:solidFill>
                            <a:srgbClr val="000000"/>
                          </a:solidFill>
                          <a:latin typeface="+mj-lt"/>
                        </a:rPr>
                        <a:t>Developer6</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Desktop3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4"/>
                  </a:ext>
                </a:extLst>
              </a:tr>
              <a:tr h="240632">
                <a:tc>
                  <a:txBody>
                    <a:bodyPr/>
                    <a:lstStyle/>
                    <a:p>
                      <a:pPr algn="l" fontAlgn="ctr"/>
                      <a:r>
                        <a:rPr lang="en-US" sz="1100" b="0" i="0" u="none" strike="noStrike">
                          <a:solidFill>
                            <a:srgbClr val="000000"/>
                          </a:solidFill>
                          <a:latin typeface="+mj-lt"/>
                        </a:rPr>
                        <a:t>Developer7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Desktop4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5"/>
                  </a:ext>
                </a:extLst>
              </a:tr>
              <a:tr h="240632">
                <a:tc>
                  <a:txBody>
                    <a:bodyPr/>
                    <a:lstStyle/>
                    <a:p>
                      <a:pPr algn="l" fontAlgn="ctr"/>
                      <a:r>
                        <a:rPr lang="en-US" sz="1100" b="0" i="0" u="none" strike="noStrike">
                          <a:solidFill>
                            <a:srgbClr val="000000"/>
                          </a:solidFill>
                          <a:latin typeface="+mj-lt"/>
                        </a:rPr>
                        <a:t>Developer8</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Desktop6</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6"/>
                  </a:ext>
                </a:extLst>
              </a:tr>
              <a:tr h="240632">
                <a:tc>
                  <a:txBody>
                    <a:bodyPr/>
                    <a:lstStyle/>
                    <a:p>
                      <a:pPr algn="l" fontAlgn="ctr"/>
                      <a:r>
                        <a:rPr lang="en-US" sz="1100" b="0" i="0" u="none" strike="noStrike">
                          <a:solidFill>
                            <a:srgbClr val="000000"/>
                          </a:solidFill>
                          <a:latin typeface="+mj-lt"/>
                        </a:rPr>
                        <a:t>Tester1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a:solidFill>
                            <a:srgbClr val="000000"/>
                          </a:solidFill>
                          <a:latin typeface="+mj-lt"/>
                        </a:rPr>
                        <a:t>Laptop12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7"/>
                  </a:ext>
                </a:extLst>
              </a:tr>
              <a:tr h="240632">
                <a:tc>
                  <a:txBody>
                    <a:bodyPr/>
                    <a:lstStyle/>
                    <a:p>
                      <a:pPr algn="l" fontAlgn="ctr"/>
                      <a:r>
                        <a:rPr lang="en-US" sz="1100" b="0" i="0" u="none" strike="noStrike">
                          <a:solidFill>
                            <a:srgbClr val="000000"/>
                          </a:solidFill>
                          <a:latin typeface="+mj-lt"/>
                        </a:rPr>
                        <a:t>Tester2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ctr"/>
                      <a:r>
                        <a:rPr lang="en-US" sz="1100" b="0" i="0" u="none" strike="noStrike" dirty="0">
                          <a:solidFill>
                            <a:srgbClr val="000000"/>
                          </a:solidFill>
                          <a:latin typeface="+mj-lt"/>
                        </a:rPr>
                        <a:t>Desktop5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1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normAutofit fontScale="90000"/>
          </a:bodyPr>
          <a:lstStyle/>
          <a:p>
            <a:r>
              <a:rPr lang="en-US" dirty="0"/>
              <a:t>HUMAN RESOURCE MANAGEMENT PLAN (cont..)</a:t>
            </a:r>
          </a:p>
        </p:txBody>
      </p:sp>
      <p:sp>
        <p:nvSpPr>
          <p:cNvPr id="3" name="Content Placeholder 2"/>
          <p:cNvSpPr>
            <a:spLocks noGrp="1"/>
          </p:cNvSpPr>
          <p:nvPr>
            <p:ph idx="1"/>
          </p:nvPr>
        </p:nvSpPr>
        <p:spPr>
          <a:xfrm>
            <a:off x="608092" y="1219203"/>
            <a:ext cx="10945654" cy="4525963"/>
          </a:xfrm>
        </p:spPr>
        <p:txBody>
          <a:bodyPr>
            <a:normAutofit/>
          </a:bodyPr>
          <a:lstStyle/>
          <a:p>
            <a:pPr>
              <a:buFont typeface="Wingdings" pitchFamily="2" charset="2"/>
              <a:buChar char="§"/>
            </a:pPr>
            <a:r>
              <a:rPr lang="en-US" sz="2200" dirty="0"/>
              <a:t>List of required resources (cont..):</a:t>
            </a:r>
          </a:p>
        </p:txBody>
      </p:sp>
      <p:sp>
        <p:nvSpPr>
          <p:cNvPr id="4" name="Slide Number Placeholder 3"/>
          <p:cNvSpPr>
            <a:spLocks noGrp="1"/>
          </p:cNvSpPr>
          <p:nvPr>
            <p:ph type="sldNum" sz="quarter" idx="12"/>
          </p:nvPr>
        </p:nvSpPr>
        <p:spPr/>
        <p:txBody>
          <a:bodyPr/>
          <a:lstStyle/>
          <a:p>
            <a:fld id="{A260AE16-8852-4A0A-BBF6-F24E93BD783A}" type="slidenum">
              <a:rPr lang="en-US" smtClean="0"/>
              <a:pPr/>
              <a:t>13</a:t>
            </a:fld>
            <a:endParaRPr lang="en-US" dirty="0"/>
          </a:p>
        </p:txBody>
      </p:sp>
      <p:pic>
        <p:nvPicPr>
          <p:cNvPr id="27653" name="Picture 5"/>
          <p:cNvPicPr>
            <a:picLocks noChangeAspect="1" noChangeArrowheads="1"/>
          </p:cNvPicPr>
          <p:nvPr/>
        </p:nvPicPr>
        <p:blipFill>
          <a:blip r:embed="rId2" cstate="print"/>
          <a:srcRect/>
          <a:stretch>
            <a:fillRect/>
          </a:stretch>
        </p:blipFill>
        <p:spPr bwMode="auto">
          <a:xfrm>
            <a:off x="1114834" y="1752600"/>
            <a:ext cx="4624033" cy="4953000"/>
          </a:xfrm>
          <a:prstGeom prst="rect">
            <a:avLst/>
          </a:prstGeom>
          <a:noFill/>
          <a:ln w="9525">
            <a:noFill/>
            <a:miter lim="800000"/>
            <a:headEnd/>
            <a:tailEnd/>
          </a:ln>
        </p:spPr>
      </p:pic>
      <p:pic>
        <p:nvPicPr>
          <p:cNvPr id="27654" name="Picture 6"/>
          <p:cNvPicPr>
            <a:picLocks noChangeAspect="1" noChangeArrowheads="1"/>
          </p:cNvPicPr>
          <p:nvPr/>
        </p:nvPicPr>
        <p:blipFill>
          <a:blip r:embed="rId3" cstate="print"/>
          <a:srcRect/>
          <a:stretch>
            <a:fillRect/>
          </a:stretch>
        </p:blipFill>
        <p:spPr bwMode="auto">
          <a:xfrm>
            <a:off x="6089365" y="1752600"/>
            <a:ext cx="4481698" cy="4953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5. PROJECT TOTAL COST</a:t>
            </a:r>
          </a:p>
        </p:txBody>
      </p:sp>
      <p:sp>
        <p:nvSpPr>
          <p:cNvPr id="3" name="Content Placeholder 2"/>
          <p:cNvSpPr>
            <a:spLocks noGrp="1"/>
          </p:cNvSpPr>
          <p:nvPr>
            <p:ph idx="1"/>
          </p:nvPr>
        </p:nvSpPr>
        <p:spPr>
          <a:xfrm>
            <a:off x="608092" y="1341439"/>
            <a:ext cx="10945654" cy="4525963"/>
          </a:xfrm>
        </p:spPr>
        <p:txBody>
          <a:bodyPr>
            <a:normAutofit/>
          </a:bodyPr>
          <a:lstStyle/>
          <a:p>
            <a:pPr>
              <a:buFont typeface="Wingdings" pitchFamily="2" charset="2"/>
              <a:buChar char="§"/>
            </a:pPr>
            <a:r>
              <a:rPr lang="en-US" sz="2200" dirty="0"/>
              <a:t>Lines of Code Based Estimate:</a:t>
            </a:r>
          </a:p>
        </p:txBody>
      </p:sp>
      <p:sp>
        <p:nvSpPr>
          <p:cNvPr id="4" name="Slide Number Placeholder 3"/>
          <p:cNvSpPr>
            <a:spLocks noGrp="1"/>
          </p:cNvSpPr>
          <p:nvPr>
            <p:ph type="sldNum" sz="quarter" idx="12"/>
          </p:nvPr>
        </p:nvSpPr>
        <p:spPr/>
        <p:txBody>
          <a:bodyPr/>
          <a:lstStyle/>
          <a:p>
            <a:fld id="{A260AE16-8852-4A0A-BBF6-F24E93BD783A}" type="slidenum">
              <a:rPr lang="en-US" smtClean="0"/>
              <a:pPr/>
              <a:t>14</a:t>
            </a:fld>
            <a:endParaRPr lang="en-US" dirty="0"/>
          </a:p>
        </p:txBody>
      </p:sp>
      <p:graphicFrame>
        <p:nvGraphicFramePr>
          <p:cNvPr id="5" name="Table 4"/>
          <p:cNvGraphicFramePr>
            <a:graphicFrameLocks noGrp="1"/>
          </p:cNvGraphicFramePr>
          <p:nvPr/>
        </p:nvGraphicFramePr>
        <p:xfrm>
          <a:off x="1216184" y="1981200"/>
          <a:ext cx="10641609" cy="3048001"/>
        </p:xfrm>
        <a:graphic>
          <a:graphicData uri="http://schemas.openxmlformats.org/drawingml/2006/table">
            <a:tbl>
              <a:tblPr/>
              <a:tblGrid>
                <a:gridCol w="3199673">
                  <a:extLst>
                    <a:ext uri="{9D8B030D-6E8A-4147-A177-3AD203B41FA5}">
                      <a16:colId xmlns="" xmlns:a16="http://schemas.microsoft.com/office/drawing/2014/main" val="20000"/>
                    </a:ext>
                  </a:extLst>
                </a:gridCol>
                <a:gridCol w="1258298">
                  <a:extLst>
                    <a:ext uri="{9D8B030D-6E8A-4147-A177-3AD203B41FA5}">
                      <a16:colId xmlns="" xmlns:a16="http://schemas.microsoft.com/office/drawing/2014/main" val="20001"/>
                    </a:ext>
                  </a:extLst>
                </a:gridCol>
                <a:gridCol w="3143178">
                  <a:extLst>
                    <a:ext uri="{9D8B030D-6E8A-4147-A177-3AD203B41FA5}">
                      <a16:colId xmlns="" xmlns:a16="http://schemas.microsoft.com/office/drawing/2014/main" val="20002"/>
                    </a:ext>
                  </a:extLst>
                </a:gridCol>
                <a:gridCol w="3040460">
                  <a:extLst>
                    <a:ext uri="{9D8B030D-6E8A-4147-A177-3AD203B41FA5}">
                      <a16:colId xmlns="" xmlns:a16="http://schemas.microsoft.com/office/drawing/2014/main" val="20003"/>
                    </a:ext>
                  </a:extLst>
                </a:gridCol>
              </a:tblGrid>
              <a:tr h="372747">
                <a:tc>
                  <a:txBody>
                    <a:bodyPr/>
                    <a:lstStyle/>
                    <a:p>
                      <a:pPr algn="ctr" fontAlgn="ctr"/>
                      <a:r>
                        <a:rPr lang="en-US" sz="1200" b="1" i="0" u="sng" strike="noStrike" dirty="0">
                          <a:solidFill>
                            <a:schemeClr val="bg1"/>
                          </a:solidFill>
                          <a:latin typeface="+mj-lt"/>
                        </a:rPr>
                        <a:t>Function</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sng" strike="noStrike" dirty="0">
                          <a:solidFill>
                            <a:schemeClr val="bg1"/>
                          </a:solidFill>
                          <a:latin typeface="+mj-lt"/>
                        </a:rPr>
                        <a:t>Pages(P)</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sng" strike="noStrike" dirty="0">
                          <a:solidFill>
                            <a:schemeClr val="bg1"/>
                          </a:solidFill>
                          <a:latin typeface="+mj-lt"/>
                        </a:rPr>
                        <a:t>Lines of</a:t>
                      </a:r>
                      <a:r>
                        <a:rPr lang="en-US" sz="1200" b="1" i="0" u="none" strike="noStrike" dirty="0">
                          <a:solidFill>
                            <a:schemeClr val="bg1"/>
                          </a:solidFill>
                          <a:latin typeface="+mj-lt"/>
                        </a:rPr>
                        <a:t> </a:t>
                      </a:r>
                      <a:r>
                        <a:rPr lang="en-US" sz="1200" b="1" i="0" u="sng" strike="noStrike" dirty="0">
                          <a:solidFill>
                            <a:schemeClr val="bg1"/>
                          </a:solidFill>
                          <a:latin typeface="+mj-lt"/>
                        </a:rPr>
                        <a:t>code per</a:t>
                      </a:r>
                      <a:r>
                        <a:rPr lang="en-US" sz="1200" b="1" i="0" u="none" strike="noStrike" dirty="0">
                          <a:solidFill>
                            <a:schemeClr val="bg1"/>
                          </a:solidFill>
                          <a:latin typeface="+mj-lt"/>
                        </a:rPr>
                        <a:t> </a:t>
                      </a:r>
                      <a:r>
                        <a:rPr lang="en-US" sz="1200" b="1" i="0" u="sng" strike="noStrike" dirty="0">
                          <a:solidFill>
                            <a:schemeClr val="bg1"/>
                          </a:solidFill>
                          <a:latin typeface="+mj-lt"/>
                        </a:rPr>
                        <a:t>Page (LOCP) </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sng" strike="noStrike" dirty="0">
                          <a:solidFill>
                            <a:schemeClr val="bg1"/>
                          </a:solidFill>
                          <a:latin typeface="+mj-lt"/>
                        </a:rPr>
                        <a:t>Total Lines Of</a:t>
                      </a:r>
                      <a:r>
                        <a:rPr lang="en-US" sz="1200" b="1" i="0" u="none" strike="noStrike" dirty="0">
                          <a:solidFill>
                            <a:schemeClr val="bg1"/>
                          </a:solidFill>
                          <a:latin typeface="+mj-lt"/>
                        </a:rPr>
                        <a:t> </a:t>
                      </a:r>
                      <a:r>
                        <a:rPr lang="en-US" sz="1200" b="1" i="0" u="sng" strike="noStrike" dirty="0">
                          <a:solidFill>
                            <a:schemeClr val="bg1"/>
                          </a:solidFill>
                          <a:latin typeface="+mj-lt"/>
                        </a:rPr>
                        <a:t>Code  (TLOCF) </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275680">
                <a:tc>
                  <a:txBody>
                    <a:bodyPr/>
                    <a:lstStyle/>
                    <a:p>
                      <a:pPr algn="ctr" fontAlgn="ctr"/>
                      <a:r>
                        <a:rPr lang="en-US" sz="1200" b="0" i="0" u="none" strike="noStrike" dirty="0">
                          <a:solidFill>
                            <a:schemeClr val="tx1"/>
                          </a:solidFill>
                          <a:latin typeface="+mj-lt"/>
                        </a:rPr>
                        <a:t>User Interface for Static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62</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latin typeface="+mj-lt"/>
                        </a:rPr>
                        <a:t>81</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5022</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72747">
                <a:tc>
                  <a:txBody>
                    <a:bodyPr/>
                    <a:lstStyle/>
                    <a:p>
                      <a:pPr algn="ctr" fontAlgn="ctr"/>
                      <a:r>
                        <a:rPr lang="en-US" sz="1200" b="0" i="0" u="none" strike="noStrike" dirty="0">
                          <a:solidFill>
                            <a:schemeClr val="tx1"/>
                          </a:solidFill>
                          <a:latin typeface="+mj-lt"/>
                        </a:rPr>
                        <a:t>User Interface for Dynamic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89</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154</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a:solidFill>
                            <a:srgbClr val="000000"/>
                          </a:solidFill>
                          <a:latin typeface="+mj-lt"/>
                        </a:rPr>
                        <a:t>13706</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5680">
                <a:tc>
                  <a:txBody>
                    <a:bodyPr/>
                    <a:lstStyle/>
                    <a:p>
                      <a:pPr algn="ctr" fontAlgn="ctr"/>
                      <a:r>
                        <a:rPr lang="en-US" sz="1200" b="0" i="0" u="none" strike="noStrike" dirty="0">
                          <a:solidFill>
                            <a:schemeClr val="tx1"/>
                          </a:solidFill>
                          <a:latin typeface="+mj-lt"/>
                        </a:rPr>
                        <a:t>Code behind for Static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67</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95</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6365</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5680">
                <a:tc>
                  <a:txBody>
                    <a:bodyPr/>
                    <a:lstStyle/>
                    <a:p>
                      <a:pPr algn="ctr" fontAlgn="ctr"/>
                      <a:r>
                        <a:rPr lang="en-US" sz="1200" b="0" i="0" u="none" strike="noStrike" dirty="0">
                          <a:solidFill>
                            <a:schemeClr val="tx1"/>
                          </a:solidFill>
                          <a:latin typeface="+mj-lt"/>
                        </a:rPr>
                        <a:t>Code behind Dynamic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98</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162</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15876</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72747">
                <a:tc>
                  <a:txBody>
                    <a:bodyPr/>
                    <a:lstStyle/>
                    <a:p>
                      <a:pPr algn="ctr" fontAlgn="ctr"/>
                      <a:r>
                        <a:rPr lang="en-US" sz="1200" b="0" i="0" u="none" strike="noStrike" dirty="0">
                          <a:solidFill>
                            <a:schemeClr val="tx1"/>
                          </a:solidFill>
                          <a:latin typeface="+mj-lt"/>
                        </a:rPr>
                        <a:t>Data Base –SQL Stored Procedures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64</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144</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9216</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275680">
                <a:tc>
                  <a:txBody>
                    <a:bodyPr/>
                    <a:lstStyle/>
                    <a:p>
                      <a:pPr algn="ctr" fontAlgn="ctr"/>
                      <a:r>
                        <a:rPr lang="en-US" sz="1200" b="0" i="0" u="none" strike="noStrike" dirty="0">
                          <a:solidFill>
                            <a:schemeClr val="tx1"/>
                          </a:solidFill>
                          <a:latin typeface="+mj-lt"/>
                        </a:rPr>
                        <a:t>Business layer- Logical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86</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125</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10750</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275680">
                <a:tc>
                  <a:txBody>
                    <a:bodyPr/>
                    <a:lstStyle/>
                    <a:p>
                      <a:pPr algn="ctr" fontAlgn="ctr"/>
                      <a:r>
                        <a:rPr lang="en-US" sz="1200" b="0" i="0" u="none" strike="noStrike" dirty="0">
                          <a:solidFill>
                            <a:schemeClr val="tx1"/>
                          </a:solidFill>
                          <a:latin typeface="+mj-lt"/>
                        </a:rPr>
                        <a:t>Other Layer-Logical Pages</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75</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120</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US" sz="1200" b="0" i="0" u="none" strike="noStrike" dirty="0">
                          <a:solidFill>
                            <a:srgbClr val="000000"/>
                          </a:solidFill>
                          <a:latin typeface="+mj-lt"/>
                        </a:rPr>
                        <a:t>9000</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r h="275680">
                <a:tc gridSpan="3">
                  <a:txBody>
                    <a:bodyPr/>
                    <a:lstStyle/>
                    <a:p>
                      <a:pPr algn="ctr" fontAlgn="ctr"/>
                      <a:r>
                        <a:rPr lang="en-US" sz="1200" b="1" i="0" u="none" strike="noStrike" dirty="0">
                          <a:solidFill>
                            <a:srgbClr val="000000"/>
                          </a:solidFill>
                          <a:latin typeface="+mj-lt"/>
                        </a:rPr>
                        <a:t>Total(TLOC):</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c hMerge="1">
                  <a:txBody>
                    <a:bodyPr/>
                    <a:lstStyle/>
                    <a:p>
                      <a:endParaRPr lang="en-US"/>
                    </a:p>
                  </a:txBody>
                  <a:tcPr/>
                </a:tc>
                <a:tc>
                  <a:txBody>
                    <a:bodyPr/>
                    <a:lstStyle/>
                    <a:p>
                      <a:pPr algn="ctr" fontAlgn="ctr"/>
                      <a:r>
                        <a:rPr lang="en-US" sz="1200" b="0" i="0" u="none" strike="noStrike" dirty="0">
                          <a:solidFill>
                            <a:srgbClr val="000000"/>
                          </a:solidFill>
                          <a:latin typeface="+mj-lt"/>
                        </a:rPr>
                        <a:t>69,935</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8"/>
                  </a:ext>
                </a:extLst>
              </a:tr>
              <a:tr h="275680">
                <a:tc gridSpan="3">
                  <a:txBody>
                    <a:bodyPr/>
                    <a:lstStyle/>
                    <a:p>
                      <a:pPr algn="ctr" fontAlgn="ctr"/>
                      <a:r>
                        <a:rPr lang="en-US" sz="1200" b="1" i="0" u="none" strike="noStrike" dirty="0">
                          <a:solidFill>
                            <a:srgbClr val="000000"/>
                          </a:solidFill>
                          <a:latin typeface="+mj-lt"/>
                        </a:rPr>
                        <a:t>Total Project Cost(TPC) in $:</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c hMerge="1">
                  <a:txBody>
                    <a:bodyPr/>
                    <a:lstStyle/>
                    <a:p>
                      <a:endParaRPr lang="en-US"/>
                    </a:p>
                  </a:txBody>
                  <a:tcPr/>
                </a:tc>
                <a:tc>
                  <a:txBody>
                    <a:bodyPr/>
                    <a:lstStyle/>
                    <a:p>
                      <a:pPr algn="ctr" fontAlgn="ctr"/>
                      <a:r>
                        <a:rPr lang="en-US" sz="1200" b="0" i="0" u="none" strike="noStrike" dirty="0">
                          <a:solidFill>
                            <a:srgbClr val="000000"/>
                          </a:solidFill>
                          <a:latin typeface="+mj-lt"/>
                        </a:rPr>
                        <a:t>1,118,960</a:t>
                      </a:r>
                    </a:p>
                  </a:txBody>
                  <a:tcPr marL="6849" marR="6849" marT="514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9"/>
                  </a:ext>
                </a:extLst>
              </a:tr>
            </a:tbl>
          </a:graphicData>
        </a:graphic>
      </p:graphicFrame>
      <p:sp>
        <p:nvSpPr>
          <p:cNvPr id="6" name="Rectangle 5"/>
          <p:cNvSpPr/>
          <p:nvPr/>
        </p:nvSpPr>
        <p:spPr>
          <a:xfrm>
            <a:off x="3040459" y="5334003"/>
            <a:ext cx="6689011" cy="646331"/>
          </a:xfrm>
          <a:prstGeom prst="rect">
            <a:avLst/>
          </a:prstGeom>
        </p:spPr>
        <p:txBody>
          <a:bodyPr wrap="square">
            <a:spAutoFit/>
          </a:bodyPr>
          <a:lstStyle/>
          <a:p>
            <a:r>
              <a:rPr lang="en-US" dirty="0">
                <a:latin typeface="+mj-lt"/>
                <a:cs typeface="Times New Roman" panose="02020603050405020304" pitchFamily="18" charset="0"/>
              </a:rPr>
              <a:t>Estimating </a:t>
            </a:r>
            <a:r>
              <a:rPr lang="en-US" dirty="0">
                <a:solidFill>
                  <a:srgbClr val="FF0000"/>
                </a:solidFill>
                <a:latin typeface="+mj-lt"/>
                <a:cs typeface="Times New Roman" panose="02020603050405020304" pitchFamily="18" charset="0"/>
              </a:rPr>
              <a:t>$16 </a:t>
            </a:r>
            <a:r>
              <a:rPr lang="en-US" dirty="0">
                <a:latin typeface="+mj-lt"/>
                <a:cs typeface="Times New Roman" panose="02020603050405020304" pitchFamily="18" charset="0"/>
              </a:rPr>
              <a:t>per line of code</a:t>
            </a:r>
            <a:endParaRPr lang="en-GB" dirty="0">
              <a:latin typeface="+mj-lt"/>
              <a:cs typeface="Times New Roman" panose="02020603050405020304" pitchFamily="18" charset="0"/>
            </a:endParaRPr>
          </a:p>
          <a:p>
            <a:r>
              <a:rPr lang="en-GB" dirty="0">
                <a:latin typeface="+mj-lt"/>
                <a:cs typeface="Times New Roman" panose="02020603050405020304" pitchFamily="18" charset="0"/>
              </a:rPr>
              <a:t>Total Project Cost = </a:t>
            </a:r>
            <a:r>
              <a:rPr lang="en-US" dirty="0">
                <a:solidFill>
                  <a:srgbClr val="000000"/>
                </a:solidFill>
              </a:rPr>
              <a:t>69,935 </a:t>
            </a:r>
            <a:r>
              <a:rPr lang="en-GB" dirty="0">
                <a:latin typeface="+mj-lt"/>
                <a:cs typeface="Times New Roman" panose="02020603050405020304" pitchFamily="18" charset="0"/>
              </a:rPr>
              <a:t>* 16 =</a:t>
            </a:r>
            <a:r>
              <a:rPr lang="en-GB" dirty="0">
                <a:solidFill>
                  <a:srgbClr val="FF0000"/>
                </a:solidFill>
                <a:latin typeface="+mj-lt"/>
                <a:cs typeface="Times New Roman" panose="02020603050405020304" pitchFamily="18" charset="0"/>
              </a:rPr>
              <a:t> $</a:t>
            </a:r>
            <a:r>
              <a:rPr lang="en-US" dirty="0">
                <a:solidFill>
                  <a:srgbClr val="FF0000"/>
                </a:solidFill>
              </a:rPr>
              <a:t>1,118,960</a:t>
            </a:r>
            <a:endParaRPr lang="en-US" dirty="0">
              <a:solidFill>
                <a:srgbClr val="FF0000"/>
              </a:solidFill>
              <a:latin typeface="+mj-lt"/>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PROJECT TOTAL COST (cont..)</a:t>
            </a:r>
          </a:p>
        </p:txBody>
      </p:sp>
      <p:sp>
        <p:nvSpPr>
          <p:cNvPr id="3" name="Content Placeholder 2"/>
          <p:cNvSpPr>
            <a:spLocks noGrp="1"/>
          </p:cNvSpPr>
          <p:nvPr>
            <p:ph idx="1"/>
          </p:nvPr>
        </p:nvSpPr>
        <p:spPr>
          <a:xfrm>
            <a:off x="608092" y="1295400"/>
            <a:ext cx="10945654" cy="4525963"/>
          </a:xfrm>
        </p:spPr>
        <p:txBody>
          <a:bodyPr>
            <a:normAutofit/>
          </a:bodyPr>
          <a:lstStyle/>
          <a:p>
            <a:pPr>
              <a:buFont typeface="Wingdings" pitchFamily="2" charset="2"/>
              <a:buChar char="§"/>
            </a:pPr>
            <a:r>
              <a:rPr lang="en-US" sz="2200" dirty="0"/>
              <a:t>Function Point Based Estimate:</a:t>
            </a:r>
          </a:p>
          <a:p>
            <a:pPr>
              <a:buFont typeface="Wingdings" pitchFamily="2" charset="2"/>
              <a:buChar char="§"/>
            </a:pPr>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15</a:t>
            </a:fld>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1661517187"/>
              </p:ext>
            </p:extLst>
          </p:nvPr>
        </p:nvGraphicFramePr>
        <p:xfrm>
          <a:off x="1114837" y="1905000"/>
          <a:ext cx="10143230" cy="3495776"/>
        </p:xfrm>
        <a:graphic>
          <a:graphicData uri="http://schemas.openxmlformats.org/drawingml/2006/table">
            <a:tbl>
              <a:tblPr/>
              <a:tblGrid>
                <a:gridCol w="1420052">
                  <a:extLst>
                    <a:ext uri="{9D8B030D-6E8A-4147-A177-3AD203B41FA5}">
                      <a16:colId xmlns="" xmlns:a16="http://schemas.microsoft.com/office/drawing/2014/main" val="20000"/>
                    </a:ext>
                  </a:extLst>
                </a:gridCol>
                <a:gridCol w="1115754">
                  <a:extLst>
                    <a:ext uri="{9D8B030D-6E8A-4147-A177-3AD203B41FA5}">
                      <a16:colId xmlns="" xmlns:a16="http://schemas.microsoft.com/office/drawing/2014/main" val="20001"/>
                    </a:ext>
                  </a:extLst>
                </a:gridCol>
                <a:gridCol w="1267904">
                  <a:extLst>
                    <a:ext uri="{9D8B030D-6E8A-4147-A177-3AD203B41FA5}">
                      <a16:colId xmlns="" xmlns:a16="http://schemas.microsoft.com/office/drawing/2014/main" val="20002"/>
                    </a:ext>
                  </a:extLst>
                </a:gridCol>
                <a:gridCol w="1267904">
                  <a:extLst>
                    <a:ext uri="{9D8B030D-6E8A-4147-A177-3AD203B41FA5}">
                      <a16:colId xmlns="" xmlns:a16="http://schemas.microsoft.com/office/drawing/2014/main" val="20003"/>
                    </a:ext>
                  </a:extLst>
                </a:gridCol>
                <a:gridCol w="1267904">
                  <a:extLst>
                    <a:ext uri="{9D8B030D-6E8A-4147-A177-3AD203B41FA5}">
                      <a16:colId xmlns="" xmlns:a16="http://schemas.microsoft.com/office/drawing/2014/main" val="20004"/>
                    </a:ext>
                  </a:extLst>
                </a:gridCol>
                <a:gridCol w="1267904">
                  <a:extLst>
                    <a:ext uri="{9D8B030D-6E8A-4147-A177-3AD203B41FA5}">
                      <a16:colId xmlns="" xmlns:a16="http://schemas.microsoft.com/office/drawing/2014/main" val="20005"/>
                    </a:ext>
                  </a:extLst>
                </a:gridCol>
                <a:gridCol w="1267904">
                  <a:extLst>
                    <a:ext uri="{9D8B030D-6E8A-4147-A177-3AD203B41FA5}">
                      <a16:colId xmlns="" xmlns:a16="http://schemas.microsoft.com/office/drawing/2014/main" val="20006"/>
                    </a:ext>
                  </a:extLst>
                </a:gridCol>
                <a:gridCol w="1267904">
                  <a:extLst>
                    <a:ext uri="{9D8B030D-6E8A-4147-A177-3AD203B41FA5}">
                      <a16:colId xmlns="" xmlns:a16="http://schemas.microsoft.com/office/drawing/2014/main" val="20007"/>
                    </a:ext>
                  </a:extLst>
                </a:gridCol>
              </a:tblGrid>
              <a:tr h="246182">
                <a:tc gridSpan="8">
                  <a:txBody>
                    <a:bodyPr/>
                    <a:lstStyle/>
                    <a:p>
                      <a:pPr algn="ctr" fontAlgn="t"/>
                      <a:r>
                        <a:rPr lang="en-US" sz="1200" b="1" i="0" u="none" strike="noStrike" dirty="0">
                          <a:solidFill>
                            <a:schemeClr val="bg1"/>
                          </a:solidFill>
                          <a:latin typeface="+mn-lt"/>
                        </a:rPr>
                        <a:t>Complexity Calculation</a:t>
                      </a:r>
                    </a:p>
                  </a:txBody>
                  <a:tcPr marL="8446" marR="8446"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0000"/>
                  </a:ext>
                </a:extLst>
              </a:tr>
              <a:tr h="418508">
                <a:tc>
                  <a:txBody>
                    <a:bodyPr/>
                    <a:lstStyle/>
                    <a:p>
                      <a:pPr algn="l" fontAlgn="t"/>
                      <a:r>
                        <a:rPr lang="en-US" sz="1200" b="0" i="0" u="none" strike="noStrike" dirty="0">
                          <a:solidFill>
                            <a:srgbClr val="000000"/>
                          </a:solidFill>
                          <a:latin typeface="+mn-lt"/>
                        </a:rPr>
                        <a:t>Category</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a:solidFill>
                            <a:srgbClr val="000000"/>
                          </a:solidFill>
                          <a:latin typeface="+mn-lt"/>
                        </a:rPr>
                        <a:t>Low</a:t>
                      </a:r>
                    </a:p>
                  </a:txBody>
                  <a:tcPr marL="12668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err="1">
                          <a:solidFill>
                            <a:srgbClr val="000000"/>
                          </a:solidFill>
                          <a:latin typeface="+mn-lt"/>
                        </a:rPr>
                        <a:t>Weight_L</a:t>
                      </a:r>
                      <a:endParaRPr lang="en-US" sz="1200" b="0" i="0" u="none" strike="noStrike" dirty="0">
                        <a:solidFill>
                          <a:srgbClr val="000000"/>
                        </a:solidFill>
                        <a:latin typeface="+mn-lt"/>
                      </a:endParaRP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a:solidFill>
                            <a:srgbClr val="000000"/>
                          </a:solidFill>
                          <a:latin typeface="+mn-lt"/>
                        </a:rPr>
                        <a:t>Average</a:t>
                      </a:r>
                    </a:p>
                  </a:txBody>
                  <a:tcPr marL="12668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err="1">
                          <a:solidFill>
                            <a:srgbClr val="000000"/>
                          </a:solidFill>
                          <a:latin typeface="+mn-lt"/>
                        </a:rPr>
                        <a:t>Weight_A</a:t>
                      </a:r>
                      <a:endParaRPr lang="en-US" sz="1200" b="0" i="0" u="none" strike="noStrike" dirty="0">
                        <a:solidFill>
                          <a:srgbClr val="000000"/>
                        </a:solidFill>
                        <a:latin typeface="+mn-lt"/>
                      </a:endParaRP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a:solidFill>
                            <a:srgbClr val="000000"/>
                          </a:solidFill>
                          <a:latin typeface="+mn-lt"/>
                        </a:rPr>
                        <a:t>High</a:t>
                      </a:r>
                    </a:p>
                  </a:txBody>
                  <a:tcPr marL="12668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0" i="0" u="none" strike="noStrike" dirty="0" err="1">
                          <a:solidFill>
                            <a:srgbClr val="000000"/>
                          </a:solidFill>
                          <a:latin typeface="+mn-lt"/>
                        </a:rPr>
                        <a:t>Weight_H</a:t>
                      </a:r>
                      <a:endParaRPr lang="en-US" sz="1200" b="0" i="0" u="none" strike="noStrike" dirty="0">
                        <a:solidFill>
                          <a:srgbClr val="000000"/>
                        </a:solidFill>
                        <a:latin typeface="+mn-lt"/>
                      </a:endParaRP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t"/>
                      <a:r>
                        <a:rPr lang="en-US" sz="1200" b="1" i="0" u="none" strike="noStrike" dirty="0">
                          <a:solidFill>
                            <a:srgbClr val="000000"/>
                          </a:solidFill>
                          <a:latin typeface="+mn-lt"/>
                        </a:rPr>
                        <a:t>Total (T)</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418508">
                <a:tc>
                  <a:txBody>
                    <a:bodyPr/>
                    <a:lstStyle/>
                    <a:p>
                      <a:pPr algn="l" fontAlgn="t"/>
                      <a:r>
                        <a:rPr lang="en-US" sz="1200" b="0" i="0" u="none" strike="noStrike" dirty="0">
                          <a:solidFill>
                            <a:srgbClr val="000000"/>
                          </a:solidFill>
                          <a:latin typeface="+mn-lt"/>
                        </a:rPr>
                        <a:t>User inputs</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200" b="0" i="0" u="none" strike="noStrike" dirty="0">
                          <a:solidFill>
                            <a:srgbClr val="000000"/>
                          </a:solidFill>
                          <a:latin typeface="+mn-lt"/>
                        </a:rPr>
                        <a:t>27</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4</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14</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6</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7</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3</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250</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418508">
                <a:tc>
                  <a:txBody>
                    <a:bodyPr/>
                    <a:lstStyle/>
                    <a:p>
                      <a:pPr algn="l" fontAlgn="t"/>
                      <a:r>
                        <a:rPr lang="en-US" sz="1200" b="0" i="0" u="none" strike="noStrike" dirty="0">
                          <a:solidFill>
                            <a:srgbClr val="000000"/>
                          </a:solidFill>
                          <a:latin typeface="+mn-lt"/>
                        </a:rPr>
                        <a:t>User outputs</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200" b="0" i="0" u="none" strike="noStrike" dirty="0">
                          <a:solidFill>
                            <a:srgbClr val="000000"/>
                          </a:solidFill>
                          <a:latin typeface="+mn-lt"/>
                        </a:rPr>
                        <a:t>25</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4</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12</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5</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6</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4</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210</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418508">
                <a:tc>
                  <a:txBody>
                    <a:bodyPr/>
                    <a:lstStyle/>
                    <a:p>
                      <a:pPr algn="l" fontAlgn="t"/>
                      <a:r>
                        <a:rPr lang="en-US" sz="1200" b="0" i="0" u="none" strike="noStrike" dirty="0">
                          <a:solidFill>
                            <a:srgbClr val="000000"/>
                          </a:solidFill>
                          <a:latin typeface="+mn-lt"/>
                        </a:rPr>
                        <a:t>User inquires</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200" b="0" i="0" u="none" strike="noStrike" dirty="0">
                          <a:solidFill>
                            <a:srgbClr val="000000"/>
                          </a:solidFill>
                          <a:latin typeface="+mn-lt"/>
                        </a:rPr>
                        <a:t>23</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2</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11</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6</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5</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5</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219</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418508">
                <a:tc>
                  <a:txBody>
                    <a:bodyPr/>
                    <a:lstStyle/>
                    <a:p>
                      <a:pPr algn="l" fontAlgn="t"/>
                      <a:r>
                        <a:rPr lang="en-US" sz="1200" b="0" i="0" u="none" strike="noStrike" dirty="0">
                          <a:solidFill>
                            <a:srgbClr val="000000"/>
                          </a:solidFill>
                          <a:latin typeface="+mn-lt"/>
                        </a:rPr>
                        <a:t>File/Structures</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200" b="0" i="0" u="none" strike="noStrike" dirty="0">
                          <a:solidFill>
                            <a:srgbClr val="000000"/>
                          </a:solidFill>
                          <a:latin typeface="+mn-lt"/>
                        </a:rPr>
                        <a:t>26</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8</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12</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9</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5</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7</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396</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418508">
                <a:tc>
                  <a:txBody>
                    <a:bodyPr/>
                    <a:lstStyle/>
                    <a:p>
                      <a:pPr algn="l" fontAlgn="t"/>
                      <a:r>
                        <a:rPr lang="en-US" sz="1200" b="0" i="0" u="none" strike="noStrike" dirty="0">
                          <a:solidFill>
                            <a:srgbClr val="000000"/>
                          </a:solidFill>
                          <a:latin typeface="+mn-lt"/>
                        </a:rPr>
                        <a:t>External Interface</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200" b="0" i="0" u="none" strike="noStrike">
                          <a:solidFill>
                            <a:srgbClr val="000000"/>
                          </a:solidFill>
                          <a:latin typeface="+mn-lt"/>
                        </a:rPr>
                        <a:t>18</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7</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a:solidFill>
                            <a:srgbClr val="000000"/>
                          </a:solidFill>
                          <a:latin typeface="+mn-lt"/>
                        </a:rPr>
                        <a:t>9</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9</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4</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7</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r>
                        <a:rPr lang="en-US" sz="1200" b="0" i="0" u="none" strike="noStrike" dirty="0">
                          <a:solidFill>
                            <a:srgbClr val="000000"/>
                          </a:solidFill>
                          <a:latin typeface="+mn-lt"/>
                        </a:rPr>
                        <a:t>242</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246182">
                <a:tc gridSpan="7">
                  <a:txBody>
                    <a:bodyPr/>
                    <a:lstStyle/>
                    <a:p>
                      <a:pPr algn="l" fontAlgn="t"/>
                      <a:r>
                        <a:rPr lang="en-US" sz="1200" b="0" i="0" u="none" strike="noStrike" dirty="0">
                          <a:solidFill>
                            <a:srgbClr val="000000"/>
                          </a:solidFill>
                          <a:latin typeface="+mn-lt"/>
                        </a:rPr>
                        <a:t> </a:t>
                      </a:r>
                    </a:p>
                  </a:txBody>
                  <a:tcPr marL="8446" marR="8446"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3">
                  <a:txBody>
                    <a:bodyPr/>
                    <a:lstStyle/>
                    <a:p>
                      <a:pPr algn="ctr" fontAlgn="ctr"/>
                      <a:r>
                        <a:rPr lang="en-US" sz="1200" b="0" i="0" u="none" strike="noStrike" dirty="0">
                          <a:solidFill>
                            <a:srgbClr val="000000"/>
                          </a:solidFill>
                          <a:latin typeface="+mn-lt"/>
                        </a:rPr>
                        <a:t>1120</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r h="246182">
                <a:tc gridSpan="7">
                  <a:txBody>
                    <a:bodyPr/>
                    <a:lstStyle/>
                    <a:p>
                      <a:pPr algn="r" fontAlgn="t"/>
                      <a:r>
                        <a:rPr lang="en-US" sz="1200" b="1" i="0" u="none" strike="noStrike" dirty="0">
                          <a:solidFill>
                            <a:srgbClr val="000000"/>
                          </a:solidFill>
                          <a:latin typeface="+mn-lt"/>
                        </a:rPr>
                        <a:t>Unadjusted Total (UT):</a:t>
                      </a:r>
                    </a:p>
                  </a:txBody>
                  <a:tcPr marL="8446" marR="8446"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8"/>
                  </a:ext>
                </a:extLst>
              </a:tr>
              <a:tr h="246182">
                <a:tc gridSpan="7">
                  <a:txBody>
                    <a:bodyPr/>
                    <a:lstStyle/>
                    <a:p>
                      <a:pPr algn="l" fontAlgn="t"/>
                      <a:r>
                        <a:rPr lang="en-US" sz="1200" b="0" i="0" u="none" strike="noStrike" dirty="0">
                          <a:solidFill>
                            <a:srgbClr val="000000"/>
                          </a:solidFill>
                          <a:latin typeface="+mn-lt"/>
                        </a:rPr>
                        <a:t> </a:t>
                      </a:r>
                    </a:p>
                  </a:txBody>
                  <a:tcPr marL="8446" marR="8446" marT="635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9"/>
                  </a:ext>
                </a:extLst>
              </a:tr>
            </a:tbl>
          </a:graphicData>
        </a:graphic>
      </p:graphicFrame>
      <p:sp>
        <p:nvSpPr>
          <p:cNvPr id="7" name="Rectangle 6">
            <a:extLst>
              <a:ext uri="{FF2B5EF4-FFF2-40B4-BE49-F238E27FC236}">
                <a16:creationId xmlns="" xmlns:a16="http://schemas.microsoft.com/office/drawing/2014/main" id="{33AC6919-FD05-4CCC-B1A5-0497507CF7C0}"/>
              </a:ext>
            </a:extLst>
          </p:cNvPr>
          <p:cNvSpPr/>
          <p:nvPr/>
        </p:nvSpPr>
        <p:spPr>
          <a:xfrm>
            <a:off x="3040460" y="5581424"/>
            <a:ext cx="8006543" cy="1047979"/>
          </a:xfrm>
          <a:prstGeom prst="rect">
            <a:avLst/>
          </a:prstGeom>
        </p:spPr>
        <p:txBody>
          <a:bodyPr wrap="square">
            <a:spAutoFit/>
          </a:bodyPr>
          <a:lstStyle/>
          <a:p>
            <a:pPr>
              <a:lnSpc>
                <a:spcPct val="115000"/>
              </a:lnSpc>
            </a:pPr>
            <a:r>
              <a:rPr lang="en-US" dirty="0">
                <a:latin typeface="+mj-lt"/>
                <a:ea typeface="Calibri" panose="020F0502020204030204" pitchFamily="34" charset="0"/>
                <a:cs typeface="Times New Roman" panose="02020603050405020304" pitchFamily="18" charset="0"/>
              </a:rPr>
              <a:t>Total Functional points = 1120</a:t>
            </a:r>
          </a:p>
          <a:p>
            <a:pPr>
              <a:lnSpc>
                <a:spcPct val="115000"/>
              </a:lnSpc>
            </a:pPr>
            <a:r>
              <a:rPr lang="en-US" dirty="0">
                <a:latin typeface="+mj-lt"/>
                <a:ea typeface="Calibri" panose="020F0502020204030204" pitchFamily="34" charset="0"/>
                <a:cs typeface="Times New Roman" panose="02020603050405020304" pitchFamily="18" charset="0"/>
              </a:rPr>
              <a:t>Average Cost per functional point is 1000</a:t>
            </a:r>
          </a:p>
          <a:p>
            <a:pPr>
              <a:lnSpc>
                <a:spcPct val="115000"/>
              </a:lnSpc>
              <a:spcAft>
                <a:spcPts val="1000"/>
              </a:spcAft>
            </a:pPr>
            <a:r>
              <a:rPr lang="en-US" dirty="0">
                <a:latin typeface="+mj-lt"/>
                <a:ea typeface="Calibri" panose="020F0502020204030204" pitchFamily="34" charset="0"/>
                <a:cs typeface="Times New Roman" panose="02020603050405020304" pitchFamily="18" charset="0"/>
              </a:rPr>
              <a:t>Estimated Project Cost = 1120* 1000 = ‭</a:t>
            </a:r>
            <a:r>
              <a:rPr lang="en-US" dirty="0">
                <a:solidFill>
                  <a:srgbClr val="FF0000"/>
                </a:solidFill>
                <a:latin typeface="+mj-lt"/>
                <a:ea typeface="Calibri" panose="020F0502020204030204" pitchFamily="34" charset="0"/>
                <a:cs typeface="Times New Roman" panose="02020603050405020304" pitchFamily="18" charset="0"/>
              </a:rPr>
              <a:t>$1,120,000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anim calcmode="lin" valueType="num">
                                      <p:cBhvr>
                                        <p:cTn id="16"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anim calcmode="lin" valueType="num">
                                      <p:cBhvr>
                                        <p:cTn id="2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anim calcmode="lin" valueType="num">
                                      <p:cBhvr>
                                        <p:cTn id="26"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7"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6. TIME MANAGEMENT PLAN</a:t>
            </a:r>
          </a:p>
        </p:txBody>
      </p:sp>
      <p:sp>
        <p:nvSpPr>
          <p:cNvPr id="3" name="Content Placeholder 2"/>
          <p:cNvSpPr>
            <a:spLocks noGrp="1"/>
          </p:cNvSpPr>
          <p:nvPr>
            <p:ph idx="1"/>
          </p:nvPr>
        </p:nvSpPr>
        <p:spPr>
          <a:xfrm>
            <a:off x="608092" y="960440"/>
            <a:ext cx="10945654" cy="4525963"/>
          </a:xfrm>
        </p:spPr>
        <p:txBody>
          <a:bodyPr>
            <a:normAutofit/>
          </a:bodyPr>
          <a:lstStyle/>
          <a:p>
            <a:pPr>
              <a:buFont typeface="Wingdings" pitchFamily="2" charset="2"/>
              <a:buChar char="§"/>
            </a:pPr>
            <a:r>
              <a:rPr lang="en-US" sz="2200" dirty="0"/>
              <a:t>List of all project tasks with predecessors and durations:</a:t>
            </a:r>
          </a:p>
        </p:txBody>
      </p:sp>
      <p:sp>
        <p:nvSpPr>
          <p:cNvPr id="4" name="Slide Number Placeholder 3"/>
          <p:cNvSpPr>
            <a:spLocks noGrp="1"/>
          </p:cNvSpPr>
          <p:nvPr>
            <p:ph type="sldNum" sz="quarter" idx="12"/>
          </p:nvPr>
        </p:nvSpPr>
        <p:spPr/>
        <p:txBody>
          <a:bodyPr/>
          <a:lstStyle/>
          <a:p>
            <a:fld id="{A260AE16-8852-4A0A-BBF6-F24E93BD783A}" type="slidenum">
              <a:rPr lang="en-US" smtClean="0"/>
              <a:pPr/>
              <a:t>16</a:t>
            </a:fld>
            <a:endParaRPr lang="en-US" dirty="0"/>
          </a:p>
        </p:txBody>
      </p:sp>
      <p:pic>
        <p:nvPicPr>
          <p:cNvPr id="30723" name="Picture 3"/>
          <p:cNvPicPr>
            <a:picLocks noChangeAspect="1" noChangeArrowheads="1"/>
          </p:cNvPicPr>
          <p:nvPr/>
        </p:nvPicPr>
        <p:blipFill>
          <a:blip r:embed="rId2" cstate="print"/>
          <a:srcRect/>
          <a:stretch>
            <a:fillRect/>
          </a:stretch>
        </p:blipFill>
        <p:spPr bwMode="auto">
          <a:xfrm>
            <a:off x="1216184" y="1519354"/>
            <a:ext cx="9873048" cy="533864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 PLAN (cont..)</a:t>
            </a:r>
          </a:p>
        </p:txBody>
      </p:sp>
      <p:sp>
        <p:nvSpPr>
          <p:cNvPr id="3" name="Content Placeholder 2"/>
          <p:cNvSpPr>
            <a:spLocks noGrp="1"/>
          </p:cNvSpPr>
          <p:nvPr>
            <p:ph idx="1"/>
          </p:nvPr>
        </p:nvSpPr>
        <p:spPr>
          <a:xfrm>
            <a:off x="608092" y="960440"/>
            <a:ext cx="10945654" cy="4525963"/>
          </a:xfrm>
        </p:spPr>
        <p:txBody>
          <a:bodyPr>
            <a:normAutofit/>
          </a:bodyPr>
          <a:lstStyle/>
          <a:p>
            <a:pPr>
              <a:buFont typeface="Wingdings" pitchFamily="2" charset="2"/>
              <a:buChar char="§"/>
            </a:pPr>
            <a:r>
              <a:rPr lang="en-US" sz="2000" dirty="0"/>
              <a:t>List of all project tasks with predecessors and durations (cont..):</a:t>
            </a:r>
          </a:p>
          <a:p>
            <a:pPr>
              <a:buFont typeface="Wingdings" pitchFamily="2" charset="2"/>
              <a:buChar char="§"/>
            </a:pPr>
            <a:endParaRPr lang="en-US" sz="20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17</a:t>
            </a:fld>
            <a:endParaRPr lang="en-US" dirty="0"/>
          </a:p>
        </p:txBody>
      </p:sp>
      <p:pic>
        <p:nvPicPr>
          <p:cNvPr id="31746" name="Picture 2"/>
          <p:cNvPicPr>
            <a:picLocks noChangeAspect="1" noChangeArrowheads="1"/>
          </p:cNvPicPr>
          <p:nvPr/>
        </p:nvPicPr>
        <p:blipFill>
          <a:blip r:embed="rId2" cstate="print"/>
          <a:srcRect/>
          <a:stretch>
            <a:fillRect/>
          </a:stretch>
        </p:blipFill>
        <p:spPr bwMode="auto">
          <a:xfrm>
            <a:off x="1216184" y="1413316"/>
            <a:ext cx="10033516" cy="536848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 PLAN (cont..)</a:t>
            </a:r>
          </a:p>
        </p:txBody>
      </p:sp>
      <p:sp>
        <p:nvSpPr>
          <p:cNvPr id="3" name="Content Placeholder 2"/>
          <p:cNvSpPr>
            <a:spLocks noGrp="1"/>
          </p:cNvSpPr>
          <p:nvPr>
            <p:ph idx="1"/>
          </p:nvPr>
        </p:nvSpPr>
        <p:spPr>
          <a:xfrm>
            <a:off x="608092" y="1036640"/>
            <a:ext cx="10945654" cy="4525963"/>
          </a:xfrm>
        </p:spPr>
        <p:txBody>
          <a:bodyPr>
            <a:normAutofit/>
          </a:bodyPr>
          <a:lstStyle/>
          <a:p>
            <a:pPr>
              <a:buFont typeface="Wingdings" pitchFamily="2" charset="2"/>
              <a:buChar char="§"/>
            </a:pPr>
            <a:r>
              <a:rPr lang="en-US" sz="2200" dirty="0"/>
              <a:t>Gantt Chart View with Critical Path:</a:t>
            </a:r>
          </a:p>
        </p:txBody>
      </p:sp>
      <p:sp>
        <p:nvSpPr>
          <p:cNvPr id="4" name="Slide Number Placeholder 3"/>
          <p:cNvSpPr>
            <a:spLocks noGrp="1"/>
          </p:cNvSpPr>
          <p:nvPr>
            <p:ph type="sldNum" sz="quarter" idx="12"/>
          </p:nvPr>
        </p:nvSpPr>
        <p:spPr/>
        <p:txBody>
          <a:bodyPr/>
          <a:lstStyle/>
          <a:p>
            <a:fld id="{A260AE16-8852-4A0A-BBF6-F24E93BD783A}" type="slidenum">
              <a:rPr lang="en-US" smtClean="0"/>
              <a:pPr/>
              <a:t>18</a:t>
            </a:fld>
            <a:endParaRPr lang="en-US" dirty="0"/>
          </a:p>
        </p:txBody>
      </p:sp>
      <p:pic>
        <p:nvPicPr>
          <p:cNvPr id="32770" name="Picture 2"/>
          <p:cNvPicPr>
            <a:picLocks noChangeAspect="1" noChangeArrowheads="1"/>
          </p:cNvPicPr>
          <p:nvPr/>
        </p:nvPicPr>
        <p:blipFill>
          <a:blip r:embed="rId2" cstate="print"/>
          <a:srcRect/>
          <a:stretch>
            <a:fillRect/>
          </a:stretch>
        </p:blipFill>
        <p:spPr bwMode="auto">
          <a:xfrm>
            <a:off x="101349" y="1600200"/>
            <a:ext cx="11857792" cy="51816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32770"/>
                                        </p:tgtEl>
                                        <p:attrNameLst>
                                          <p:attrName>style.visibility</p:attrName>
                                        </p:attrNameLst>
                                      </p:cBhvr>
                                      <p:to>
                                        <p:strVal val="visible"/>
                                      </p:to>
                                    </p:set>
                                    <p:animEffect transition="in" filter="fade">
                                      <p:cBhvr>
                                        <p:cTn id="11" dur="1000"/>
                                        <p:tgtEl>
                                          <p:spTgt spid="32770"/>
                                        </p:tgtEl>
                                      </p:cBhvr>
                                    </p:animEffect>
                                    <p:anim calcmode="lin" valueType="num">
                                      <p:cBhvr>
                                        <p:cTn id="12" dur="1000" fill="hold"/>
                                        <p:tgtEl>
                                          <p:spTgt spid="32770"/>
                                        </p:tgtEl>
                                        <p:attrNameLst>
                                          <p:attrName>ppt_x</p:attrName>
                                        </p:attrNameLst>
                                      </p:cBhvr>
                                      <p:tavLst>
                                        <p:tav tm="0">
                                          <p:val>
                                            <p:strVal val="#ppt_x"/>
                                          </p:val>
                                        </p:tav>
                                        <p:tav tm="100000">
                                          <p:val>
                                            <p:strVal val="#ppt_x"/>
                                          </p:val>
                                        </p:tav>
                                      </p:tavLst>
                                    </p:anim>
                                    <p:anim calcmode="lin" valueType="num">
                                      <p:cBhvr>
                                        <p:cTn id="13" dur="1000" fill="hold"/>
                                        <p:tgtEl>
                                          <p:spTgt spid="327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 PLAN (cont..)</a:t>
            </a:r>
          </a:p>
        </p:txBody>
      </p:sp>
      <p:sp>
        <p:nvSpPr>
          <p:cNvPr id="3" name="Content Placeholder 2"/>
          <p:cNvSpPr>
            <a:spLocks noGrp="1"/>
          </p:cNvSpPr>
          <p:nvPr>
            <p:ph idx="1"/>
          </p:nvPr>
        </p:nvSpPr>
        <p:spPr>
          <a:xfrm>
            <a:off x="608092" y="1036640"/>
            <a:ext cx="10945654" cy="4525963"/>
          </a:xfrm>
        </p:spPr>
        <p:txBody>
          <a:bodyPr>
            <a:normAutofit/>
          </a:bodyPr>
          <a:lstStyle/>
          <a:p>
            <a:pPr>
              <a:buFont typeface="Wingdings" pitchFamily="2" charset="2"/>
              <a:buChar char="§"/>
            </a:pPr>
            <a:r>
              <a:rPr lang="en-US" sz="2200" dirty="0"/>
              <a:t>Gantt Chart View with Critical Path (cont..):</a:t>
            </a:r>
          </a:p>
          <a:p>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19</a:t>
            </a:fld>
            <a:endParaRPr lang="en-US" dirty="0"/>
          </a:p>
        </p:txBody>
      </p:sp>
      <p:pic>
        <p:nvPicPr>
          <p:cNvPr id="33794" name="Picture 2"/>
          <p:cNvPicPr>
            <a:picLocks noChangeAspect="1" noChangeArrowheads="1"/>
          </p:cNvPicPr>
          <p:nvPr/>
        </p:nvPicPr>
        <p:blipFill>
          <a:blip r:embed="rId2" cstate="print"/>
          <a:srcRect/>
          <a:stretch>
            <a:fillRect/>
          </a:stretch>
        </p:blipFill>
        <p:spPr bwMode="auto">
          <a:xfrm>
            <a:off x="101349" y="1600200"/>
            <a:ext cx="11959141" cy="510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TABLE OF CONTENTS</a:t>
            </a:r>
          </a:p>
        </p:txBody>
      </p:sp>
      <p:sp>
        <p:nvSpPr>
          <p:cNvPr id="4" name="Slide Number Placeholder 3"/>
          <p:cNvSpPr>
            <a:spLocks noGrp="1"/>
          </p:cNvSpPr>
          <p:nvPr>
            <p:ph type="sldNum" sz="quarter" idx="12"/>
          </p:nvPr>
        </p:nvSpPr>
        <p:spPr>
          <a:xfrm>
            <a:off x="11047003" y="381003"/>
            <a:ext cx="709441" cy="365125"/>
          </a:xfrm>
          <a:ln>
            <a:noFill/>
          </a:ln>
        </p:spPr>
        <p:txBody>
          <a:bodyPr/>
          <a:lstStyle/>
          <a:p>
            <a:fld id="{A260AE16-8852-4A0A-BBF6-F24E93BD783A}" type="slidenum">
              <a:rPr lang="en-US" sz="1800" smtClean="0">
                <a:solidFill>
                  <a:srgbClr val="FF0000"/>
                </a:solidFill>
              </a:rPr>
              <a:pPr/>
              <a:t>2</a:t>
            </a:fld>
            <a:endParaRPr lang="en-US" sz="1800" dirty="0">
              <a:solidFill>
                <a:srgbClr val="FF0000"/>
              </a:solidFill>
            </a:endParaRPr>
          </a:p>
        </p:txBody>
      </p:sp>
      <p:graphicFrame>
        <p:nvGraphicFramePr>
          <p:cNvPr id="6" name="Table 5"/>
          <p:cNvGraphicFramePr>
            <a:graphicFrameLocks noGrp="1"/>
          </p:cNvGraphicFramePr>
          <p:nvPr>
            <p:extLst>
              <p:ext uri="{D42A27DB-BD31-4B8C-83A1-F6EECF244321}">
                <p14:modId xmlns="" xmlns:p14="http://schemas.microsoft.com/office/powerpoint/2010/main" val="1730817626"/>
              </p:ext>
            </p:extLst>
          </p:nvPr>
        </p:nvGraphicFramePr>
        <p:xfrm>
          <a:off x="709443" y="1447802"/>
          <a:ext cx="10540260" cy="4724398"/>
        </p:xfrm>
        <a:graphic>
          <a:graphicData uri="http://schemas.openxmlformats.org/drawingml/2006/table">
            <a:tbl>
              <a:tblPr/>
              <a:tblGrid>
                <a:gridCol w="930660">
                  <a:extLst>
                    <a:ext uri="{9D8B030D-6E8A-4147-A177-3AD203B41FA5}">
                      <a16:colId xmlns="" xmlns:a16="http://schemas.microsoft.com/office/drawing/2014/main" val="20000"/>
                    </a:ext>
                  </a:extLst>
                </a:gridCol>
                <a:gridCol w="8246075">
                  <a:extLst>
                    <a:ext uri="{9D8B030D-6E8A-4147-A177-3AD203B41FA5}">
                      <a16:colId xmlns="" xmlns:a16="http://schemas.microsoft.com/office/drawing/2014/main" val="20001"/>
                    </a:ext>
                  </a:extLst>
                </a:gridCol>
                <a:gridCol w="1363525">
                  <a:extLst>
                    <a:ext uri="{9D8B030D-6E8A-4147-A177-3AD203B41FA5}">
                      <a16:colId xmlns="" xmlns:a16="http://schemas.microsoft.com/office/drawing/2014/main" val="20002"/>
                    </a:ext>
                  </a:extLst>
                </a:gridCol>
              </a:tblGrid>
              <a:tr h="674914">
                <a:tc>
                  <a:txBody>
                    <a:bodyPr/>
                    <a:lstStyle/>
                    <a:p>
                      <a:pPr algn="ctr" rtl="0" fontAlgn="t"/>
                      <a:r>
                        <a:rPr lang="en-US" sz="1500" b="0" i="0" u="none" strike="noStrike" dirty="0">
                          <a:solidFill>
                            <a:srgbClr val="FFFFFF"/>
                          </a:solidFill>
                          <a:latin typeface="+mj-lt"/>
                        </a:rPr>
                        <a:t>S. No.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1500" b="0" i="0" u="none" strike="noStrike" dirty="0">
                          <a:solidFill>
                            <a:srgbClr val="FFFFFF"/>
                          </a:solidFill>
                          <a:latin typeface="+mj-lt"/>
                        </a:rPr>
                        <a:t>Topic</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1500" b="0" i="0" u="none" strike="noStrike" dirty="0">
                          <a:solidFill>
                            <a:srgbClr val="FFFFFF"/>
                          </a:solidFill>
                          <a:latin typeface="+mj-lt"/>
                        </a:rPr>
                        <a:t>Slide #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337457">
                <a:tc>
                  <a:txBody>
                    <a:bodyPr/>
                    <a:lstStyle/>
                    <a:p>
                      <a:pPr algn="ctr" rtl="0" fontAlgn="t"/>
                      <a:r>
                        <a:rPr lang="en-US" sz="1500" b="0" i="0" u="none" strike="noStrike" dirty="0">
                          <a:solidFill>
                            <a:srgbClr val="000000"/>
                          </a:solidFill>
                          <a:latin typeface="+mj-lt"/>
                        </a:rPr>
                        <a:t>0</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Introduction to BI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3</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1"/>
                  </a:ext>
                </a:extLst>
              </a:tr>
              <a:tr h="337457">
                <a:tc>
                  <a:txBody>
                    <a:bodyPr/>
                    <a:lstStyle/>
                    <a:p>
                      <a:pPr algn="ctr" rtl="0" fontAlgn="t"/>
                      <a:r>
                        <a:rPr lang="en-US" sz="1500" b="0" i="0" u="none" strike="noStrike">
                          <a:solidFill>
                            <a:srgbClr val="000000"/>
                          </a:solidFill>
                          <a:latin typeface="+mj-lt"/>
                        </a:rPr>
                        <a:t>1</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Comparison Table</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4</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2"/>
                  </a:ext>
                </a:extLst>
              </a:tr>
              <a:tr h="337457">
                <a:tc>
                  <a:txBody>
                    <a:bodyPr/>
                    <a:lstStyle/>
                    <a:p>
                      <a:pPr algn="ctr" rtl="0" fontAlgn="t"/>
                      <a:r>
                        <a:rPr lang="en-US" sz="1500" b="0" i="0" u="none" strike="noStrike">
                          <a:solidFill>
                            <a:srgbClr val="000000"/>
                          </a:solidFill>
                          <a:latin typeface="+mj-lt"/>
                        </a:rPr>
                        <a:t>2</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Software Design and Development Model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5</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3"/>
                  </a:ext>
                </a:extLst>
              </a:tr>
              <a:tr h="337457">
                <a:tc>
                  <a:txBody>
                    <a:bodyPr/>
                    <a:lstStyle/>
                    <a:p>
                      <a:pPr algn="ctr" rtl="0" fontAlgn="t"/>
                      <a:r>
                        <a:rPr lang="en-US" sz="1500" b="0" i="0" u="none" strike="noStrike">
                          <a:solidFill>
                            <a:srgbClr val="000000"/>
                          </a:solidFill>
                          <a:latin typeface="+mj-lt"/>
                        </a:rPr>
                        <a:t>3</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Scope Statement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6</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4"/>
                  </a:ext>
                </a:extLst>
              </a:tr>
              <a:tr h="337457">
                <a:tc>
                  <a:txBody>
                    <a:bodyPr/>
                    <a:lstStyle/>
                    <a:p>
                      <a:pPr algn="ctr" rtl="0" fontAlgn="t"/>
                      <a:r>
                        <a:rPr lang="en-US" sz="1500" b="0" i="0" u="none" strike="noStrike">
                          <a:solidFill>
                            <a:srgbClr val="000000"/>
                          </a:solidFill>
                          <a:latin typeface="+mj-lt"/>
                        </a:rPr>
                        <a:t>4</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Human Resource Management Plan</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9</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5"/>
                  </a:ext>
                </a:extLst>
              </a:tr>
              <a:tr h="337457">
                <a:tc>
                  <a:txBody>
                    <a:bodyPr/>
                    <a:lstStyle/>
                    <a:p>
                      <a:pPr algn="ctr" rtl="0" fontAlgn="t"/>
                      <a:r>
                        <a:rPr lang="en-US" sz="1500" b="0" i="0" u="none" strike="noStrike">
                          <a:solidFill>
                            <a:srgbClr val="000000"/>
                          </a:solidFill>
                          <a:latin typeface="+mj-lt"/>
                        </a:rPr>
                        <a:t>5</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Project Total Cost estimates</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14</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6"/>
                  </a:ext>
                </a:extLst>
              </a:tr>
              <a:tr h="337457">
                <a:tc>
                  <a:txBody>
                    <a:bodyPr/>
                    <a:lstStyle/>
                    <a:p>
                      <a:pPr algn="ctr" rtl="0" fontAlgn="t"/>
                      <a:r>
                        <a:rPr lang="en-US" sz="1500" b="0" i="0" u="none" strike="noStrike">
                          <a:solidFill>
                            <a:srgbClr val="000000"/>
                          </a:solidFill>
                          <a:latin typeface="+mj-lt"/>
                        </a:rPr>
                        <a:t>6</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Time Management Plan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16</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7"/>
                  </a:ext>
                </a:extLst>
              </a:tr>
              <a:tr h="337457">
                <a:tc>
                  <a:txBody>
                    <a:bodyPr/>
                    <a:lstStyle/>
                    <a:p>
                      <a:pPr algn="ctr" rtl="0" fontAlgn="t"/>
                      <a:r>
                        <a:rPr lang="en-US" sz="1500" b="0" i="0" u="none" strike="noStrike">
                          <a:solidFill>
                            <a:srgbClr val="000000"/>
                          </a:solidFill>
                          <a:latin typeface="+mj-lt"/>
                        </a:rPr>
                        <a:t>7</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Cost Management Plan</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21</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8"/>
                  </a:ext>
                </a:extLst>
              </a:tr>
              <a:tr h="337457">
                <a:tc>
                  <a:txBody>
                    <a:bodyPr/>
                    <a:lstStyle/>
                    <a:p>
                      <a:pPr algn="ctr" rtl="0" fontAlgn="t"/>
                      <a:r>
                        <a:rPr lang="en-US" sz="1500" b="0" i="0" u="none" strike="noStrike">
                          <a:solidFill>
                            <a:srgbClr val="000000"/>
                          </a:solidFill>
                          <a:latin typeface="+mj-lt"/>
                        </a:rPr>
                        <a:t>8</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Risk Management Plan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24</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9"/>
                  </a:ext>
                </a:extLst>
              </a:tr>
              <a:tr h="337457">
                <a:tc>
                  <a:txBody>
                    <a:bodyPr/>
                    <a:lstStyle/>
                    <a:p>
                      <a:pPr algn="ctr" rtl="0" fontAlgn="t"/>
                      <a:r>
                        <a:rPr lang="en-US" sz="1500" b="0" i="0" u="none" strike="noStrike">
                          <a:solidFill>
                            <a:srgbClr val="000000"/>
                          </a:solidFill>
                          <a:latin typeface="+mj-lt"/>
                        </a:rPr>
                        <a:t>9</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Procurement Management Plan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32</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10"/>
                  </a:ext>
                </a:extLst>
              </a:tr>
              <a:tr h="337457">
                <a:tc>
                  <a:txBody>
                    <a:bodyPr/>
                    <a:lstStyle/>
                    <a:p>
                      <a:pPr algn="ctr" rtl="0" fontAlgn="t"/>
                      <a:r>
                        <a:rPr lang="en-US" sz="1500" b="0" i="0" u="none" strike="noStrike">
                          <a:solidFill>
                            <a:srgbClr val="000000"/>
                          </a:solidFill>
                          <a:latin typeface="+mj-lt"/>
                        </a:rPr>
                        <a:t>10</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Statement of Work </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35</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11"/>
                  </a:ext>
                </a:extLst>
              </a:tr>
              <a:tr h="337457">
                <a:tc>
                  <a:txBody>
                    <a:bodyPr/>
                    <a:lstStyle/>
                    <a:p>
                      <a:pPr algn="ctr" rtl="0" fontAlgn="t"/>
                      <a:r>
                        <a:rPr lang="en-US" sz="1500" b="0" i="0" u="none" strike="noStrike">
                          <a:solidFill>
                            <a:srgbClr val="000000"/>
                          </a:solidFill>
                          <a:latin typeface="+mj-lt"/>
                        </a:rPr>
                        <a:t>11</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a:solidFill>
                            <a:srgbClr val="000000"/>
                          </a:solidFill>
                          <a:latin typeface="+mj-lt"/>
                        </a:rPr>
                        <a:t>Conclusion</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t"/>
                      <a:r>
                        <a:rPr lang="en-US" sz="1500" b="0" i="0" u="none" strike="noStrike" dirty="0">
                          <a:solidFill>
                            <a:srgbClr val="000000"/>
                          </a:solidFill>
                          <a:latin typeface="+mj-lt"/>
                        </a:rPr>
                        <a:t>39</a:t>
                      </a:r>
                    </a:p>
                  </a:txBody>
                  <a:tcPr marL="8325" marR="8325" marT="6259"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1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MANAGEMENT PLAN (cont..)</a:t>
            </a:r>
          </a:p>
        </p:txBody>
      </p:sp>
      <p:sp>
        <p:nvSpPr>
          <p:cNvPr id="3" name="Content Placeholder 2"/>
          <p:cNvSpPr>
            <a:spLocks noGrp="1"/>
          </p:cNvSpPr>
          <p:nvPr>
            <p:ph idx="1"/>
          </p:nvPr>
        </p:nvSpPr>
        <p:spPr>
          <a:xfrm>
            <a:off x="608092" y="1219203"/>
            <a:ext cx="10945654" cy="4525963"/>
          </a:xfrm>
        </p:spPr>
        <p:txBody>
          <a:bodyPr>
            <a:normAutofit/>
          </a:bodyPr>
          <a:lstStyle/>
          <a:p>
            <a:pPr>
              <a:buFont typeface="Wingdings" pitchFamily="2" charset="2"/>
              <a:buChar char="§"/>
            </a:pPr>
            <a:r>
              <a:rPr lang="en-US" sz="2500" dirty="0"/>
              <a:t>Total Project Time:</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20</a:t>
            </a:fld>
            <a:endParaRPr lang="en-US" dirty="0"/>
          </a:p>
        </p:txBody>
      </p:sp>
      <p:graphicFrame>
        <p:nvGraphicFramePr>
          <p:cNvPr id="5" name="Table 4"/>
          <p:cNvGraphicFramePr>
            <a:graphicFrameLocks noGrp="1"/>
          </p:cNvGraphicFramePr>
          <p:nvPr/>
        </p:nvGraphicFramePr>
        <p:xfrm>
          <a:off x="1216184" y="1828800"/>
          <a:ext cx="9932168" cy="2743200"/>
        </p:xfrm>
        <a:graphic>
          <a:graphicData uri="http://schemas.openxmlformats.org/drawingml/2006/table">
            <a:tbl>
              <a:tblPr/>
              <a:tblGrid>
                <a:gridCol w="2483042">
                  <a:extLst>
                    <a:ext uri="{9D8B030D-6E8A-4147-A177-3AD203B41FA5}">
                      <a16:colId xmlns="" xmlns:a16="http://schemas.microsoft.com/office/drawing/2014/main" val="20000"/>
                    </a:ext>
                  </a:extLst>
                </a:gridCol>
                <a:gridCol w="2483042">
                  <a:extLst>
                    <a:ext uri="{9D8B030D-6E8A-4147-A177-3AD203B41FA5}">
                      <a16:colId xmlns="" xmlns:a16="http://schemas.microsoft.com/office/drawing/2014/main" val="20001"/>
                    </a:ext>
                  </a:extLst>
                </a:gridCol>
                <a:gridCol w="2483042">
                  <a:extLst>
                    <a:ext uri="{9D8B030D-6E8A-4147-A177-3AD203B41FA5}">
                      <a16:colId xmlns="" xmlns:a16="http://schemas.microsoft.com/office/drawing/2014/main" val="20002"/>
                    </a:ext>
                  </a:extLst>
                </a:gridCol>
                <a:gridCol w="2483042">
                  <a:extLst>
                    <a:ext uri="{9D8B030D-6E8A-4147-A177-3AD203B41FA5}">
                      <a16:colId xmlns="" xmlns:a16="http://schemas.microsoft.com/office/drawing/2014/main" val="20003"/>
                    </a:ext>
                  </a:extLst>
                </a:gridCol>
              </a:tblGrid>
              <a:tr h="342900">
                <a:tc>
                  <a:txBody>
                    <a:bodyPr/>
                    <a:lstStyle/>
                    <a:p>
                      <a:pPr marL="0" marR="0" algn="ctr">
                        <a:lnSpc>
                          <a:spcPct val="115000"/>
                        </a:lnSpc>
                        <a:spcBef>
                          <a:spcPts val="0"/>
                        </a:spcBef>
                        <a:spcAft>
                          <a:spcPts val="0"/>
                        </a:spcAft>
                      </a:pPr>
                      <a:r>
                        <a:rPr lang="en-US" sz="1200" b="0" dirty="0">
                          <a:solidFill>
                            <a:schemeClr val="bg1"/>
                          </a:solidFill>
                          <a:latin typeface="+mj-lt"/>
                          <a:ea typeface="Calibri"/>
                          <a:cs typeface="Times New Roman"/>
                        </a:rPr>
                        <a:t>Phases</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b="0" dirty="0">
                          <a:solidFill>
                            <a:schemeClr val="bg1"/>
                          </a:solidFill>
                          <a:latin typeface="+mj-lt"/>
                          <a:ea typeface="Calibri"/>
                          <a:cs typeface="Times New Roman"/>
                        </a:rPr>
                        <a:t>Start Date</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b="0" dirty="0">
                          <a:solidFill>
                            <a:schemeClr val="bg1"/>
                          </a:solidFill>
                          <a:latin typeface="+mj-lt"/>
                          <a:ea typeface="Calibri"/>
                          <a:cs typeface="Times New Roman"/>
                        </a:rPr>
                        <a:t>Final Date</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b="0" dirty="0">
                          <a:solidFill>
                            <a:schemeClr val="bg1"/>
                          </a:solidFill>
                          <a:latin typeface="+mj-lt"/>
                          <a:ea typeface="Calibri"/>
                          <a:cs typeface="Times New Roman"/>
                        </a:rPr>
                        <a:t>Duration(Days)</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1.1 Project Initiation</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06/01/2020</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09/29/2020</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87</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1.2 Project Plan</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09/30/2020</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04/06/2021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135</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1.3.1 Release 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04/07/2021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09/06/2021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109</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1.3.2 Release 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09/07/2021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01/14/2022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94</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1.3.3 Release 3</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01/17/2022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05/05/2022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79</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1.3.4 Release 4</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05/06/2022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08/05/2022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66</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42900">
                <a:tc>
                  <a:txBody>
                    <a:bodyPr/>
                    <a:lstStyle/>
                    <a:p>
                      <a:pPr marL="0" marR="0" algn="l">
                        <a:lnSpc>
                          <a:spcPct val="115000"/>
                        </a:lnSpc>
                        <a:spcBef>
                          <a:spcPts val="0"/>
                        </a:spcBef>
                        <a:spcAft>
                          <a:spcPts val="0"/>
                        </a:spcAft>
                      </a:pPr>
                      <a:r>
                        <a:rPr lang="en-US" sz="1200" dirty="0">
                          <a:latin typeface="+mj-lt"/>
                          <a:ea typeface="Calibri"/>
                          <a:cs typeface="Times New Roman"/>
                        </a:rPr>
                        <a:t>Overall Project</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chemeClr val="tx1"/>
                          </a:solidFill>
                          <a:latin typeface="+mj-lt"/>
                          <a:ea typeface="Calibri"/>
                          <a:cs typeface="Times New Roman"/>
                        </a:rPr>
                        <a:t>06/01/2020</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chemeClr val="tx1"/>
                          </a:solidFill>
                          <a:latin typeface="+mj-lt"/>
                          <a:ea typeface="Calibri"/>
                          <a:cs typeface="Times New Roman"/>
                        </a:rPr>
                        <a:t>08/08/2022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200" dirty="0">
                          <a:solidFill>
                            <a:srgbClr val="FF0000"/>
                          </a:solidFill>
                          <a:latin typeface="+mj-lt"/>
                          <a:ea typeface="Calibri"/>
                          <a:cs typeface="Times New Roman"/>
                        </a:rPr>
                        <a:t>571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3040459" y="4953000"/>
            <a:ext cx="6486314" cy="369332"/>
          </a:xfrm>
          <a:prstGeom prst="rect">
            <a:avLst/>
          </a:prstGeom>
          <a:noFill/>
        </p:spPr>
        <p:txBody>
          <a:bodyPr wrap="square" rtlCol="0">
            <a:spAutoFit/>
          </a:bodyPr>
          <a:lstStyle/>
          <a:p>
            <a:r>
              <a:rPr lang="en-US" dirty="0"/>
              <a:t>Total Project time = </a:t>
            </a:r>
            <a:r>
              <a:rPr lang="en-US" dirty="0">
                <a:solidFill>
                  <a:srgbClr val="FF0000"/>
                </a:solidFill>
              </a:rPr>
              <a:t>571 days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1000"/>
                                        <p:tgtEl>
                                          <p:spTgt spid="6"/>
                                        </p:tgtEl>
                                      </p:cBhvr>
                                    </p:animEffect>
                                    <p:anim calcmode="lin" valueType="num">
                                      <p:cBhvr>
                                        <p:cTn id="16" dur="1000" fill="hold"/>
                                        <p:tgtEl>
                                          <p:spTgt spid="6"/>
                                        </p:tgtEl>
                                        <p:attrNameLst>
                                          <p:attrName>ppt_x</p:attrName>
                                        </p:attrNameLst>
                                      </p:cBhvr>
                                      <p:tavLst>
                                        <p:tav tm="0">
                                          <p:val>
                                            <p:strVal val="#ppt_x"/>
                                          </p:val>
                                        </p:tav>
                                        <p:tav tm="100000">
                                          <p:val>
                                            <p:strVal val="#ppt_x"/>
                                          </p:val>
                                        </p:tav>
                                      </p:tavLst>
                                    </p:anim>
                                    <p:anim calcmode="lin" valueType="num">
                                      <p:cBhvr>
                                        <p:cTn id="1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COST MANAGEMENT PLAN</a:t>
            </a:r>
          </a:p>
        </p:txBody>
      </p:sp>
      <p:sp>
        <p:nvSpPr>
          <p:cNvPr id="3" name="Content Placeholder 2"/>
          <p:cNvSpPr>
            <a:spLocks noGrp="1"/>
          </p:cNvSpPr>
          <p:nvPr>
            <p:ph idx="1"/>
          </p:nvPr>
        </p:nvSpPr>
        <p:spPr>
          <a:xfrm>
            <a:off x="608092" y="1265240"/>
            <a:ext cx="10945654" cy="4525963"/>
          </a:xfrm>
        </p:spPr>
        <p:txBody>
          <a:bodyPr>
            <a:normAutofit/>
          </a:bodyPr>
          <a:lstStyle/>
          <a:p>
            <a:r>
              <a:rPr lang="en-US" sz="2200" dirty="0"/>
              <a:t>List of human resources with salaries:</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21</a:t>
            </a:fld>
            <a:endParaRPr lang="en-US" dirty="0"/>
          </a:p>
        </p:txBody>
      </p:sp>
      <p:pic>
        <p:nvPicPr>
          <p:cNvPr id="35842" name="Picture 2"/>
          <p:cNvPicPr>
            <a:picLocks noChangeAspect="1" noChangeArrowheads="1"/>
          </p:cNvPicPr>
          <p:nvPr/>
        </p:nvPicPr>
        <p:blipFill>
          <a:blip r:embed="rId2" cstate="print"/>
          <a:srcRect/>
          <a:stretch>
            <a:fillRect/>
          </a:stretch>
        </p:blipFill>
        <p:spPr bwMode="auto">
          <a:xfrm>
            <a:off x="1199988" y="1828800"/>
            <a:ext cx="7718693" cy="48387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MANAGEMENT PLAN (cont..)</a:t>
            </a:r>
          </a:p>
        </p:txBody>
      </p:sp>
      <p:sp>
        <p:nvSpPr>
          <p:cNvPr id="3" name="Content Placeholder 2"/>
          <p:cNvSpPr>
            <a:spLocks noGrp="1"/>
          </p:cNvSpPr>
          <p:nvPr>
            <p:ph idx="1"/>
          </p:nvPr>
        </p:nvSpPr>
        <p:spPr>
          <a:xfrm>
            <a:off x="608092" y="1066803"/>
            <a:ext cx="10945654" cy="4525963"/>
          </a:xfrm>
        </p:spPr>
        <p:txBody>
          <a:bodyPr>
            <a:normAutofit/>
          </a:bodyPr>
          <a:lstStyle/>
          <a:p>
            <a:pPr>
              <a:buFont typeface="Wingdings" pitchFamily="2" charset="2"/>
              <a:buChar char="§"/>
            </a:pPr>
            <a:r>
              <a:rPr lang="en-US" sz="2200" dirty="0"/>
              <a:t>List of material resources with costs:</a:t>
            </a:r>
          </a:p>
          <a:p>
            <a:pPr>
              <a:buFont typeface="Wingdings" pitchFamily="2" charset="2"/>
              <a:buChar char="§"/>
            </a:pPr>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22</a:t>
            </a:fld>
            <a:endParaRPr lang="en-US" dirty="0"/>
          </a:p>
        </p:txBody>
      </p:sp>
      <p:pic>
        <p:nvPicPr>
          <p:cNvPr id="36866" name="Picture 2"/>
          <p:cNvPicPr>
            <a:picLocks noChangeAspect="1" noChangeArrowheads="1"/>
          </p:cNvPicPr>
          <p:nvPr/>
        </p:nvPicPr>
        <p:blipFill>
          <a:blip r:embed="rId2" cstate="print"/>
          <a:srcRect/>
          <a:stretch>
            <a:fillRect/>
          </a:stretch>
        </p:blipFill>
        <p:spPr bwMode="auto">
          <a:xfrm>
            <a:off x="1216184" y="1542853"/>
            <a:ext cx="5574176"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COST MANAGEMENT PLAN (cont..)</a:t>
            </a:r>
          </a:p>
        </p:txBody>
      </p:sp>
      <p:sp>
        <p:nvSpPr>
          <p:cNvPr id="3" name="Content Placeholder 2"/>
          <p:cNvSpPr>
            <a:spLocks noGrp="1"/>
          </p:cNvSpPr>
          <p:nvPr>
            <p:ph idx="1"/>
          </p:nvPr>
        </p:nvSpPr>
        <p:spPr>
          <a:xfrm>
            <a:off x="608092" y="1189037"/>
            <a:ext cx="10945654" cy="4525963"/>
          </a:xfrm>
        </p:spPr>
        <p:txBody>
          <a:bodyPr>
            <a:normAutofit/>
          </a:bodyPr>
          <a:lstStyle/>
          <a:p>
            <a:pPr>
              <a:buFont typeface="Wingdings" pitchFamily="2" charset="2"/>
              <a:buChar char="§"/>
            </a:pPr>
            <a:r>
              <a:rPr lang="en-US" sz="2500" dirty="0"/>
              <a:t>Project Budget:</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23</a:t>
            </a:fld>
            <a:endParaRPr lang="en-US" dirty="0"/>
          </a:p>
        </p:txBody>
      </p:sp>
      <p:graphicFrame>
        <p:nvGraphicFramePr>
          <p:cNvPr id="5" name="Table 4"/>
          <p:cNvGraphicFramePr>
            <a:graphicFrameLocks noGrp="1"/>
          </p:cNvGraphicFramePr>
          <p:nvPr/>
        </p:nvGraphicFramePr>
        <p:xfrm>
          <a:off x="1216184" y="1828800"/>
          <a:ext cx="9932168" cy="2819400"/>
        </p:xfrm>
        <a:graphic>
          <a:graphicData uri="http://schemas.openxmlformats.org/drawingml/2006/table">
            <a:tbl>
              <a:tblPr/>
              <a:tblGrid>
                <a:gridCol w="2483042">
                  <a:extLst>
                    <a:ext uri="{9D8B030D-6E8A-4147-A177-3AD203B41FA5}">
                      <a16:colId xmlns="" xmlns:a16="http://schemas.microsoft.com/office/drawing/2014/main" val="20000"/>
                    </a:ext>
                  </a:extLst>
                </a:gridCol>
                <a:gridCol w="2483042">
                  <a:extLst>
                    <a:ext uri="{9D8B030D-6E8A-4147-A177-3AD203B41FA5}">
                      <a16:colId xmlns="" xmlns:a16="http://schemas.microsoft.com/office/drawing/2014/main" val="20001"/>
                    </a:ext>
                  </a:extLst>
                </a:gridCol>
                <a:gridCol w="2483042">
                  <a:extLst>
                    <a:ext uri="{9D8B030D-6E8A-4147-A177-3AD203B41FA5}">
                      <a16:colId xmlns="" xmlns:a16="http://schemas.microsoft.com/office/drawing/2014/main" val="20002"/>
                    </a:ext>
                  </a:extLst>
                </a:gridCol>
                <a:gridCol w="2483042">
                  <a:extLst>
                    <a:ext uri="{9D8B030D-6E8A-4147-A177-3AD203B41FA5}">
                      <a16:colId xmlns="" xmlns:a16="http://schemas.microsoft.com/office/drawing/2014/main" val="20003"/>
                    </a:ext>
                  </a:extLst>
                </a:gridCol>
              </a:tblGrid>
              <a:tr h="352425">
                <a:tc>
                  <a:txBody>
                    <a:bodyPr/>
                    <a:lstStyle/>
                    <a:p>
                      <a:pPr marL="0" marR="0" algn="ctr">
                        <a:lnSpc>
                          <a:spcPct val="115000"/>
                        </a:lnSpc>
                        <a:spcBef>
                          <a:spcPts val="0"/>
                        </a:spcBef>
                        <a:spcAft>
                          <a:spcPts val="0"/>
                        </a:spcAft>
                      </a:pPr>
                      <a:r>
                        <a:rPr lang="en-US" sz="1200" dirty="0">
                          <a:solidFill>
                            <a:schemeClr val="bg1"/>
                          </a:solidFill>
                          <a:latin typeface="+mj-lt"/>
                          <a:ea typeface="Calibri"/>
                          <a:cs typeface="Times New Roman"/>
                        </a:rPr>
                        <a:t>Phases</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a:solidFill>
                            <a:schemeClr val="bg1"/>
                          </a:solidFill>
                          <a:latin typeface="+mj-lt"/>
                          <a:ea typeface="Calibri"/>
                          <a:cs typeface="Times New Roman"/>
                        </a:rPr>
                        <a:t>Total Project Cost($)</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a:solidFill>
                            <a:schemeClr val="bg1"/>
                          </a:solidFill>
                          <a:latin typeface="+mj-lt"/>
                          <a:ea typeface="Calibri"/>
                          <a:cs typeface="Times New Roman"/>
                        </a:rPr>
                        <a:t>Actual Cost($)</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tc>
                  <a:txBody>
                    <a:bodyPr/>
                    <a:lstStyle/>
                    <a:p>
                      <a:pPr marL="0" marR="0" algn="ctr">
                        <a:lnSpc>
                          <a:spcPct val="115000"/>
                        </a:lnSpc>
                        <a:spcBef>
                          <a:spcPts val="0"/>
                        </a:spcBef>
                        <a:spcAft>
                          <a:spcPts val="0"/>
                        </a:spcAft>
                      </a:pPr>
                      <a:r>
                        <a:rPr lang="en-US" sz="1200" dirty="0">
                          <a:solidFill>
                            <a:schemeClr val="bg1"/>
                          </a:solidFill>
                          <a:latin typeface="+mj-lt"/>
                          <a:ea typeface="Calibri"/>
                          <a:cs typeface="Times New Roman"/>
                        </a:rPr>
                        <a:t>Remaining Cost($)</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1.1 Project Initiation</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$100,355.28</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$100,355.28</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$0.00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1.2 Project Plan</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$225,865.04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$225,865.04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$0.00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1.3.1 Release 1</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$232,265.44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$29124.09</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$203,141.35</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1.3.2 Release 2</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rgbClr val="403152"/>
                          </a:solidFill>
                          <a:latin typeface="+mj-lt"/>
                          <a:ea typeface="Calibri"/>
                          <a:cs typeface="Times New Roman"/>
                        </a:rPr>
                        <a:t>$212,157.20</a:t>
                      </a:r>
                      <a:endParaRPr lang="en-US" sz="1200" dirty="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$0.00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$212,157.20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1.3.3 Release 3</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$186,392.24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$0.00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$186,392.24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1.3.4 Release 4</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$159,138.24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$0.00</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$159,138.24</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r h="352425">
                <a:tc>
                  <a:txBody>
                    <a:bodyPr/>
                    <a:lstStyle/>
                    <a:p>
                      <a:pPr marL="0" marR="0" lvl="0" algn="l">
                        <a:lnSpc>
                          <a:spcPct val="115000"/>
                        </a:lnSpc>
                        <a:spcBef>
                          <a:spcPts val="0"/>
                        </a:spcBef>
                        <a:spcAft>
                          <a:spcPts val="0"/>
                        </a:spcAft>
                      </a:pPr>
                      <a:r>
                        <a:rPr lang="en-US" sz="1200" dirty="0">
                          <a:latin typeface="+mj-lt"/>
                          <a:ea typeface="Calibri"/>
                          <a:cs typeface="Times New Roman"/>
                        </a:rPr>
                        <a:t>Overall Project</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0" marR="0" algn="ctr">
                        <a:lnSpc>
                          <a:spcPct val="115000"/>
                        </a:lnSpc>
                        <a:spcBef>
                          <a:spcPts val="0"/>
                        </a:spcBef>
                        <a:spcAft>
                          <a:spcPts val="0"/>
                        </a:spcAft>
                      </a:pPr>
                      <a:r>
                        <a:rPr lang="en-US" sz="1200" dirty="0">
                          <a:solidFill>
                            <a:srgbClr val="FF0000"/>
                          </a:solidFill>
                          <a:latin typeface="+mj-lt"/>
                          <a:ea typeface="Calibri"/>
                          <a:cs typeface="Times New Roman"/>
                        </a:rPr>
                        <a:t>$1,120,218.88</a:t>
                      </a: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a:solidFill>
                            <a:srgbClr val="403152"/>
                          </a:solidFill>
                          <a:latin typeface="+mj-lt"/>
                          <a:ea typeface="Calibri"/>
                          <a:cs typeface="Times New Roman"/>
                        </a:rPr>
                        <a:t>$355,344.41</a:t>
                      </a:r>
                      <a:endParaRPr lang="en-US" sz="120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200" dirty="0">
                          <a:solidFill>
                            <a:srgbClr val="403152"/>
                          </a:solidFill>
                          <a:latin typeface="+mj-lt"/>
                          <a:ea typeface="Calibri"/>
                          <a:cs typeface="Times New Roman"/>
                        </a:rPr>
                        <a:t>$764,874.47</a:t>
                      </a:r>
                      <a:endParaRPr lang="en-US" sz="1200" dirty="0">
                        <a:latin typeface="+mj-lt"/>
                        <a:ea typeface="Calibri"/>
                        <a:cs typeface="Times New Roman"/>
                      </a:endParaRPr>
                    </a:p>
                  </a:txBody>
                  <a:tcPr marL="91214" marR="9121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3040459" y="4953000"/>
            <a:ext cx="6486314" cy="369332"/>
          </a:xfrm>
          <a:prstGeom prst="rect">
            <a:avLst/>
          </a:prstGeom>
          <a:noFill/>
        </p:spPr>
        <p:txBody>
          <a:bodyPr wrap="square" rtlCol="0">
            <a:spAutoFit/>
          </a:bodyPr>
          <a:lstStyle/>
          <a:p>
            <a:r>
              <a:rPr lang="en-US" dirty="0"/>
              <a:t>Total Project cost = </a:t>
            </a:r>
            <a:r>
              <a:rPr lang="en-US" dirty="0">
                <a:solidFill>
                  <a:srgbClr val="FF0000"/>
                </a:solidFill>
              </a:rPr>
              <a:t>$</a:t>
            </a:r>
            <a:r>
              <a:rPr lang="en-US" dirty="0">
                <a:solidFill>
                  <a:srgbClr val="FF0000"/>
                </a:solidFill>
                <a:ea typeface="Calibri"/>
                <a:cs typeface="Times New Roman"/>
              </a:rPr>
              <a:t>1,120,218.88</a:t>
            </a:r>
            <a:endParaRPr lang="en-US"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1000"/>
                                        <p:tgtEl>
                                          <p:spTgt spid="6">
                                            <p:txEl>
                                              <p:pRg st="0" end="0"/>
                                            </p:txEl>
                                          </p:spTgt>
                                        </p:tgtEl>
                                      </p:cBhvr>
                                    </p:animEffect>
                                    <p:anim calcmode="lin" valueType="num">
                                      <p:cBhvr>
                                        <p:cTn id="16"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7"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8. RISK MANAGEMENT PLAN</a:t>
            </a:r>
          </a:p>
        </p:txBody>
      </p:sp>
      <p:sp>
        <p:nvSpPr>
          <p:cNvPr id="3" name="Content Placeholder 2"/>
          <p:cNvSpPr>
            <a:spLocks noGrp="1"/>
          </p:cNvSpPr>
          <p:nvPr>
            <p:ph idx="1"/>
          </p:nvPr>
        </p:nvSpPr>
        <p:spPr>
          <a:xfrm>
            <a:off x="608092" y="1112840"/>
            <a:ext cx="10945654" cy="4525963"/>
          </a:xfrm>
          <a:ln>
            <a:noFill/>
          </a:ln>
        </p:spPr>
        <p:style>
          <a:lnRef idx="1">
            <a:schemeClr val="accent1"/>
          </a:lnRef>
          <a:fillRef idx="0">
            <a:schemeClr val="accent1"/>
          </a:fillRef>
          <a:effectRef idx="0">
            <a:schemeClr val="accent1"/>
          </a:effectRef>
          <a:fontRef idx="minor">
            <a:schemeClr val="tx1"/>
          </a:fontRef>
        </p:style>
        <p:txBody>
          <a:bodyPr>
            <a:normAutofit/>
          </a:bodyPr>
          <a:lstStyle/>
          <a:p>
            <a:pPr>
              <a:buFont typeface="Wingdings" pitchFamily="2" charset="2"/>
              <a:buChar char="§"/>
            </a:pPr>
            <a:r>
              <a:rPr lang="en-US" sz="2200" dirty="0"/>
              <a:t>Decision Tree Analysis with Expected Monetary Value:</a:t>
            </a:r>
          </a:p>
          <a:p>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24</a:t>
            </a:fld>
            <a:endParaRPr lang="en-US" dirty="0"/>
          </a:p>
        </p:txBody>
      </p:sp>
      <p:sp>
        <p:nvSpPr>
          <p:cNvPr id="5" name="Oval 4"/>
          <p:cNvSpPr/>
          <p:nvPr/>
        </p:nvSpPr>
        <p:spPr>
          <a:xfrm>
            <a:off x="2229670" y="41148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Oval 5"/>
          <p:cNvSpPr/>
          <p:nvPr/>
        </p:nvSpPr>
        <p:spPr>
          <a:xfrm>
            <a:off x="3952597" y="51816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Oval 6"/>
          <p:cNvSpPr/>
          <p:nvPr/>
        </p:nvSpPr>
        <p:spPr>
          <a:xfrm>
            <a:off x="3952597" y="30480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Oval 7"/>
          <p:cNvSpPr/>
          <p:nvPr/>
        </p:nvSpPr>
        <p:spPr>
          <a:xfrm>
            <a:off x="6283616" y="54864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Oval 8"/>
          <p:cNvSpPr/>
          <p:nvPr/>
        </p:nvSpPr>
        <p:spPr>
          <a:xfrm>
            <a:off x="6283616" y="47244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Oval 9"/>
          <p:cNvSpPr/>
          <p:nvPr/>
        </p:nvSpPr>
        <p:spPr>
          <a:xfrm>
            <a:off x="6283616" y="38100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Oval 10"/>
          <p:cNvSpPr/>
          <p:nvPr/>
        </p:nvSpPr>
        <p:spPr>
          <a:xfrm>
            <a:off x="6283616" y="22860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Oval 11"/>
          <p:cNvSpPr/>
          <p:nvPr/>
        </p:nvSpPr>
        <p:spPr>
          <a:xfrm>
            <a:off x="6283616" y="3048000"/>
            <a:ext cx="810789" cy="609600"/>
          </a:xfrm>
          <a:prstGeom prst="ellipse">
            <a:avLst/>
          </a:prstGeom>
          <a:solidFill>
            <a:schemeClr val="accent5">
              <a:lumMod val="20000"/>
              <a:lumOff val="80000"/>
            </a:schemeClr>
          </a:solidFill>
          <a:ln>
            <a:solidFill>
              <a:srgbClr val="2C508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cxnSp>
        <p:nvCxnSpPr>
          <p:cNvPr id="14" name="Straight Connector 13"/>
          <p:cNvCxnSpPr>
            <a:stCxn id="5" idx="6"/>
            <a:endCxn id="7" idx="2"/>
          </p:cNvCxnSpPr>
          <p:nvPr/>
        </p:nvCxnSpPr>
        <p:spPr>
          <a:xfrm flipV="1">
            <a:off x="3040459" y="3352800"/>
            <a:ext cx="912138" cy="10668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6" idx="2"/>
          </p:cNvCxnSpPr>
          <p:nvPr/>
        </p:nvCxnSpPr>
        <p:spPr>
          <a:xfrm>
            <a:off x="3040459" y="4419600"/>
            <a:ext cx="912138" cy="10668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7" idx="6"/>
            <a:endCxn id="11" idx="2"/>
          </p:cNvCxnSpPr>
          <p:nvPr/>
        </p:nvCxnSpPr>
        <p:spPr>
          <a:xfrm flipV="1">
            <a:off x="4763386" y="2590800"/>
            <a:ext cx="1520230" cy="76200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7" idx="6"/>
            <a:endCxn id="12" idx="2"/>
          </p:cNvCxnSpPr>
          <p:nvPr/>
        </p:nvCxnSpPr>
        <p:spPr>
          <a:xfrm>
            <a:off x="4763386" y="3352800"/>
            <a:ext cx="1520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a:endCxn id="10" idx="2"/>
          </p:cNvCxnSpPr>
          <p:nvPr/>
        </p:nvCxnSpPr>
        <p:spPr>
          <a:xfrm>
            <a:off x="4763386" y="3352800"/>
            <a:ext cx="152023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6"/>
            <a:endCxn id="9" idx="2"/>
          </p:cNvCxnSpPr>
          <p:nvPr/>
        </p:nvCxnSpPr>
        <p:spPr>
          <a:xfrm flipV="1">
            <a:off x="4763386" y="5029200"/>
            <a:ext cx="152023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a:endCxn id="8" idx="2"/>
          </p:cNvCxnSpPr>
          <p:nvPr/>
        </p:nvCxnSpPr>
        <p:spPr>
          <a:xfrm>
            <a:off x="4763386" y="5486400"/>
            <a:ext cx="152023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8092" y="1915180"/>
            <a:ext cx="1520230" cy="523220"/>
          </a:xfrm>
          <a:prstGeom prst="rect">
            <a:avLst/>
          </a:prstGeom>
          <a:noFill/>
        </p:spPr>
        <p:txBody>
          <a:bodyPr wrap="square" rtlCol="0">
            <a:spAutoFit/>
          </a:bodyPr>
          <a:lstStyle/>
          <a:p>
            <a:pPr algn="ctr"/>
            <a:r>
              <a:rPr lang="en-US" sz="1400" b="1" dirty="0">
                <a:solidFill>
                  <a:srgbClr val="2C5086"/>
                </a:solidFill>
              </a:rPr>
              <a:t>Initial </a:t>
            </a:r>
          </a:p>
          <a:p>
            <a:pPr algn="ctr"/>
            <a:r>
              <a:rPr lang="en-US" sz="1400" b="1" dirty="0">
                <a:solidFill>
                  <a:srgbClr val="2C5086"/>
                </a:solidFill>
              </a:rPr>
              <a:t>Question</a:t>
            </a:r>
          </a:p>
        </p:txBody>
      </p:sp>
      <p:sp>
        <p:nvSpPr>
          <p:cNvPr id="29" name="TextBox 28"/>
          <p:cNvSpPr txBox="1"/>
          <p:nvPr/>
        </p:nvSpPr>
        <p:spPr>
          <a:xfrm>
            <a:off x="2533716" y="1978225"/>
            <a:ext cx="1216184" cy="307777"/>
          </a:xfrm>
          <a:prstGeom prst="rect">
            <a:avLst/>
          </a:prstGeom>
          <a:noFill/>
        </p:spPr>
        <p:txBody>
          <a:bodyPr wrap="square" rtlCol="0">
            <a:spAutoFit/>
          </a:bodyPr>
          <a:lstStyle/>
          <a:p>
            <a:pPr algn="ctr"/>
            <a:r>
              <a:rPr lang="en-US" sz="1400" b="1" dirty="0">
                <a:solidFill>
                  <a:srgbClr val="2C5086"/>
                </a:solidFill>
              </a:rPr>
              <a:t>Options</a:t>
            </a:r>
          </a:p>
        </p:txBody>
      </p:sp>
      <p:sp>
        <p:nvSpPr>
          <p:cNvPr id="30" name="TextBox 29"/>
          <p:cNvSpPr txBox="1"/>
          <p:nvPr/>
        </p:nvSpPr>
        <p:spPr>
          <a:xfrm>
            <a:off x="4560689" y="1838980"/>
            <a:ext cx="1824276" cy="523220"/>
          </a:xfrm>
          <a:prstGeom prst="rect">
            <a:avLst/>
          </a:prstGeom>
          <a:noFill/>
        </p:spPr>
        <p:txBody>
          <a:bodyPr wrap="square" rtlCol="0">
            <a:spAutoFit/>
          </a:bodyPr>
          <a:lstStyle/>
          <a:p>
            <a:pPr algn="ctr"/>
            <a:r>
              <a:rPr lang="en-US" sz="1400" b="1" dirty="0">
                <a:solidFill>
                  <a:srgbClr val="2C5086"/>
                </a:solidFill>
              </a:rPr>
              <a:t>Outcome</a:t>
            </a:r>
          </a:p>
          <a:p>
            <a:pPr algn="ctr"/>
            <a:r>
              <a:rPr lang="en-US" sz="1400" b="1" dirty="0">
                <a:solidFill>
                  <a:srgbClr val="2C5086"/>
                </a:solidFill>
              </a:rPr>
              <a:t>Probabilities</a:t>
            </a:r>
          </a:p>
        </p:txBody>
      </p:sp>
      <p:sp>
        <p:nvSpPr>
          <p:cNvPr id="31" name="TextBox 30"/>
          <p:cNvSpPr txBox="1"/>
          <p:nvPr/>
        </p:nvSpPr>
        <p:spPr>
          <a:xfrm>
            <a:off x="7195754" y="1896816"/>
            <a:ext cx="1925624" cy="307777"/>
          </a:xfrm>
          <a:prstGeom prst="rect">
            <a:avLst/>
          </a:prstGeom>
          <a:noFill/>
        </p:spPr>
        <p:txBody>
          <a:bodyPr wrap="square" rtlCol="0">
            <a:spAutoFit/>
          </a:bodyPr>
          <a:lstStyle/>
          <a:p>
            <a:pPr algn="ctr"/>
            <a:r>
              <a:rPr lang="en-US" sz="1400" b="1" dirty="0">
                <a:solidFill>
                  <a:srgbClr val="2C5086"/>
                </a:solidFill>
              </a:rPr>
              <a:t>Outcome +/-</a:t>
            </a:r>
          </a:p>
        </p:txBody>
      </p:sp>
      <p:sp>
        <p:nvSpPr>
          <p:cNvPr id="32" name="TextBox 31"/>
          <p:cNvSpPr txBox="1"/>
          <p:nvPr/>
        </p:nvSpPr>
        <p:spPr>
          <a:xfrm>
            <a:off x="9121378" y="1902026"/>
            <a:ext cx="2635065" cy="307777"/>
          </a:xfrm>
          <a:prstGeom prst="rect">
            <a:avLst/>
          </a:prstGeom>
          <a:noFill/>
        </p:spPr>
        <p:txBody>
          <a:bodyPr wrap="square" rtlCol="0">
            <a:spAutoFit/>
          </a:bodyPr>
          <a:lstStyle/>
          <a:p>
            <a:pPr algn="ctr"/>
            <a:r>
              <a:rPr lang="en-US" sz="1400" b="1" dirty="0">
                <a:solidFill>
                  <a:srgbClr val="2C5086"/>
                </a:solidFill>
              </a:rPr>
              <a:t>Expected Value</a:t>
            </a:r>
          </a:p>
        </p:txBody>
      </p:sp>
      <p:sp>
        <p:nvSpPr>
          <p:cNvPr id="33" name="TextBox 32"/>
          <p:cNvSpPr txBox="1"/>
          <p:nvPr/>
        </p:nvSpPr>
        <p:spPr>
          <a:xfrm>
            <a:off x="709441" y="4114800"/>
            <a:ext cx="1621578" cy="738664"/>
          </a:xfrm>
          <a:prstGeom prst="rect">
            <a:avLst/>
          </a:prstGeom>
          <a:noFill/>
        </p:spPr>
        <p:txBody>
          <a:bodyPr wrap="square" rtlCol="0">
            <a:spAutoFit/>
          </a:bodyPr>
          <a:lstStyle/>
          <a:p>
            <a:pPr algn="ctr"/>
            <a:r>
              <a:rPr lang="en-US" sz="1400" dirty="0"/>
              <a:t>Business Intelligence System</a:t>
            </a:r>
          </a:p>
        </p:txBody>
      </p:sp>
      <p:sp>
        <p:nvSpPr>
          <p:cNvPr id="34" name="TextBox 33"/>
          <p:cNvSpPr txBox="1"/>
          <p:nvPr/>
        </p:nvSpPr>
        <p:spPr>
          <a:xfrm>
            <a:off x="1722927" y="3276600"/>
            <a:ext cx="2026973" cy="523220"/>
          </a:xfrm>
          <a:prstGeom prst="rect">
            <a:avLst/>
          </a:prstGeom>
          <a:noFill/>
        </p:spPr>
        <p:txBody>
          <a:bodyPr wrap="square" rtlCol="0">
            <a:spAutoFit/>
          </a:bodyPr>
          <a:lstStyle/>
          <a:p>
            <a:pPr algn="ctr"/>
            <a:r>
              <a:rPr lang="en-US" sz="1400" dirty="0"/>
              <a:t>In house development</a:t>
            </a:r>
          </a:p>
        </p:txBody>
      </p:sp>
      <p:sp>
        <p:nvSpPr>
          <p:cNvPr id="35" name="TextBox 34"/>
          <p:cNvSpPr txBox="1"/>
          <p:nvPr/>
        </p:nvSpPr>
        <p:spPr>
          <a:xfrm>
            <a:off x="1824276" y="4950026"/>
            <a:ext cx="2026973" cy="307777"/>
          </a:xfrm>
          <a:prstGeom prst="rect">
            <a:avLst/>
          </a:prstGeom>
          <a:noFill/>
        </p:spPr>
        <p:txBody>
          <a:bodyPr wrap="square" rtlCol="0">
            <a:spAutoFit/>
          </a:bodyPr>
          <a:lstStyle/>
          <a:p>
            <a:pPr algn="ctr"/>
            <a:r>
              <a:rPr lang="en-US" sz="1400" dirty="0"/>
              <a:t>Outsource</a:t>
            </a:r>
          </a:p>
        </p:txBody>
      </p:sp>
      <p:sp>
        <p:nvSpPr>
          <p:cNvPr id="36" name="TextBox 35"/>
          <p:cNvSpPr txBox="1"/>
          <p:nvPr/>
        </p:nvSpPr>
        <p:spPr>
          <a:xfrm>
            <a:off x="5067433" y="2590803"/>
            <a:ext cx="1114835" cy="307777"/>
          </a:xfrm>
          <a:prstGeom prst="rect">
            <a:avLst/>
          </a:prstGeom>
          <a:noFill/>
        </p:spPr>
        <p:txBody>
          <a:bodyPr wrap="square" rtlCol="0">
            <a:spAutoFit/>
          </a:bodyPr>
          <a:lstStyle/>
          <a:p>
            <a:pPr algn="ctr"/>
            <a:r>
              <a:rPr lang="en-US" sz="1400" dirty="0"/>
              <a:t>CF=0.1</a:t>
            </a:r>
          </a:p>
        </p:txBody>
      </p:sp>
      <p:sp>
        <p:nvSpPr>
          <p:cNvPr id="37" name="TextBox 36"/>
          <p:cNvSpPr txBox="1"/>
          <p:nvPr/>
        </p:nvSpPr>
        <p:spPr>
          <a:xfrm>
            <a:off x="5168781" y="3121226"/>
            <a:ext cx="1114835" cy="307777"/>
          </a:xfrm>
          <a:prstGeom prst="rect">
            <a:avLst/>
          </a:prstGeom>
          <a:noFill/>
        </p:spPr>
        <p:txBody>
          <a:bodyPr wrap="square" rtlCol="0">
            <a:spAutoFit/>
          </a:bodyPr>
          <a:lstStyle/>
          <a:p>
            <a:pPr algn="ctr"/>
            <a:r>
              <a:rPr lang="en-US" sz="1400" dirty="0"/>
              <a:t>PS=0.2</a:t>
            </a:r>
          </a:p>
        </p:txBody>
      </p:sp>
      <p:sp>
        <p:nvSpPr>
          <p:cNvPr id="38" name="TextBox 37"/>
          <p:cNvSpPr txBox="1"/>
          <p:nvPr/>
        </p:nvSpPr>
        <p:spPr>
          <a:xfrm>
            <a:off x="5168781" y="3944038"/>
            <a:ext cx="1114835" cy="307777"/>
          </a:xfrm>
          <a:prstGeom prst="rect">
            <a:avLst/>
          </a:prstGeom>
          <a:noFill/>
        </p:spPr>
        <p:txBody>
          <a:bodyPr wrap="square" rtlCol="0">
            <a:spAutoFit/>
          </a:bodyPr>
          <a:lstStyle/>
          <a:p>
            <a:pPr algn="ctr"/>
            <a:r>
              <a:rPr lang="en-US" sz="1400" dirty="0"/>
              <a:t>CS=0.7</a:t>
            </a:r>
          </a:p>
        </p:txBody>
      </p:sp>
      <p:sp>
        <p:nvSpPr>
          <p:cNvPr id="39" name="TextBox 38"/>
          <p:cNvSpPr txBox="1"/>
          <p:nvPr/>
        </p:nvSpPr>
        <p:spPr>
          <a:xfrm>
            <a:off x="4966084" y="4876803"/>
            <a:ext cx="1114835" cy="307777"/>
          </a:xfrm>
          <a:prstGeom prst="rect">
            <a:avLst/>
          </a:prstGeom>
          <a:noFill/>
        </p:spPr>
        <p:txBody>
          <a:bodyPr wrap="square" rtlCol="0">
            <a:spAutoFit/>
          </a:bodyPr>
          <a:lstStyle/>
          <a:p>
            <a:pPr algn="ctr"/>
            <a:r>
              <a:rPr lang="en-US" sz="1400" dirty="0"/>
              <a:t>CS=0.6</a:t>
            </a:r>
          </a:p>
        </p:txBody>
      </p:sp>
      <p:sp>
        <p:nvSpPr>
          <p:cNvPr id="40" name="TextBox 39"/>
          <p:cNvSpPr txBox="1"/>
          <p:nvPr/>
        </p:nvSpPr>
        <p:spPr>
          <a:xfrm>
            <a:off x="4966084" y="5638803"/>
            <a:ext cx="1114835" cy="307777"/>
          </a:xfrm>
          <a:prstGeom prst="rect">
            <a:avLst/>
          </a:prstGeom>
          <a:noFill/>
        </p:spPr>
        <p:txBody>
          <a:bodyPr wrap="square" rtlCol="0">
            <a:spAutoFit/>
          </a:bodyPr>
          <a:lstStyle/>
          <a:p>
            <a:pPr algn="ctr"/>
            <a:r>
              <a:rPr lang="en-US" sz="1400" dirty="0"/>
              <a:t>CF=0.4</a:t>
            </a:r>
          </a:p>
        </p:txBody>
      </p:sp>
      <p:sp>
        <p:nvSpPr>
          <p:cNvPr id="41" name="TextBox 40"/>
          <p:cNvSpPr txBox="1"/>
          <p:nvPr/>
        </p:nvSpPr>
        <p:spPr>
          <a:xfrm>
            <a:off x="7297103" y="2362203"/>
            <a:ext cx="1520230" cy="307777"/>
          </a:xfrm>
          <a:prstGeom prst="rect">
            <a:avLst/>
          </a:prstGeom>
          <a:noFill/>
          <a:ln>
            <a:solidFill>
              <a:schemeClr val="tx2"/>
            </a:solidFill>
          </a:ln>
        </p:spPr>
        <p:txBody>
          <a:bodyPr wrap="square" rtlCol="0">
            <a:spAutoFit/>
          </a:bodyPr>
          <a:lstStyle/>
          <a:p>
            <a:pPr algn="ctr"/>
            <a:r>
              <a:rPr lang="en-US" sz="1400" b="1" dirty="0">
                <a:solidFill>
                  <a:srgbClr val="2C5086"/>
                </a:solidFill>
              </a:rPr>
              <a:t>-</a:t>
            </a:r>
            <a:r>
              <a:rPr lang="en-US" sz="1400" dirty="0"/>
              <a:t>1,000,000</a:t>
            </a:r>
          </a:p>
        </p:txBody>
      </p:sp>
      <p:sp>
        <p:nvSpPr>
          <p:cNvPr id="42" name="TextBox 41"/>
          <p:cNvSpPr txBox="1"/>
          <p:nvPr/>
        </p:nvSpPr>
        <p:spPr>
          <a:xfrm>
            <a:off x="7297103" y="3200403"/>
            <a:ext cx="1520230" cy="307777"/>
          </a:xfrm>
          <a:prstGeom prst="rect">
            <a:avLst/>
          </a:prstGeom>
          <a:noFill/>
          <a:ln>
            <a:solidFill>
              <a:schemeClr val="tx2"/>
            </a:solidFill>
          </a:ln>
        </p:spPr>
        <p:txBody>
          <a:bodyPr wrap="square" rtlCol="0">
            <a:spAutoFit/>
          </a:bodyPr>
          <a:lstStyle/>
          <a:p>
            <a:pPr algn="ctr"/>
            <a:r>
              <a:rPr lang="en-US" sz="1400" dirty="0"/>
              <a:t>560,150</a:t>
            </a:r>
          </a:p>
        </p:txBody>
      </p:sp>
      <p:sp>
        <p:nvSpPr>
          <p:cNvPr id="43" name="TextBox 42"/>
          <p:cNvSpPr txBox="1"/>
          <p:nvPr/>
        </p:nvSpPr>
        <p:spPr>
          <a:xfrm>
            <a:off x="7297103" y="3962403"/>
            <a:ext cx="1520230" cy="307777"/>
          </a:xfrm>
          <a:prstGeom prst="rect">
            <a:avLst/>
          </a:prstGeom>
          <a:noFill/>
          <a:ln>
            <a:solidFill>
              <a:schemeClr val="tx2"/>
            </a:solidFill>
          </a:ln>
        </p:spPr>
        <p:txBody>
          <a:bodyPr wrap="square" rtlCol="0">
            <a:spAutoFit/>
          </a:bodyPr>
          <a:lstStyle/>
          <a:p>
            <a:pPr algn="ctr"/>
            <a:r>
              <a:rPr lang="en-US" sz="1400" dirty="0"/>
              <a:t>1,120,300</a:t>
            </a:r>
          </a:p>
        </p:txBody>
      </p:sp>
      <p:sp>
        <p:nvSpPr>
          <p:cNvPr id="44" name="TextBox 43"/>
          <p:cNvSpPr txBox="1"/>
          <p:nvPr/>
        </p:nvSpPr>
        <p:spPr>
          <a:xfrm>
            <a:off x="7297103" y="5638803"/>
            <a:ext cx="1520230" cy="307777"/>
          </a:xfrm>
          <a:prstGeom prst="rect">
            <a:avLst/>
          </a:prstGeom>
          <a:noFill/>
          <a:ln>
            <a:solidFill>
              <a:schemeClr val="tx2"/>
            </a:solidFill>
          </a:ln>
        </p:spPr>
        <p:txBody>
          <a:bodyPr wrap="square" rtlCol="0">
            <a:spAutoFit/>
          </a:bodyPr>
          <a:lstStyle/>
          <a:p>
            <a:pPr algn="ctr"/>
            <a:r>
              <a:rPr lang="en-US" sz="1400" dirty="0"/>
              <a:t>-1,120,300</a:t>
            </a:r>
          </a:p>
        </p:txBody>
      </p:sp>
      <p:sp>
        <p:nvSpPr>
          <p:cNvPr id="45" name="TextBox 44"/>
          <p:cNvSpPr txBox="1"/>
          <p:nvPr/>
        </p:nvSpPr>
        <p:spPr>
          <a:xfrm>
            <a:off x="7297103" y="4876803"/>
            <a:ext cx="1520230" cy="307777"/>
          </a:xfrm>
          <a:prstGeom prst="rect">
            <a:avLst/>
          </a:prstGeom>
          <a:noFill/>
          <a:ln>
            <a:solidFill>
              <a:schemeClr val="tx2"/>
            </a:solidFill>
          </a:ln>
        </p:spPr>
        <p:txBody>
          <a:bodyPr wrap="square" rtlCol="0">
            <a:spAutoFit/>
          </a:bodyPr>
          <a:lstStyle/>
          <a:p>
            <a:pPr algn="ctr"/>
            <a:r>
              <a:rPr lang="en-US" sz="1400" dirty="0"/>
              <a:t>1,000,000</a:t>
            </a:r>
          </a:p>
        </p:txBody>
      </p:sp>
      <p:sp>
        <p:nvSpPr>
          <p:cNvPr id="46" name="TextBox 45"/>
          <p:cNvSpPr txBox="1"/>
          <p:nvPr/>
        </p:nvSpPr>
        <p:spPr>
          <a:xfrm>
            <a:off x="9020030" y="2359226"/>
            <a:ext cx="2939111" cy="307777"/>
          </a:xfrm>
          <a:prstGeom prst="rect">
            <a:avLst/>
          </a:prstGeom>
          <a:noFill/>
          <a:ln>
            <a:solidFill>
              <a:schemeClr val="tx2"/>
            </a:solidFill>
          </a:ln>
        </p:spPr>
        <p:txBody>
          <a:bodyPr wrap="square" rtlCol="0">
            <a:spAutoFit/>
          </a:bodyPr>
          <a:lstStyle/>
          <a:p>
            <a:pPr algn="ctr"/>
            <a:r>
              <a:rPr lang="en-US" sz="1400" dirty="0"/>
              <a:t>-1,000,000*0.1= -100,000</a:t>
            </a:r>
          </a:p>
        </p:txBody>
      </p:sp>
      <p:sp>
        <p:nvSpPr>
          <p:cNvPr id="47" name="TextBox 46"/>
          <p:cNvSpPr txBox="1"/>
          <p:nvPr/>
        </p:nvSpPr>
        <p:spPr>
          <a:xfrm>
            <a:off x="9020030" y="3124203"/>
            <a:ext cx="2939111" cy="307777"/>
          </a:xfrm>
          <a:prstGeom prst="rect">
            <a:avLst/>
          </a:prstGeom>
          <a:noFill/>
          <a:ln>
            <a:solidFill>
              <a:schemeClr val="tx2"/>
            </a:solidFill>
          </a:ln>
        </p:spPr>
        <p:txBody>
          <a:bodyPr wrap="square" rtlCol="0">
            <a:spAutoFit/>
          </a:bodyPr>
          <a:lstStyle/>
          <a:p>
            <a:pPr algn="ctr"/>
            <a:r>
              <a:rPr lang="en-US" sz="1400" dirty="0"/>
              <a:t>560,150*0.2=112,030</a:t>
            </a:r>
          </a:p>
        </p:txBody>
      </p:sp>
      <p:sp>
        <p:nvSpPr>
          <p:cNvPr id="48" name="TextBox 47"/>
          <p:cNvSpPr txBox="1"/>
          <p:nvPr/>
        </p:nvSpPr>
        <p:spPr>
          <a:xfrm>
            <a:off x="9020030" y="3962403"/>
            <a:ext cx="2939111" cy="307777"/>
          </a:xfrm>
          <a:prstGeom prst="rect">
            <a:avLst/>
          </a:prstGeom>
          <a:noFill/>
          <a:ln>
            <a:solidFill>
              <a:schemeClr val="tx2"/>
            </a:solidFill>
          </a:ln>
        </p:spPr>
        <p:txBody>
          <a:bodyPr wrap="square" rtlCol="0">
            <a:spAutoFit/>
          </a:bodyPr>
          <a:lstStyle/>
          <a:p>
            <a:pPr algn="ctr"/>
            <a:r>
              <a:rPr lang="en-US" sz="1400" dirty="0"/>
              <a:t>1,120,300*0.7=784,210</a:t>
            </a:r>
          </a:p>
        </p:txBody>
      </p:sp>
      <p:sp>
        <p:nvSpPr>
          <p:cNvPr id="49" name="TextBox 48"/>
          <p:cNvSpPr txBox="1"/>
          <p:nvPr/>
        </p:nvSpPr>
        <p:spPr>
          <a:xfrm>
            <a:off x="9324076" y="4343403"/>
            <a:ext cx="2229670" cy="307777"/>
          </a:xfrm>
          <a:prstGeom prst="rect">
            <a:avLst/>
          </a:prstGeom>
          <a:noFill/>
          <a:ln>
            <a:solidFill>
              <a:schemeClr val="tx1"/>
            </a:solidFill>
          </a:ln>
        </p:spPr>
        <p:txBody>
          <a:bodyPr wrap="square" rtlCol="0">
            <a:spAutoFit/>
          </a:bodyPr>
          <a:lstStyle/>
          <a:p>
            <a:pPr algn="ctr"/>
            <a:r>
              <a:rPr lang="en-US" sz="1400" dirty="0"/>
              <a:t>Total = </a:t>
            </a:r>
            <a:r>
              <a:rPr lang="en-US" sz="1400" dirty="0">
                <a:solidFill>
                  <a:srgbClr val="FF0000"/>
                </a:solidFill>
              </a:rPr>
              <a:t>$796,240</a:t>
            </a:r>
          </a:p>
        </p:txBody>
      </p:sp>
      <p:sp>
        <p:nvSpPr>
          <p:cNvPr id="50" name="TextBox 49"/>
          <p:cNvSpPr txBox="1"/>
          <p:nvPr/>
        </p:nvSpPr>
        <p:spPr>
          <a:xfrm>
            <a:off x="9020030" y="4876803"/>
            <a:ext cx="2939111" cy="307777"/>
          </a:xfrm>
          <a:prstGeom prst="rect">
            <a:avLst/>
          </a:prstGeom>
          <a:noFill/>
          <a:ln>
            <a:solidFill>
              <a:schemeClr val="tx2"/>
            </a:solidFill>
          </a:ln>
        </p:spPr>
        <p:txBody>
          <a:bodyPr wrap="square" rtlCol="0">
            <a:spAutoFit/>
          </a:bodyPr>
          <a:lstStyle/>
          <a:p>
            <a:pPr algn="ctr"/>
            <a:r>
              <a:rPr lang="en-US" sz="1400" dirty="0"/>
              <a:t>1,000,000*0.6=600,000</a:t>
            </a:r>
          </a:p>
        </p:txBody>
      </p:sp>
      <p:sp>
        <p:nvSpPr>
          <p:cNvPr id="51" name="TextBox 50"/>
          <p:cNvSpPr txBox="1"/>
          <p:nvPr/>
        </p:nvSpPr>
        <p:spPr>
          <a:xfrm>
            <a:off x="9020030" y="5638803"/>
            <a:ext cx="2939111" cy="307777"/>
          </a:xfrm>
          <a:prstGeom prst="rect">
            <a:avLst/>
          </a:prstGeom>
          <a:noFill/>
          <a:ln>
            <a:solidFill>
              <a:schemeClr val="tx2"/>
            </a:solidFill>
          </a:ln>
        </p:spPr>
        <p:txBody>
          <a:bodyPr wrap="square" rtlCol="0">
            <a:spAutoFit/>
          </a:bodyPr>
          <a:lstStyle/>
          <a:p>
            <a:pPr algn="ctr"/>
            <a:r>
              <a:rPr lang="en-US" sz="1400" dirty="0"/>
              <a:t>-1,120,300*0.4=-448,120</a:t>
            </a:r>
          </a:p>
        </p:txBody>
      </p:sp>
      <p:sp>
        <p:nvSpPr>
          <p:cNvPr id="52" name="TextBox 51"/>
          <p:cNvSpPr txBox="1"/>
          <p:nvPr/>
        </p:nvSpPr>
        <p:spPr>
          <a:xfrm>
            <a:off x="9324076" y="6019803"/>
            <a:ext cx="2229670" cy="307777"/>
          </a:xfrm>
          <a:prstGeom prst="rect">
            <a:avLst/>
          </a:prstGeom>
          <a:noFill/>
          <a:ln>
            <a:solidFill>
              <a:schemeClr val="tx1"/>
            </a:solidFill>
          </a:ln>
        </p:spPr>
        <p:txBody>
          <a:bodyPr wrap="square" rtlCol="0">
            <a:spAutoFit/>
          </a:bodyPr>
          <a:lstStyle/>
          <a:p>
            <a:pPr algn="ctr"/>
            <a:r>
              <a:rPr lang="en-US" sz="1400" dirty="0"/>
              <a:t>Total =</a:t>
            </a:r>
            <a:r>
              <a:rPr lang="en-US" sz="1400" dirty="0">
                <a:solidFill>
                  <a:srgbClr val="FF0000"/>
                </a:solidFill>
              </a:rPr>
              <a:t>$151,880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46"/>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4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11" grpId="0" animBg="1"/>
      <p:bldP spid="12" grpId="0" animBg="1"/>
      <p:bldP spid="29" grpId="0"/>
      <p:bldP spid="30" grpId="0"/>
      <p:bldP spid="31" grpId="0"/>
      <p:bldP spid="32" grpId="0"/>
      <p:bldP spid="33" grpId="0"/>
      <p:bldP spid="34" grpId="0"/>
      <p:bldP spid="35" grpId="0"/>
      <p:bldP spid="36" grpId="0"/>
      <p:bldP spid="37" grpId="0"/>
      <p:bldP spid="38" grpId="0"/>
      <p:bldP spid="39" grpId="0"/>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960440"/>
            <a:ext cx="10945654" cy="4525963"/>
          </a:xfrm>
        </p:spPr>
        <p:txBody>
          <a:bodyPr>
            <a:normAutofit/>
          </a:bodyPr>
          <a:lstStyle/>
          <a:p>
            <a:pPr>
              <a:buFont typeface="Wingdings" pitchFamily="2" charset="2"/>
              <a:buChar char="§"/>
            </a:pPr>
            <a:r>
              <a:rPr lang="en-US" sz="2200" dirty="0"/>
              <a:t>Risk List:</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25</a:t>
            </a:fld>
            <a:endParaRPr lang="en-US" dirty="0"/>
          </a:p>
        </p:txBody>
      </p:sp>
      <p:graphicFrame>
        <p:nvGraphicFramePr>
          <p:cNvPr id="5" name="Table 4"/>
          <p:cNvGraphicFramePr>
            <a:graphicFrameLocks noGrp="1"/>
          </p:cNvGraphicFramePr>
          <p:nvPr/>
        </p:nvGraphicFramePr>
        <p:xfrm>
          <a:off x="506743" y="1447800"/>
          <a:ext cx="11553746" cy="4963118"/>
        </p:xfrm>
        <a:graphic>
          <a:graphicData uri="http://schemas.openxmlformats.org/drawingml/2006/table">
            <a:tbl>
              <a:tblPr/>
              <a:tblGrid>
                <a:gridCol w="608091">
                  <a:extLst>
                    <a:ext uri="{9D8B030D-6E8A-4147-A177-3AD203B41FA5}">
                      <a16:colId xmlns="" xmlns:a16="http://schemas.microsoft.com/office/drawing/2014/main" val="20000"/>
                    </a:ext>
                  </a:extLst>
                </a:gridCol>
                <a:gridCol w="1216184">
                  <a:extLst>
                    <a:ext uri="{9D8B030D-6E8A-4147-A177-3AD203B41FA5}">
                      <a16:colId xmlns="" xmlns:a16="http://schemas.microsoft.com/office/drawing/2014/main" val="20001"/>
                    </a:ext>
                  </a:extLst>
                </a:gridCol>
                <a:gridCol w="9729471">
                  <a:extLst>
                    <a:ext uri="{9D8B030D-6E8A-4147-A177-3AD203B41FA5}">
                      <a16:colId xmlns="" xmlns:a16="http://schemas.microsoft.com/office/drawing/2014/main" val="20002"/>
                    </a:ext>
                  </a:extLst>
                </a:gridCol>
              </a:tblGrid>
              <a:tr h="359414">
                <a:tc>
                  <a:txBody>
                    <a:bodyPr/>
                    <a:lstStyle/>
                    <a:p>
                      <a:pPr algn="ctr" fontAlgn="b"/>
                      <a:r>
                        <a:rPr lang="en-US" sz="1200" b="0" i="0" u="none" strike="noStrike" dirty="0">
                          <a:solidFill>
                            <a:schemeClr val="bg1"/>
                          </a:solidFill>
                          <a:latin typeface="+mj-lt"/>
                        </a:rPr>
                        <a:t>Risk No.</a:t>
                      </a:r>
                    </a:p>
                  </a:txBody>
                  <a:tcPr marL="2518" marR="2518" marT="1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chemeClr val="bg1"/>
                          </a:solidFill>
                          <a:latin typeface="+mj-lt"/>
                        </a:rPr>
                        <a:t>Risk</a:t>
                      </a:r>
                    </a:p>
                  </a:txBody>
                  <a:tcPr marL="2518" marR="2518" marT="1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chemeClr val="bg1"/>
                          </a:solidFill>
                          <a:latin typeface="+mj-lt"/>
                        </a:rPr>
                        <a:t>Risk Description</a:t>
                      </a:r>
                    </a:p>
                  </a:txBody>
                  <a:tcPr marL="2518" marR="2518" marT="189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555640">
                <a:tc>
                  <a:txBody>
                    <a:bodyPr/>
                    <a:lstStyle/>
                    <a:p>
                      <a:pPr algn="ctr" fontAlgn="b"/>
                      <a:r>
                        <a:rPr lang="en-US" sz="1200" b="0" i="0" u="none" strike="noStrike" dirty="0">
                          <a:solidFill>
                            <a:srgbClr val="000000"/>
                          </a:solidFill>
                          <a:latin typeface="+mj-lt"/>
                        </a:rPr>
                        <a:t>1</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Scope Creep</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One of the greatest threats to a successful Business Intelligence project is scope creep. “Scope creep” simply as having a project scope that increases in size due to initially unintended or unanticipated changes to requirements and expectations.</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555640">
                <a:tc>
                  <a:txBody>
                    <a:bodyPr/>
                    <a:lstStyle/>
                    <a:p>
                      <a:pPr algn="ctr" fontAlgn="b"/>
                      <a:r>
                        <a:rPr lang="en-US" sz="1200" b="0" i="0" u="none" strike="noStrike">
                          <a:solidFill>
                            <a:srgbClr val="000000"/>
                          </a:solidFill>
                          <a:latin typeface="+mj-lt"/>
                        </a:rPr>
                        <a:t>2</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Polluted Data</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In most cases, polluted data is a result of errors or problems in the production system that registers and stores the data: the data entered is not sufficiently monitored and validated. Because of polluted data, the ETL process becomes much more complex and more difficult to maintain.</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895759">
                <a:tc>
                  <a:txBody>
                    <a:bodyPr/>
                    <a:lstStyle/>
                    <a:p>
                      <a:pPr algn="ctr" fontAlgn="b"/>
                      <a:r>
                        <a:rPr lang="en-US" sz="1200" b="0" i="0" u="none" strike="noStrike">
                          <a:solidFill>
                            <a:srgbClr val="000000"/>
                          </a:solidFill>
                          <a:latin typeface="+mj-lt"/>
                        </a:rPr>
                        <a:t>3</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Data without context</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If we have large amounts of data at our disposal but we do not know the meaning (or context), then we have a major problem. If the data and its structure and meaning is not clearly described – metadata -, we cannot determine what we want to measure and modeling the data in the data warehouse coherently is even more problematical. The better the data is described, the faster we can implement BI projects.</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716978">
                <a:tc>
                  <a:txBody>
                    <a:bodyPr/>
                    <a:lstStyle/>
                    <a:p>
                      <a:pPr algn="ctr" fontAlgn="b"/>
                      <a:r>
                        <a:rPr lang="en-US" sz="1200" b="0" i="0" u="none" strike="noStrike">
                          <a:solidFill>
                            <a:srgbClr val="000000"/>
                          </a:solidFill>
                          <a:latin typeface="+mj-lt"/>
                        </a:rPr>
                        <a:t>4</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Large Volumes of data</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Large amounts of data can form a barrier when we start using Business Intelligence. The production systems of larger organizations often deal with very large volumes of data (hundreds of millions) on a daily basis. Additionally, large volumes of data may cause delays during the development and testing of the BI system.</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716978">
                <a:tc>
                  <a:txBody>
                    <a:bodyPr/>
                    <a:lstStyle/>
                    <a:p>
                      <a:pPr algn="ctr" fontAlgn="b"/>
                      <a:r>
                        <a:rPr lang="en-US" sz="1200" b="0" i="0" u="none" strike="noStrike">
                          <a:solidFill>
                            <a:srgbClr val="000000"/>
                          </a:solidFill>
                          <a:latin typeface="+mj-lt"/>
                        </a:rPr>
                        <a:t>5</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Absence of data</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If an organization does not register the signals that are important for effective business operations, then the senses of that organization malfunction. If this is the case, the organization must return to previous steps in the major Business Intelligence cycle in order to record the required signals in their source system.</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538196">
                <a:tc>
                  <a:txBody>
                    <a:bodyPr/>
                    <a:lstStyle/>
                    <a:p>
                      <a:pPr algn="ctr" fontAlgn="b"/>
                      <a:r>
                        <a:rPr lang="en-US" sz="1200" b="0" i="0" u="none" strike="noStrike">
                          <a:solidFill>
                            <a:srgbClr val="000000"/>
                          </a:solidFill>
                          <a:latin typeface="+mj-lt"/>
                        </a:rPr>
                        <a:t>6</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The complexity of ETL</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Extracting and integrating data from different source systems is difficult. According to a renowned research institute, ETL takes up 70 to 80 percent of the total (technical) costs involved with building a BI system. </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538196">
                <a:tc>
                  <a:txBody>
                    <a:bodyPr/>
                    <a:lstStyle/>
                    <a:p>
                      <a:pPr algn="ctr" fontAlgn="b"/>
                      <a:r>
                        <a:rPr lang="en-US" sz="1200" b="0" i="0" u="none" strike="noStrike" dirty="0">
                          <a:solidFill>
                            <a:srgbClr val="000000"/>
                          </a:solidFill>
                          <a:latin typeface="+mj-lt"/>
                        </a:rPr>
                        <a:t>7</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The technology push</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lvl="0" algn="l" fontAlgn="b"/>
                      <a:r>
                        <a:rPr lang="en-US" sz="1200" b="0" i="0" u="none" strike="noStrike" dirty="0">
                          <a:solidFill>
                            <a:srgbClr val="000000"/>
                          </a:solidFill>
                          <a:latin typeface="+mj-lt"/>
                        </a:rPr>
                        <a:t>The IT department forces a data warehouse and BI technology onto the organization without taking into account the wishes and requirements of users and without properly aligning technology and information needs.</a:t>
                      </a:r>
                    </a:p>
                  </a:txBody>
                  <a:tcPr marL="2518" marR="2518" marT="189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7"/>
                  </a:ext>
                </a:extLst>
              </a:tr>
            </a:tbl>
          </a:graphicData>
        </a:graphic>
      </p:graphicFrame>
      <p:sp>
        <p:nvSpPr>
          <p:cNvPr id="6" name="TextBox 5"/>
          <p:cNvSpPr txBox="1"/>
          <p:nvPr/>
        </p:nvSpPr>
        <p:spPr>
          <a:xfrm>
            <a:off x="608092" y="6553203"/>
            <a:ext cx="11047003" cy="276999"/>
          </a:xfrm>
          <a:prstGeom prst="rect">
            <a:avLst/>
          </a:prstGeom>
          <a:noFill/>
          <a:ln>
            <a:solidFill>
              <a:srgbClr val="FF0000"/>
            </a:solidFill>
          </a:ln>
        </p:spPr>
        <p:txBody>
          <a:bodyPr wrap="square" rtlCol="0">
            <a:spAutoFit/>
          </a:bodyPr>
          <a:lstStyle/>
          <a:p>
            <a:r>
              <a:rPr lang="en-US" sz="1200" dirty="0">
                <a:hlinkClick r:id="rId2"/>
              </a:rPr>
              <a:t>https://www.passionned.com/top-10-bi-risks-and-obstacles-to-success/</a:t>
            </a:r>
            <a:endParaRPr lang="en-US"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1417640"/>
            <a:ext cx="10945654" cy="4525963"/>
          </a:xfrm>
        </p:spPr>
        <p:txBody>
          <a:bodyPr>
            <a:normAutofit/>
          </a:bodyPr>
          <a:lstStyle/>
          <a:p>
            <a:pPr>
              <a:buFont typeface="Wingdings" pitchFamily="2" charset="2"/>
              <a:buChar char="§"/>
            </a:pPr>
            <a:r>
              <a:rPr lang="en-US" sz="2200" dirty="0"/>
              <a:t>Risk Exposure table:</a:t>
            </a:r>
          </a:p>
          <a:p>
            <a:endParaRPr lang="en-US" sz="2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26</a:t>
            </a:fld>
            <a:endParaRPr lang="en-US" dirty="0"/>
          </a:p>
        </p:txBody>
      </p:sp>
      <p:graphicFrame>
        <p:nvGraphicFramePr>
          <p:cNvPr id="6" name="Table 5"/>
          <p:cNvGraphicFramePr>
            <a:graphicFrameLocks noGrp="1"/>
          </p:cNvGraphicFramePr>
          <p:nvPr/>
        </p:nvGraphicFramePr>
        <p:xfrm>
          <a:off x="1216185" y="1981200"/>
          <a:ext cx="9932167" cy="3429002"/>
        </p:xfrm>
        <a:graphic>
          <a:graphicData uri="http://schemas.openxmlformats.org/drawingml/2006/table">
            <a:tbl>
              <a:tblPr/>
              <a:tblGrid>
                <a:gridCol w="915731">
                  <a:extLst>
                    <a:ext uri="{9D8B030D-6E8A-4147-A177-3AD203B41FA5}">
                      <a16:colId xmlns="" xmlns:a16="http://schemas.microsoft.com/office/drawing/2014/main" val="20000"/>
                    </a:ext>
                  </a:extLst>
                </a:gridCol>
                <a:gridCol w="3005479">
                  <a:extLst>
                    <a:ext uri="{9D8B030D-6E8A-4147-A177-3AD203B41FA5}">
                      <a16:colId xmlns="" xmlns:a16="http://schemas.microsoft.com/office/drawing/2014/main" val="20001"/>
                    </a:ext>
                  </a:extLst>
                </a:gridCol>
                <a:gridCol w="3005479">
                  <a:extLst>
                    <a:ext uri="{9D8B030D-6E8A-4147-A177-3AD203B41FA5}">
                      <a16:colId xmlns="" xmlns:a16="http://schemas.microsoft.com/office/drawing/2014/main" val="20002"/>
                    </a:ext>
                  </a:extLst>
                </a:gridCol>
                <a:gridCol w="3005479">
                  <a:extLst>
                    <a:ext uri="{9D8B030D-6E8A-4147-A177-3AD203B41FA5}">
                      <a16:colId xmlns="" xmlns:a16="http://schemas.microsoft.com/office/drawing/2014/main" val="20003"/>
                    </a:ext>
                  </a:extLst>
                </a:gridCol>
              </a:tblGrid>
              <a:tr h="545729">
                <a:tc>
                  <a:txBody>
                    <a:bodyPr/>
                    <a:lstStyle/>
                    <a:p>
                      <a:pPr algn="ctr" rtl="0" fontAlgn="ctr"/>
                      <a:r>
                        <a:rPr lang="en-US" sz="1200" b="1" i="0" u="none" strike="noStrike" dirty="0">
                          <a:solidFill>
                            <a:srgbClr val="FFFFFF"/>
                          </a:solidFill>
                          <a:latin typeface="Century Gothic"/>
                        </a:rPr>
                        <a:t>Risk No.</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rtl="0" fontAlgn="ctr"/>
                      <a:r>
                        <a:rPr lang="en-US" sz="1200" b="1" i="0" u="none" strike="noStrike">
                          <a:solidFill>
                            <a:srgbClr val="FFFFFF"/>
                          </a:solidFill>
                          <a:latin typeface="Century Gothic"/>
                        </a:rPr>
                        <a:t>Risk Probability (RP)</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rtl="0" fontAlgn="ctr"/>
                      <a:r>
                        <a:rPr lang="en-US" sz="1200" b="1" i="0" u="none" strike="noStrike">
                          <a:solidFill>
                            <a:srgbClr val="FFFFFF"/>
                          </a:solidFill>
                          <a:latin typeface="Century Gothic"/>
                        </a:rPr>
                        <a:t>Risk Impact (RI)</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tc>
                  <a:txBody>
                    <a:bodyPr/>
                    <a:lstStyle/>
                    <a:p>
                      <a:pPr algn="ctr" rtl="0" fontAlgn="ctr"/>
                      <a:r>
                        <a:rPr lang="en-US" sz="1200" b="1" i="0" u="none" strike="noStrike">
                          <a:solidFill>
                            <a:srgbClr val="FFFFFF"/>
                          </a:solidFill>
                          <a:latin typeface="Century Gothic"/>
                        </a:rPr>
                        <a:t>Risk Exposure (RP * RI)</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1F497D"/>
                    </a:solidFill>
                  </a:tcPr>
                </a:tc>
                <a:extLst>
                  <a:ext uri="{0D108BD9-81ED-4DB2-BD59-A6C34878D82A}">
                    <a16:rowId xmlns="" xmlns:a16="http://schemas.microsoft.com/office/drawing/2014/main" val="10000"/>
                  </a:ext>
                </a:extLst>
              </a:tr>
              <a:tr h="291056">
                <a:tc>
                  <a:txBody>
                    <a:bodyPr/>
                    <a:lstStyle/>
                    <a:p>
                      <a:pPr algn="ctr" rtl="0" fontAlgn="ctr"/>
                      <a:r>
                        <a:rPr lang="en-US" sz="1200" b="0" i="0" u="none" strike="noStrike">
                          <a:solidFill>
                            <a:srgbClr val="000000"/>
                          </a:solidFill>
                          <a:latin typeface="Century Gothic"/>
                        </a:rPr>
                        <a:t>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 High (0.9)</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0.45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1"/>
                  </a:ext>
                </a:extLst>
              </a:tr>
              <a:tr h="291056">
                <a:tc>
                  <a:txBody>
                    <a:bodyPr/>
                    <a:lstStyle/>
                    <a:p>
                      <a:pPr algn="ctr" rtl="0" fontAlgn="ctr"/>
                      <a:r>
                        <a:rPr lang="en-US" sz="1200" b="0" i="0" u="none" strike="noStrike">
                          <a:solidFill>
                            <a:srgbClr val="000000"/>
                          </a:solidFill>
                          <a:latin typeface="Century Gothic"/>
                        </a:rPr>
                        <a:t>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Low (0.3)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0.15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2"/>
                  </a:ext>
                </a:extLst>
              </a:tr>
              <a:tr h="291056">
                <a:tc>
                  <a:txBody>
                    <a:bodyPr/>
                    <a:lstStyle/>
                    <a:p>
                      <a:pPr algn="ctr" rtl="0" fontAlgn="ctr"/>
                      <a:r>
                        <a:rPr lang="en-US" sz="1200" b="0" i="0" u="none" strike="noStrike">
                          <a:solidFill>
                            <a:srgbClr val="000000"/>
                          </a:solidFill>
                          <a:latin typeface="Century Gothic"/>
                        </a:rPr>
                        <a:t>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Medium Low (0.3)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Medium Low (0.3)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0.09</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3"/>
                  </a:ext>
                </a:extLst>
              </a:tr>
              <a:tr h="291056">
                <a:tc>
                  <a:txBody>
                    <a:bodyPr/>
                    <a:lstStyle/>
                    <a:p>
                      <a:pPr algn="ctr" rtl="0" fontAlgn="ctr"/>
                      <a:r>
                        <a:rPr lang="en-US" sz="1200" b="0" i="0" u="none" strike="noStrike">
                          <a:solidFill>
                            <a:srgbClr val="000000"/>
                          </a:solidFill>
                          <a:latin typeface="Century Gothic"/>
                        </a:rPr>
                        <a:t>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High (0.7)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0.35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4"/>
                  </a:ext>
                </a:extLst>
              </a:tr>
              <a:tr h="291056">
                <a:tc>
                  <a:txBody>
                    <a:bodyPr/>
                    <a:lstStyle/>
                    <a:p>
                      <a:pPr algn="ctr" rtl="0" fontAlgn="ctr"/>
                      <a:r>
                        <a:rPr lang="en-US" sz="1200" b="0" i="0" u="none" strike="noStrike">
                          <a:solidFill>
                            <a:srgbClr val="000000"/>
                          </a:solidFill>
                          <a:latin typeface="Century Gothic"/>
                        </a:rPr>
                        <a:t>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Low (0.1)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Medium (0.5)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5"/>
                  </a:ext>
                </a:extLst>
              </a:tr>
              <a:tr h="291056">
                <a:tc>
                  <a:txBody>
                    <a:bodyPr/>
                    <a:lstStyle/>
                    <a:p>
                      <a:pPr algn="ctr" rtl="0" fontAlgn="ctr"/>
                      <a:r>
                        <a:rPr lang="en-US" sz="1200" b="0" i="0" u="none" strike="noStrike">
                          <a:solidFill>
                            <a:srgbClr val="000000"/>
                          </a:solidFill>
                          <a:latin typeface="Century Gothic"/>
                        </a:rPr>
                        <a:t>6</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Medium high(0.7)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High (0.8)</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dirty="0">
                          <a:solidFill>
                            <a:srgbClr val="000000"/>
                          </a:solidFill>
                          <a:latin typeface="Century Gothic"/>
                        </a:rPr>
                        <a:t>0.5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6"/>
                  </a:ext>
                </a:extLst>
              </a:tr>
              <a:tr h="291056">
                <a:tc>
                  <a:txBody>
                    <a:bodyPr/>
                    <a:lstStyle/>
                    <a:p>
                      <a:pPr algn="ctr" rtl="0" fontAlgn="ctr"/>
                      <a:r>
                        <a:rPr lang="en-US" sz="1200" b="0" i="0" u="none" strike="noStrike" dirty="0">
                          <a:solidFill>
                            <a:srgbClr val="000000"/>
                          </a:solidFill>
                          <a:latin typeface="Century Gothic"/>
                        </a:rPr>
                        <a:t>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Low (0.1)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Medium Low (0.3)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200" b="0" i="0" u="none" strike="noStrike">
                          <a:solidFill>
                            <a:srgbClr val="000000"/>
                          </a:solidFill>
                          <a:latin typeface="Century Gothic"/>
                        </a:rPr>
                        <a:t>0.03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extLst>
                  <a:ext uri="{0D108BD9-81ED-4DB2-BD59-A6C34878D82A}">
                    <a16:rowId xmlns="" xmlns:a16="http://schemas.microsoft.com/office/drawing/2014/main" val="10007"/>
                  </a:ext>
                </a:extLst>
              </a:tr>
              <a:tr h="291056">
                <a:tc gridSpan="3">
                  <a:txBody>
                    <a:bodyPr/>
                    <a:lstStyle/>
                    <a:p>
                      <a:pPr algn="ctr" rtl="0" fontAlgn="ctr"/>
                      <a:r>
                        <a:rPr lang="en-US" sz="1200" b="0" i="0" u="none" strike="noStrike">
                          <a:solidFill>
                            <a:srgbClr val="000000"/>
                          </a:solidFill>
                          <a:latin typeface="Century Gothic"/>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hMerge="1">
                  <a:txBody>
                    <a:bodyPr/>
                    <a:lstStyle/>
                    <a:p>
                      <a:endParaRPr lang="en-US"/>
                    </a:p>
                  </a:txBody>
                  <a:tcPr/>
                </a:tc>
                <a:tc hMerge="1">
                  <a:txBody>
                    <a:bodyPr/>
                    <a:lstStyle/>
                    <a:p>
                      <a:endParaRPr lang="en-US"/>
                    </a:p>
                  </a:txBody>
                  <a:tcPr/>
                </a:tc>
                <a:tc rowSpan="3">
                  <a:txBody>
                    <a:bodyPr/>
                    <a:lstStyle/>
                    <a:p>
                      <a:pPr algn="ctr" rtl="0" fontAlgn="ctr"/>
                      <a:r>
                        <a:rPr lang="en-US" sz="1200" b="0" i="0" u="none" strike="noStrike" dirty="0">
                          <a:solidFill>
                            <a:srgbClr val="FF0000"/>
                          </a:solidFill>
                          <a:latin typeface="Century Gothic"/>
                        </a:rPr>
                        <a:t>1.68</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8"/>
                  </a:ext>
                </a:extLst>
              </a:tr>
              <a:tr h="291056">
                <a:tc gridSpan="3">
                  <a:txBody>
                    <a:bodyPr/>
                    <a:lstStyle/>
                    <a:p>
                      <a:pPr algn="ctr" rtl="0" fontAlgn="ctr"/>
                      <a:r>
                        <a:rPr lang="en-US" sz="1200" b="0" i="0" u="none" strike="noStrike">
                          <a:solidFill>
                            <a:srgbClr val="000000"/>
                          </a:solidFill>
                          <a:latin typeface="Century Gothic"/>
                        </a:rPr>
                        <a:t>Total Risk Adjustment Factor</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3"/>
                    </a:solidFill>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09"/>
                  </a:ext>
                </a:extLst>
              </a:tr>
              <a:tr h="263769">
                <a:tc gridSpan="3">
                  <a:txBody>
                    <a:bodyPr/>
                    <a:lstStyle/>
                    <a:p>
                      <a:pPr algn="ctr" fontAlgn="b"/>
                      <a:r>
                        <a:rPr lang="en-US" sz="1100" b="0" i="0" u="none" strike="noStrike" dirty="0">
                          <a:solidFill>
                            <a:srgbClr val="000000"/>
                          </a:solidFill>
                          <a:latin typeface="Calibri"/>
                        </a:rPr>
                        <a:t> </a:t>
                      </a:r>
                    </a:p>
                  </a:txBody>
                  <a:tcPr marL="8446" marR="8446"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 xmlns:a16="http://schemas.microsoft.com/office/drawing/2014/main" val="1001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1265240"/>
            <a:ext cx="10945654" cy="4525963"/>
          </a:xfrm>
        </p:spPr>
        <p:txBody>
          <a:bodyPr>
            <a:normAutofit/>
          </a:bodyPr>
          <a:lstStyle/>
          <a:p>
            <a:pPr>
              <a:buFont typeface="Wingdings" pitchFamily="2" charset="2"/>
              <a:buChar char="§"/>
            </a:pPr>
            <a:r>
              <a:rPr lang="en-US" sz="2200" dirty="0"/>
              <a:t>Probability and Impact Matrix</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27</a:t>
            </a:fld>
            <a:endParaRPr lang="en-US" dirty="0"/>
          </a:p>
        </p:txBody>
      </p:sp>
      <p:graphicFrame>
        <p:nvGraphicFramePr>
          <p:cNvPr id="5" name="Table 4"/>
          <p:cNvGraphicFramePr>
            <a:graphicFrameLocks noGrp="1"/>
          </p:cNvGraphicFramePr>
          <p:nvPr/>
        </p:nvGraphicFramePr>
        <p:xfrm>
          <a:off x="1216184" y="2057400"/>
          <a:ext cx="9628120" cy="2311400"/>
        </p:xfrm>
        <a:graphic>
          <a:graphicData uri="http://schemas.openxmlformats.org/drawingml/2006/table">
            <a:tbl>
              <a:tblPr/>
              <a:tblGrid>
                <a:gridCol w="2076654">
                  <a:extLst>
                    <a:ext uri="{9D8B030D-6E8A-4147-A177-3AD203B41FA5}">
                      <a16:colId xmlns="" xmlns:a16="http://schemas.microsoft.com/office/drawing/2014/main" val="20000"/>
                    </a:ext>
                  </a:extLst>
                </a:gridCol>
                <a:gridCol w="1510293">
                  <a:extLst>
                    <a:ext uri="{9D8B030D-6E8A-4147-A177-3AD203B41FA5}">
                      <a16:colId xmlns="" xmlns:a16="http://schemas.microsoft.com/office/drawing/2014/main" val="20001"/>
                    </a:ext>
                  </a:extLst>
                </a:gridCol>
                <a:gridCol w="1510293">
                  <a:extLst>
                    <a:ext uri="{9D8B030D-6E8A-4147-A177-3AD203B41FA5}">
                      <a16:colId xmlns="" xmlns:a16="http://schemas.microsoft.com/office/drawing/2014/main" val="20002"/>
                    </a:ext>
                  </a:extLst>
                </a:gridCol>
                <a:gridCol w="1510293">
                  <a:extLst>
                    <a:ext uri="{9D8B030D-6E8A-4147-A177-3AD203B41FA5}">
                      <a16:colId xmlns="" xmlns:a16="http://schemas.microsoft.com/office/drawing/2014/main" val="20003"/>
                    </a:ext>
                  </a:extLst>
                </a:gridCol>
                <a:gridCol w="1510293">
                  <a:extLst>
                    <a:ext uri="{9D8B030D-6E8A-4147-A177-3AD203B41FA5}">
                      <a16:colId xmlns="" xmlns:a16="http://schemas.microsoft.com/office/drawing/2014/main" val="20004"/>
                    </a:ext>
                  </a:extLst>
                </a:gridCol>
                <a:gridCol w="1510293">
                  <a:extLst>
                    <a:ext uri="{9D8B030D-6E8A-4147-A177-3AD203B41FA5}">
                      <a16:colId xmlns="" xmlns:a16="http://schemas.microsoft.com/office/drawing/2014/main" val="20005"/>
                    </a:ext>
                  </a:extLst>
                </a:gridCol>
              </a:tblGrid>
              <a:tr h="660400">
                <a:tc>
                  <a:txBody>
                    <a:bodyPr/>
                    <a:lstStyle/>
                    <a:p>
                      <a:pPr algn="ctr" fontAlgn="t"/>
                      <a:r>
                        <a:rPr lang="en-US" sz="1200" b="0" i="0" u="none" strike="noStrike" dirty="0">
                          <a:solidFill>
                            <a:schemeClr val="bg1"/>
                          </a:solidFill>
                          <a:latin typeface="+mj-lt"/>
                        </a:rPr>
                        <a:t>Impact</a:t>
                      </a:r>
                      <a:br>
                        <a:rPr lang="en-US" sz="1200" b="0" i="0" u="none" strike="noStrike" dirty="0">
                          <a:solidFill>
                            <a:schemeClr val="bg1"/>
                          </a:solidFill>
                          <a:latin typeface="+mj-lt"/>
                        </a:rPr>
                      </a:br>
                      <a:r>
                        <a:rPr lang="en-US" sz="1200" b="0" i="0" u="none" strike="noStrike" dirty="0">
                          <a:solidFill>
                            <a:schemeClr val="bg1"/>
                          </a:solidFill>
                          <a:latin typeface="+mj-lt"/>
                        </a:rPr>
                        <a:t/>
                      </a:r>
                      <a:br>
                        <a:rPr lang="en-US" sz="1200" b="0" i="0" u="none" strike="noStrike" dirty="0">
                          <a:solidFill>
                            <a:schemeClr val="bg1"/>
                          </a:solidFill>
                          <a:latin typeface="+mj-lt"/>
                        </a:rPr>
                      </a:br>
                      <a:r>
                        <a:rPr lang="en-US" sz="1200" b="0" i="0" u="none" strike="noStrike" dirty="0">
                          <a:solidFill>
                            <a:schemeClr val="bg1"/>
                          </a:solidFill>
                          <a:latin typeface="+mj-lt"/>
                        </a:rPr>
                        <a:t>Probability</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1200" b="0" i="0" u="none" strike="noStrike" dirty="0">
                          <a:solidFill>
                            <a:schemeClr val="bg1"/>
                          </a:solidFill>
                          <a:latin typeface="+mj-lt"/>
                        </a:rPr>
                        <a:t>Low</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1200" b="0" i="0" u="none" strike="noStrike" dirty="0">
                          <a:solidFill>
                            <a:schemeClr val="bg1"/>
                          </a:solidFill>
                          <a:latin typeface="+mj-lt"/>
                        </a:rPr>
                        <a:t>Low Medium</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1200" b="0" i="0" u="none" strike="noStrike" dirty="0">
                          <a:solidFill>
                            <a:schemeClr val="bg1"/>
                          </a:solidFill>
                          <a:latin typeface="+mj-lt"/>
                        </a:rPr>
                        <a:t>Medium</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1200" b="0" i="0" u="none" strike="noStrike" dirty="0">
                          <a:solidFill>
                            <a:schemeClr val="bg1"/>
                          </a:solidFill>
                          <a:latin typeface="+mj-lt"/>
                        </a:rPr>
                        <a:t>Medium High</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1200" b="0" i="0" u="none" strike="noStrike" dirty="0">
                          <a:solidFill>
                            <a:schemeClr val="bg1"/>
                          </a:solidFill>
                          <a:latin typeface="+mj-lt"/>
                        </a:rPr>
                        <a:t>High</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330200">
                <a:tc>
                  <a:txBody>
                    <a:bodyPr/>
                    <a:lstStyle/>
                    <a:p>
                      <a:pPr algn="ctr" fontAlgn="t"/>
                      <a:r>
                        <a:rPr lang="en-US" sz="1200" b="0" i="0" u="none" strike="noStrike" dirty="0">
                          <a:solidFill>
                            <a:schemeClr val="bg1"/>
                          </a:solidFill>
                          <a:latin typeface="+mj-lt"/>
                        </a:rPr>
                        <a:t>Low</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mj-lt"/>
                        </a:rPr>
                        <a:t>7</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mj-lt"/>
                        </a:rPr>
                        <a:t>5</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330200">
                <a:tc>
                  <a:txBody>
                    <a:bodyPr/>
                    <a:lstStyle/>
                    <a:p>
                      <a:pPr algn="ctr" fontAlgn="t"/>
                      <a:r>
                        <a:rPr lang="en-US" sz="1200" b="0" i="0" u="none" strike="noStrike" dirty="0">
                          <a:solidFill>
                            <a:schemeClr val="bg1"/>
                          </a:solidFill>
                          <a:latin typeface="+mj-lt"/>
                        </a:rPr>
                        <a:t>Low Medium</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j-lt"/>
                        </a:rPr>
                        <a:t>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latin typeface="+mj-lt"/>
                        </a:rPr>
                        <a:t>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330200">
                <a:tc>
                  <a:txBody>
                    <a:bodyPr/>
                    <a:lstStyle/>
                    <a:p>
                      <a:pPr algn="ctr" fontAlgn="t"/>
                      <a:r>
                        <a:rPr lang="en-US" sz="1200" b="0" i="0" u="none" strike="noStrike">
                          <a:solidFill>
                            <a:schemeClr val="bg1"/>
                          </a:solidFill>
                          <a:latin typeface="+mj-lt"/>
                        </a:rPr>
                        <a:t>Medium</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mj-lt"/>
                        </a:rPr>
                        <a:t>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330200">
                <a:tc>
                  <a:txBody>
                    <a:bodyPr/>
                    <a:lstStyle/>
                    <a:p>
                      <a:pPr algn="ctr" fontAlgn="t"/>
                      <a:r>
                        <a:rPr lang="en-US" sz="1200" b="0" i="0" u="none" strike="noStrike">
                          <a:solidFill>
                            <a:schemeClr val="bg1"/>
                          </a:solidFill>
                          <a:latin typeface="+mj-lt"/>
                        </a:rPr>
                        <a:t>Medium High</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6</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330200">
                <a:tc>
                  <a:txBody>
                    <a:bodyPr/>
                    <a:lstStyle/>
                    <a:p>
                      <a:pPr algn="ctr" fontAlgn="t"/>
                      <a:r>
                        <a:rPr lang="en-US" sz="1200" b="0" i="0" u="none" strike="noStrike" dirty="0">
                          <a:solidFill>
                            <a:schemeClr val="bg1"/>
                          </a:solidFill>
                          <a:latin typeface="+mj-lt"/>
                        </a:rPr>
                        <a:t>High</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mj-lt"/>
                        </a:rPr>
                        <a:t> </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bl>
          </a:graphicData>
        </a:graphic>
      </p:graphicFrame>
      <p:sp>
        <p:nvSpPr>
          <p:cNvPr id="6" name="Right Arrow 5"/>
          <p:cNvSpPr/>
          <p:nvPr/>
        </p:nvSpPr>
        <p:spPr>
          <a:xfrm>
            <a:off x="2837762" y="2133600"/>
            <a:ext cx="405395" cy="228600"/>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p:cNvSpPr/>
          <p:nvPr/>
        </p:nvSpPr>
        <p:spPr>
          <a:xfrm>
            <a:off x="2837762" y="2514600"/>
            <a:ext cx="304046" cy="30480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1066803"/>
            <a:ext cx="10945654" cy="4525963"/>
          </a:xfrm>
        </p:spPr>
        <p:txBody>
          <a:bodyPr>
            <a:normAutofit/>
          </a:bodyPr>
          <a:lstStyle/>
          <a:p>
            <a:pPr>
              <a:buFont typeface="Wingdings" pitchFamily="2" charset="2"/>
              <a:buChar char="§"/>
            </a:pPr>
            <a:r>
              <a:rPr lang="en-US" sz="2200" dirty="0"/>
              <a:t>Risk Register:</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28</a:t>
            </a:fld>
            <a:endParaRPr lang="en-US" dirty="0"/>
          </a:p>
        </p:txBody>
      </p:sp>
      <p:sp>
        <p:nvSpPr>
          <p:cNvPr id="5" name="Rectangle 4"/>
          <p:cNvSpPr/>
          <p:nvPr/>
        </p:nvSpPr>
        <p:spPr>
          <a:xfrm>
            <a:off x="202698" y="1752600"/>
            <a:ext cx="11756443" cy="4953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able 6"/>
          <p:cNvGraphicFramePr>
            <a:graphicFrameLocks noGrp="1"/>
          </p:cNvGraphicFramePr>
          <p:nvPr>
            <p:extLst>
              <p:ext uri="{D42A27DB-BD31-4B8C-83A1-F6EECF244321}">
                <p14:modId xmlns="" xmlns:p14="http://schemas.microsoft.com/office/powerpoint/2010/main" val="2506766845"/>
              </p:ext>
            </p:extLst>
          </p:nvPr>
        </p:nvGraphicFramePr>
        <p:xfrm>
          <a:off x="202699" y="1600201"/>
          <a:ext cx="11756444" cy="5178178"/>
        </p:xfrm>
        <a:graphic>
          <a:graphicData uri="http://schemas.openxmlformats.org/drawingml/2006/table">
            <a:tbl>
              <a:tblPr/>
              <a:tblGrid>
                <a:gridCol w="528381">
                  <a:extLst>
                    <a:ext uri="{9D8B030D-6E8A-4147-A177-3AD203B41FA5}">
                      <a16:colId xmlns="" xmlns:a16="http://schemas.microsoft.com/office/drawing/2014/main" val="20000"/>
                    </a:ext>
                  </a:extLst>
                </a:gridCol>
                <a:gridCol w="991851">
                  <a:extLst>
                    <a:ext uri="{9D8B030D-6E8A-4147-A177-3AD203B41FA5}">
                      <a16:colId xmlns="" xmlns:a16="http://schemas.microsoft.com/office/drawing/2014/main" val="20001"/>
                    </a:ext>
                  </a:extLst>
                </a:gridCol>
                <a:gridCol w="2026973">
                  <a:extLst>
                    <a:ext uri="{9D8B030D-6E8A-4147-A177-3AD203B41FA5}">
                      <a16:colId xmlns="" xmlns:a16="http://schemas.microsoft.com/office/drawing/2014/main" val="20002"/>
                    </a:ext>
                  </a:extLst>
                </a:gridCol>
                <a:gridCol w="1912719">
                  <a:extLst>
                    <a:ext uri="{9D8B030D-6E8A-4147-A177-3AD203B41FA5}">
                      <a16:colId xmlns="" xmlns:a16="http://schemas.microsoft.com/office/drawing/2014/main" val="20003"/>
                    </a:ext>
                  </a:extLst>
                </a:gridCol>
                <a:gridCol w="2884072">
                  <a:extLst>
                    <a:ext uri="{9D8B030D-6E8A-4147-A177-3AD203B41FA5}">
                      <a16:colId xmlns="" xmlns:a16="http://schemas.microsoft.com/office/drawing/2014/main" val="20004"/>
                    </a:ext>
                  </a:extLst>
                </a:gridCol>
                <a:gridCol w="980082">
                  <a:extLst>
                    <a:ext uri="{9D8B030D-6E8A-4147-A177-3AD203B41FA5}">
                      <a16:colId xmlns="" xmlns:a16="http://schemas.microsoft.com/office/drawing/2014/main" val="20005"/>
                    </a:ext>
                  </a:extLst>
                </a:gridCol>
                <a:gridCol w="2432368">
                  <a:extLst>
                    <a:ext uri="{9D8B030D-6E8A-4147-A177-3AD203B41FA5}">
                      <a16:colId xmlns="" xmlns:a16="http://schemas.microsoft.com/office/drawing/2014/main" val="20006"/>
                    </a:ext>
                  </a:extLst>
                </a:gridCol>
              </a:tblGrid>
              <a:tr h="374119">
                <a:tc>
                  <a:txBody>
                    <a:bodyPr/>
                    <a:lstStyle/>
                    <a:p>
                      <a:pPr algn="ctr" fontAlgn="b"/>
                      <a:r>
                        <a:rPr lang="en-US" sz="1200" b="0" i="0" u="none" strike="noStrike" dirty="0">
                          <a:solidFill>
                            <a:schemeClr val="bg1"/>
                          </a:solidFill>
                          <a:latin typeface="Calibri"/>
                        </a:rPr>
                        <a:t>Risk No.</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chemeClr val="bg1"/>
                          </a:solidFill>
                          <a:latin typeface="Calibri"/>
                        </a:rPr>
                        <a:t>Risk</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chemeClr val="bg1"/>
                          </a:solidFill>
                          <a:latin typeface="Calibri"/>
                        </a:rPr>
                        <a:t>Trigger Event</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chemeClr val="bg1"/>
                          </a:solidFill>
                          <a:latin typeface="Calibri"/>
                        </a:rPr>
                        <a:t>Responsible</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chemeClr val="bg1"/>
                          </a:solidFill>
                          <a:latin typeface="Calibri"/>
                        </a:rPr>
                        <a:t>Consequence</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a:solidFill>
                            <a:schemeClr val="bg1"/>
                          </a:solidFill>
                          <a:latin typeface="Calibri"/>
                        </a:rPr>
                        <a:t>Probability</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b"/>
                      <a:r>
                        <a:rPr lang="en-US" sz="1200" b="0" i="0" u="none" strike="noStrike" dirty="0">
                          <a:solidFill>
                            <a:schemeClr val="bg1"/>
                          </a:solidFill>
                          <a:latin typeface="Calibri"/>
                        </a:rPr>
                        <a:t>Mitigation</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2101775">
                <a:tc>
                  <a:txBody>
                    <a:bodyPr/>
                    <a:lstStyle/>
                    <a:p>
                      <a:pPr algn="ctr" fontAlgn="b"/>
                      <a:r>
                        <a:rPr lang="en-US" sz="1200" b="0" i="0" u="none" strike="noStrike" dirty="0">
                          <a:solidFill>
                            <a:srgbClr val="000000"/>
                          </a:solidFill>
                          <a:latin typeface="Calibri"/>
                        </a:rPr>
                        <a:t>1</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Scope Creep</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Client may be under pressure with a competitor and hence would like to introduce additional features/functionalities</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Project Manger1 and Project Manager2</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Scope </a:t>
                      </a:r>
                      <a:r>
                        <a:rPr lang="en-US" sz="1200" b="0" i="0" u="none" strike="noStrike" dirty="0" smtClean="0">
                          <a:solidFill>
                            <a:srgbClr val="000000"/>
                          </a:solidFill>
                          <a:latin typeface="Calibri"/>
                        </a:rPr>
                        <a:t>creep </a:t>
                      </a:r>
                      <a:r>
                        <a:rPr lang="en-US" sz="1200" b="0" i="0" u="none" strike="noStrike" dirty="0">
                          <a:solidFill>
                            <a:srgbClr val="000000"/>
                          </a:solidFill>
                          <a:latin typeface="Calibri"/>
                        </a:rPr>
                        <a:t>has negative impact on a project as the project may be derailed in terms of timelines and may overshoot budget.</a:t>
                      </a:r>
                    </a:p>
                    <a:p>
                      <a:pPr algn="l" fontAlgn="b">
                        <a:buFont typeface="Wingdings" pitchFamily="2" charset="2"/>
                        <a:buChar char="§"/>
                      </a:pPr>
                      <a:r>
                        <a:rPr lang="en-US" sz="1200" b="0" i="0" u="none" strike="noStrike" dirty="0">
                          <a:solidFill>
                            <a:srgbClr val="000000"/>
                          </a:solidFill>
                          <a:latin typeface="Calibri"/>
                        </a:rPr>
                        <a:t>   Leads to financial loss in case a project gets cancelled.</a:t>
                      </a:r>
                    </a:p>
                    <a:p>
                      <a:pPr algn="l" fontAlgn="b">
                        <a:buFont typeface="Wingdings" pitchFamily="2" charset="2"/>
                        <a:buChar char="§"/>
                      </a:pPr>
                      <a:r>
                        <a:rPr lang="en-US" sz="1200" b="0" i="0" u="none" strike="noStrike" dirty="0">
                          <a:solidFill>
                            <a:srgbClr val="000000"/>
                          </a:solidFill>
                          <a:latin typeface="Calibri"/>
                        </a:rPr>
                        <a:t>   Leads to lot of rework as the scope keeps changing.</a:t>
                      </a:r>
                    </a:p>
                    <a:p>
                      <a:pPr algn="l" fontAlgn="b">
                        <a:buFont typeface="Wingdings" pitchFamily="2" charset="2"/>
                        <a:buChar char="§"/>
                      </a:pPr>
                      <a:endParaRPr lang="en-US" sz="1200" b="0" i="0" u="none" strike="noStrike" dirty="0">
                        <a:solidFill>
                          <a:srgbClr val="000000"/>
                        </a:solidFill>
                        <a:latin typeface="Calibri"/>
                      </a:endParaRP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Calibri"/>
                        </a:rPr>
                        <a:t>Medium</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Understand Project Scope</a:t>
                      </a:r>
                    </a:p>
                    <a:p>
                      <a:pPr algn="l" fontAlgn="b">
                        <a:buFont typeface="Wingdings" pitchFamily="2" charset="2"/>
                        <a:buChar char="§"/>
                      </a:pPr>
                      <a:r>
                        <a:rPr lang="en-US" sz="1200" b="0" i="0" u="none" strike="noStrike" dirty="0">
                          <a:solidFill>
                            <a:srgbClr val="000000"/>
                          </a:solidFill>
                          <a:latin typeface="Calibri"/>
                        </a:rPr>
                        <a:t>    Document requirements exhaustively</a:t>
                      </a:r>
                    </a:p>
                    <a:p>
                      <a:pPr algn="l" fontAlgn="b">
                        <a:buFont typeface="Wingdings" pitchFamily="2" charset="2"/>
                        <a:buChar char="§"/>
                      </a:pPr>
                      <a:r>
                        <a:rPr lang="en-US" sz="1200" b="0" i="0" u="none" strike="noStrike" dirty="0">
                          <a:solidFill>
                            <a:srgbClr val="000000"/>
                          </a:solidFill>
                          <a:latin typeface="Calibri"/>
                        </a:rPr>
                        <a:t>    Educate the client about the change control procedures</a:t>
                      </a:r>
                    </a:p>
                    <a:p>
                      <a:pPr algn="l" fontAlgn="b">
                        <a:buFont typeface="Wingdings" pitchFamily="2" charset="2"/>
                        <a:buChar char="§"/>
                      </a:pPr>
                      <a:r>
                        <a:rPr lang="en-US" sz="1200" b="0" i="0" u="none" strike="noStrike" dirty="0">
                          <a:solidFill>
                            <a:srgbClr val="000000"/>
                          </a:solidFill>
                          <a:latin typeface="Calibri"/>
                        </a:rPr>
                        <a:t>   Trace the Requirements</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1501269">
                <a:tc>
                  <a:txBody>
                    <a:bodyPr/>
                    <a:lstStyle/>
                    <a:p>
                      <a:pPr algn="ctr" fontAlgn="b"/>
                      <a:r>
                        <a:rPr lang="en-US" sz="1200" b="0" i="0" u="none" strike="noStrike">
                          <a:solidFill>
                            <a:srgbClr val="000000"/>
                          </a:solidFill>
                          <a:latin typeface="Calibri"/>
                        </a:rPr>
                        <a:t>4</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Calibri"/>
                        </a:rPr>
                        <a:t>Large Volumes of data</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Calibri"/>
                        </a:rPr>
                        <a:t>The production systems of larger organizations often deal with very large volumes of data (hundreds of millions) on a daily basis.</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a:solidFill>
                            <a:srgbClr val="000000"/>
                          </a:solidFill>
                          <a:latin typeface="Calibri"/>
                        </a:rPr>
                        <a:t>Team</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Low Performance</a:t>
                      </a:r>
                    </a:p>
                    <a:p>
                      <a:pPr algn="l" fontAlgn="b">
                        <a:buFont typeface="Wingdings" pitchFamily="2" charset="2"/>
                        <a:buChar char="§"/>
                      </a:pPr>
                      <a:r>
                        <a:rPr lang="en-US" sz="1200" b="0" i="0" u="none" strike="noStrike" dirty="0">
                          <a:solidFill>
                            <a:srgbClr val="000000"/>
                          </a:solidFill>
                          <a:latin typeface="Calibri"/>
                        </a:rPr>
                        <a:t>    Pushes the limit of BI Capacity</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Medium</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Incremental loading</a:t>
                      </a:r>
                    </a:p>
                    <a:p>
                      <a:pPr algn="l" fontAlgn="b">
                        <a:buFont typeface="Wingdings" pitchFamily="2" charset="2"/>
                        <a:buChar char="§"/>
                      </a:pPr>
                      <a:r>
                        <a:rPr lang="en-US" sz="1200" b="0" i="0" u="none" strike="noStrike" dirty="0">
                          <a:solidFill>
                            <a:srgbClr val="000000"/>
                          </a:solidFill>
                          <a:latin typeface="Calibri"/>
                        </a:rPr>
                        <a:t>   Leaving out metadata that is already known</a:t>
                      </a:r>
                    </a:p>
                    <a:p>
                      <a:pPr algn="l" fontAlgn="b">
                        <a:buFont typeface="Wingdings" pitchFamily="2" charset="2"/>
                        <a:buChar char="§"/>
                      </a:pPr>
                      <a:r>
                        <a:rPr lang="en-US" sz="1200" b="0" i="0" u="none" strike="noStrike" dirty="0">
                          <a:solidFill>
                            <a:srgbClr val="000000"/>
                          </a:solidFill>
                          <a:latin typeface="Calibri"/>
                        </a:rPr>
                        <a:t>   Compressing data </a:t>
                      </a:r>
                    </a:p>
                    <a:p>
                      <a:pPr algn="l" fontAlgn="b">
                        <a:buFont typeface="Wingdings" pitchFamily="2" charset="2"/>
                        <a:buChar char="§"/>
                      </a:pPr>
                      <a:r>
                        <a:rPr lang="en-US" sz="1200" b="0" i="0" u="none" strike="noStrike" dirty="0">
                          <a:solidFill>
                            <a:srgbClr val="000000"/>
                          </a:solidFill>
                          <a:latin typeface="Calibri"/>
                        </a:rPr>
                        <a:t>   Widening the frame within which the processing can take place</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1201015">
                <a:tc>
                  <a:txBody>
                    <a:bodyPr/>
                    <a:lstStyle/>
                    <a:p>
                      <a:pPr algn="ctr" fontAlgn="b"/>
                      <a:r>
                        <a:rPr lang="en-US" sz="1200" b="0" i="0" u="none" strike="noStrike">
                          <a:solidFill>
                            <a:srgbClr val="000000"/>
                          </a:solidFill>
                          <a:latin typeface="Calibri"/>
                        </a:rPr>
                        <a:t>6</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The Complexity of ETL</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Due to aspects such as (poor) quality of source data, large amounts of data or so-called ‘back-dated transactions’</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Team</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ETL takes up 70 to 80 percent of the total (technical) costs involved with building a BI system.</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b"/>
                      <a:r>
                        <a:rPr lang="en-US" sz="1200" b="0" i="0" u="none" strike="noStrike" dirty="0">
                          <a:solidFill>
                            <a:srgbClr val="000000"/>
                          </a:solidFill>
                          <a:latin typeface="Calibri"/>
                        </a:rPr>
                        <a:t>Medium High</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fontAlgn="b">
                        <a:buFont typeface="Wingdings" pitchFamily="2" charset="2"/>
                        <a:buChar char="§"/>
                      </a:pPr>
                      <a:r>
                        <a:rPr lang="en-US" sz="1200" b="0" i="0" u="none" strike="noStrike" dirty="0">
                          <a:solidFill>
                            <a:srgbClr val="000000"/>
                          </a:solidFill>
                          <a:latin typeface="Calibri"/>
                        </a:rPr>
                        <a:t>    Deploying an ETL tool</a:t>
                      </a:r>
                    </a:p>
                    <a:p>
                      <a:pPr algn="l" fontAlgn="b">
                        <a:buFont typeface="Wingdings" pitchFamily="2" charset="2"/>
                        <a:buChar char="§"/>
                      </a:pPr>
                      <a:r>
                        <a:rPr lang="en-US" sz="1200" b="0" i="0" u="none" strike="noStrike" baseline="0" dirty="0">
                          <a:solidFill>
                            <a:srgbClr val="000000"/>
                          </a:solidFill>
                          <a:latin typeface="Calibri"/>
                        </a:rPr>
                        <a:t>    </a:t>
                      </a:r>
                      <a:r>
                        <a:rPr lang="en-US" sz="1200" b="0" i="0" u="none" strike="noStrike" dirty="0">
                          <a:solidFill>
                            <a:srgbClr val="000000"/>
                          </a:solidFill>
                          <a:latin typeface="Calibri"/>
                        </a:rPr>
                        <a:t>Balanced architecture</a:t>
                      </a:r>
                    </a:p>
                    <a:p>
                      <a:pPr algn="l" fontAlgn="b">
                        <a:buFont typeface="Wingdings" pitchFamily="2" charset="2"/>
                        <a:buChar char="§"/>
                      </a:pPr>
                      <a:r>
                        <a:rPr lang="en-US" sz="1200" b="0" i="0" u="none" strike="noStrike" dirty="0">
                          <a:solidFill>
                            <a:srgbClr val="000000"/>
                          </a:solidFill>
                          <a:latin typeface="Calibri"/>
                        </a:rPr>
                        <a:t>    Collaborate with administrators of source systems</a:t>
                      </a:r>
                    </a:p>
                  </a:txBody>
                  <a:tcPr marL="3796" marR="3796" marT="28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1066803"/>
            <a:ext cx="10945654" cy="4525963"/>
          </a:xfrm>
        </p:spPr>
        <p:txBody>
          <a:bodyPr>
            <a:normAutofit/>
          </a:bodyPr>
          <a:lstStyle/>
          <a:p>
            <a:pPr>
              <a:buFont typeface="Wingdings" pitchFamily="2" charset="2"/>
              <a:buChar char="§"/>
            </a:pPr>
            <a:r>
              <a:rPr lang="en-US" sz="2200" dirty="0"/>
              <a:t>Comparison Table</a:t>
            </a:r>
          </a:p>
        </p:txBody>
      </p:sp>
      <p:sp>
        <p:nvSpPr>
          <p:cNvPr id="4" name="Slide Number Placeholder 3"/>
          <p:cNvSpPr>
            <a:spLocks noGrp="1"/>
          </p:cNvSpPr>
          <p:nvPr>
            <p:ph type="sldNum" sz="quarter" idx="12"/>
          </p:nvPr>
        </p:nvSpPr>
        <p:spPr/>
        <p:txBody>
          <a:bodyPr/>
          <a:lstStyle/>
          <a:p>
            <a:fld id="{A260AE16-8852-4A0A-BBF6-F24E93BD783A}" type="slidenum">
              <a:rPr lang="en-US" smtClean="0"/>
              <a:pPr/>
              <a:t>29</a:t>
            </a:fld>
            <a:endParaRPr lang="en-US" dirty="0"/>
          </a:p>
        </p:txBody>
      </p:sp>
      <p:graphicFrame>
        <p:nvGraphicFramePr>
          <p:cNvPr id="5" name="Table 4"/>
          <p:cNvGraphicFramePr>
            <a:graphicFrameLocks noGrp="1"/>
          </p:cNvGraphicFramePr>
          <p:nvPr/>
        </p:nvGraphicFramePr>
        <p:xfrm>
          <a:off x="709440" y="1781690"/>
          <a:ext cx="11047004" cy="4923912"/>
        </p:xfrm>
        <a:graphic>
          <a:graphicData uri="http://schemas.openxmlformats.org/drawingml/2006/table">
            <a:tbl>
              <a:tblPr/>
              <a:tblGrid>
                <a:gridCol w="2515104">
                  <a:extLst>
                    <a:ext uri="{9D8B030D-6E8A-4147-A177-3AD203B41FA5}">
                      <a16:colId xmlns="" xmlns:a16="http://schemas.microsoft.com/office/drawing/2014/main" val="20000"/>
                    </a:ext>
                  </a:extLst>
                </a:gridCol>
                <a:gridCol w="1987072">
                  <a:extLst>
                    <a:ext uri="{9D8B030D-6E8A-4147-A177-3AD203B41FA5}">
                      <a16:colId xmlns="" xmlns:a16="http://schemas.microsoft.com/office/drawing/2014/main" val="20001"/>
                    </a:ext>
                  </a:extLst>
                </a:gridCol>
                <a:gridCol w="1709160">
                  <a:extLst>
                    <a:ext uri="{9D8B030D-6E8A-4147-A177-3AD203B41FA5}">
                      <a16:colId xmlns="" xmlns:a16="http://schemas.microsoft.com/office/drawing/2014/main" val="20002"/>
                    </a:ext>
                  </a:extLst>
                </a:gridCol>
                <a:gridCol w="1486827">
                  <a:extLst>
                    <a:ext uri="{9D8B030D-6E8A-4147-A177-3AD203B41FA5}">
                      <a16:colId xmlns="" xmlns:a16="http://schemas.microsoft.com/office/drawing/2014/main" val="20003"/>
                    </a:ext>
                  </a:extLst>
                </a:gridCol>
                <a:gridCol w="1500726">
                  <a:extLst>
                    <a:ext uri="{9D8B030D-6E8A-4147-A177-3AD203B41FA5}">
                      <a16:colId xmlns="" xmlns:a16="http://schemas.microsoft.com/office/drawing/2014/main" val="20004"/>
                    </a:ext>
                  </a:extLst>
                </a:gridCol>
                <a:gridCol w="1848115">
                  <a:extLst>
                    <a:ext uri="{9D8B030D-6E8A-4147-A177-3AD203B41FA5}">
                      <a16:colId xmlns="" xmlns:a16="http://schemas.microsoft.com/office/drawing/2014/main" val="20005"/>
                    </a:ext>
                  </a:extLst>
                </a:gridCol>
              </a:tblGrid>
              <a:tr h="393982">
                <a:tc>
                  <a:txBody>
                    <a:bodyPr/>
                    <a:lstStyle/>
                    <a:p>
                      <a:pPr algn="ctr" fontAlgn="ctr"/>
                      <a:r>
                        <a:rPr lang="en-US" sz="1200" b="1" i="0" u="none" strike="noStrike" dirty="0">
                          <a:solidFill>
                            <a:schemeClr val="bg1"/>
                          </a:solidFill>
                          <a:latin typeface="+mj-lt"/>
                        </a:rPr>
                        <a:t>Case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none" strike="noStrike" dirty="0">
                          <a:solidFill>
                            <a:schemeClr val="bg1"/>
                          </a:solidFill>
                          <a:latin typeface="+mj-lt"/>
                        </a:rPr>
                        <a:t>Project Total Cost</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none" strike="noStrike" dirty="0">
                          <a:solidFill>
                            <a:schemeClr val="bg1"/>
                          </a:solidFill>
                          <a:latin typeface="+mj-lt"/>
                        </a:rPr>
                        <a:t>Risk Factor</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none" strike="noStrike" dirty="0">
                          <a:solidFill>
                            <a:schemeClr val="bg1"/>
                          </a:solidFill>
                          <a:latin typeface="+mj-lt"/>
                        </a:rPr>
                        <a:t>Duration (Days)</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none" strike="noStrike" dirty="0">
                          <a:solidFill>
                            <a:schemeClr val="bg1"/>
                          </a:solidFill>
                          <a:latin typeface="+mj-lt"/>
                        </a:rPr>
                        <a:t>Probability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ctr"/>
                      <a:r>
                        <a:rPr lang="en-US" sz="1200" b="1" i="0" u="none" strike="noStrike" dirty="0">
                          <a:solidFill>
                            <a:schemeClr val="bg1"/>
                          </a:solidFill>
                          <a:latin typeface="+mj-lt"/>
                        </a:rPr>
                        <a:t>Expected Value</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802725">
                <a:tc>
                  <a:txBody>
                    <a:bodyPr/>
                    <a:lstStyle/>
                    <a:p>
                      <a:pPr algn="ctr" fontAlgn="ctr"/>
                      <a:r>
                        <a:rPr lang="en-US" sz="1200" b="0" i="0" u="none" strike="noStrike" dirty="0">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(Data will be obtained during Lab 3)</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(Data must be calculated before the Lab 3)</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(Data will be obtained during Lab 3)</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(Data will be given by Instructor before Lab 3)</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(Data will be calculated during Lab 3)</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267577">
                <a:tc>
                  <a:txBody>
                    <a:bodyPr/>
                    <a:lstStyle/>
                    <a:p>
                      <a:pPr algn="ctr" fontAlgn="ctr"/>
                      <a:r>
                        <a:rPr lang="en-US" sz="1200" b="0" i="0" u="none" strike="noStrike">
                          <a:solidFill>
                            <a:srgbClr val="000000"/>
                          </a:solidFill>
                          <a:latin typeface="+mj-lt"/>
                        </a:rPr>
                        <a:t>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$1,120,218.88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1.62</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571</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535149">
                <a:tc>
                  <a:txBody>
                    <a:bodyPr/>
                    <a:lstStyle/>
                    <a:p>
                      <a:pPr algn="ctr" fontAlgn="ctr"/>
                      <a:r>
                        <a:rPr lang="fr-FR" sz="1200" b="0" i="0" u="none" strike="noStrike">
                          <a:solidFill>
                            <a:srgbClr val="000000"/>
                          </a:solidFill>
                          <a:latin typeface="+mj-lt"/>
                        </a:rPr>
                        <a:t>1 (Remove 1 expert (8-9 yrs exp) - 1SA)</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$1,091,922.56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1.90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640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Partial Failure (35%)</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($9,903.71)</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535149">
                <a:tc>
                  <a:txBody>
                    <a:bodyPr/>
                    <a:lstStyle/>
                    <a:p>
                      <a:pPr algn="ctr" fontAlgn="ctr"/>
                      <a:r>
                        <a:rPr lang="en-US" sz="1200" b="0" i="0" u="none" strike="noStrike" dirty="0">
                          <a:solidFill>
                            <a:srgbClr val="000000"/>
                          </a:solidFill>
                          <a:latin typeface="+mj-lt"/>
                        </a:rPr>
                        <a:t>2 (Remove 2 experts(8-9 yrs exp) 1SA, 1 </a:t>
                      </a:r>
                      <a:r>
                        <a:rPr lang="en-US" sz="1200" b="0" i="0" u="none" strike="noStrike" dirty="0" err="1">
                          <a:solidFill>
                            <a:srgbClr val="000000"/>
                          </a:solidFill>
                          <a:latin typeface="+mj-lt"/>
                        </a:rPr>
                        <a:t>Devloper</a:t>
                      </a:r>
                      <a:r>
                        <a:rPr lang="en-US" sz="1200" b="0" i="0" u="none" strike="noStrike" dirty="0">
                          <a:solidFill>
                            <a:srgbClr val="000000"/>
                          </a:solidFill>
                          <a:latin typeface="+mj-lt"/>
                        </a:rPr>
                        <a:t>)</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$1,084,602.03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2.20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650.38</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Complete Failure  (30%)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($10,685.06)</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535149">
                <a:tc>
                  <a:txBody>
                    <a:bodyPr/>
                    <a:lstStyle/>
                    <a:p>
                      <a:pPr algn="ctr" fontAlgn="ctr"/>
                      <a:r>
                        <a:rPr lang="en-US" sz="1200" b="0" i="0" u="none" strike="noStrike">
                          <a:solidFill>
                            <a:srgbClr val="000000"/>
                          </a:solidFill>
                          <a:latin typeface="+mj-lt"/>
                        </a:rPr>
                        <a:t>3 (add experts - 1developer)</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$1,129,994.38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0.94</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562.7</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Complete Success (15%)</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$1,466.33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535149">
                <a:tc>
                  <a:txBody>
                    <a:bodyPr/>
                    <a:lstStyle/>
                    <a:p>
                      <a:pPr algn="ctr" fontAlgn="ctr"/>
                      <a:r>
                        <a:rPr lang="en-US" sz="1200" b="0" i="0" u="none" strike="noStrike">
                          <a:solidFill>
                            <a:srgbClr val="000000"/>
                          </a:solidFill>
                          <a:latin typeface="+mj-lt"/>
                        </a:rPr>
                        <a:t>4(add 1 expert and 1 beginner - 2 developers)</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$1,130,473.19</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1.28</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555.91</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Partial Success (20%)</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$2,050.86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r h="267577">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chemeClr val="tx1"/>
                          </a:solidFill>
                          <a:latin typeface="+mj-lt"/>
                        </a:rPr>
                        <a:t>EMV</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FF0000"/>
                          </a:solidFill>
                          <a:latin typeface="+mj-lt"/>
                        </a:rPr>
                        <a:t>($17,071.58)</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7"/>
                  </a:ext>
                </a:extLst>
              </a:tr>
              <a:tr h="267577">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chemeClr val="tx1"/>
                          </a:solidFill>
                          <a:latin typeface="+mj-lt"/>
                        </a:rPr>
                        <a:t>Total EMV</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FF0000"/>
                          </a:solidFill>
                          <a:latin typeface="+mj-lt"/>
                        </a:rPr>
                        <a:t>$1,103,147.30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8"/>
                  </a:ext>
                </a:extLst>
              </a:tr>
              <a:tr h="783878">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a:solidFill>
                            <a:srgbClr val="000000"/>
                          </a:solidFill>
                          <a:latin typeface="+mj-lt"/>
                        </a:rPr>
                        <a:t>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000000"/>
                          </a:solidFill>
                          <a:latin typeface="+mj-lt"/>
                        </a:rPr>
                        <a:t>Conclusion </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ctr"/>
                      <a:r>
                        <a:rPr lang="en-US" sz="1200" b="0" i="0" u="none" strike="noStrike" dirty="0">
                          <a:solidFill>
                            <a:srgbClr val="FF0000"/>
                          </a:solidFill>
                          <a:latin typeface="+mj-lt"/>
                        </a:rPr>
                        <a:t>So, from a risk perspective, this project is worth doing.</a:t>
                      </a:r>
                    </a:p>
                  </a:txBody>
                  <a:tcPr marL="5099" marR="5099" marT="383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9"/>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INTRODUCTION TO BI SYSTEMS</a:t>
            </a:r>
          </a:p>
        </p:txBody>
      </p:sp>
      <p:sp>
        <p:nvSpPr>
          <p:cNvPr id="5" name="Content Placeholder 4"/>
          <p:cNvSpPr>
            <a:spLocks noGrp="1"/>
          </p:cNvSpPr>
          <p:nvPr>
            <p:ph idx="1"/>
          </p:nvPr>
        </p:nvSpPr>
        <p:spPr>
          <a:xfrm>
            <a:off x="608092" y="1828800"/>
            <a:ext cx="6587662" cy="4800600"/>
          </a:xfrm>
        </p:spPr>
        <p:txBody>
          <a:bodyPr>
            <a:normAutofit/>
          </a:bodyPr>
          <a:lstStyle/>
          <a:p>
            <a:pPr>
              <a:spcBef>
                <a:spcPct val="0"/>
              </a:spcBef>
              <a:buFont typeface="Wingdings" pitchFamily="2" charset="2"/>
              <a:buChar char="§"/>
            </a:pPr>
            <a:r>
              <a:rPr lang="en-US" sz="1900" dirty="0">
                <a:ea typeface="+mj-ea"/>
                <a:cs typeface="+mj-cs"/>
              </a:rPr>
              <a:t>Business intelligence (BI) is a set of technologies and processes that allow people at all levels of an organization to access and analyze data.</a:t>
            </a:r>
          </a:p>
          <a:p>
            <a:pPr>
              <a:spcBef>
                <a:spcPct val="0"/>
              </a:spcBef>
              <a:buFont typeface="Wingdings" pitchFamily="2" charset="2"/>
              <a:buChar char="§"/>
            </a:pPr>
            <a:r>
              <a:rPr lang="en-US" sz="1900" dirty="0">
                <a:ea typeface="+mj-ea"/>
                <a:cs typeface="+mj-cs"/>
              </a:rPr>
              <a:t>Business performance is measured by several financial indicators, such as revenue, margin, profitability, cost to serve, and so on.</a:t>
            </a:r>
          </a:p>
          <a:p>
            <a:pPr>
              <a:buFont typeface="Wingdings" pitchFamily="2" charset="2"/>
              <a:buChar char="§"/>
            </a:pPr>
            <a:endParaRPr lang="en-US" sz="1500" dirty="0">
              <a:latin typeface="Times New Roman" pitchFamily="18" charset="0"/>
              <a:cs typeface="Times New Roman" pitchFamily="18" charset="0"/>
            </a:endParaRPr>
          </a:p>
          <a:p>
            <a:pPr>
              <a:buFont typeface="Wingdings" pitchFamily="2" charset="2"/>
              <a:buChar char="§"/>
            </a:pPr>
            <a:endParaRPr lang="en-US" sz="1500" dirty="0">
              <a:latin typeface="Times New Roman" pitchFamily="18" charset="0"/>
              <a:cs typeface="Times New Roman" pitchFamily="18" charset="0"/>
            </a:endParaRPr>
          </a:p>
          <a:p>
            <a:pPr>
              <a:buFont typeface="Wingdings" pitchFamily="2" charset="2"/>
              <a:buChar char="§"/>
            </a:pPr>
            <a:endParaRPr lang="en-US" sz="1500" dirty="0">
              <a:latin typeface="Times New Roman" pitchFamily="18" charset="0"/>
              <a:cs typeface="Times New Roman" pitchFamily="18" charset="0"/>
            </a:endParaRPr>
          </a:p>
          <a:p>
            <a:pPr>
              <a:buNone/>
            </a:pPr>
            <a:r>
              <a:rPr lang="en-US" sz="1500" dirty="0">
                <a:latin typeface="Times New Roman" pitchFamily="18" charset="0"/>
                <a:cs typeface="Times New Roman" pitchFamily="18" charset="0"/>
              </a:rPr>
              <a:t>	</a:t>
            </a:r>
          </a:p>
          <a:p>
            <a:pPr>
              <a:buNone/>
            </a:pPr>
            <a:endParaRPr lang="en-US" sz="1500" dirty="0">
              <a:hlinkClick r:id="rId2"/>
            </a:endParaRPr>
          </a:p>
          <a:p>
            <a:pPr>
              <a:buNone/>
            </a:pPr>
            <a:endParaRPr lang="en-US" sz="1500" dirty="0">
              <a:hlinkClick r:id="rId2"/>
            </a:endParaRPr>
          </a:p>
          <a:p>
            <a:pPr>
              <a:buNone/>
            </a:pPr>
            <a:endParaRPr lang="en-US" sz="1500" dirty="0">
              <a:hlinkClick r:id="rId2"/>
            </a:endParaRPr>
          </a:p>
          <a:p>
            <a:pPr>
              <a:buNone/>
            </a:pPr>
            <a:endParaRPr lang="en-US" sz="1500" dirty="0">
              <a:hlinkClick r:id="rId2"/>
            </a:endParaRPr>
          </a:p>
          <a:p>
            <a:pPr>
              <a:buNone/>
            </a:pPr>
            <a:endParaRPr lang="en-US" sz="1500" dirty="0">
              <a:hlinkClick r:id="rId2"/>
            </a:endParaRPr>
          </a:p>
          <a:p>
            <a:pPr>
              <a:buNone/>
            </a:pPr>
            <a:endParaRPr lang="en-US" sz="1500" dirty="0">
              <a:hlinkClick r:id="rId2"/>
            </a:endParaRPr>
          </a:p>
          <a:p>
            <a:pPr>
              <a:buNone/>
            </a:pPr>
            <a:endParaRPr lang="en-US" sz="1500" dirty="0">
              <a:hlinkClick r:id="rId2"/>
            </a:endParaRPr>
          </a:p>
        </p:txBody>
      </p:sp>
      <p:sp>
        <p:nvSpPr>
          <p:cNvPr id="6" name="Rectangle 5"/>
          <p:cNvSpPr/>
          <p:nvPr/>
        </p:nvSpPr>
        <p:spPr>
          <a:xfrm>
            <a:off x="912138" y="5181600"/>
            <a:ext cx="10236214" cy="914400"/>
          </a:xfrm>
          <a:prstGeom prst="rect">
            <a:avLst/>
          </a:prstGeom>
          <a:solidFill>
            <a:schemeClr val="accent5">
              <a:lumMod val="20000"/>
              <a:lumOff val="80000"/>
            </a:schemeClr>
          </a:solidFill>
          <a:ln>
            <a:solidFill>
              <a:srgbClr val="163F0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mj-lt"/>
                <a:cs typeface="Times New Roman" pitchFamily="18" charset="0"/>
              </a:rPr>
              <a:t>A key sign of successful business intelligence is the degree to which it impacts business performance, linking insight to action.</a:t>
            </a:r>
            <a:endParaRPr lang="en-US" dirty="0">
              <a:solidFill>
                <a:schemeClr val="tx1"/>
              </a:solidFill>
              <a:latin typeface="+mj-lt"/>
            </a:endParaRPr>
          </a:p>
        </p:txBody>
      </p:sp>
      <p:pic>
        <p:nvPicPr>
          <p:cNvPr id="7" name="Picture 6" descr="f0031-01.jpg"/>
          <p:cNvPicPr>
            <a:picLocks noChangeAspect="1"/>
          </p:cNvPicPr>
          <p:nvPr/>
        </p:nvPicPr>
        <p:blipFill>
          <a:blip r:embed="rId3" cstate="print"/>
          <a:stretch>
            <a:fillRect/>
          </a:stretch>
        </p:blipFill>
        <p:spPr>
          <a:xfrm>
            <a:off x="7521642" y="1828800"/>
            <a:ext cx="4133453" cy="3162300"/>
          </a:xfrm>
          <a:prstGeom prst="rect">
            <a:avLst/>
          </a:prstGeom>
        </p:spPr>
      </p:pic>
      <p:sp>
        <p:nvSpPr>
          <p:cNvPr id="8" name="TextBox 7"/>
          <p:cNvSpPr txBox="1"/>
          <p:nvPr/>
        </p:nvSpPr>
        <p:spPr>
          <a:xfrm>
            <a:off x="1013486" y="6172200"/>
            <a:ext cx="7905195" cy="553998"/>
          </a:xfrm>
          <a:prstGeom prst="rect">
            <a:avLst/>
          </a:prstGeom>
          <a:noFill/>
          <a:ln>
            <a:solidFill>
              <a:srgbClr val="FF0000"/>
            </a:solidFill>
          </a:ln>
        </p:spPr>
        <p:txBody>
          <a:bodyPr wrap="square" rtlCol="0">
            <a:spAutoFit/>
          </a:bodyPr>
          <a:lstStyle/>
          <a:p>
            <a:r>
              <a:rPr lang="en-US" sz="1200" dirty="0">
                <a:solidFill>
                  <a:srgbClr val="FF0000"/>
                </a:solidFill>
                <a:latin typeface="Times New Roman" pitchFamily="18" charset="0"/>
                <a:cs typeface="Times New Roman" pitchFamily="18" charset="0"/>
                <a:hlinkClick r:id="rId2"/>
              </a:rPr>
              <a:t>https://learning.oreilly.com/library/view/successful-business-intelligence/9780071809184/</a:t>
            </a:r>
            <a:endParaRPr lang="en-US" sz="1200" dirty="0">
              <a:solidFill>
                <a:srgbClr val="FF0000"/>
              </a:solidFill>
              <a:latin typeface="Times New Roman" pitchFamily="18" charset="0"/>
              <a:cs typeface="Times New Roman" pitchFamily="18" charset="0"/>
            </a:endParaRPr>
          </a:p>
          <a:p>
            <a:endParaRPr lang="en-US" dirty="0">
              <a:solidFill>
                <a:srgbClr val="FF0000"/>
              </a:solidFill>
            </a:endParaRPr>
          </a:p>
        </p:txBody>
      </p:sp>
      <p:sp>
        <p:nvSpPr>
          <p:cNvPr id="9" name="Slide Number Placeholder 8"/>
          <p:cNvSpPr>
            <a:spLocks noGrp="1"/>
          </p:cNvSpPr>
          <p:nvPr>
            <p:ph type="sldNum" sz="quarter" idx="12"/>
          </p:nvPr>
        </p:nvSpPr>
        <p:spPr/>
        <p:txBody>
          <a:bodyPr/>
          <a:lstStyle/>
          <a:p>
            <a:fld id="{A260AE16-8852-4A0A-BBF6-F24E93BD783A}" type="slidenum">
              <a:rPr lang="en-US" smtClean="0"/>
              <a:pPr/>
              <a:t>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 MANAGEMENT PLAN (cont..)</a:t>
            </a:r>
          </a:p>
        </p:txBody>
      </p:sp>
      <p:sp>
        <p:nvSpPr>
          <p:cNvPr id="3" name="Content Placeholder 2"/>
          <p:cNvSpPr>
            <a:spLocks noGrp="1"/>
          </p:cNvSpPr>
          <p:nvPr>
            <p:ph idx="1"/>
          </p:nvPr>
        </p:nvSpPr>
        <p:spPr>
          <a:xfrm>
            <a:off x="608092" y="1066803"/>
            <a:ext cx="10945654" cy="4525963"/>
          </a:xfrm>
        </p:spPr>
        <p:txBody>
          <a:bodyPr>
            <a:normAutofit/>
          </a:bodyPr>
          <a:lstStyle/>
          <a:p>
            <a:pPr>
              <a:buFont typeface="Wingdings" pitchFamily="2" charset="2"/>
              <a:buChar char="§"/>
            </a:pPr>
            <a:r>
              <a:rPr lang="en-US" sz="2200" dirty="0"/>
              <a:t>Comparison using Graphs:</a:t>
            </a:r>
          </a:p>
        </p:txBody>
      </p:sp>
      <p:sp>
        <p:nvSpPr>
          <p:cNvPr id="4" name="Slide Number Placeholder 3"/>
          <p:cNvSpPr>
            <a:spLocks noGrp="1"/>
          </p:cNvSpPr>
          <p:nvPr>
            <p:ph type="sldNum" sz="quarter" idx="12"/>
          </p:nvPr>
        </p:nvSpPr>
        <p:spPr/>
        <p:txBody>
          <a:bodyPr/>
          <a:lstStyle/>
          <a:p>
            <a:fld id="{A260AE16-8852-4A0A-BBF6-F24E93BD783A}" type="slidenum">
              <a:rPr lang="en-US" smtClean="0"/>
              <a:pPr/>
              <a:t>30</a:t>
            </a:fld>
            <a:endParaRPr lang="en-US" dirty="0"/>
          </a:p>
        </p:txBody>
      </p:sp>
      <p:sp>
        <p:nvSpPr>
          <p:cNvPr id="6" name="Rectangle 5"/>
          <p:cNvSpPr/>
          <p:nvPr/>
        </p:nvSpPr>
        <p:spPr>
          <a:xfrm>
            <a:off x="202698" y="1600200"/>
            <a:ext cx="11756443" cy="50292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hart 6"/>
          <p:cNvGraphicFramePr/>
          <p:nvPr/>
        </p:nvGraphicFramePr>
        <p:xfrm>
          <a:off x="202697" y="1600200"/>
          <a:ext cx="5776873" cy="2438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p:nvPr/>
        </p:nvGraphicFramePr>
        <p:xfrm>
          <a:off x="6080919" y="1600200"/>
          <a:ext cx="5878222" cy="2438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p:cNvSpPr/>
          <p:nvPr/>
        </p:nvSpPr>
        <p:spPr>
          <a:xfrm>
            <a:off x="202698" y="4343400"/>
            <a:ext cx="11756443" cy="2286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p:cNvGraphicFramePr/>
          <p:nvPr>
            <p:extLst>
              <p:ext uri="{D42A27DB-BD31-4B8C-83A1-F6EECF244321}">
                <p14:modId xmlns="" xmlns:p14="http://schemas.microsoft.com/office/powerpoint/2010/main" val="2684848309"/>
              </p:ext>
            </p:extLst>
          </p:nvPr>
        </p:nvGraphicFramePr>
        <p:xfrm>
          <a:off x="202697" y="4114800"/>
          <a:ext cx="5776873" cy="25146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p:cNvGraphicFramePr/>
          <p:nvPr/>
        </p:nvGraphicFramePr>
        <p:xfrm>
          <a:off x="6080919" y="4114800"/>
          <a:ext cx="5878222" cy="251460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Graphic spid="9" grpId="0">
        <p:bldAsOne/>
      </p:bldGraphic>
      <p:bldGraphic spid="11" grpId="0">
        <p:bldAsOne/>
      </p:bldGraphic>
      <p:bldGraphic spid="12" grpId="0">
        <p:bldAsOne/>
      </p:bldGraphic>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PROCUREMENT MANAGEMENT PLAN</a:t>
            </a:r>
          </a:p>
        </p:txBody>
      </p:sp>
      <p:sp>
        <p:nvSpPr>
          <p:cNvPr id="3" name="Content Placeholder 2"/>
          <p:cNvSpPr>
            <a:spLocks noGrp="1"/>
          </p:cNvSpPr>
          <p:nvPr>
            <p:ph idx="1"/>
          </p:nvPr>
        </p:nvSpPr>
        <p:spPr>
          <a:xfrm>
            <a:off x="608092" y="914403"/>
            <a:ext cx="10945654" cy="4525963"/>
          </a:xfrm>
        </p:spPr>
        <p:txBody>
          <a:bodyPr>
            <a:normAutofit/>
          </a:bodyPr>
          <a:lstStyle/>
          <a:p>
            <a:pPr>
              <a:buFont typeface="Wingdings" pitchFamily="2" charset="2"/>
              <a:buChar char="§"/>
            </a:pPr>
            <a:r>
              <a:rPr lang="en-US" sz="2200" dirty="0"/>
              <a:t>Make or Buy Diagram and Calculations:</a:t>
            </a:r>
          </a:p>
        </p:txBody>
      </p:sp>
      <p:sp>
        <p:nvSpPr>
          <p:cNvPr id="4" name="Slide Number Placeholder 3"/>
          <p:cNvSpPr>
            <a:spLocks noGrp="1"/>
          </p:cNvSpPr>
          <p:nvPr>
            <p:ph type="sldNum" sz="quarter" idx="12"/>
          </p:nvPr>
        </p:nvSpPr>
        <p:spPr/>
        <p:txBody>
          <a:bodyPr/>
          <a:lstStyle/>
          <a:p>
            <a:fld id="{A260AE16-8852-4A0A-BBF6-F24E93BD783A}" type="slidenum">
              <a:rPr lang="en-US" smtClean="0"/>
              <a:pPr/>
              <a:t>31</a:t>
            </a:fld>
            <a:endParaRPr lang="en-US" dirty="0"/>
          </a:p>
        </p:txBody>
      </p:sp>
      <p:sp>
        <p:nvSpPr>
          <p:cNvPr id="5" name="Oval 4"/>
          <p:cNvSpPr/>
          <p:nvPr/>
        </p:nvSpPr>
        <p:spPr>
          <a:xfrm>
            <a:off x="1216184" y="35052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3141808" y="30480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41808" y="20574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141808" y="54102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3141808" y="44196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763387" y="3505200"/>
            <a:ext cx="506743" cy="381000"/>
          </a:xfrm>
          <a:prstGeom prst="ellipse">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a:stCxn id="5" idx="6"/>
            <a:endCxn id="6" idx="2"/>
          </p:cNvCxnSpPr>
          <p:nvPr/>
        </p:nvCxnSpPr>
        <p:spPr>
          <a:xfrm flipV="1">
            <a:off x="1722927" y="3238500"/>
            <a:ext cx="1418881"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6"/>
            <a:endCxn id="9" idx="2"/>
          </p:cNvCxnSpPr>
          <p:nvPr/>
        </p:nvCxnSpPr>
        <p:spPr>
          <a:xfrm>
            <a:off x="1722927" y="3695700"/>
            <a:ext cx="1418881"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 idx="6"/>
            <a:endCxn id="7" idx="2"/>
          </p:cNvCxnSpPr>
          <p:nvPr/>
        </p:nvCxnSpPr>
        <p:spPr>
          <a:xfrm flipV="1">
            <a:off x="1722927" y="2247900"/>
            <a:ext cx="1418881" cy="1447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 idx="6"/>
            <a:endCxn id="8" idx="2"/>
          </p:cNvCxnSpPr>
          <p:nvPr/>
        </p:nvCxnSpPr>
        <p:spPr>
          <a:xfrm>
            <a:off x="1722927" y="3695700"/>
            <a:ext cx="1418881" cy="1905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7" idx="6"/>
          </p:cNvCxnSpPr>
          <p:nvPr/>
        </p:nvCxnSpPr>
        <p:spPr>
          <a:xfrm flipV="1">
            <a:off x="3648551" y="1676400"/>
            <a:ext cx="304046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7" idx="6"/>
          </p:cNvCxnSpPr>
          <p:nvPr/>
        </p:nvCxnSpPr>
        <p:spPr>
          <a:xfrm>
            <a:off x="3648551" y="2247900"/>
            <a:ext cx="3040460" cy="114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6" idx="6"/>
          </p:cNvCxnSpPr>
          <p:nvPr/>
        </p:nvCxnSpPr>
        <p:spPr>
          <a:xfrm flipV="1">
            <a:off x="3648551" y="2667000"/>
            <a:ext cx="304046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6" idx="6"/>
            <a:endCxn id="10" idx="2"/>
          </p:cNvCxnSpPr>
          <p:nvPr/>
        </p:nvCxnSpPr>
        <p:spPr>
          <a:xfrm>
            <a:off x="3648551" y="3238500"/>
            <a:ext cx="1114835"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9" idx="6"/>
          </p:cNvCxnSpPr>
          <p:nvPr/>
        </p:nvCxnSpPr>
        <p:spPr>
          <a:xfrm flipV="1">
            <a:off x="3648551" y="4114800"/>
            <a:ext cx="3040460"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9" idx="6"/>
          </p:cNvCxnSpPr>
          <p:nvPr/>
        </p:nvCxnSpPr>
        <p:spPr>
          <a:xfrm>
            <a:off x="3648551" y="4610100"/>
            <a:ext cx="3040460" cy="266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8" idx="6"/>
          </p:cNvCxnSpPr>
          <p:nvPr/>
        </p:nvCxnSpPr>
        <p:spPr>
          <a:xfrm flipV="1">
            <a:off x="3648551" y="5181600"/>
            <a:ext cx="304046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8" idx="6"/>
          </p:cNvCxnSpPr>
          <p:nvPr/>
        </p:nvCxnSpPr>
        <p:spPr>
          <a:xfrm>
            <a:off x="3648551" y="5600700"/>
            <a:ext cx="3040460" cy="419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10" idx="6"/>
          </p:cNvCxnSpPr>
          <p:nvPr/>
        </p:nvCxnSpPr>
        <p:spPr>
          <a:xfrm flipV="1">
            <a:off x="5270130" y="3200400"/>
            <a:ext cx="1418881" cy="495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10" idx="6"/>
          </p:cNvCxnSpPr>
          <p:nvPr/>
        </p:nvCxnSpPr>
        <p:spPr>
          <a:xfrm>
            <a:off x="5270130" y="3695700"/>
            <a:ext cx="1418881" cy="190500"/>
          </a:xfrm>
          <a:prstGeom prst="line">
            <a:avLst/>
          </a:prstGeom>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6790360" y="1600200"/>
            <a:ext cx="1621578" cy="369332"/>
          </a:xfrm>
          <a:prstGeom prst="rect">
            <a:avLst/>
          </a:prstGeom>
          <a:noFill/>
        </p:spPr>
        <p:txBody>
          <a:bodyPr wrap="square" rtlCol="0">
            <a:spAutoFit/>
          </a:bodyPr>
          <a:lstStyle/>
          <a:p>
            <a:endParaRPr lang="en-US" dirty="0"/>
          </a:p>
        </p:txBody>
      </p:sp>
      <p:sp>
        <p:nvSpPr>
          <p:cNvPr id="65" name="TextBox 64"/>
          <p:cNvSpPr txBox="1"/>
          <p:nvPr/>
        </p:nvSpPr>
        <p:spPr>
          <a:xfrm>
            <a:off x="6790360" y="1447803"/>
            <a:ext cx="1418881" cy="323165"/>
          </a:xfrm>
          <a:prstGeom prst="rect">
            <a:avLst/>
          </a:prstGeom>
          <a:noFill/>
          <a:ln>
            <a:solidFill>
              <a:schemeClr val="tx1"/>
            </a:solidFill>
          </a:ln>
        </p:spPr>
        <p:txBody>
          <a:bodyPr wrap="square" rtlCol="0">
            <a:spAutoFit/>
          </a:bodyPr>
          <a:lstStyle/>
          <a:p>
            <a:r>
              <a:rPr lang="en-US" sz="1500" dirty="0"/>
              <a:t>1,120,000</a:t>
            </a:r>
          </a:p>
        </p:txBody>
      </p:sp>
      <p:sp>
        <p:nvSpPr>
          <p:cNvPr id="66" name="TextBox 65"/>
          <p:cNvSpPr txBox="1"/>
          <p:nvPr/>
        </p:nvSpPr>
        <p:spPr>
          <a:xfrm>
            <a:off x="6790360" y="2115238"/>
            <a:ext cx="1418881" cy="323165"/>
          </a:xfrm>
          <a:prstGeom prst="rect">
            <a:avLst/>
          </a:prstGeom>
          <a:noFill/>
          <a:ln>
            <a:solidFill>
              <a:schemeClr val="tx1"/>
            </a:solidFill>
          </a:ln>
        </p:spPr>
        <p:txBody>
          <a:bodyPr wrap="square" rtlCol="0">
            <a:spAutoFit/>
          </a:bodyPr>
          <a:lstStyle/>
          <a:p>
            <a:r>
              <a:rPr lang="en-US" sz="1500" dirty="0"/>
              <a:t>1,130,000</a:t>
            </a:r>
          </a:p>
        </p:txBody>
      </p:sp>
      <p:sp>
        <p:nvSpPr>
          <p:cNvPr id="67" name="TextBox 66"/>
          <p:cNvSpPr txBox="1"/>
          <p:nvPr/>
        </p:nvSpPr>
        <p:spPr>
          <a:xfrm>
            <a:off x="6790360" y="2572438"/>
            <a:ext cx="1418881" cy="323165"/>
          </a:xfrm>
          <a:prstGeom prst="rect">
            <a:avLst/>
          </a:prstGeom>
          <a:noFill/>
          <a:ln>
            <a:solidFill>
              <a:schemeClr val="tx1"/>
            </a:solidFill>
          </a:ln>
        </p:spPr>
        <p:txBody>
          <a:bodyPr wrap="square" rtlCol="0">
            <a:spAutoFit/>
          </a:bodyPr>
          <a:lstStyle/>
          <a:p>
            <a:r>
              <a:rPr lang="en-US" sz="1500" dirty="0"/>
              <a:t>1,085,000</a:t>
            </a:r>
          </a:p>
        </p:txBody>
      </p:sp>
      <p:sp>
        <p:nvSpPr>
          <p:cNvPr id="68" name="TextBox 67"/>
          <p:cNvSpPr txBox="1"/>
          <p:nvPr/>
        </p:nvSpPr>
        <p:spPr>
          <a:xfrm>
            <a:off x="6790360" y="3048003"/>
            <a:ext cx="1418881" cy="323165"/>
          </a:xfrm>
          <a:prstGeom prst="rect">
            <a:avLst/>
          </a:prstGeom>
          <a:noFill/>
          <a:ln>
            <a:solidFill>
              <a:schemeClr val="tx1"/>
            </a:solidFill>
          </a:ln>
        </p:spPr>
        <p:txBody>
          <a:bodyPr wrap="square" rtlCol="0">
            <a:spAutoFit/>
          </a:bodyPr>
          <a:lstStyle/>
          <a:p>
            <a:r>
              <a:rPr lang="en-US" sz="1500" dirty="0"/>
              <a:t>1,105,000</a:t>
            </a:r>
          </a:p>
        </p:txBody>
      </p:sp>
      <p:sp>
        <p:nvSpPr>
          <p:cNvPr id="69" name="TextBox 68"/>
          <p:cNvSpPr txBox="1"/>
          <p:nvPr/>
        </p:nvSpPr>
        <p:spPr>
          <a:xfrm>
            <a:off x="6790360" y="3639238"/>
            <a:ext cx="1418881" cy="323165"/>
          </a:xfrm>
          <a:prstGeom prst="rect">
            <a:avLst/>
          </a:prstGeom>
          <a:noFill/>
          <a:ln>
            <a:solidFill>
              <a:schemeClr val="tx1"/>
            </a:solidFill>
          </a:ln>
        </p:spPr>
        <p:txBody>
          <a:bodyPr wrap="square" rtlCol="0">
            <a:spAutoFit/>
          </a:bodyPr>
          <a:lstStyle/>
          <a:p>
            <a:r>
              <a:rPr lang="en-US" sz="1500" dirty="0"/>
              <a:t>1,135,000</a:t>
            </a:r>
          </a:p>
        </p:txBody>
      </p:sp>
      <p:sp>
        <p:nvSpPr>
          <p:cNvPr id="70" name="TextBox 69"/>
          <p:cNvSpPr txBox="1"/>
          <p:nvPr/>
        </p:nvSpPr>
        <p:spPr>
          <a:xfrm>
            <a:off x="6790360" y="4038603"/>
            <a:ext cx="1418881" cy="323165"/>
          </a:xfrm>
          <a:prstGeom prst="rect">
            <a:avLst/>
          </a:prstGeom>
          <a:noFill/>
          <a:ln>
            <a:solidFill>
              <a:schemeClr val="tx1"/>
            </a:solidFill>
          </a:ln>
        </p:spPr>
        <p:txBody>
          <a:bodyPr wrap="square" rtlCol="0">
            <a:spAutoFit/>
          </a:bodyPr>
          <a:lstStyle/>
          <a:p>
            <a:r>
              <a:rPr lang="en-US" sz="1500" dirty="0"/>
              <a:t>1,075,000</a:t>
            </a:r>
          </a:p>
        </p:txBody>
      </p:sp>
      <p:sp>
        <p:nvSpPr>
          <p:cNvPr id="71" name="TextBox 70"/>
          <p:cNvSpPr txBox="1"/>
          <p:nvPr/>
        </p:nvSpPr>
        <p:spPr>
          <a:xfrm>
            <a:off x="6790360" y="4648203"/>
            <a:ext cx="1418881" cy="323165"/>
          </a:xfrm>
          <a:prstGeom prst="rect">
            <a:avLst/>
          </a:prstGeom>
          <a:noFill/>
          <a:ln>
            <a:solidFill>
              <a:schemeClr val="tx1"/>
            </a:solidFill>
          </a:ln>
        </p:spPr>
        <p:txBody>
          <a:bodyPr wrap="square" rtlCol="0">
            <a:spAutoFit/>
          </a:bodyPr>
          <a:lstStyle/>
          <a:p>
            <a:r>
              <a:rPr lang="en-US" sz="1500" dirty="0"/>
              <a:t>1,125,000</a:t>
            </a:r>
          </a:p>
        </p:txBody>
      </p:sp>
      <p:sp>
        <p:nvSpPr>
          <p:cNvPr id="72" name="TextBox 71"/>
          <p:cNvSpPr txBox="1"/>
          <p:nvPr/>
        </p:nvSpPr>
        <p:spPr>
          <a:xfrm>
            <a:off x="6790360" y="5087038"/>
            <a:ext cx="1418881" cy="323165"/>
          </a:xfrm>
          <a:prstGeom prst="rect">
            <a:avLst/>
          </a:prstGeom>
          <a:noFill/>
          <a:ln>
            <a:solidFill>
              <a:schemeClr val="tx1"/>
            </a:solidFill>
          </a:ln>
        </p:spPr>
        <p:txBody>
          <a:bodyPr wrap="square" rtlCol="0">
            <a:spAutoFit/>
          </a:bodyPr>
          <a:lstStyle/>
          <a:p>
            <a:r>
              <a:rPr lang="en-US" sz="1500" dirty="0"/>
              <a:t>1,115,000</a:t>
            </a:r>
          </a:p>
        </p:txBody>
      </p:sp>
      <p:sp>
        <p:nvSpPr>
          <p:cNvPr id="73" name="TextBox 72"/>
          <p:cNvSpPr txBox="1"/>
          <p:nvPr/>
        </p:nvSpPr>
        <p:spPr>
          <a:xfrm>
            <a:off x="6790360" y="5849038"/>
            <a:ext cx="1418881" cy="323165"/>
          </a:xfrm>
          <a:prstGeom prst="rect">
            <a:avLst/>
          </a:prstGeom>
          <a:noFill/>
          <a:ln>
            <a:solidFill>
              <a:schemeClr val="tx1"/>
            </a:solidFill>
          </a:ln>
        </p:spPr>
        <p:txBody>
          <a:bodyPr wrap="square" rtlCol="0">
            <a:spAutoFit/>
          </a:bodyPr>
          <a:lstStyle/>
          <a:p>
            <a:r>
              <a:rPr lang="en-US" sz="1500" dirty="0"/>
              <a:t>1,140,000</a:t>
            </a:r>
          </a:p>
        </p:txBody>
      </p:sp>
      <p:sp>
        <p:nvSpPr>
          <p:cNvPr id="74" name="TextBox 73"/>
          <p:cNvSpPr txBox="1"/>
          <p:nvPr/>
        </p:nvSpPr>
        <p:spPr>
          <a:xfrm>
            <a:off x="0" y="3429003"/>
            <a:ext cx="1418881" cy="323165"/>
          </a:xfrm>
          <a:prstGeom prst="rect">
            <a:avLst/>
          </a:prstGeom>
          <a:noFill/>
        </p:spPr>
        <p:txBody>
          <a:bodyPr wrap="square" rtlCol="0">
            <a:spAutoFit/>
          </a:bodyPr>
          <a:lstStyle/>
          <a:p>
            <a:r>
              <a:rPr lang="en-US" sz="1500" dirty="0"/>
              <a:t>BI Project</a:t>
            </a:r>
          </a:p>
        </p:txBody>
      </p:sp>
      <p:sp>
        <p:nvSpPr>
          <p:cNvPr id="75" name="TextBox 74"/>
          <p:cNvSpPr txBox="1"/>
          <p:nvPr/>
        </p:nvSpPr>
        <p:spPr>
          <a:xfrm>
            <a:off x="1621578" y="2667003"/>
            <a:ext cx="1013487" cy="323165"/>
          </a:xfrm>
          <a:prstGeom prst="rect">
            <a:avLst/>
          </a:prstGeom>
          <a:noFill/>
        </p:spPr>
        <p:txBody>
          <a:bodyPr wrap="square" rtlCol="0">
            <a:spAutoFit/>
          </a:bodyPr>
          <a:lstStyle/>
          <a:p>
            <a:r>
              <a:rPr lang="en-US" sz="1500" dirty="0"/>
              <a:t>build</a:t>
            </a:r>
          </a:p>
        </p:txBody>
      </p:sp>
      <p:sp>
        <p:nvSpPr>
          <p:cNvPr id="76" name="TextBox 75"/>
          <p:cNvSpPr txBox="1"/>
          <p:nvPr/>
        </p:nvSpPr>
        <p:spPr>
          <a:xfrm>
            <a:off x="2128321" y="3410638"/>
            <a:ext cx="1013487" cy="323165"/>
          </a:xfrm>
          <a:prstGeom prst="rect">
            <a:avLst/>
          </a:prstGeom>
          <a:noFill/>
        </p:spPr>
        <p:txBody>
          <a:bodyPr wrap="square" rtlCol="0">
            <a:spAutoFit/>
          </a:bodyPr>
          <a:lstStyle/>
          <a:p>
            <a:r>
              <a:rPr lang="en-US" sz="1500" dirty="0"/>
              <a:t>reuse</a:t>
            </a:r>
          </a:p>
        </p:txBody>
      </p:sp>
      <p:sp>
        <p:nvSpPr>
          <p:cNvPr id="77" name="TextBox 76"/>
          <p:cNvSpPr txBox="1"/>
          <p:nvPr/>
        </p:nvSpPr>
        <p:spPr>
          <a:xfrm>
            <a:off x="2331019" y="3867838"/>
            <a:ext cx="1013487" cy="323165"/>
          </a:xfrm>
          <a:prstGeom prst="rect">
            <a:avLst/>
          </a:prstGeom>
          <a:noFill/>
        </p:spPr>
        <p:txBody>
          <a:bodyPr wrap="square" rtlCol="0">
            <a:spAutoFit/>
          </a:bodyPr>
          <a:lstStyle/>
          <a:p>
            <a:r>
              <a:rPr lang="en-US" sz="1500" dirty="0"/>
              <a:t>buy</a:t>
            </a:r>
          </a:p>
        </p:txBody>
      </p:sp>
      <p:sp>
        <p:nvSpPr>
          <p:cNvPr id="78" name="TextBox 77"/>
          <p:cNvSpPr txBox="1"/>
          <p:nvPr/>
        </p:nvSpPr>
        <p:spPr>
          <a:xfrm>
            <a:off x="1216184" y="4477438"/>
            <a:ext cx="1317532" cy="323165"/>
          </a:xfrm>
          <a:prstGeom prst="rect">
            <a:avLst/>
          </a:prstGeom>
          <a:noFill/>
        </p:spPr>
        <p:txBody>
          <a:bodyPr wrap="square" rtlCol="0">
            <a:spAutoFit/>
          </a:bodyPr>
          <a:lstStyle/>
          <a:p>
            <a:r>
              <a:rPr lang="en-US" sz="1500" dirty="0"/>
              <a:t>contract</a:t>
            </a:r>
          </a:p>
        </p:txBody>
      </p:sp>
      <p:sp>
        <p:nvSpPr>
          <p:cNvPr id="79" name="TextBox 78"/>
          <p:cNvSpPr txBox="1"/>
          <p:nvPr/>
        </p:nvSpPr>
        <p:spPr>
          <a:xfrm>
            <a:off x="4155295" y="1676403"/>
            <a:ext cx="1824276" cy="276999"/>
          </a:xfrm>
          <a:prstGeom prst="rect">
            <a:avLst/>
          </a:prstGeom>
          <a:noFill/>
        </p:spPr>
        <p:txBody>
          <a:bodyPr wrap="square" rtlCol="0">
            <a:spAutoFit/>
          </a:bodyPr>
          <a:lstStyle/>
          <a:p>
            <a:r>
              <a:rPr lang="en-US" sz="1200" dirty="0"/>
              <a:t>Simple(0.3)</a:t>
            </a:r>
          </a:p>
        </p:txBody>
      </p:sp>
      <p:sp>
        <p:nvSpPr>
          <p:cNvPr id="80" name="TextBox 79"/>
          <p:cNvSpPr txBox="1"/>
          <p:nvPr/>
        </p:nvSpPr>
        <p:spPr>
          <a:xfrm>
            <a:off x="4053946" y="2267638"/>
            <a:ext cx="1824276" cy="276999"/>
          </a:xfrm>
          <a:prstGeom prst="rect">
            <a:avLst/>
          </a:prstGeom>
          <a:noFill/>
        </p:spPr>
        <p:txBody>
          <a:bodyPr wrap="square" rtlCol="0">
            <a:spAutoFit/>
          </a:bodyPr>
          <a:lstStyle/>
          <a:p>
            <a:r>
              <a:rPr lang="en-US" sz="1200" dirty="0"/>
              <a:t>Difficult (0.7)</a:t>
            </a:r>
          </a:p>
        </p:txBody>
      </p:sp>
      <p:sp>
        <p:nvSpPr>
          <p:cNvPr id="81" name="TextBox 80"/>
          <p:cNvSpPr txBox="1"/>
          <p:nvPr/>
        </p:nvSpPr>
        <p:spPr>
          <a:xfrm>
            <a:off x="3547203" y="2738738"/>
            <a:ext cx="2128322" cy="276999"/>
          </a:xfrm>
          <a:prstGeom prst="rect">
            <a:avLst/>
          </a:prstGeom>
          <a:noFill/>
        </p:spPr>
        <p:txBody>
          <a:bodyPr wrap="square" rtlCol="0">
            <a:spAutoFit/>
          </a:bodyPr>
          <a:lstStyle/>
          <a:p>
            <a:r>
              <a:rPr lang="en-US" sz="1200" dirty="0"/>
              <a:t>Minor changes (0.4)</a:t>
            </a:r>
          </a:p>
        </p:txBody>
      </p:sp>
      <p:sp>
        <p:nvSpPr>
          <p:cNvPr id="82" name="TextBox 81"/>
          <p:cNvSpPr txBox="1"/>
          <p:nvPr/>
        </p:nvSpPr>
        <p:spPr>
          <a:xfrm>
            <a:off x="3445854" y="3352803"/>
            <a:ext cx="1418881" cy="646331"/>
          </a:xfrm>
          <a:prstGeom prst="rect">
            <a:avLst/>
          </a:prstGeom>
          <a:noFill/>
        </p:spPr>
        <p:txBody>
          <a:bodyPr wrap="square" rtlCol="0">
            <a:spAutoFit/>
          </a:bodyPr>
          <a:lstStyle/>
          <a:p>
            <a:r>
              <a:rPr lang="en-US" sz="1200" dirty="0"/>
              <a:t>Major </a:t>
            </a:r>
          </a:p>
          <a:p>
            <a:r>
              <a:rPr lang="en-US" sz="1200" dirty="0"/>
              <a:t>changes </a:t>
            </a:r>
          </a:p>
          <a:p>
            <a:r>
              <a:rPr lang="en-US" sz="1200" dirty="0"/>
              <a:t>(0.6)</a:t>
            </a:r>
          </a:p>
        </p:txBody>
      </p:sp>
      <p:sp>
        <p:nvSpPr>
          <p:cNvPr id="83" name="TextBox 82"/>
          <p:cNvSpPr txBox="1"/>
          <p:nvPr/>
        </p:nvSpPr>
        <p:spPr>
          <a:xfrm>
            <a:off x="5270130" y="3152004"/>
            <a:ext cx="1824276" cy="461665"/>
          </a:xfrm>
          <a:prstGeom prst="rect">
            <a:avLst/>
          </a:prstGeom>
          <a:noFill/>
        </p:spPr>
        <p:txBody>
          <a:bodyPr wrap="square" rtlCol="0">
            <a:spAutoFit/>
          </a:bodyPr>
          <a:lstStyle/>
          <a:p>
            <a:r>
              <a:rPr lang="en-US" sz="1200" dirty="0"/>
              <a:t>Simple</a:t>
            </a:r>
          </a:p>
          <a:p>
            <a:r>
              <a:rPr lang="en-US" sz="1200" dirty="0"/>
              <a:t>(0.2)</a:t>
            </a:r>
          </a:p>
        </p:txBody>
      </p:sp>
      <p:sp>
        <p:nvSpPr>
          <p:cNvPr id="84" name="TextBox 83"/>
          <p:cNvSpPr txBox="1"/>
          <p:nvPr/>
        </p:nvSpPr>
        <p:spPr>
          <a:xfrm>
            <a:off x="5270130" y="3761604"/>
            <a:ext cx="1824276" cy="461665"/>
          </a:xfrm>
          <a:prstGeom prst="rect">
            <a:avLst/>
          </a:prstGeom>
          <a:noFill/>
        </p:spPr>
        <p:txBody>
          <a:bodyPr wrap="square" rtlCol="0">
            <a:spAutoFit/>
          </a:bodyPr>
          <a:lstStyle/>
          <a:p>
            <a:r>
              <a:rPr lang="en-US" sz="1200" dirty="0"/>
              <a:t>Complex</a:t>
            </a:r>
          </a:p>
          <a:p>
            <a:r>
              <a:rPr lang="en-US" sz="1200" dirty="0"/>
              <a:t>(0.8)</a:t>
            </a:r>
          </a:p>
        </p:txBody>
      </p:sp>
      <p:sp>
        <p:nvSpPr>
          <p:cNvPr id="85" name="TextBox 84"/>
          <p:cNvSpPr txBox="1"/>
          <p:nvPr/>
        </p:nvSpPr>
        <p:spPr>
          <a:xfrm>
            <a:off x="3749900" y="4110337"/>
            <a:ext cx="2128322" cy="276999"/>
          </a:xfrm>
          <a:prstGeom prst="rect">
            <a:avLst/>
          </a:prstGeom>
          <a:noFill/>
        </p:spPr>
        <p:txBody>
          <a:bodyPr wrap="square" rtlCol="0">
            <a:spAutoFit/>
          </a:bodyPr>
          <a:lstStyle/>
          <a:p>
            <a:r>
              <a:rPr lang="en-US" sz="1200" dirty="0"/>
              <a:t>Minor changes (0.7)</a:t>
            </a:r>
          </a:p>
        </p:txBody>
      </p:sp>
      <p:sp>
        <p:nvSpPr>
          <p:cNvPr id="86" name="TextBox 85"/>
          <p:cNvSpPr txBox="1"/>
          <p:nvPr/>
        </p:nvSpPr>
        <p:spPr>
          <a:xfrm>
            <a:off x="3648552" y="4611472"/>
            <a:ext cx="2229670" cy="461665"/>
          </a:xfrm>
          <a:prstGeom prst="rect">
            <a:avLst/>
          </a:prstGeom>
          <a:noFill/>
        </p:spPr>
        <p:txBody>
          <a:bodyPr wrap="square" rtlCol="0">
            <a:spAutoFit/>
          </a:bodyPr>
          <a:lstStyle/>
          <a:p>
            <a:r>
              <a:rPr lang="en-US" sz="1200" dirty="0"/>
              <a:t>Major changes </a:t>
            </a:r>
          </a:p>
          <a:p>
            <a:r>
              <a:rPr lang="en-US" sz="1200" dirty="0"/>
              <a:t>(0.3)</a:t>
            </a:r>
          </a:p>
        </p:txBody>
      </p:sp>
      <p:sp>
        <p:nvSpPr>
          <p:cNvPr id="87" name="TextBox 86"/>
          <p:cNvSpPr txBox="1"/>
          <p:nvPr/>
        </p:nvSpPr>
        <p:spPr>
          <a:xfrm>
            <a:off x="3952597" y="5100938"/>
            <a:ext cx="2128322" cy="276999"/>
          </a:xfrm>
          <a:prstGeom prst="rect">
            <a:avLst/>
          </a:prstGeom>
          <a:noFill/>
        </p:spPr>
        <p:txBody>
          <a:bodyPr wrap="square" rtlCol="0">
            <a:spAutoFit/>
          </a:bodyPr>
          <a:lstStyle/>
          <a:p>
            <a:r>
              <a:rPr lang="en-US" sz="1200" dirty="0"/>
              <a:t>Without changes (0.6)</a:t>
            </a:r>
          </a:p>
        </p:txBody>
      </p:sp>
      <p:sp>
        <p:nvSpPr>
          <p:cNvPr id="88" name="TextBox 87"/>
          <p:cNvSpPr txBox="1"/>
          <p:nvPr/>
        </p:nvSpPr>
        <p:spPr>
          <a:xfrm>
            <a:off x="4053946" y="5791203"/>
            <a:ext cx="2128322" cy="461665"/>
          </a:xfrm>
          <a:prstGeom prst="rect">
            <a:avLst/>
          </a:prstGeom>
          <a:noFill/>
        </p:spPr>
        <p:txBody>
          <a:bodyPr wrap="square" rtlCol="0">
            <a:spAutoFit/>
          </a:bodyPr>
          <a:lstStyle/>
          <a:p>
            <a:r>
              <a:rPr lang="en-US" sz="1200" dirty="0"/>
              <a:t>With changes</a:t>
            </a:r>
          </a:p>
          <a:p>
            <a:r>
              <a:rPr lang="en-US" sz="1200" dirty="0"/>
              <a:t>(0.4)</a:t>
            </a:r>
          </a:p>
        </p:txBody>
      </p:sp>
      <p:sp>
        <p:nvSpPr>
          <p:cNvPr id="89" name="TextBox 88"/>
          <p:cNvSpPr txBox="1"/>
          <p:nvPr/>
        </p:nvSpPr>
        <p:spPr>
          <a:xfrm>
            <a:off x="8310589" y="1447803"/>
            <a:ext cx="1216184" cy="323165"/>
          </a:xfrm>
          <a:prstGeom prst="rect">
            <a:avLst/>
          </a:prstGeom>
          <a:noFill/>
          <a:ln>
            <a:solidFill>
              <a:schemeClr val="tx1"/>
            </a:solidFill>
          </a:ln>
        </p:spPr>
        <p:txBody>
          <a:bodyPr wrap="square" rtlCol="0">
            <a:spAutoFit/>
          </a:bodyPr>
          <a:lstStyle/>
          <a:p>
            <a:r>
              <a:rPr lang="en-US" sz="1500" dirty="0"/>
              <a:t>336,000</a:t>
            </a:r>
          </a:p>
        </p:txBody>
      </p:sp>
      <p:sp>
        <p:nvSpPr>
          <p:cNvPr id="90" name="TextBox 89"/>
          <p:cNvSpPr txBox="1"/>
          <p:nvPr/>
        </p:nvSpPr>
        <p:spPr>
          <a:xfrm>
            <a:off x="8310589" y="2115238"/>
            <a:ext cx="1216184" cy="323165"/>
          </a:xfrm>
          <a:prstGeom prst="rect">
            <a:avLst/>
          </a:prstGeom>
          <a:noFill/>
          <a:ln>
            <a:solidFill>
              <a:schemeClr val="tx1"/>
            </a:solidFill>
          </a:ln>
        </p:spPr>
        <p:txBody>
          <a:bodyPr wrap="square" rtlCol="0">
            <a:spAutoFit/>
          </a:bodyPr>
          <a:lstStyle/>
          <a:p>
            <a:r>
              <a:rPr lang="en-US" sz="1500" dirty="0"/>
              <a:t>791,000</a:t>
            </a:r>
          </a:p>
        </p:txBody>
      </p:sp>
      <p:sp>
        <p:nvSpPr>
          <p:cNvPr id="91" name="TextBox 90"/>
          <p:cNvSpPr txBox="1"/>
          <p:nvPr/>
        </p:nvSpPr>
        <p:spPr>
          <a:xfrm>
            <a:off x="8310589" y="2572438"/>
            <a:ext cx="1216184" cy="323165"/>
          </a:xfrm>
          <a:prstGeom prst="rect">
            <a:avLst/>
          </a:prstGeom>
          <a:noFill/>
          <a:ln>
            <a:solidFill>
              <a:schemeClr val="tx1"/>
            </a:solidFill>
          </a:ln>
        </p:spPr>
        <p:txBody>
          <a:bodyPr wrap="square" rtlCol="0">
            <a:spAutoFit/>
          </a:bodyPr>
          <a:lstStyle/>
          <a:p>
            <a:r>
              <a:rPr lang="en-US" sz="1500" dirty="0"/>
              <a:t>434,000</a:t>
            </a:r>
          </a:p>
        </p:txBody>
      </p:sp>
      <p:sp>
        <p:nvSpPr>
          <p:cNvPr id="92" name="TextBox 91"/>
          <p:cNvSpPr txBox="1"/>
          <p:nvPr/>
        </p:nvSpPr>
        <p:spPr>
          <a:xfrm>
            <a:off x="8310589" y="3029638"/>
            <a:ext cx="1216184" cy="323165"/>
          </a:xfrm>
          <a:prstGeom prst="rect">
            <a:avLst/>
          </a:prstGeom>
          <a:noFill/>
          <a:ln>
            <a:solidFill>
              <a:schemeClr val="tx1"/>
            </a:solidFill>
          </a:ln>
        </p:spPr>
        <p:txBody>
          <a:bodyPr wrap="square" rtlCol="0">
            <a:spAutoFit/>
          </a:bodyPr>
          <a:lstStyle/>
          <a:p>
            <a:r>
              <a:rPr lang="en-US" sz="1500" dirty="0"/>
              <a:t>132,600</a:t>
            </a:r>
          </a:p>
        </p:txBody>
      </p:sp>
      <p:sp>
        <p:nvSpPr>
          <p:cNvPr id="93" name="TextBox 92"/>
          <p:cNvSpPr txBox="1"/>
          <p:nvPr/>
        </p:nvSpPr>
        <p:spPr>
          <a:xfrm>
            <a:off x="8310589" y="3639238"/>
            <a:ext cx="1216184" cy="323165"/>
          </a:xfrm>
          <a:prstGeom prst="rect">
            <a:avLst/>
          </a:prstGeom>
          <a:noFill/>
          <a:ln>
            <a:solidFill>
              <a:schemeClr val="tx1"/>
            </a:solidFill>
          </a:ln>
        </p:spPr>
        <p:txBody>
          <a:bodyPr wrap="square" rtlCol="0">
            <a:spAutoFit/>
          </a:bodyPr>
          <a:lstStyle/>
          <a:p>
            <a:r>
              <a:rPr lang="en-US" sz="1500" dirty="0"/>
              <a:t>554,800</a:t>
            </a:r>
          </a:p>
        </p:txBody>
      </p:sp>
      <p:sp>
        <p:nvSpPr>
          <p:cNvPr id="94" name="TextBox 93"/>
          <p:cNvSpPr txBox="1"/>
          <p:nvPr/>
        </p:nvSpPr>
        <p:spPr>
          <a:xfrm>
            <a:off x="8310589" y="4020235"/>
            <a:ext cx="1216184" cy="323165"/>
          </a:xfrm>
          <a:prstGeom prst="rect">
            <a:avLst/>
          </a:prstGeom>
          <a:noFill/>
          <a:ln>
            <a:solidFill>
              <a:schemeClr val="tx1"/>
            </a:solidFill>
          </a:ln>
        </p:spPr>
        <p:txBody>
          <a:bodyPr wrap="square" rtlCol="0">
            <a:spAutoFit/>
          </a:bodyPr>
          <a:lstStyle/>
          <a:p>
            <a:r>
              <a:rPr lang="en-US" sz="1500" dirty="0"/>
              <a:t>752,000</a:t>
            </a:r>
          </a:p>
        </p:txBody>
      </p:sp>
      <p:sp>
        <p:nvSpPr>
          <p:cNvPr id="95" name="TextBox 94"/>
          <p:cNvSpPr txBox="1"/>
          <p:nvPr/>
        </p:nvSpPr>
        <p:spPr>
          <a:xfrm>
            <a:off x="8310589" y="4629838"/>
            <a:ext cx="1216184" cy="323165"/>
          </a:xfrm>
          <a:prstGeom prst="rect">
            <a:avLst/>
          </a:prstGeom>
          <a:noFill/>
          <a:ln>
            <a:solidFill>
              <a:schemeClr val="tx1"/>
            </a:solidFill>
          </a:ln>
        </p:spPr>
        <p:txBody>
          <a:bodyPr wrap="square" rtlCol="0">
            <a:spAutoFit/>
          </a:bodyPr>
          <a:lstStyle/>
          <a:p>
            <a:r>
              <a:rPr lang="en-US" sz="1500" dirty="0"/>
              <a:t>337,000</a:t>
            </a:r>
          </a:p>
        </p:txBody>
      </p:sp>
      <p:sp>
        <p:nvSpPr>
          <p:cNvPr id="96" name="TextBox 95"/>
          <p:cNvSpPr txBox="1"/>
          <p:nvPr/>
        </p:nvSpPr>
        <p:spPr>
          <a:xfrm>
            <a:off x="8310589" y="5087038"/>
            <a:ext cx="1216184" cy="323165"/>
          </a:xfrm>
          <a:prstGeom prst="rect">
            <a:avLst/>
          </a:prstGeom>
          <a:noFill/>
          <a:ln>
            <a:solidFill>
              <a:schemeClr val="tx1"/>
            </a:solidFill>
          </a:ln>
        </p:spPr>
        <p:txBody>
          <a:bodyPr wrap="square" rtlCol="0">
            <a:spAutoFit/>
          </a:bodyPr>
          <a:lstStyle/>
          <a:p>
            <a:r>
              <a:rPr lang="en-US" sz="1500" dirty="0"/>
              <a:t>669,000</a:t>
            </a:r>
          </a:p>
        </p:txBody>
      </p:sp>
      <p:sp>
        <p:nvSpPr>
          <p:cNvPr id="97" name="TextBox 96"/>
          <p:cNvSpPr txBox="1"/>
          <p:nvPr/>
        </p:nvSpPr>
        <p:spPr>
          <a:xfrm>
            <a:off x="8310589" y="5849038"/>
            <a:ext cx="1216184" cy="323165"/>
          </a:xfrm>
          <a:prstGeom prst="rect">
            <a:avLst/>
          </a:prstGeom>
          <a:noFill/>
          <a:ln>
            <a:solidFill>
              <a:schemeClr val="tx1"/>
            </a:solidFill>
          </a:ln>
        </p:spPr>
        <p:txBody>
          <a:bodyPr wrap="square" rtlCol="0">
            <a:spAutoFit/>
          </a:bodyPr>
          <a:lstStyle/>
          <a:p>
            <a:r>
              <a:rPr lang="en-US" sz="1500" dirty="0"/>
              <a:t>456,000</a:t>
            </a:r>
          </a:p>
        </p:txBody>
      </p:sp>
      <p:sp>
        <p:nvSpPr>
          <p:cNvPr id="98" name="TextBox 97"/>
          <p:cNvSpPr txBox="1"/>
          <p:nvPr/>
        </p:nvSpPr>
        <p:spPr>
          <a:xfrm>
            <a:off x="10033516" y="1810436"/>
            <a:ext cx="1418881" cy="323165"/>
          </a:xfrm>
          <a:prstGeom prst="rect">
            <a:avLst/>
          </a:prstGeom>
          <a:noFill/>
          <a:ln>
            <a:solidFill>
              <a:schemeClr val="tx1"/>
            </a:solidFill>
          </a:ln>
        </p:spPr>
        <p:txBody>
          <a:bodyPr wrap="square" rtlCol="0">
            <a:spAutoFit/>
          </a:bodyPr>
          <a:lstStyle/>
          <a:p>
            <a:r>
              <a:rPr lang="en-US" sz="1500" dirty="0"/>
              <a:t>1,127,000</a:t>
            </a:r>
          </a:p>
        </p:txBody>
      </p:sp>
      <p:sp>
        <p:nvSpPr>
          <p:cNvPr id="99" name="TextBox 98"/>
          <p:cNvSpPr txBox="1"/>
          <p:nvPr/>
        </p:nvSpPr>
        <p:spPr>
          <a:xfrm>
            <a:off x="10033516" y="3124203"/>
            <a:ext cx="1418881" cy="323165"/>
          </a:xfrm>
          <a:prstGeom prst="rect">
            <a:avLst/>
          </a:prstGeom>
          <a:noFill/>
          <a:ln>
            <a:solidFill>
              <a:schemeClr val="tx1"/>
            </a:solidFill>
          </a:ln>
        </p:spPr>
        <p:txBody>
          <a:bodyPr wrap="square" rtlCol="0">
            <a:spAutoFit/>
          </a:bodyPr>
          <a:lstStyle/>
          <a:p>
            <a:r>
              <a:rPr lang="en-US" sz="1500" dirty="0"/>
              <a:t>1,121,400</a:t>
            </a:r>
          </a:p>
        </p:txBody>
      </p:sp>
      <p:sp>
        <p:nvSpPr>
          <p:cNvPr id="100" name="TextBox 99"/>
          <p:cNvSpPr txBox="1"/>
          <p:nvPr/>
        </p:nvSpPr>
        <p:spPr>
          <a:xfrm>
            <a:off x="10033516" y="4248838"/>
            <a:ext cx="1418881" cy="323165"/>
          </a:xfrm>
          <a:prstGeom prst="rect">
            <a:avLst/>
          </a:prstGeom>
          <a:noFill/>
          <a:ln>
            <a:solidFill>
              <a:schemeClr val="tx1"/>
            </a:solidFill>
          </a:ln>
        </p:spPr>
        <p:txBody>
          <a:bodyPr wrap="square" rtlCol="0">
            <a:spAutoFit/>
          </a:bodyPr>
          <a:lstStyle/>
          <a:p>
            <a:r>
              <a:rPr lang="en-US" sz="1500" dirty="0"/>
              <a:t>1,089,000</a:t>
            </a:r>
          </a:p>
        </p:txBody>
      </p:sp>
      <p:sp>
        <p:nvSpPr>
          <p:cNvPr id="101" name="TextBox 100"/>
          <p:cNvSpPr txBox="1"/>
          <p:nvPr/>
        </p:nvSpPr>
        <p:spPr>
          <a:xfrm>
            <a:off x="10033516" y="5391838"/>
            <a:ext cx="1418881" cy="323165"/>
          </a:xfrm>
          <a:prstGeom prst="rect">
            <a:avLst/>
          </a:prstGeom>
          <a:noFill/>
          <a:ln>
            <a:solidFill>
              <a:schemeClr val="tx1"/>
            </a:solidFill>
          </a:ln>
        </p:spPr>
        <p:txBody>
          <a:bodyPr wrap="square" rtlCol="0">
            <a:spAutoFit/>
          </a:bodyPr>
          <a:lstStyle/>
          <a:p>
            <a:r>
              <a:rPr lang="en-US" sz="1500" dirty="0"/>
              <a:t>1,125,000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8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0"/>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nodePh="1">
                                  <p:stCondLst>
                                    <p:cond delay="0"/>
                                  </p:stCondLst>
                                  <p:endCondLst>
                                    <p:cond evt="begin" delay="0">
                                      <p:tn val="97"/>
                                    </p:cond>
                                  </p:endCondLst>
                                  <p:childTnLst>
                                    <p:set>
                                      <p:cBhvr>
                                        <p:cTn id="98" dur="1" fill="hold">
                                          <p:stCondLst>
                                            <p:cond delay="0"/>
                                          </p:stCondLst>
                                        </p:cTn>
                                        <p:tgtEl>
                                          <p:spTgt spid="64"/>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6"/>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0"/>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8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9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9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9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9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9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0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P spid="7" grpId="0" animBg="1"/>
      <p:bldP spid="8" grpId="0" animBg="1"/>
      <p:bldP spid="9" grpId="0" animBg="1"/>
      <p:bldP spid="10" grpId="0" animBg="1"/>
      <p:bldP spid="64"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lstStyle/>
          <a:p>
            <a:r>
              <a:rPr lang="en-US" dirty="0"/>
              <a:t>PROCUREMENT MANAGEMENT PLAN (cont..)</a:t>
            </a:r>
          </a:p>
        </p:txBody>
      </p:sp>
      <p:sp>
        <p:nvSpPr>
          <p:cNvPr id="3" name="Content Placeholder 2"/>
          <p:cNvSpPr>
            <a:spLocks noGrp="1"/>
          </p:cNvSpPr>
          <p:nvPr>
            <p:ph idx="1"/>
          </p:nvPr>
        </p:nvSpPr>
        <p:spPr>
          <a:xfrm>
            <a:off x="608092" y="1066803"/>
            <a:ext cx="10945654" cy="4525963"/>
          </a:xfrm>
        </p:spPr>
        <p:txBody>
          <a:bodyPr>
            <a:normAutofit/>
          </a:bodyPr>
          <a:lstStyle/>
          <a:p>
            <a:r>
              <a:rPr lang="en-US" sz="2200" dirty="0"/>
              <a:t>Type of Contract to be used:</a:t>
            </a:r>
          </a:p>
        </p:txBody>
      </p:sp>
      <p:sp>
        <p:nvSpPr>
          <p:cNvPr id="4" name="Slide Number Placeholder 3"/>
          <p:cNvSpPr>
            <a:spLocks noGrp="1"/>
          </p:cNvSpPr>
          <p:nvPr>
            <p:ph type="sldNum" sz="quarter" idx="12"/>
          </p:nvPr>
        </p:nvSpPr>
        <p:spPr/>
        <p:txBody>
          <a:bodyPr/>
          <a:lstStyle/>
          <a:p>
            <a:fld id="{A260AE16-8852-4A0A-BBF6-F24E93BD783A}" type="slidenum">
              <a:rPr lang="en-US" smtClean="0"/>
              <a:pPr/>
              <a:t>32</a:t>
            </a:fld>
            <a:endParaRPr lang="en-US" dirty="0"/>
          </a:p>
        </p:txBody>
      </p:sp>
      <p:sp>
        <p:nvSpPr>
          <p:cNvPr id="5" name="TextBox 4"/>
          <p:cNvSpPr txBox="1"/>
          <p:nvPr/>
        </p:nvSpPr>
        <p:spPr>
          <a:xfrm>
            <a:off x="304046" y="1600204"/>
            <a:ext cx="5675524" cy="4419599"/>
          </a:xfrm>
          <a:prstGeom prst="rect">
            <a:avLst/>
          </a:prstGeom>
          <a:noFill/>
          <a:ln>
            <a:solidFill>
              <a:schemeClr val="tx1"/>
            </a:solidFill>
          </a:ln>
        </p:spPr>
        <p:txBody>
          <a:bodyPr wrap="square" rtlCol="0">
            <a:spAutoFit/>
          </a:bodyPr>
          <a:lstStyle/>
          <a:p>
            <a:pPr>
              <a:buFont typeface="Wingdings" pitchFamily="2" charset="2"/>
              <a:buChar char="§"/>
            </a:pPr>
            <a:r>
              <a:rPr lang="en-US" sz="1400" b="1" dirty="0">
                <a:latin typeface="+mj-lt"/>
                <a:cs typeface="Calibri" panose="020F0502020204030204" pitchFamily="34" charset="0"/>
              </a:rPr>
              <a:t>    Fixed Price Contract</a:t>
            </a:r>
          </a:p>
          <a:p>
            <a:r>
              <a:rPr lang="en-US" sz="1400" dirty="0">
                <a:latin typeface="+mj-lt"/>
                <a:cs typeface="Calibri" panose="020F0502020204030204" pitchFamily="34" charset="0"/>
              </a:rPr>
              <a:t>      Fee: $1,080,000</a:t>
            </a:r>
          </a:p>
          <a:p>
            <a:endParaRPr lang="en-US" sz="1400" dirty="0">
              <a:latin typeface="+mj-lt"/>
              <a:cs typeface="Calibri" panose="020F0502020204030204" pitchFamily="34" charset="0"/>
            </a:endParaRPr>
          </a:p>
          <a:p>
            <a:pPr>
              <a:buFont typeface="Wingdings" pitchFamily="2" charset="2"/>
              <a:buChar char="§"/>
            </a:pPr>
            <a:r>
              <a:rPr lang="en-US" sz="1400" b="1" dirty="0">
                <a:latin typeface="+mj-lt"/>
                <a:cs typeface="Calibri" panose="020F0502020204030204" pitchFamily="34" charset="0"/>
              </a:rPr>
              <a:t>   Cost plus Fixed Fee Contract</a:t>
            </a:r>
          </a:p>
          <a:p>
            <a:pPr lvl="1">
              <a:buFont typeface="Arial" pitchFamily="34" charset="0"/>
              <a:buChar char="•"/>
            </a:pPr>
            <a:r>
              <a:rPr lang="en-US" sz="1400" dirty="0">
                <a:latin typeface="+mj-lt"/>
                <a:cs typeface="Calibri" panose="020F0502020204030204" pitchFamily="34" charset="0"/>
              </a:rPr>
              <a:t>     Estimated price of project: $</a:t>
            </a:r>
            <a:r>
              <a:rPr lang="en-US" sz="1400" dirty="0">
                <a:cs typeface="Calibri" panose="020F0502020204030204" pitchFamily="34" charset="0"/>
              </a:rPr>
              <a:t> 1,080,000</a:t>
            </a:r>
            <a:endParaRPr lang="en-US" sz="1400" dirty="0">
              <a:latin typeface="+mj-lt"/>
              <a:cs typeface="Calibri" panose="020F0502020204030204" pitchFamily="34" charset="0"/>
            </a:endParaRPr>
          </a:p>
          <a:p>
            <a:pPr lvl="1">
              <a:buFont typeface="Arial" pitchFamily="34" charset="0"/>
              <a:buChar char="•"/>
            </a:pPr>
            <a:r>
              <a:rPr lang="en-US" sz="1400" dirty="0">
                <a:latin typeface="+mj-lt"/>
                <a:cs typeface="Calibri" panose="020F0502020204030204" pitchFamily="34" charset="0"/>
              </a:rPr>
              <a:t>     Fixed Fee: $30,000</a:t>
            </a:r>
          </a:p>
          <a:p>
            <a:pPr>
              <a:buFont typeface="Arial" pitchFamily="34" charset="0"/>
              <a:buChar char="•"/>
            </a:pPr>
            <a:r>
              <a:rPr lang="en-US" sz="1400" dirty="0">
                <a:latin typeface="+mj-lt"/>
                <a:cs typeface="Calibri" panose="020F0502020204030204" pitchFamily="34" charset="0"/>
              </a:rPr>
              <a:t>    </a:t>
            </a:r>
            <a:r>
              <a:rPr lang="en-US" sz="1400" b="1" dirty="0">
                <a:solidFill>
                  <a:srgbClr val="2C5086"/>
                </a:solidFill>
                <a:cs typeface="Calibri" panose="020F0502020204030204" pitchFamily="34" charset="0"/>
              </a:rPr>
              <a:t>If the project is completed by the seller at</a:t>
            </a:r>
            <a:endParaRPr lang="en-US" sz="1400" dirty="0">
              <a:latin typeface="+mj-lt"/>
              <a:cs typeface="Calibri" panose="020F0502020204030204" pitchFamily="34" charset="0"/>
            </a:endParaRPr>
          </a:p>
          <a:p>
            <a:r>
              <a:rPr lang="en-US" sz="1400" dirty="0">
                <a:latin typeface="+mj-lt"/>
                <a:cs typeface="Calibri" panose="020F0502020204030204" pitchFamily="34" charset="0"/>
              </a:rPr>
              <a:t>     </a:t>
            </a:r>
            <a:r>
              <a:rPr lang="en-US" sz="1400" b="1" dirty="0">
                <a:solidFill>
                  <a:srgbClr val="2C5086"/>
                </a:solidFill>
                <a:latin typeface="+mj-lt"/>
                <a:cs typeface="Calibri" panose="020F0502020204030204" pitchFamily="34" charset="0"/>
              </a:rPr>
              <a:t>$</a:t>
            </a:r>
            <a:r>
              <a:rPr lang="en-US" sz="1400" b="1" dirty="0">
                <a:solidFill>
                  <a:srgbClr val="2C5086"/>
                </a:solidFill>
                <a:cs typeface="Calibri" panose="020F0502020204030204" pitchFamily="34" charset="0"/>
              </a:rPr>
              <a:t>1,100,000</a:t>
            </a:r>
            <a:r>
              <a:rPr lang="en-US" sz="1400" dirty="0">
                <a:latin typeface="+mj-lt"/>
                <a:cs typeface="Calibri" panose="020F0502020204030204" pitchFamily="34" charset="0"/>
              </a:rPr>
              <a:t>, </a:t>
            </a:r>
          </a:p>
          <a:p>
            <a:r>
              <a:rPr lang="en-US" sz="1400" dirty="0">
                <a:latin typeface="+mj-lt"/>
                <a:cs typeface="Calibri" panose="020F0502020204030204" pitchFamily="34" charset="0"/>
              </a:rPr>
              <a:t>     then the seller would receive            </a:t>
            </a:r>
          </a:p>
          <a:p>
            <a:r>
              <a:rPr lang="en-US" sz="1400" dirty="0">
                <a:latin typeface="+mj-lt"/>
                <a:cs typeface="Calibri" panose="020F0502020204030204" pitchFamily="34" charset="0"/>
              </a:rPr>
              <a:t>     $</a:t>
            </a:r>
            <a:r>
              <a:rPr lang="en-US" sz="1400" dirty="0">
                <a:cs typeface="Calibri" panose="020F0502020204030204" pitchFamily="34" charset="0"/>
              </a:rPr>
              <a:t> 1,100,000 </a:t>
            </a:r>
            <a:r>
              <a:rPr lang="en-US" sz="1400" dirty="0">
                <a:latin typeface="+mj-lt"/>
                <a:cs typeface="Calibri" panose="020F0502020204030204" pitchFamily="34" charset="0"/>
              </a:rPr>
              <a:t>+$30,000+</a:t>
            </a:r>
          </a:p>
          <a:p>
            <a:r>
              <a:rPr lang="en-US" sz="1400" dirty="0">
                <a:latin typeface="+mj-lt"/>
                <a:cs typeface="Calibri" panose="020F0502020204030204" pitchFamily="34" charset="0"/>
              </a:rPr>
              <a:t>     ($</a:t>
            </a:r>
            <a:r>
              <a:rPr lang="en-US" sz="1400" dirty="0">
                <a:cs typeface="Calibri" panose="020F0502020204030204" pitchFamily="34" charset="0"/>
              </a:rPr>
              <a:t> 1,080,000 - </a:t>
            </a:r>
            <a:r>
              <a:rPr lang="en-US" sz="1400" dirty="0">
                <a:latin typeface="+mj-lt"/>
                <a:cs typeface="Calibri" panose="020F0502020204030204" pitchFamily="34" charset="0"/>
              </a:rPr>
              <a:t>$</a:t>
            </a:r>
            <a:r>
              <a:rPr lang="en-US" sz="1400" dirty="0">
                <a:cs typeface="Calibri" panose="020F0502020204030204" pitchFamily="34" charset="0"/>
              </a:rPr>
              <a:t>1,100,000</a:t>
            </a:r>
            <a:r>
              <a:rPr lang="en-US" sz="1400" dirty="0">
                <a:latin typeface="+mj-lt"/>
                <a:cs typeface="Calibri" panose="020F0502020204030204" pitchFamily="34" charset="0"/>
              </a:rPr>
              <a:t>)=$</a:t>
            </a:r>
            <a:r>
              <a:rPr lang="en-US" sz="1400" dirty="0">
                <a:cs typeface="Calibri" panose="020F0502020204030204" pitchFamily="34" charset="0"/>
              </a:rPr>
              <a:t> 1,110,000 </a:t>
            </a:r>
          </a:p>
          <a:p>
            <a:r>
              <a:rPr lang="en-US" sz="1400" dirty="0">
                <a:latin typeface="+mj-lt"/>
                <a:cs typeface="Calibri" panose="020F0502020204030204" pitchFamily="34" charset="0"/>
              </a:rPr>
              <a:t>     </a:t>
            </a:r>
            <a:r>
              <a:rPr lang="en-US" sz="1400" dirty="0">
                <a:solidFill>
                  <a:srgbClr val="FF0000"/>
                </a:solidFill>
                <a:latin typeface="+mj-lt"/>
                <a:cs typeface="Calibri" panose="020F0502020204030204" pitchFamily="34" charset="0"/>
              </a:rPr>
              <a:t>Profit = $10,000</a:t>
            </a:r>
          </a:p>
          <a:p>
            <a:pPr>
              <a:buFont typeface="Arial" pitchFamily="34" charset="0"/>
              <a:buChar char="•"/>
            </a:pPr>
            <a:r>
              <a:rPr lang="en-US" sz="1400" b="1" dirty="0">
                <a:solidFill>
                  <a:srgbClr val="2C5086"/>
                </a:solidFill>
                <a:cs typeface="Calibri" panose="020F0502020204030204" pitchFamily="34" charset="0"/>
              </a:rPr>
              <a:t>    If the project is completed by the seller at</a:t>
            </a:r>
            <a:r>
              <a:rPr lang="en-US" sz="1400" dirty="0">
                <a:latin typeface="+mj-lt"/>
                <a:cs typeface="Calibri" panose="020F0502020204030204" pitchFamily="34" charset="0"/>
              </a:rPr>
              <a:t>        </a:t>
            </a:r>
          </a:p>
          <a:p>
            <a:r>
              <a:rPr lang="en-US" sz="1400" b="1" dirty="0">
                <a:solidFill>
                  <a:srgbClr val="2C5086"/>
                </a:solidFill>
                <a:latin typeface="+mj-lt"/>
                <a:cs typeface="Calibri" panose="020F0502020204030204" pitchFamily="34" charset="0"/>
              </a:rPr>
              <a:t>     $</a:t>
            </a:r>
            <a:r>
              <a:rPr lang="en-US" sz="1400" b="1" dirty="0">
                <a:solidFill>
                  <a:srgbClr val="2C5086"/>
                </a:solidFill>
                <a:cs typeface="Calibri" panose="020F0502020204030204" pitchFamily="34" charset="0"/>
              </a:rPr>
              <a:t>1,060,000</a:t>
            </a:r>
            <a:r>
              <a:rPr lang="en-US" sz="1400" dirty="0">
                <a:latin typeface="+mj-lt"/>
                <a:cs typeface="Calibri" panose="020F0502020204030204" pitchFamily="34" charset="0"/>
              </a:rPr>
              <a:t>, then</a:t>
            </a:r>
          </a:p>
          <a:p>
            <a:r>
              <a:rPr lang="en-US" sz="1400" dirty="0">
                <a:latin typeface="+mj-lt"/>
                <a:cs typeface="Calibri" panose="020F0502020204030204" pitchFamily="34" charset="0"/>
              </a:rPr>
              <a:t>     the seller would receive </a:t>
            </a:r>
          </a:p>
          <a:p>
            <a:r>
              <a:rPr lang="en-US" sz="1400" dirty="0">
                <a:latin typeface="+mj-lt"/>
                <a:cs typeface="Calibri" panose="020F0502020204030204" pitchFamily="34" charset="0"/>
              </a:rPr>
              <a:t>     $</a:t>
            </a:r>
            <a:r>
              <a:rPr lang="en-US" sz="1400" dirty="0">
                <a:cs typeface="Calibri" panose="020F0502020204030204" pitchFamily="34" charset="0"/>
              </a:rPr>
              <a:t> 1,060,000 </a:t>
            </a:r>
            <a:r>
              <a:rPr lang="en-US" sz="1400" dirty="0">
                <a:latin typeface="+mj-lt"/>
                <a:cs typeface="Calibri" panose="020F0502020204030204" pitchFamily="34" charset="0"/>
              </a:rPr>
              <a:t>+$30,000=$1,090,000</a:t>
            </a:r>
          </a:p>
          <a:p>
            <a:r>
              <a:rPr lang="en-US" sz="1400" dirty="0">
                <a:solidFill>
                  <a:srgbClr val="FF0000"/>
                </a:solidFill>
                <a:latin typeface="+mj-lt"/>
                <a:cs typeface="Calibri" panose="020F0502020204030204" pitchFamily="34" charset="0"/>
              </a:rPr>
              <a:t>     Profit = 30,000</a:t>
            </a:r>
          </a:p>
          <a:p>
            <a:endParaRPr lang="en-US" sz="1400" dirty="0">
              <a:solidFill>
                <a:srgbClr val="FF0000"/>
              </a:solidFill>
              <a:latin typeface="+mj-lt"/>
              <a:cs typeface="Calibri" panose="020F0502020204030204" pitchFamily="34" charset="0"/>
            </a:endParaRPr>
          </a:p>
          <a:p>
            <a:endParaRPr lang="en-US" sz="1400" dirty="0">
              <a:solidFill>
                <a:srgbClr val="FF0000"/>
              </a:solidFill>
              <a:latin typeface="+mj-lt"/>
              <a:cs typeface="Calibri" panose="020F0502020204030204" pitchFamily="34" charset="0"/>
            </a:endParaRPr>
          </a:p>
          <a:p>
            <a:endParaRPr lang="en-US" sz="1400" dirty="0">
              <a:latin typeface="+mj-lt"/>
            </a:endParaRPr>
          </a:p>
        </p:txBody>
      </p:sp>
      <p:sp>
        <p:nvSpPr>
          <p:cNvPr id="6" name="Content Placeholder 3">
            <a:extLst>
              <a:ext uri="{FF2B5EF4-FFF2-40B4-BE49-F238E27FC236}">
                <a16:creationId xmlns="" xmlns:a16="http://schemas.microsoft.com/office/drawing/2014/main" id="{87D705B4-4376-477C-BD29-2B8D841E18EE}"/>
              </a:ext>
            </a:extLst>
          </p:cNvPr>
          <p:cNvSpPr txBox="1">
            <a:spLocks/>
          </p:cNvSpPr>
          <p:nvPr/>
        </p:nvSpPr>
        <p:spPr>
          <a:xfrm>
            <a:off x="6080919" y="1600200"/>
            <a:ext cx="5675524" cy="4419600"/>
          </a:xfrm>
          <a:prstGeom prst="rect">
            <a:avLst/>
          </a:prstGeom>
          <a:ln>
            <a:solidFill>
              <a:schemeClr val="tx1"/>
            </a:solidFill>
          </a:ln>
        </p:spPr>
        <p:txBody>
          <a:bodyPr>
            <a:normAutofit/>
          </a:body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1400" b="1"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Cost plus Incentive Fee Contract</a:t>
            </a:r>
          </a:p>
          <a:p>
            <a:pPr lvl="1">
              <a:spcBef>
                <a:spcPct val="20000"/>
              </a:spcBef>
              <a:buFont typeface="Arial" pitchFamily="34" charset="0"/>
              <a:buChar char="•"/>
            </a:pPr>
            <a:r>
              <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Sharing Formula is 75/25</a:t>
            </a:r>
          </a:p>
          <a:p>
            <a:pPr lvl="1">
              <a:spcBef>
                <a:spcPct val="20000"/>
              </a:spcBef>
              <a:buFont typeface="Arial" pitchFamily="34" charset="0"/>
              <a:buChar char="•"/>
            </a:pPr>
            <a:r>
              <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Allowable Cost: $</a:t>
            </a:r>
            <a:r>
              <a:rPr lang="en-US" sz="1300" dirty="0">
                <a:cs typeface="Calibri" panose="020F0502020204030204" pitchFamily="34" charset="0"/>
              </a:rPr>
              <a:t> 1,080,000</a:t>
            </a:r>
            <a:endPar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endParaRPr>
          </a:p>
          <a:p>
            <a:pPr lvl="1">
              <a:spcBef>
                <a:spcPct val="20000"/>
              </a:spcBef>
              <a:buFont typeface="Arial" pitchFamily="34" charset="0"/>
              <a:buChar char="•"/>
            </a:pPr>
            <a:r>
              <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Target Fee: $40,000</a:t>
            </a:r>
          </a:p>
          <a:p>
            <a:pPr lvl="1">
              <a:spcBef>
                <a:spcPct val="20000"/>
              </a:spcBef>
              <a:buFont typeface="Arial" pitchFamily="34" charset="0"/>
              <a:buChar char="•"/>
            </a:pPr>
            <a:r>
              <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Maximum Fee: $60,000</a:t>
            </a:r>
          </a:p>
          <a:p>
            <a:pPr lvl="1">
              <a:spcBef>
                <a:spcPct val="20000"/>
              </a:spcBef>
              <a:buFont typeface="Arial" pitchFamily="34" charset="0"/>
              <a:buChar char="•"/>
            </a:pPr>
            <a:r>
              <a:rPr kumimoji="0" lang="en-US" sz="13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Minimum Fee: $25,000</a:t>
            </a:r>
          </a:p>
          <a:p>
            <a:pPr>
              <a:spcBef>
                <a:spcPct val="20000"/>
              </a:spcBef>
              <a:buFont typeface="Arial" pitchFamily="34" charset="0"/>
              <a:buChar char="•"/>
            </a:pP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a:t>
            </a:r>
            <a:r>
              <a:rPr kumimoji="0" lang="en-US" sz="1400" b="1" i="0" u="none" strike="noStrike" kern="1200" cap="none" spc="0" normalizeH="0" baseline="0" noProof="0" dirty="0">
                <a:ln>
                  <a:noFill/>
                </a:ln>
                <a:solidFill>
                  <a:srgbClr val="2C5086"/>
                </a:solidFill>
                <a:effectLst/>
                <a:uLnTx/>
                <a:uFillTx/>
                <a:latin typeface="+mj-lt"/>
                <a:ea typeface="+mn-ea"/>
                <a:cs typeface="Calibri" panose="020F0502020204030204" pitchFamily="34" charset="0"/>
              </a:rPr>
              <a:t>If the</a:t>
            </a:r>
            <a:r>
              <a:rPr kumimoji="0" lang="en-US" sz="1400" b="1" i="0" u="none" strike="noStrike" kern="1200" cap="none" spc="0" normalizeH="0" noProof="0" dirty="0">
                <a:ln>
                  <a:noFill/>
                </a:ln>
                <a:solidFill>
                  <a:srgbClr val="2C5086"/>
                </a:solidFill>
                <a:effectLst/>
                <a:uLnTx/>
                <a:uFillTx/>
                <a:latin typeface="+mj-lt"/>
                <a:ea typeface="+mn-ea"/>
                <a:cs typeface="Calibri" panose="020F0502020204030204" pitchFamily="34" charset="0"/>
              </a:rPr>
              <a:t> project is</a:t>
            </a:r>
            <a:r>
              <a:rPr kumimoji="0" lang="en-US" sz="1400" b="1" i="0" u="none" strike="noStrike" kern="1200" cap="none" spc="0" normalizeH="0" baseline="0" noProof="0" dirty="0">
                <a:ln>
                  <a:noFill/>
                </a:ln>
                <a:solidFill>
                  <a:srgbClr val="2C5086"/>
                </a:solidFill>
                <a:effectLst/>
                <a:uLnTx/>
                <a:uFillTx/>
                <a:latin typeface="+mj-lt"/>
                <a:ea typeface="+mn-ea"/>
                <a:cs typeface="Calibri" panose="020F0502020204030204" pitchFamily="34" charset="0"/>
              </a:rPr>
              <a:t> completed by the</a:t>
            </a:r>
            <a:r>
              <a:rPr lang="en-US" sz="1400" b="1" dirty="0">
                <a:solidFill>
                  <a:srgbClr val="2C5086"/>
                </a:solidFill>
                <a:latin typeface="+mj-lt"/>
                <a:cs typeface="Calibri" panose="020F0502020204030204" pitchFamily="34" charset="0"/>
              </a:rPr>
              <a:t> </a:t>
            </a:r>
            <a:r>
              <a:rPr kumimoji="0" lang="en-US" sz="1400" b="1" i="0" u="none" strike="noStrike" kern="1200" cap="none" spc="0" normalizeH="0" noProof="0" dirty="0">
                <a:ln>
                  <a:noFill/>
                </a:ln>
                <a:solidFill>
                  <a:srgbClr val="2C5086"/>
                </a:solidFill>
                <a:effectLst/>
                <a:uLnTx/>
                <a:uFillTx/>
                <a:latin typeface="+mj-lt"/>
                <a:ea typeface="+mn-ea"/>
                <a:cs typeface="Calibri" panose="020F0502020204030204" pitchFamily="34" charset="0"/>
              </a:rPr>
              <a:t>seller at</a:t>
            </a:r>
            <a:r>
              <a:rPr kumimoji="0" lang="en-US" sz="1400" b="1" i="0" u="none" strike="noStrike" kern="1200" cap="none" spc="0" normalizeH="0" baseline="0" noProof="0" dirty="0">
                <a:ln>
                  <a:noFill/>
                </a:ln>
                <a:solidFill>
                  <a:srgbClr val="2C5086"/>
                </a:solidFill>
                <a:effectLst/>
                <a:uLnTx/>
                <a:uFillTx/>
                <a:latin typeface="+mj-lt"/>
                <a:ea typeface="+mn-ea"/>
                <a:cs typeface="Calibri" panose="020F0502020204030204" pitchFamily="34" charset="0"/>
              </a:rPr>
              <a:t>  </a:t>
            </a:r>
          </a:p>
          <a:p>
            <a:pPr>
              <a:spcBef>
                <a:spcPct val="20000"/>
              </a:spcBef>
            </a:pPr>
            <a:r>
              <a:rPr lang="en-US" sz="1400" b="1" dirty="0">
                <a:solidFill>
                  <a:srgbClr val="2C5086"/>
                </a:solidFill>
                <a:latin typeface="+mj-lt"/>
                <a:cs typeface="Calibri" panose="020F0502020204030204" pitchFamily="34" charset="0"/>
              </a:rPr>
              <a:t>         </a:t>
            </a:r>
            <a:r>
              <a:rPr kumimoji="0" lang="en-US" sz="1400" b="1" i="0" u="none" strike="noStrike" kern="1200" cap="none" spc="0" normalizeH="0" baseline="0" noProof="0" dirty="0">
                <a:ln>
                  <a:noFill/>
                </a:ln>
                <a:solidFill>
                  <a:srgbClr val="2C5086"/>
                </a:solidFill>
                <a:effectLst/>
                <a:uLnTx/>
                <a:uFillTx/>
                <a:latin typeface="+mj-lt"/>
                <a:ea typeface="+mn-ea"/>
                <a:cs typeface="Calibri" panose="020F0502020204030204" pitchFamily="34" charset="0"/>
              </a:rPr>
              <a:t>$1,050,000,</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a:latin typeface="+mj-lt"/>
                <a:cs typeface="Calibri" panose="020F0502020204030204" pitchFamily="34" charset="0"/>
              </a:rPr>
              <a:t>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then the seller would receive </a:t>
            </a:r>
          </a:p>
          <a:p>
            <a:pPr lvl="0">
              <a:spcBef>
                <a:spcPct val="20000"/>
              </a:spcBef>
            </a:pP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a:t>
            </a:r>
            <a:r>
              <a:rPr lang="en-US" sz="1400" dirty="0">
                <a:cs typeface="Calibri" panose="020F0502020204030204" pitchFamily="34" charset="0"/>
              </a:rPr>
              <a:t>1,050,000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a:t>
            </a:r>
            <a:r>
              <a:rPr lang="en-US" sz="1400" dirty="0">
                <a:cs typeface="Calibri" panose="020F0502020204030204" pitchFamily="34" charset="0"/>
              </a:rPr>
              <a:t>1,080,000- 1,050,000</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)*0.25</a:t>
            </a:r>
          </a:p>
          <a:p>
            <a:pPr lvl="0">
              <a:spcBef>
                <a:spcPct val="20000"/>
              </a:spcBef>
            </a:pPr>
            <a:r>
              <a:rPr lang="en-US" sz="1400" dirty="0">
                <a:latin typeface="+mj-lt"/>
                <a:cs typeface="Calibri" panose="020F0502020204030204" pitchFamily="34" charset="0"/>
              </a:rPr>
              <a:t>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+40,000</a:t>
            </a:r>
            <a:r>
              <a:rPr lang="en-US" sz="1400" dirty="0">
                <a:latin typeface="+mj-lt"/>
                <a:cs typeface="Calibri" panose="020F0502020204030204" pitchFamily="34" charset="0"/>
              </a:rPr>
              <a:t>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=$1,097,500</a:t>
            </a:r>
          </a:p>
          <a:p>
            <a:pPr lvl="0">
              <a:spcBef>
                <a:spcPct val="20000"/>
              </a:spcBef>
            </a:pPr>
            <a:r>
              <a:rPr lang="en-US" sz="1400" dirty="0">
                <a:latin typeface="+mj-lt"/>
                <a:cs typeface="Calibri" panose="020F0502020204030204" pitchFamily="34" charset="0"/>
              </a:rPr>
              <a:t>         </a:t>
            </a:r>
            <a:r>
              <a:rPr lang="en-US" sz="1400" dirty="0">
                <a:solidFill>
                  <a:srgbClr val="FF0000"/>
                </a:solidFill>
                <a:latin typeface="+mj-lt"/>
                <a:cs typeface="Calibri" panose="020F0502020204030204" pitchFamily="34" charset="0"/>
              </a:rPr>
              <a:t>Profit = $47,500</a:t>
            </a:r>
            <a:endParaRPr kumimoji="0" lang="en-US" sz="1400" b="0" i="0" u="none" strike="noStrike" kern="1200" cap="none" spc="0" normalizeH="0" baseline="0" noProof="0" dirty="0">
              <a:ln>
                <a:noFill/>
              </a:ln>
              <a:solidFill>
                <a:srgbClr val="FF0000"/>
              </a:solidFill>
              <a:effectLst/>
              <a:uLnTx/>
              <a:uFillTx/>
              <a:latin typeface="+mj-lt"/>
              <a:ea typeface="+mn-ea"/>
              <a:cs typeface="Calibri" panose="020F0502020204030204" pitchFamily="34" charset="0"/>
            </a:endParaRPr>
          </a:p>
          <a:p>
            <a:pPr lvl="0">
              <a:spcBef>
                <a:spcPct val="20000"/>
              </a:spcBef>
              <a:buFont typeface="Arial" pitchFamily="34" charset="0"/>
              <a:buChar char="•"/>
            </a:pP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a:t>
            </a:r>
            <a:r>
              <a:rPr lang="en-US" sz="1400" b="1" dirty="0">
                <a:solidFill>
                  <a:srgbClr val="2C5086"/>
                </a:solidFill>
                <a:cs typeface="Calibri" panose="020F0502020204030204" pitchFamily="34" charset="0"/>
              </a:rPr>
              <a:t>If the project is completed by the seller at  </a:t>
            </a:r>
          </a:p>
          <a:p>
            <a:pPr lvl="0">
              <a:spcBef>
                <a:spcPct val="20000"/>
              </a:spcBef>
            </a:pPr>
            <a:r>
              <a:rPr kumimoji="0" lang="en-US" sz="1400" b="1" i="0" u="none" strike="noStrike" kern="1200" cap="none" spc="0" normalizeH="0" noProof="0" dirty="0">
                <a:ln>
                  <a:noFill/>
                </a:ln>
                <a:solidFill>
                  <a:srgbClr val="2C5086"/>
                </a:solidFill>
                <a:effectLst/>
                <a:uLnTx/>
                <a:uFillTx/>
                <a:latin typeface="+mj-lt"/>
                <a:ea typeface="+mn-ea"/>
                <a:cs typeface="Calibri" panose="020F0502020204030204" pitchFamily="34" charset="0"/>
              </a:rPr>
              <a:t>         $1,100,000</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1400" dirty="0">
                <a:latin typeface="+mj-lt"/>
                <a:cs typeface="Calibri" panose="020F0502020204030204" pitchFamily="34" charset="0"/>
              </a:rPr>
              <a:t>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then the seller would receive</a:t>
            </a:r>
          </a:p>
          <a:p>
            <a:pPr lvl="0">
              <a:spcBef>
                <a:spcPct val="20000"/>
              </a:spcBef>
            </a:pP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         $</a:t>
            </a:r>
            <a:r>
              <a:rPr lang="en-US" sz="1400" dirty="0">
                <a:cs typeface="Calibri" panose="020F0502020204030204" pitchFamily="34" charset="0"/>
              </a:rPr>
              <a:t>1,100,000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+$25,000</a:t>
            </a:r>
            <a:r>
              <a:rPr lang="en-US" sz="1400" dirty="0">
                <a:latin typeface="+mj-lt"/>
                <a:cs typeface="Calibri" panose="020F0502020204030204" pitchFamily="34" charset="0"/>
              </a:rPr>
              <a:t> </a:t>
            </a:r>
            <a:r>
              <a:rPr kumimoji="0" lang="en-US" sz="1400" b="0" i="0" u="none" strike="noStrike" kern="1200" cap="none" spc="0" normalizeH="0" baseline="0" noProof="0" dirty="0">
                <a:ln>
                  <a:noFill/>
                </a:ln>
                <a:solidFill>
                  <a:schemeClr val="tx1"/>
                </a:solidFill>
                <a:effectLst/>
                <a:uLnTx/>
                <a:uFillTx/>
                <a:latin typeface="+mj-lt"/>
                <a:ea typeface="+mn-ea"/>
                <a:cs typeface="Calibri" panose="020F0502020204030204" pitchFamily="34" charset="0"/>
              </a:rPr>
              <a:t>=$1,125,000</a:t>
            </a:r>
          </a:p>
          <a:p>
            <a:pPr marL="342900" marR="0" lvl="0" indent="-342900" algn="l" defTabSz="914400" rtl="0" eaLnBrk="1" fontAlgn="auto" latinLnBrk="0" hangingPunct="1">
              <a:lnSpc>
                <a:spcPct val="100000"/>
              </a:lnSpc>
              <a:spcBef>
                <a:spcPct val="20000"/>
              </a:spcBef>
              <a:spcAft>
                <a:spcPts val="0"/>
              </a:spcAft>
              <a:buClrTx/>
              <a:buSzTx/>
              <a:tabLst/>
              <a:defRPr/>
            </a:pPr>
            <a:r>
              <a:rPr lang="en-US" sz="1400" dirty="0">
                <a:latin typeface="+mj-lt"/>
              </a:rPr>
              <a:t>         </a:t>
            </a:r>
            <a:r>
              <a:rPr lang="en-US" sz="1400" dirty="0">
                <a:solidFill>
                  <a:srgbClr val="FF0000"/>
                </a:solidFill>
                <a:latin typeface="+mj-lt"/>
              </a:rPr>
              <a:t>Profit = $25,000</a:t>
            </a:r>
            <a:endParaRPr kumimoji="0" lang="en-US" sz="1400" b="0" i="0" u="none" strike="noStrike" kern="1200" cap="none" spc="0" normalizeH="0" baseline="0" noProof="0" dirty="0">
              <a:ln>
                <a:noFill/>
              </a:ln>
              <a:solidFill>
                <a:srgbClr val="FF0000"/>
              </a:solidFill>
              <a:effectLst/>
              <a:uLnTx/>
              <a:uFillTx/>
              <a:latin typeface="+mj-lt"/>
              <a:ea typeface="+mn-ea"/>
              <a:cs typeface="+mn-cs"/>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lstStyle/>
          <a:p>
            <a:r>
              <a:rPr lang="en-US" dirty="0"/>
              <a:t>PROCUREMENT MANAGEMENT PLAN (cont..)</a:t>
            </a:r>
          </a:p>
        </p:txBody>
      </p:sp>
      <p:sp>
        <p:nvSpPr>
          <p:cNvPr id="3" name="Content Placeholder 2"/>
          <p:cNvSpPr>
            <a:spLocks noGrp="1"/>
          </p:cNvSpPr>
          <p:nvPr>
            <p:ph idx="1"/>
          </p:nvPr>
        </p:nvSpPr>
        <p:spPr>
          <a:xfrm>
            <a:off x="608092" y="1219203"/>
            <a:ext cx="10945654" cy="4525963"/>
          </a:xfrm>
        </p:spPr>
        <p:txBody>
          <a:bodyPr>
            <a:normAutofit/>
          </a:bodyPr>
          <a:lstStyle/>
          <a:p>
            <a:pPr lvl="0">
              <a:buFont typeface="Wingdings" pitchFamily="2" charset="2"/>
              <a:buChar char="§"/>
            </a:pPr>
            <a:r>
              <a:rPr lang="en-US" sz="1900" dirty="0"/>
              <a:t>Selected Contract:</a:t>
            </a:r>
          </a:p>
          <a:p>
            <a:pPr lvl="0">
              <a:buNone/>
            </a:pPr>
            <a:r>
              <a:rPr lang="en-US" sz="1900" dirty="0"/>
              <a:t>	</a:t>
            </a:r>
            <a:r>
              <a:rPr lang="en-US" sz="1900" dirty="0">
                <a:cs typeface="Calibri" panose="020F0502020204030204" pitchFamily="34" charset="0"/>
              </a:rPr>
              <a:t>Cost plus Incentive Fee Contract</a:t>
            </a:r>
          </a:p>
          <a:p>
            <a:pPr lvl="0">
              <a:buFont typeface="Wingdings" pitchFamily="2" charset="2"/>
              <a:buChar char="§"/>
            </a:pPr>
            <a:r>
              <a:rPr lang="en-US" sz="1900" dirty="0">
                <a:cs typeface="Calibri" panose="020F0502020204030204" pitchFamily="34" charset="0"/>
              </a:rPr>
              <a:t>Justification: </a:t>
            </a:r>
          </a:p>
          <a:p>
            <a:pPr lvl="0">
              <a:buNone/>
            </a:pPr>
            <a:r>
              <a:rPr lang="en-US" sz="1900" dirty="0">
                <a:cs typeface="Calibri" panose="020F0502020204030204" pitchFamily="34" charset="0"/>
              </a:rPr>
              <a:t>	</a:t>
            </a:r>
            <a:r>
              <a:rPr lang="en-US" sz="1900" dirty="0"/>
              <a:t>A cost-plus incentive fee contract provides a way to apply any savings, whether financial or by completing work ahead of schedule, that the contractor is able to secure to the pay that he or she will receive for the contracted work.</a:t>
            </a:r>
            <a:endParaRPr lang="en-US" sz="1900" dirty="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A260AE16-8852-4A0A-BBF6-F24E93BD783A}" type="slidenum">
              <a:rPr lang="en-US" smtClean="0"/>
              <a:pPr/>
              <a:t>33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10. STATEMENT OF WORK</a:t>
            </a:r>
          </a:p>
        </p:txBody>
      </p:sp>
      <p:sp>
        <p:nvSpPr>
          <p:cNvPr id="3" name="Content Placeholder 2"/>
          <p:cNvSpPr>
            <a:spLocks noGrp="1"/>
          </p:cNvSpPr>
          <p:nvPr>
            <p:ph idx="1"/>
          </p:nvPr>
        </p:nvSpPr>
        <p:spPr>
          <a:xfrm>
            <a:off x="608092" y="1143000"/>
            <a:ext cx="10945654" cy="5410200"/>
          </a:xfrm>
          <a:ln>
            <a:solidFill>
              <a:schemeClr val="accent1"/>
            </a:solidFill>
          </a:ln>
        </p:spPr>
        <p:txBody>
          <a:bodyPr>
            <a:normAutofit lnSpcReduction="10000"/>
          </a:bodyPr>
          <a:lstStyle/>
          <a:p>
            <a:pPr marL="514350" indent="-514350">
              <a:buFont typeface="Wingdings" pitchFamily="2" charset="2"/>
              <a:buChar char="§"/>
            </a:pPr>
            <a:r>
              <a:rPr lang="en-US" sz="1500" b="1" dirty="0">
                <a:solidFill>
                  <a:srgbClr val="0070C0"/>
                </a:solidFill>
              </a:rPr>
              <a:t>Title: </a:t>
            </a:r>
          </a:p>
          <a:p>
            <a:pPr marL="514350" indent="-514350">
              <a:buNone/>
            </a:pPr>
            <a:r>
              <a:rPr lang="en-US" sz="1500" dirty="0"/>
              <a:t>		</a:t>
            </a:r>
            <a:r>
              <a:rPr lang="en-US" sz="1400" dirty="0"/>
              <a:t>Business Intelligence Systems</a:t>
            </a:r>
          </a:p>
          <a:p>
            <a:pPr marL="514350" indent="-514350">
              <a:buFont typeface="Wingdings" pitchFamily="2" charset="2"/>
              <a:buChar char="§"/>
            </a:pPr>
            <a:r>
              <a:rPr lang="en-US" sz="1500" b="1" dirty="0">
                <a:solidFill>
                  <a:srgbClr val="0070C0"/>
                </a:solidFill>
              </a:rPr>
              <a:t>Introduction:</a:t>
            </a:r>
          </a:p>
          <a:p>
            <a:pPr marL="514350" indent="-514350">
              <a:buNone/>
            </a:pPr>
            <a:r>
              <a:rPr lang="en-US" sz="1400" dirty="0"/>
              <a:t>		Business intelligence (BI) is a technology-driven process for analyzing data and presenting actionable information which helps executives, managers and other corporate end users make informed business decisions.</a:t>
            </a:r>
          </a:p>
          <a:p>
            <a:pPr marL="514350" indent="-514350">
              <a:buFont typeface="Wingdings" pitchFamily="2" charset="2"/>
              <a:buChar char="§"/>
            </a:pPr>
            <a:r>
              <a:rPr lang="en-US" sz="1500" b="1" dirty="0">
                <a:solidFill>
                  <a:srgbClr val="0070C0"/>
                </a:solidFill>
              </a:rPr>
              <a:t>Objectives:</a:t>
            </a:r>
          </a:p>
          <a:p>
            <a:pPr marL="514350" indent="-514350">
              <a:buNone/>
            </a:pPr>
            <a:r>
              <a:rPr lang="en-US" sz="1200" dirty="0"/>
              <a:t>		</a:t>
            </a:r>
            <a:r>
              <a:rPr lang="en-US" sz="1400" dirty="0"/>
              <a:t>The goal of this project is to design and develop Business Intelligence tool with great data visualizations and ETL Integration. More information than ever lies within our reach today as intelligence is infused into the systems and processes that make our world work. The aim of business intelligence (BI) and performance dashboards is to make sense of the mountains of data available to us and to turn it into usable knowledge. </a:t>
            </a:r>
          </a:p>
          <a:p>
            <a:pPr marL="514350" indent="-514350">
              <a:buFont typeface="Wingdings" pitchFamily="2" charset="2"/>
              <a:buChar char="§"/>
            </a:pPr>
            <a:r>
              <a:rPr lang="en-US" sz="1500" b="1" dirty="0">
                <a:solidFill>
                  <a:srgbClr val="0070C0"/>
                </a:solidFill>
              </a:rPr>
              <a:t>Project Scope:</a:t>
            </a:r>
          </a:p>
          <a:p>
            <a:pPr marL="514350" indent="-514350">
              <a:buNone/>
            </a:pPr>
            <a:r>
              <a:rPr lang="en-US" sz="1200" dirty="0"/>
              <a:t>	</a:t>
            </a:r>
            <a:r>
              <a:rPr lang="en-US" sz="1400" dirty="0"/>
              <a:t>BI is evolving in every industry. The scope has expanded to more than just a set of standard, SQL-based reports. Following are the main functionality planned to implement:</a:t>
            </a:r>
            <a:endParaRPr lang="en-US" sz="1400" u="sng" dirty="0"/>
          </a:p>
          <a:p>
            <a:pPr marL="1314450" lvl="2" indent="-514350">
              <a:buFont typeface="Wingdings" pitchFamily="2" charset="2"/>
              <a:buChar char="§"/>
            </a:pPr>
            <a:r>
              <a:rPr lang="en-US" sz="1300" dirty="0"/>
              <a:t>Data visualization is the core of business intelligence. Both business analytics and business intelligence offers a variety of data visualization capabilities to convert the muddled sets of unstructured data into energetic images that convey meaning.</a:t>
            </a:r>
          </a:p>
          <a:p>
            <a:pPr marL="1314450" lvl="2" indent="-514350">
              <a:buFont typeface="Wingdings" pitchFamily="2" charset="2"/>
              <a:buChar char="§"/>
            </a:pPr>
            <a:r>
              <a:rPr lang="en-US" sz="1300" dirty="0"/>
              <a:t>An analytical dashboard is used to analyze massive amounts of data to allow users to inspect trends, envisage outcomes and discover insights. </a:t>
            </a:r>
          </a:p>
          <a:p>
            <a:pPr marL="1314450" lvl="2" indent="-514350">
              <a:buFont typeface="Wingdings" pitchFamily="2" charset="2"/>
              <a:buChar char="§"/>
            </a:pPr>
            <a:r>
              <a:rPr lang="en-US" sz="1300" dirty="0"/>
              <a:t>Predictive modeling involves creating, testing and validating a model to best predict the probability of an outcome. </a:t>
            </a:r>
          </a:p>
          <a:p>
            <a:pPr marL="514350" indent="-514350">
              <a:buNone/>
            </a:pPr>
            <a:r>
              <a:rPr lang="en-US" sz="1300" dirty="0"/>
              <a:t>	</a:t>
            </a:r>
          </a:p>
          <a:p>
            <a:pPr marL="514350" indent="-514350">
              <a:buNone/>
            </a:pPr>
            <a:endParaRPr lang="en-US" sz="12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34</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OF WORK (cont..)</a:t>
            </a:r>
          </a:p>
        </p:txBody>
      </p:sp>
      <p:sp>
        <p:nvSpPr>
          <p:cNvPr id="3" name="Content Placeholder 2"/>
          <p:cNvSpPr>
            <a:spLocks noGrp="1"/>
          </p:cNvSpPr>
          <p:nvPr>
            <p:ph idx="1"/>
          </p:nvPr>
        </p:nvSpPr>
        <p:spPr>
          <a:xfrm>
            <a:off x="608092" y="1066803"/>
            <a:ext cx="10945654" cy="5059363"/>
          </a:xfrm>
          <a:ln>
            <a:solidFill>
              <a:schemeClr val="accent1"/>
            </a:solidFill>
          </a:ln>
        </p:spPr>
        <p:txBody>
          <a:bodyPr>
            <a:normAutofit/>
          </a:bodyPr>
          <a:lstStyle/>
          <a:p>
            <a:pPr>
              <a:buFont typeface="Wingdings" pitchFamily="2" charset="2"/>
              <a:buChar char="§"/>
            </a:pPr>
            <a:r>
              <a:rPr lang="en-US" sz="1500" b="1" dirty="0">
                <a:solidFill>
                  <a:srgbClr val="0070C0"/>
                </a:solidFill>
              </a:rPr>
              <a:t>Milestones:</a:t>
            </a:r>
          </a:p>
          <a:p>
            <a:pPr>
              <a:buNone/>
            </a:pPr>
            <a:endParaRPr lang="en-US" sz="1500" b="1" dirty="0">
              <a:solidFill>
                <a:srgbClr val="0070C0"/>
              </a:solidFill>
            </a:endParaRPr>
          </a:p>
          <a:p>
            <a:pPr>
              <a:buNone/>
            </a:pPr>
            <a:endParaRPr lang="en-US" sz="1500" b="1" dirty="0">
              <a:solidFill>
                <a:srgbClr val="0070C0"/>
              </a:solidFill>
            </a:endParaRPr>
          </a:p>
          <a:p>
            <a:pPr>
              <a:buNone/>
            </a:pPr>
            <a:endParaRPr lang="en-US" sz="1500" b="1" dirty="0">
              <a:solidFill>
                <a:srgbClr val="0070C0"/>
              </a:solidFill>
            </a:endParaRPr>
          </a:p>
          <a:p>
            <a:pPr>
              <a:buNone/>
            </a:pPr>
            <a:endParaRPr lang="en-US" sz="1500" b="1" dirty="0">
              <a:solidFill>
                <a:srgbClr val="0070C0"/>
              </a:solidFill>
            </a:endParaRPr>
          </a:p>
          <a:p>
            <a:pPr>
              <a:buNone/>
            </a:pPr>
            <a:endParaRPr lang="en-US" sz="1500" b="1" dirty="0">
              <a:solidFill>
                <a:srgbClr val="0070C0"/>
              </a:solidFill>
            </a:endParaRPr>
          </a:p>
          <a:p>
            <a:pPr>
              <a:buFont typeface="Wingdings" pitchFamily="2" charset="2"/>
              <a:buChar char="§"/>
            </a:pPr>
            <a:r>
              <a:rPr lang="en-US" sz="1500" b="1" dirty="0">
                <a:solidFill>
                  <a:srgbClr val="0070C0"/>
                </a:solidFill>
              </a:rPr>
              <a:t>Project Schedule:</a:t>
            </a:r>
          </a:p>
          <a:p>
            <a:pPr lvl="1">
              <a:buFont typeface="Wingdings" pitchFamily="2" charset="2"/>
              <a:buChar char="§"/>
            </a:pPr>
            <a:r>
              <a:rPr lang="en-US" sz="1400" dirty="0"/>
              <a:t>Project Start Date: 06/01/2020</a:t>
            </a:r>
          </a:p>
          <a:p>
            <a:pPr lvl="1">
              <a:buFont typeface="Wingdings" pitchFamily="2" charset="2"/>
              <a:buChar char="§"/>
            </a:pPr>
            <a:r>
              <a:rPr lang="en-US" sz="1400" dirty="0"/>
              <a:t>Project End Date: 08/08/2022</a:t>
            </a:r>
          </a:p>
          <a:p>
            <a:pPr>
              <a:buFont typeface="Wingdings" pitchFamily="2" charset="2"/>
              <a:buChar char="§"/>
            </a:pPr>
            <a:r>
              <a:rPr lang="en-US" sz="1500" b="1" dirty="0">
                <a:solidFill>
                  <a:srgbClr val="0070C0"/>
                </a:solidFill>
              </a:rPr>
              <a:t>Work Requirements:</a:t>
            </a:r>
          </a:p>
          <a:p>
            <a:pPr lvl="1">
              <a:buFont typeface="Wingdings" pitchFamily="2" charset="2"/>
              <a:buChar char="§"/>
            </a:pPr>
            <a:r>
              <a:rPr lang="en-US" sz="1400" dirty="0"/>
              <a:t>Set the Key Performance Indicators</a:t>
            </a:r>
          </a:p>
          <a:p>
            <a:pPr lvl="1">
              <a:buFont typeface="Wingdings" pitchFamily="2" charset="2"/>
              <a:buChar char="§"/>
            </a:pPr>
            <a:r>
              <a:rPr lang="en-US" sz="1400" dirty="0"/>
              <a:t>Find out the best software.</a:t>
            </a:r>
          </a:p>
          <a:p>
            <a:pPr lvl="1">
              <a:buFont typeface="Wingdings" pitchFamily="2" charset="2"/>
              <a:buChar char="§"/>
            </a:pPr>
            <a:r>
              <a:rPr lang="en-US" sz="1400" dirty="0"/>
              <a:t>Define the tasks &amp; Delegate the Resources</a:t>
            </a:r>
          </a:p>
          <a:p>
            <a:pPr>
              <a:buFont typeface="Wingdings" pitchFamily="2" charset="2"/>
              <a:buChar char="§"/>
            </a:pPr>
            <a:r>
              <a:rPr lang="en-US" sz="1500" b="1" dirty="0">
                <a:solidFill>
                  <a:srgbClr val="0070C0"/>
                </a:solidFill>
              </a:rPr>
              <a:t>Critical Success Factors:</a:t>
            </a:r>
          </a:p>
          <a:p>
            <a:pPr lvl="1">
              <a:buFont typeface="Wingdings" pitchFamily="2" charset="2"/>
              <a:buChar char="§"/>
            </a:pPr>
            <a:r>
              <a:rPr lang="en-US" sz="1400" dirty="0"/>
              <a:t>System Quality and Information Quality</a:t>
            </a:r>
          </a:p>
          <a:p>
            <a:pPr lvl="1">
              <a:buFont typeface="Wingdings" pitchFamily="2" charset="2"/>
              <a:buChar char="§"/>
            </a:pPr>
            <a:r>
              <a:rPr lang="en-US" sz="1400" dirty="0"/>
              <a:t>Performance</a:t>
            </a:r>
          </a:p>
          <a:p>
            <a:pPr lvl="1">
              <a:buFont typeface="Wingdings" pitchFamily="2" charset="2"/>
              <a:buChar char="§"/>
            </a:pPr>
            <a:r>
              <a:rPr lang="en-US" sz="1400" dirty="0"/>
              <a:t>Business-Executive involvement</a:t>
            </a:r>
          </a:p>
          <a:p>
            <a:pPr>
              <a:buNone/>
            </a:pPr>
            <a:endParaRPr lang="en-US" sz="1650" dirty="0"/>
          </a:p>
          <a:p>
            <a:pPr lvl="1">
              <a:buFont typeface="Wingdings" pitchFamily="2" charset="2"/>
              <a:buChar char="§"/>
            </a:pPr>
            <a:endParaRPr lang="en-US" sz="125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35</a:t>
            </a:fld>
            <a:endParaRPr lang="en-US" dirty="0"/>
          </a:p>
        </p:txBody>
      </p:sp>
      <p:graphicFrame>
        <p:nvGraphicFramePr>
          <p:cNvPr id="5" name="Table 4"/>
          <p:cNvGraphicFramePr>
            <a:graphicFrameLocks noGrp="1"/>
          </p:cNvGraphicFramePr>
          <p:nvPr/>
        </p:nvGraphicFramePr>
        <p:xfrm>
          <a:off x="1216184" y="1447800"/>
          <a:ext cx="6283616" cy="1225550"/>
        </p:xfrm>
        <a:graphic>
          <a:graphicData uri="http://schemas.openxmlformats.org/drawingml/2006/table">
            <a:tbl>
              <a:tblPr/>
              <a:tblGrid>
                <a:gridCol w="2450611">
                  <a:extLst>
                    <a:ext uri="{9D8B030D-6E8A-4147-A177-3AD203B41FA5}">
                      <a16:colId xmlns="" xmlns:a16="http://schemas.microsoft.com/office/drawing/2014/main" val="20000"/>
                    </a:ext>
                  </a:extLst>
                </a:gridCol>
                <a:gridCol w="1916502">
                  <a:extLst>
                    <a:ext uri="{9D8B030D-6E8A-4147-A177-3AD203B41FA5}">
                      <a16:colId xmlns="" xmlns:a16="http://schemas.microsoft.com/office/drawing/2014/main" val="20001"/>
                    </a:ext>
                  </a:extLst>
                </a:gridCol>
                <a:gridCol w="1916502">
                  <a:extLst>
                    <a:ext uri="{9D8B030D-6E8A-4147-A177-3AD203B41FA5}">
                      <a16:colId xmlns="" xmlns:a16="http://schemas.microsoft.com/office/drawing/2014/main" val="20002"/>
                    </a:ext>
                  </a:extLst>
                </a:gridCol>
              </a:tblGrid>
              <a:tr h="245110">
                <a:tc>
                  <a:txBody>
                    <a:bodyPr/>
                    <a:lstStyle/>
                    <a:p>
                      <a:pPr algn="l" rtl="0" fontAlgn="ctr"/>
                      <a:r>
                        <a:rPr lang="en-US" sz="1300" b="0" i="0" u="none" strike="noStrike" dirty="0">
                          <a:solidFill>
                            <a:srgbClr val="FFFFFF"/>
                          </a:solidFill>
                          <a:latin typeface="+mn-lt"/>
                        </a:rPr>
                        <a:t>Milestone</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300" b="0" i="0" u="none" strike="noStrike">
                          <a:solidFill>
                            <a:srgbClr val="FFFFFF"/>
                          </a:solidFill>
                          <a:latin typeface="+mn-lt"/>
                        </a:rPr>
                        <a:t>StartDate</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tc>
                  <a:txBody>
                    <a:bodyPr/>
                    <a:lstStyle/>
                    <a:p>
                      <a:pPr algn="ctr" rtl="0" fontAlgn="ctr"/>
                      <a:r>
                        <a:rPr lang="en-US" sz="1300" b="0" i="0" u="none" strike="noStrike">
                          <a:solidFill>
                            <a:srgbClr val="FFFFFF"/>
                          </a:solidFill>
                          <a:latin typeface="+mn-lt"/>
                        </a:rPr>
                        <a:t>EndDate</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70C0"/>
                    </a:solidFill>
                  </a:tcPr>
                </a:tc>
                <a:extLst>
                  <a:ext uri="{0D108BD9-81ED-4DB2-BD59-A6C34878D82A}">
                    <a16:rowId xmlns="" xmlns:a16="http://schemas.microsoft.com/office/drawing/2014/main" val="10000"/>
                  </a:ext>
                </a:extLst>
              </a:tr>
              <a:tr h="245110">
                <a:tc>
                  <a:txBody>
                    <a:bodyPr/>
                    <a:lstStyle/>
                    <a:p>
                      <a:pPr algn="l" rtl="0" fontAlgn="ctr"/>
                      <a:r>
                        <a:rPr lang="en-US" sz="1300" b="0" i="0" u="none" strike="noStrike">
                          <a:solidFill>
                            <a:srgbClr val="000000"/>
                          </a:solidFill>
                          <a:latin typeface="+mn-lt"/>
                        </a:rPr>
                        <a:t>Release 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300" b="0" i="0" u="none" strike="noStrike">
                          <a:solidFill>
                            <a:srgbClr val="000000"/>
                          </a:solidFill>
                          <a:latin typeface="+mn-lt"/>
                        </a:rPr>
                        <a:t>4/7/2021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300" b="0" i="0" u="none" strike="noStrike">
                          <a:solidFill>
                            <a:srgbClr val="000000"/>
                          </a:solidFill>
                          <a:latin typeface="+mn-lt"/>
                        </a:rPr>
                        <a:t>9/6/2021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r h="245110">
                <a:tc>
                  <a:txBody>
                    <a:bodyPr/>
                    <a:lstStyle/>
                    <a:p>
                      <a:pPr algn="l" rtl="0" fontAlgn="ctr"/>
                      <a:r>
                        <a:rPr lang="en-US" sz="1300" b="0" i="0" u="none" strike="noStrike">
                          <a:solidFill>
                            <a:srgbClr val="000000"/>
                          </a:solidFill>
                          <a:latin typeface="+mn-lt"/>
                        </a:rPr>
                        <a:t>Release 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300" b="0" i="0" u="none" strike="noStrike">
                          <a:solidFill>
                            <a:srgbClr val="000000"/>
                          </a:solidFill>
                          <a:latin typeface="+mn-lt"/>
                        </a:rPr>
                        <a:t>9/7/2021</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300" b="0" i="0" u="none" strike="noStrike">
                          <a:solidFill>
                            <a:srgbClr val="000000"/>
                          </a:solidFill>
                          <a:latin typeface="+mn-lt"/>
                        </a:rPr>
                        <a:t>1/14/2022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2"/>
                  </a:ext>
                </a:extLst>
              </a:tr>
              <a:tr h="245110">
                <a:tc>
                  <a:txBody>
                    <a:bodyPr/>
                    <a:lstStyle/>
                    <a:p>
                      <a:pPr algn="l" rtl="0" fontAlgn="ctr"/>
                      <a:r>
                        <a:rPr lang="en-US" sz="1300" b="0" i="0" u="none" strike="noStrike">
                          <a:solidFill>
                            <a:srgbClr val="000000"/>
                          </a:solidFill>
                          <a:latin typeface="+mn-lt"/>
                        </a:rPr>
                        <a:t>Release 3</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300" b="0" i="0" u="none" strike="noStrike">
                          <a:solidFill>
                            <a:srgbClr val="000000"/>
                          </a:solidFill>
                          <a:latin typeface="+mn-lt"/>
                        </a:rPr>
                        <a:t>1/17/2022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300" b="0" i="0" u="none" strike="noStrike">
                          <a:solidFill>
                            <a:srgbClr val="000000"/>
                          </a:solidFill>
                          <a:latin typeface="+mn-lt"/>
                        </a:rPr>
                        <a:t>5/5/2022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3"/>
                  </a:ext>
                </a:extLst>
              </a:tr>
              <a:tr h="245110">
                <a:tc>
                  <a:txBody>
                    <a:bodyPr/>
                    <a:lstStyle/>
                    <a:p>
                      <a:pPr algn="l" rtl="0" fontAlgn="ctr"/>
                      <a:r>
                        <a:rPr lang="en-US" sz="1300" b="0" i="0" u="none" strike="noStrike" dirty="0">
                          <a:solidFill>
                            <a:srgbClr val="000000"/>
                          </a:solidFill>
                          <a:latin typeface="+mn-lt"/>
                        </a:rPr>
                        <a:t>Release 4</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BEEF4"/>
                    </a:solidFill>
                  </a:tcPr>
                </a:tc>
                <a:tc>
                  <a:txBody>
                    <a:bodyPr/>
                    <a:lstStyle/>
                    <a:p>
                      <a:pPr algn="ctr" rtl="0" fontAlgn="ctr"/>
                      <a:r>
                        <a:rPr lang="en-US" sz="1300" b="0" i="0" u="none" strike="noStrike">
                          <a:solidFill>
                            <a:srgbClr val="000000"/>
                          </a:solidFill>
                          <a:latin typeface="+mn-lt"/>
                        </a:rPr>
                        <a:t>5/6/2022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rtl="0" fontAlgn="ctr"/>
                      <a:r>
                        <a:rPr lang="en-US" sz="1300" b="0" i="0" u="none" strike="noStrike" dirty="0">
                          <a:solidFill>
                            <a:srgbClr val="000000"/>
                          </a:solidFill>
                          <a:latin typeface="+mn-lt"/>
                        </a:rPr>
                        <a:t>8/5/2022</a:t>
                      </a:r>
                    </a:p>
                  </a:txBody>
                  <a:tcPr marL="8446" marR="8446"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5" end="1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PROPOSAL</a:t>
            </a:r>
          </a:p>
        </p:txBody>
      </p:sp>
      <p:sp>
        <p:nvSpPr>
          <p:cNvPr id="3" name="Content Placeholder 2"/>
          <p:cNvSpPr>
            <a:spLocks noGrp="1"/>
          </p:cNvSpPr>
          <p:nvPr>
            <p:ph idx="1"/>
          </p:nvPr>
        </p:nvSpPr>
        <p:spPr>
          <a:xfrm>
            <a:off x="608092" y="1219203"/>
            <a:ext cx="10945654" cy="4906963"/>
          </a:xfrm>
          <a:ln>
            <a:solidFill>
              <a:schemeClr val="accent1"/>
            </a:solidFill>
          </a:ln>
        </p:spPr>
        <p:txBody>
          <a:bodyPr>
            <a:normAutofit/>
          </a:bodyPr>
          <a:lstStyle/>
          <a:p>
            <a:pPr>
              <a:buFont typeface="+mj-lt"/>
              <a:buAutoNum type="arabicPeriod"/>
            </a:pPr>
            <a:r>
              <a:rPr lang="en-US" sz="1800" b="1" dirty="0" smtClean="0">
                <a:solidFill>
                  <a:srgbClr val="0070C0"/>
                </a:solidFill>
              </a:rPr>
              <a:t>Background:</a:t>
            </a:r>
          </a:p>
          <a:p>
            <a:pPr marL="800100" lvl="1" indent="-342900">
              <a:buFont typeface="Wingdings" pitchFamily="2" charset="2"/>
              <a:buChar char="§"/>
            </a:pPr>
            <a:r>
              <a:rPr lang="en-US" sz="1400" dirty="0" smtClean="0"/>
              <a:t>CS591_CP_Team_03  is developing Business Intelligence Systems. The purpose of the document is request to perform execution of testing the business key performance indicators in accordance with competitive intelligence. </a:t>
            </a:r>
          </a:p>
          <a:p>
            <a:pPr>
              <a:buFont typeface="+mj-lt"/>
              <a:buAutoNum type="arabicPeriod"/>
            </a:pPr>
            <a:r>
              <a:rPr lang="en-US" sz="1800" b="1" dirty="0" smtClean="0">
                <a:solidFill>
                  <a:srgbClr val="0070C0"/>
                </a:solidFill>
              </a:rPr>
              <a:t>Project Goals:</a:t>
            </a:r>
          </a:p>
          <a:p>
            <a:pPr marL="800100" lvl="1" indent="-342900">
              <a:buFont typeface="Wingdings" pitchFamily="2" charset="2"/>
              <a:buChar char="§"/>
            </a:pPr>
            <a:r>
              <a:rPr lang="en-US" sz="1400" dirty="0" smtClean="0"/>
              <a:t>The purpose of business intelligence in a business is to help corporate executives, business managers, and other operational workers make better and more informed business decisions.</a:t>
            </a:r>
          </a:p>
          <a:p>
            <a:pPr>
              <a:buFont typeface="+mj-lt"/>
              <a:buAutoNum type="arabicPeriod"/>
            </a:pPr>
            <a:r>
              <a:rPr lang="en-US" sz="1800" b="1" dirty="0" smtClean="0">
                <a:solidFill>
                  <a:srgbClr val="0070C0"/>
                </a:solidFill>
              </a:rPr>
              <a:t>Schedule:</a:t>
            </a:r>
          </a:p>
          <a:p>
            <a:pPr lvl="1">
              <a:buFont typeface="Wingdings" pitchFamily="2" charset="2"/>
              <a:buChar char="§"/>
            </a:pPr>
            <a:r>
              <a:rPr lang="en-US" sz="1400" dirty="0" smtClean="0"/>
              <a:t>Bids shall be firm offers and shall remain valid for acceptance 60 days following the RFQ closing date.</a:t>
            </a:r>
            <a:endParaRPr lang="en-US" sz="1800" dirty="0" smtClean="0"/>
          </a:p>
          <a:p>
            <a:pPr>
              <a:buFont typeface="+mj-lt"/>
              <a:buAutoNum type="arabicPeriod"/>
            </a:pPr>
            <a:r>
              <a:rPr lang="en-US" sz="1800" b="1" dirty="0" smtClean="0">
                <a:solidFill>
                  <a:srgbClr val="0070C0"/>
                </a:solidFill>
              </a:rPr>
              <a:t>Statement of Work:</a:t>
            </a:r>
          </a:p>
          <a:p>
            <a:pPr lvl="1">
              <a:buNone/>
            </a:pPr>
            <a:r>
              <a:rPr lang="en-US" sz="1400" dirty="0" smtClean="0"/>
              <a:t>Details enclosed in Statement of Work.</a:t>
            </a:r>
          </a:p>
          <a:p>
            <a:pPr>
              <a:buFont typeface="+mj-lt"/>
              <a:buAutoNum type="arabicPeriod"/>
            </a:pPr>
            <a:r>
              <a:rPr lang="en-US" sz="1800" b="1" dirty="0" smtClean="0">
                <a:solidFill>
                  <a:srgbClr val="0070C0"/>
                </a:solidFill>
              </a:rPr>
              <a:t>Technology constraints:</a:t>
            </a:r>
          </a:p>
          <a:p>
            <a:pPr marL="342900" lvl="1" indent="-342900">
              <a:buNone/>
            </a:pPr>
            <a:r>
              <a:rPr lang="en-US" sz="1400" dirty="0" smtClean="0"/>
              <a:t>	   Details enclosed in Statement of Work.</a:t>
            </a:r>
          </a:p>
          <a:p>
            <a:pPr>
              <a:buFont typeface="+mj-lt"/>
              <a:buAutoNum type="arabicPeriod"/>
            </a:pPr>
            <a:endParaRPr lang="en-US" sz="1800" dirty="0" smtClean="0"/>
          </a:p>
          <a:p>
            <a:pPr>
              <a:buFont typeface="Wingdings" pitchFamily="2" charset="2"/>
              <a:buChar char="§"/>
            </a:pPr>
            <a:endParaRPr lang="en-US" sz="18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36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PROPOSAL (cont..)</a:t>
            </a:r>
          </a:p>
        </p:txBody>
      </p:sp>
      <p:sp>
        <p:nvSpPr>
          <p:cNvPr id="3" name="Content Placeholder 2"/>
          <p:cNvSpPr>
            <a:spLocks noGrp="1"/>
          </p:cNvSpPr>
          <p:nvPr>
            <p:ph idx="1"/>
          </p:nvPr>
        </p:nvSpPr>
        <p:spPr>
          <a:xfrm>
            <a:off x="608092" y="1219203"/>
            <a:ext cx="10945654" cy="4906963"/>
          </a:xfrm>
          <a:ln>
            <a:solidFill>
              <a:schemeClr val="accent1"/>
            </a:solidFill>
          </a:ln>
        </p:spPr>
        <p:txBody>
          <a:bodyPr/>
          <a:lstStyle/>
          <a:p>
            <a:pPr>
              <a:buAutoNum type="arabicPeriod" startAt="6"/>
            </a:pPr>
            <a:r>
              <a:rPr lang="en-US" sz="1800" b="1" dirty="0">
                <a:solidFill>
                  <a:srgbClr val="0070C0"/>
                </a:solidFill>
              </a:rPr>
              <a:t>Elements of Proposal:</a:t>
            </a:r>
          </a:p>
          <a:p>
            <a:pPr lvl="1">
              <a:buFont typeface="Wingdings" pitchFamily="2" charset="2"/>
              <a:buChar char="§"/>
            </a:pPr>
            <a:r>
              <a:rPr lang="en-US" sz="1400" b="1" dirty="0"/>
              <a:t>	</a:t>
            </a:r>
            <a:r>
              <a:rPr lang="en-US" sz="1400" dirty="0"/>
              <a:t>Experience of minimum 5 years in Business Intelligence Systems</a:t>
            </a:r>
          </a:p>
          <a:p>
            <a:pPr lvl="1">
              <a:buFont typeface="Wingdings" pitchFamily="2" charset="2"/>
              <a:buChar char="§"/>
            </a:pPr>
            <a:r>
              <a:rPr lang="en-US" sz="1400" dirty="0"/>
              <a:t>	Detailed document of KPI test plan.</a:t>
            </a:r>
          </a:p>
          <a:p>
            <a:pPr lvl="1">
              <a:buFont typeface="Wingdings" pitchFamily="2" charset="2"/>
              <a:buChar char="§"/>
            </a:pPr>
            <a:r>
              <a:rPr lang="en-US" sz="1400" dirty="0"/>
              <a:t>	Knowledge on business and metrics evaluation </a:t>
            </a:r>
          </a:p>
          <a:p>
            <a:pPr lvl="1">
              <a:buFont typeface="Wingdings" pitchFamily="2" charset="2"/>
              <a:buChar char="§"/>
            </a:pPr>
            <a:r>
              <a:rPr lang="en-US" sz="1400" dirty="0"/>
              <a:t>	Knowledge in mostly used Business Intelligence</a:t>
            </a:r>
            <a:endParaRPr lang="en-US" sz="1800" b="1" dirty="0">
              <a:solidFill>
                <a:srgbClr val="0070C0"/>
              </a:solidFill>
            </a:endParaRPr>
          </a:p>
          <a:p>
            <a:pPr>
              <a:buFont typeface="Arial" pitchFamily="34" charset="0"/>
              <a:buAutoNum type="arabicPeriod" startAt="7"/>
            </a:pPr>
            <a:r>
              <a:rPr lang="en-US" sz="1800" b="1" dirty="0">
                <a:solidFill>
                  <a:srgbClr val="0070C0"/>
                </a:solidFill>
              </a:rPr>
              <a:t>Additional Options:</a:t>
            </a:r>
          </a:p>
          <a:p>
            <a:pPr lvl="1">
              <a:buFont typeface="Wingdings" pitchFamily="2" charset="2"/>
              <a:buChar char="§"/>
            </a:pPr>
            <a:r>
              <a:rPr lang="en-US" sz="1400" dirty="0"/>
              <a:t>Although the entity has specific requirements, it is also interested in your ideas for integrating new KPI’s into the development of BI System. We encourage respondents to consider and propose alternative solutions for implemented metrics.</a:t>
            </a:r>
          </a:p>
          <a:p>
            <a:pPr>
              <a:buAutoNum type="arabicPeriod" startAt="7"/>
            </a:pPr>
            <a:r>
              <a:rPr lang="en-US" sz="1800" b="1" dirty="0">
                <a:solidFill>
                  <a:srgbClr val="0070C0"/>
                </a:solidFill>
              </a:rPr>
              <a:t>Evaluation Criteria:</a:t>
            </a:r>
          </a:p>
          <a:p>
            <a:pPr lvl="1">
              <a:buFont typeface="Wingdings" pitchFamily="2" charset="2"/>
              <a:buChar char="§"/>
            </a:pPr>
            <a:r>
              <a:rPr lang="en-US" sz="1400" dirty="0"/>
              <a:t>Proposals will be evaluated based on previous experience in Business intelligence Systems, quality of previous work, time  to completion and price.</a:t>
            </a:r>
          </a:p>
          <a:p>
            <a:pPr>
              <a:buAutoNum type="arabicPeriod" startAt="9"/>
            </a:pPr>
            <a:r>
              <a:rPr lang="en-US" sz="1800" b="1" dirty="0">
                <a:solidFill>
                  <a:srgbClr val="0070C0"/>
                </a:solidFill>
              </a:rPr>
              <a:t>Vendor Reference:</a:t>
            </a:r>
          </a:p>
          <a:p>
            <a:pPr lvl="1">
              <a:buFont typeface="Wingdings" pitchFamily="2" charset="2"/>
              <a:buChar char="§"/>
            </a:pPr>
            <a:r>
              <a:rPr lang="en-US" sz="1400" dirty="0"/>
              <a:t>Vendors should provide their contact for further processes.</a:t>
            </a:r>
          </a:p>
          <a:p>
            <a:pPr lvl="1">
              <a:buFont typeface="Wingdings" pitchFamily="2" charset="2"/>
              <a:buChar char="§"/>
            </a:pPr>
            <a:endParaRPr lang="en-US" sz="1400" b="1" dirty="0">
              <a:solidFill>
                <a:srgbClr val="0070C0"/>
              </a:solidFill>
            </a:endParaRPr>
          </a:p>
          <a:p>
            <a:endParaRPr lang="en-US" b="1" dirty="0">
              <a:solidFill>
                <a:srgbClr val="0070C0"/>
              </a:solidFill>
            </a:endParaRPr>
          </a:p>
        </p:txBody>
      </p:sp>
      <p:sp>
        <p:nvSpPr>
          <p:cNvPr id="4" name="Slide Number Placeholder 3"/>
          <p:cNvSpPr>
            <a:spLocks noGrp="1"/>
          </p:cNvSpPr>
          <p:nvPr>
            <p:ph type="sldNum" sz="quarter" idx="12"/>
          </p:nvPr>
        </p:nvSpPr>
        <p:spPr/>
        <p:txBody>
          <a:bodyPr/>
          <a:lstStyle/>
          <a:p>
            <a:fld id="{A260AE16-8852-4A0A-BBF6-F24E93BD783A}" type="slidenum">
              <a:rPr lang="en-US" smtClean="0"/>
              <a:pPr/>
              <a:t>37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REQUEST FOR QUOTE</a:t>
            </a:r>
          </a:p>
        </p:txBody>
      </p:sp>
      <p:sp>
        <p:nvSpPr>
          <p:cNvPr id="3" name="Content Placeholder 2"/>
          <p:cNvSpPr>
            <a:spLocks noGrp="1"/>
          </p:cNvSpPr>
          <p:nvPr>
            <p:ph idx="1"/>
          </p:nvPr>
        </p:nvSpPr>
        <p:spPr>
          <a:xfrm>
            <a:off x="608092" y="1219200"/>
            <a:ext cx="10926848" cy="5247588"/>
          </a:xfrm>
          <a:ln>
            <a:solidFill>
              <a:srgbClr val="0070C0"/>
            </a:solidFill>
          </a:ln>
        </p:spPr>
        <p:txBody>
          <a:bodyPr>
            <a:normAutofit/>
          </a:bodyPr>
          <a:lstStyle/>
          <a:p>
            <a:pPr>
              <a:buNone/>
            </a:pPr>
            <a:r>
              <a:rPr lang="en-US" sz="1800" b="1" dirty="0">
                <a:solidFill>
                  <a:srgbClr val="0070C0"/>
                </a:solidFill>
              </a:rPr>
              <a:t>10. Required Bid Content:</a:t>
            </a:r>
          </a:p>
          <a:p>
            <a:pPr lvl="1">
              <a:buFont typeface="Wingdings" pitchFamily="2" charset="2"/>
              <a:buChar char="§"/>
            </a:pPr>
            <a:r>
              <a:rPr lang="en-US" sz="1400" dirty="0"/>
              <a:t>Scope of Work</a:t>
            </a:r>
          </a:p>
          <a:p>
            <a:pPr lvl="1">
              <a:buFont typeface="Wingdings" pitchFamily="2" charset="2"/>
              <a:buChar char="§"/>
            </a:pPr>
            <a:r>
              <a:rPr lang="en-US" sz="1400" dirty="0"/>
              <a:t>Bid Amount – as hourly rate/total bid</a:t>
            </a:r>
          </a:p>
          <a:p>
            <a:pPr lvl="1">
              <a:buFont typeface="Wingdings" pitchFamily="2" charset="2"/>
              <a:buChar char="§"/>
            </a:pPr>
            <a:r>
              <a:rPr lang="en-US" sz="1400" dirty="0"/>
              <a:t>Please fill the below table</a:t>
            </a:r>
          </a:p>
          <a:p>
            <a:pPr lvl="1">
              <a:buFont typeface="Wingdings" pitchFamily="2" charset="2"/>
              <a:buChar char="§"/>
            </a:pPr>
            <a:endParaRPr lang="en-US" sz="1400" b="1" dirty="0">
              <a:solidFill>
                <a:srgbClr val="0070C0"/>
              </a:solidFill>
            </a:endParaRPr>
          </a:p>
          <a:p>
            <a:pPr lvl="1">
              <a:buFont typeface="Wingdings" pitchFamily="2" charset="2"/>
              <a:buChar char="§"/>
            </a:pPr>
            <a:endParaRPr lang="en-US" sz="1400" b="1" dirty="0">
              <a:solidFill>
                <a:srgbClr val="0070C0"/>
              </a:solidFill>
            </a:endParaRPr>
          </a:p>
          <a:p>
            <a:pPr lvl="1">
              <a:buFont typeface="Wingdings" pitchFamily="2" charset="2"/>
              <a:buChar char="§"/>
            </a:pPr>
            <a:endParaRPr lang="en-US" sz="1400" b="1" dirty="0">
              <a:solidFill>
                <a:srgbClr val="0070C0"/>
              </a:solidFill>
            </a:endParaRPr>
          </a:p>
          <a:p>
            <a:pPr lvl="1">
              <a:buFont typeface="Wingdings" pitchFamily="2" charset="2"/>
              <a:buChar char="§"/>
            </a:pPr>
            <a:endParaRPr lang="en-US" sz="1400" b="1" dirty="0">
              <a:solidFill>
                <a:srgbClr val="0070C0"/>
              </a:solidFill>
            </a:endParaRPr>
          </a:p>
          <a:p>
            <a:pPr lvl="1">
              <a:buFont typeface="Wingdings" pitchFamily="2" charset="2"/>
              <a:buChar char="§"/>
            </a:pPr>
            <a:endParaRPr lang="en-US" sz="1400" b="1" dirty="0">
              <a:solidFill>
                <a:srgbClr val="0070C0"/>
              </a:solidFill>
            </a:endParaRPr>
          </a:p>
          <a:p>
            <a:pPr lvl="1">
              <a:buFont typeface="Wingdings" pitchFamily="2" charset="2"/>
              <a:buChar char="§"/>
            </a:pPr>
            <a:endParaRPr lang="en-US" sz="1400" b="1" dirty="0">
              <a:solidFill>
                <a:srgbClr val="0070C0"/>
              </a:solidFill>
            </a:endParaRPr>
          </a:p>
          <a:p>
            <a:pPr>
              <a:buNone/>
            </a:pPr>
            <a:endParaRPr lang="en-US" sz="1400" b="1" dirty="0">
              <a:solidFill>
                <a:srgbClr val="0070C0"/>
              </a:solidFill>
            </a:endParaRPr>
          </a:p>
          <a:p>
            <a:pPr>
              <a:buNone/>
            </a:pPr>
            <a:r>
              <a:rPr lang="en-US" sz="1800" b="1" dirty="0">
                <a:solidFill>
                  <a:srgbClr val="0070C0"/>
                </a:solidFill>
              </a:rPr>
              <a:t>11. Contact Information:</a:t>
            </a:r>
          </a:p>
          <a:p>
            <a:pPr lvl="1">
              <a:buFont typeface="Wingdings" pitchFamily="2" charset="2"/>
              <a:buChar char="§"/>
            </a:pPr>
            <a:r>
              <a:rPr lang="en-US" sz="1400" dirty="0"/>
              <a:t>Send your bids/proposals to:</a:t>
            </a:r>
          </a:p>
          <a:p>
            <a:pPr lvl="4">
              <a:buNone/>
            </a:pPr>
            <a:r>
              <a:rPr lang="en-US" sz="1400" dirty="0" err="1"/>
              <a:t>Prasanthi</a:t>
            </a:r>
            <a:r>
              <a:rPr lang="en-US" sz="1400" dirty="0"/>
              <a:t> </a:t>
            </a:r>
            <a:r>
              <a:rPr lang="en-US" sz="1400" dirty="0" err="1"/>
              <a:t>Putta</a:t>
            </a:r>
            <a:endParaRPr lang="en-US" sz="1400" dirty="0"/>
          </a:p>
          <a:p>
            <a:pPr lvl="4">
              <a:buNone/>
            </a:pPr>
            <a:r>
              <a:rPr lang="en-US" sz="1400" dirty="0"/>
              <a:t>Bradley University</a:t>
            </a:r>
          </a:p>
          <a:p>
            <a:pPr lvl="4">
              <a:buNone/>
            </a:pPr>
            <a:r>
              <a:rPr lang="en-US" sz="1400" dirty="0"/>
              <a:t>Peoria - 61615</a:t>
            </a:r>
          </a:p>
          <a:p>
            <a:pPr>
              <a:buNone/>
            </a:pPr>
            <a:r>
              <a:rPr lang="en-US" sz="1800" b="1" dirty="0">
                <a:solidFill>
                  <a:srgbClr val="0070C0"/>
                </a:solidFill>
              </a:rPr>
              <a:t> 	</a:t>
            </a:r>
          </a:p>
          <a:p>
            <a:pPr lvl="1">
              <a:buFont typeface="Wingdings" pitchFamily="2" charset="2"/>
              <a:buChar char="§"/>
            </a:pPr>
            <a:endParaRPr lang="en-US" sz="1400" b="1" dirty="0">
              <a:solidFill>
                <a:srgbClr val="0070C0"/>
              </a:solidFill>
            </a:endParaRPr>
          </a:p>
          <a:p>
            <a:endParaRPr lang="en-US"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38</a:t>
            </a:fld>
            <a:endParaRPr lang="en-US" dirty="0"/>
          </a:p>
        </p:txBody>
      </p:sp>
      <p:graphicFrame>
        <p:nvGraphicFramePr>
          <p:cNvPr id="6" name="Table 5"/>
          <p:cNvGraphicFramePr>
            <a:graphicFrameLocks noGrp="1"/>
          </p:cNvGraphicFramePr>
          <p:nvPr>
            <p:extLst>
              <p:ext uri="{D42A27DB-BD31-4B8C-83A1-F6EECF244321}">
                <p14:modId xmlns="" xmlns:p14="http://schemas.microsoft.com/office/powerpoint/2010/main" val="2643576615"/>
              </p:ext>
            </p:extLst>
          </p:nvPr>
        </p:nvGraphicFramePr>
        <p:xfrm>
          <a:off x="1216186" y="2438403"/>
          <a:ext cx="9020029" cy="1472993"/>
        </p:xfrm>
        <a:graphic>
          <a:graphicData uri="http://schemas.openxmlformats.org/drawingml/2006/table">
            <a:tbl>
              <a:tblPr/>
              <a:tblGrid>
                <a:gridCol w="979550">
                  <a:extLst>
                    <a:ext uri="{9D8B030D-6E8A-4147-A177-3AD203B41FA5}">
                      <a16:colId xmlns="" xmlns:a16="http://schemas.microsoft.com/office/drawing/2014/main" val="20000"/>
                    </a:ext>
                  </a:extLst>
                </a:gridCol>
                <a:gridCol w="6081376">
                  <a:extLst>
                    <a:ext uri="{9D8B030D-6E8A-4147-A177-3AD203B41FA5}">
                      <a16:colId xmlns="" xmlns:a16="http://schemas.microsoft.com/office/drawing/2014/main" val="20001"/>
                    </a:ext>
                  </a:extLst>
                </a:gridCol>
                <a:gridCol w="979550">
                  <a:extLst>
                    <a:ext uri="{9D8B030D-6E8A-4147-A177-3AD203B41FA5}">
                      <a16:colId xmlns="" xmlns:a16="http://schemas.microsoft.com/office/drawing/2014/main" val="20002"/>
                    </a:ext>
                  </a:extLst>
                </a:gridCol>
                <a:gridCol w="979550">
                  <a:extLst>
                    <a:ext uri="{9D8B030D-6E8A-4147-A177-3AD203B41FA5}">
                      <a16:colId xmlns="" xmlns:a16="http://schemas.microsoft.com/office/drawing/2014/main" val="20003"/>
                    </a:ext>
                  </a:extLst>
                </a:gridCol>
              </a:tblGrid>
              <a:tr h="320145">
                <a:tc>
                  <a:txBody>
                    <a:bodyPr/>
                    <a:lstStyle/>
                    <a:p>
                      <a:pPr algn="ctr" rtl="0" fontAlgn="t"/>
                      <a:r>
                        <a:rPr lang="en-US" sz="1100" b="1" i="0" u="none" strike="noStrike" dirty="0">
                          <a:solidFill>
                            <a:schemeClr val="bg1"/>
                          </a:solidFill>
                          <a:latin typeface="Times New Roman"/>
                        </a:rPr>
                        <a:t>Item</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1100" b="1" i="0" u="none" strike="noStrike" dirty="0">
                          <a:solidFill>
                            <a:schemeClr val="bg1"/>
                          </a:solidFill>
                          <a:latin typeface="Times New Roman"/>
                        </a:rPr>
                        <a:t>Description</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1100" b="1" i="0" u="none" strike="noStrike" dirty="0">
                          <a:solidFill>
                            <a:schemeClr val="bg1"/>
                          </a:solidFill>
                          <a:latin typeface="Times New Roman"/>
                        </a:rPr>
                        <a:t>Unit Cost</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1100" b="1" i="0" u="none" strike="noStrike" dirty="0">
                          <a:solidFill>
                            <a:schemeClr val="bg1"/>
                          </a:solidFill>
                          <a:latin typeface="Times New Roman"/>
                        </a:rPr>
                        <a:t>Extended Cost</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320145">
                <a:tc>
                  <a:txBody>
                    <a:bodyPr/>
                    <a:lstStyle/>
                    <a:p>
                      <a:pPr algn="ctr" rtl="0" fontAlgn="t"/>
                      <a:r>
                        <a:rPr lang="en-US" sz="1100" b="1" i="0" u="none" strike="noStrike" dirty="0">
                          <a:solidFill>
                            <a:srgbClr val="000000"/>
                          </a:solidFill>
                          <a:latin typeface="Times New Roman"/>
                        </a:rPr>
                        <a:t>1</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rtl="0" fontAlgn="t"/>
                      <a:r>
                        <a:rPr lang="en-US" sz="1100" b="0" i="0" u="none" strike="noStrike" dirty="0">
                          <a:solidFill>
                            <a:srgbClr val="000000"/>
                          </a:solidFill>
                          <a:latin typeface="Times New Roman"/>
                        </a:rPr>
                        <a:t>Unit Test case design, test script, results, supporting document and traceability of </a:t>
                      </a:r>
                      <a:r>
                        <a:rPr lang="en-US" sz="1100" b="0" i="0" u="none" strike="noStrike" dirty="0" smtClean="0">
                          <a:solidFill>
                            <a:srgbClr val="000000"/>
                          </a:solidFill>
                          <a:latin typeface="Times New Roman"/>
                        </a:rPr>
                        <a:t>software</a:t>
                      </a:r>
                      <a:r>
                        <a:rPr lang="en-US" sz="1100" b="0" i="0" u="none" strike="noStrike" baseline="0" dirty="0" smtClean="0">
                          <a:solidFill>
                            <a:srgbClr val="000000"/>
                          </a:solidFill>
                          <a:latin typeface="Times New Roman"/>
                        </a:rPr>
                        <a:t> development</a:t>
                      </a:r>
                      <a:endParaRPr lang="en-US" sz="1100" b="0" i="0" u="none" strike="noStrike" dirty="0">
                        <a:solidFill>
                          <a:srgbClr val="000000"/>
                        </a:solidFill>
                        <a:latin typeface="Times New Roman"/>
                      </a:endParaRP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dirty="0">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320145">
                <a:tc>
                  <a:txBody>
                    <a:bodyPr/>
                    <a:lstStyle/>
                    <a:p>
                      <a:pPr algn="ctr" rtl="0" fontAlgn="t"/>
                      <a:r>
                        <a:rPr lang="en-US" sz="1100" b="1" i="0" u="none" strike="noStrike" dirty="0">
                          <a:solidFill>
                            <a:srgbClr val="000000"/>
                          </a:solidFill>
                          <a:latin typeface="Times New Roman"/>
                        </a:rPr>
                        <a:t>2</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rtl="0" fontAlgn="t"/>
                      <a:r>
                        <a:rPr lang="en-US" sz="1100" b="0" i="0" u="none" strike="noStrike" dirty="0">
                          <a:solidFill>
                            <a:srgbClr val="000000"/>
                          </a:solidFill>
                          <a:latin typeface="Times New Roman"/>
                        </a:rPr>
                        <a:t>Software integration test design, test case, results, supporting documentations and traceability to </a:t>
                      </a:r>
                      <a:r>
                        <a:rPr lang="en-US" sz="1100" b="0" i="0" u="none" strike="noStrike" dirty="0" smtClean="0">
                          <a:solidFill>
                            <a:srgbClr val="000000"/>
                          </a:solidFill>
                          <a:latin typeface="Times New Roman"/>
                        </a:rPr>
                        <a:t>software</a:t>
                      </a:r>
                      <a:r>
                        <a:rPr lang="en-US" sz="1100" b="0" i="0" u="none" strike="noStrike" baseline="0" dirty="0" smtClean="0">
                          <a:solidFill>
                            <a:srgbClr val="000000"/>
                          </a:solidFill>
                          <a:latin typeface="Times New Roman"/>
                        </a:rPr>
                        <a:t> development</a:t>
                      </a:r>
                      <a:endParaRPr lang="en-US" sz="1100" b="0" i="0" u="none" strike="noStrike" dirty="0">
                        <a:solidFill>
                          <a:srgbClr val="000000"/>
                        </a:solidFill>
                        <a:latin typeface="Times New Roman"/>
                      </a:endParaRP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dirty="0">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448103">
                <a:tc>
                  <a:txBody>
                    <a:bodyPr/>
                    <a:lstStyle/>
                    <a:p>
                      <a:pPr algn="ctr" rtl="0" fontAlgn="t"/>
                      <a:r>
                        <a:rPr lang="en-US" sz="1100" b="1" i="0" u="none" strike="noStrike" dirty="0">
                          <a:solidFill>
                            <a:srgbClr val="000000"/>
                          </a:solidFill>
                          <a:latin typeface="Times New Roman"/>
                        </a:rPr>
                        <a:t>3</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l" rtl="0" fontAlgn="t"/>
                      <a:r>
                        <a:rPr lang="en-US" sz="1100" b="0" i="0" u="none" strike="noStrike" dirty="0">
                          <a:solidFill>
                            <a:srgbClr val="000000"/>
                          </a:solidFill>
                          <a:latin typeface="Times New Roman"/>
                        </a:rPr>
                        <a:t>System integration test design, test case, results and supporting documentations traceability </a:t>
                      </a:r>
                      <a:r>
                        <a:rPr lang="en-US" sz="1100" b="0" i="0" u="none" strike="noStrike" dirty="0" smtClean="0">
                          <a:solidFill>
                            <a:srgbClr val="000000"/>
                          </a:solidFill>
                          <a:latin typeface="Times New Roman"/>
                        </a:rPr>
                        <a:t>to </a:t>
                      </a:r>
                      <a:r>
                        <a:rPr lang="en-US" sz="1100" b="0" i="0" u="none" strike="noStrike" dirty="0">
                          <a:solidFill>
                            <a:srgbClr val="000000"/>
                          </a:solidFill>
                          <a:latin typeface="Times New Roman"/>
                        </a:rPr>
                        <a:t>system requirements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1100" b="0" i="0" u="none" strike="noStrike" dirty="0">
                          <a:solidFill>
                            <a:srgbClr val="000000"/>
                          </a:solidFill>
                          <a:latin typeface="Times New Roman"/>
                        </a:rPr>
                        <a:t>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3" end="1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5" end="1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343292"/>
            <a:ext cx="10945654" cy="457200"/>
          </a:xfrm>
        </p:spPr>
        <p:txBody>
          <a:bodyPr/>
          <a:lstStyle/>
          <a:p>
            <a:r>
              <a:rPr lang="en-US" dirty="0"/>
              <a:t>CONCLUSION</a:t>
            </a:r>
          </a:p>
        </p:txBody>
      </p:sp>
      <p:sp>
        <p:nvSpPr>
          <p:cNvPr id="3" name="Content Placeholder 2"/>
          <p:cNvSpPr>
            <a:spLocks noGrp="1"/>
          </p:cNvSpPr>
          <p:nvPr>
            <p:ph idx="1"/>
          </p:nvPr>
        </p:nvSpPr>
        <p:spPr/>
        <p:txBody>
          <a:bodyPr>
            <a:normAutofit/>
          </a:bodyPr>
          <a:lstStyle/>
          <a:p>
            <a:pPr>
              <a:buFont typeface="Wingdings" pitchFamily="2" charset="2"/>
              <a:buChar char="§"/>
            </a:pPr>
            <a:r>
              <a:rPr lang="en-US" sz="1600" dirty="0"/>
              <a:t>Business intelligence tools are essential for companies to stay competitive and maximize revenue streams. Below are the key benefits of using BI </a:t>
            </a:r>
            <a:r>
              <a:rPr lang="en-US" sz="1600" dirty="0" smtClean="0"/>
              <a:t>System</a:t>
            </a:r>
            <a:r>
              <a:rPr lang="en-US" sz="1600" dirty="0"/>
              <a:t>:</a:t>
            </a:r>
          </a:p>
          <a:p>
            <a:pPr lvl="1">
              <a:buFont typeface="Wingdings" pitchFamily="2" charset="2"/>
              <a:buChar char="§"/>
            </a:pPr>
            <a:r>
              <a:rPr lang="en-US" sz="1600" dirty="0"/>
              <a:t>Fast and accurate reporting</a:t>
            </a:r>
          </a:p>
          <a:p>
            <a:pPr lvl="1">
              <a:buFont typeface="Wingdings" pitchFamily="2" charset="2"/>
              <a:buChar char="§"/>
            </a:pPr>
            <a:r>
              <a:rPr lang="en-US" sz="1600" dirty="0"/>
              <a:t>Valuable business insights</a:t>
            </a:r>
          </a:p>
          <a:p>
            <a:pPr lvl="1">
              <a:buFont typeface="Wingdings" pitchFamily="2" charset="2"/>
              <a:buChar char="§"/>
            </a:pPr>
            <a:r>
              <a:rPr lang="en-US" sz="1600" dirty="0"/>
              <a:t>Competitive analysis</a:t>
            </a:r>
          </a:p>
          <a:p>
            <a:pPr lvl="1">
              <a:buFont typeface="Wingdings" pitchFamily="2" charset="2"/>
              <a:buChar char="§"/>
            </a:pPr>
            <a:r>
              <a:rPr lang="en-US" sz="1600" dirty="0"/>
              <a:t>Better data quality</a:t>
            </a:r>
          </a:p>
          <a:p>
            <a:pPr lvl="1">
              <a:buFont typeface="Wingdings" pitchFamily="2" charset="2"/>
              <a:buChar char="§"/>
            </a:pPr>
            <a:r>
              <a:rPr lang="en-US" sz="1600" dirty="0"/>
              <a:t>Increased customer satisfaction</a:t>
            </a:r>
          </a:p>
          <a:p>
            <a:pPr lvl="1">
              <a:buFont typeface="Wingdings" pitchFamily="2" charset="2"/>
              <a:buChar char="§"/>
            </a:pPr>
            <a:r>
              <a:rPr lang="en-US" sz="1600" dirty="0"/>
              <a:t>Identifying market trends</a:t>
            </a:r>
          </a:p>
          <a:p>
            <a:pPr lvl="1">
              <a:buFont typeface="Wingdings" pitchFamily="2" charset="2"/>
              <a:buChar char="§"/>
            </a:pPr>
            <a:r>
              <a:rPr lang="en-US" sz="1600" dirty="0"/>
              <a:t>Increased operational efficiency</a:t>
            </a:r>
          </a:p>
          <a:p>
            <a:pPr lvl="1">
              <a:buFont typeface="Wingdings" pitchFamily="2" charset="2"/>
              <a:buChar char="§"/>
            </a:pPr>
            <a:r>
              <a:rPr lang="en-US" sz="1600" dirty="0"/>
              <a:t>Improved, accurate decisions</a:t>
            </a:r>
          </a:p>
          <a:p>
            <a:pPr lvl="1">
              <a:buFont typeface="Wingdings" pitchFamily="2" charset="2"/>
              <a:buChar char="§"/>
            </a:pPr>
            <a:r>
              <a:rPr lang="en-US" sz="1600" dirty="0"/>
              <a:t>Increased revenue</a:t>
            </a:r>
          </a:p>
        </p:txBody>
      </p:sp>
      <p:sp>
        <p:nvSpPr>
          <p:cNvPr id="4" name="Slide Number Placeholder 3"/>
          <p:cNvSpPr>
            <a:spLocks noGrp="1"/>
          </p:cNvSpPr>
          <p:nvPr>
            <p:ph type="sldNum" sz="quarter" idx="12"/>
          </p:nvPr>
        </p:nvSpPr>
        <p:spPr/>
        <p:txBody>
          <a:bodyPr/>
          <a:lstStyle/>
          <a:p>
            <a:fld id="{A260AE16-8852-4A0A-BBF6-F24E93BD783A}" type="slidenum">
              <a:rPr lang="en-US" smtClean="0"/>
              <a:pPr/>
              <a:t>39</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608092" y="346435"/>
            <a:ext cx="10945654" cy="533400"/>
          </a:xfrm>
        </p:spPr>
        <p:txBody>
          <a:bodyPr>
            <a:normAutofit fontScale="90000"/>
          </a:bodyPr>
          <a:lstStyle/>
          <a:p>
            <a:r>
              <a:rPr lang="en-US" sz="3200" dirty="0">
                <a:cs typeface="Times New Roman" pitchFamily="18" charset="0"/>
              </a:rPr>
              <a:t>1. </a:t>
            </a:r>
            <a:r>
              <a:rPr lang="en-US" sz="3100" dirty="0">
                <a:cs typeface="Times New Roman" pitchFamily="18" charset="0"/>
              </a:rPr>
              <a:t>COMPARISION TABLE</a:t>
            </a:r>
          </a:p>
        </p:txBody>
      </p:sp>
      <p:graphicFrame>
        <p:nvGraphicFramePr>
          <p:cNvPr id="8" name="Table 7"/>
          <p:cNvGraphicFramePr>
            <a:graphicFrameLocks noGrp="1"/>
          </p:cNvGraphicFramePr>
          <p:nvPr>
            <p:extLst>
              <p:ext uri="{D42A27DB-BD31-4B8C-83A1-F6EECF244321}">
                <p14:modId xmlns="" xmlns:p14="http://schemas.microsoft.com/office/powerpoint/2010/main" val="1953909685"/>
              </p:ext>
            </p:extLst>
          </p:nvPr>
        </p:nvGraphicFramePr>
        <p:xfrm>
          <a:off x="101349" y="1066800"/>
          <a:ext cx="11959143" cy="5130499"/>
        </p:xfrm>
        <a:graphic>
          <a:graphicData uri="http://schemas.openxmlformats.org/drawingml/2006/table">
            <a:tbl>
              <a:tblPr/>
              <a:tblGrid>
                <a:gridCol w="1100294">
                  <a:extLst>
                    <a:ext uri="{9D8B030D-6E8A-4147-A177-3AD203B41FA5}">
                      <a16:colId xmlns="" xmlns:a16="http://schemas.microsoft.com/office/drawing/2014/main" val="20000"/>
                    </a:ext>
                  </a:extLst>
                </a:gridCol>
                <a:gridCol w="2318476">
                  <a:extLst>
                    <a:ext uri="{9D8B030D-6E8A-4147-A177-3AD203B41FA5}">
                      <a16:colId xmlns="" xmlns:a16="http://schemas.microsoft.com/office/drawing/2014/main" val="20001"/>
                    </a:ext>
                  </a:extLst>
                </a:gridCol>
                <a:gridCol w="2252981">
                  <a:extLst>
                    <a:ext uri="{9D8B030D-6E8A-4147-A177-3AD203B41FA5}">
                      <a16:colId xmlns="" xmlns:a16="http://schemas.microsoft.com/office/drawing/2014/main" val="20002"/>
                    </a:ext>
                  </a:extLst>
                </a:gridCol>
                <a:gridCol w="2233446">
                  <a:extLst>
                    <a:ext uri="{9D8B030D-6E8A-4147-A177-3AD203B41FA5}">
                      <a16:colId xmlns="" xmlns:a16="http://schemas.microsoft.com/office/drawing/2014/main" val="20003"/>
                    </a:ext>
                  </a:extLst>
                </a:gridCol>
                <a:gridCol w="2331019">
                  <a:extLst>
                    <a:ext uri="{9D8B030D-6E8A-4147-A177-3AD203B41FA5}">
                      <a16:colId xmlns="" xmlns:a16="http://schemas.microsoft.com/office/drawing/2014/main" val="20004"/>
                    </a:ext>
                  </a:extLst>
                </a:gridCol>
                <a:gridCol w="1722927">
                  <a:extLst>
                    <a:ext uri="{9D8B030D-6E8A-4147-A177-3AD203B41FA5}">
                      <a16:colId xmlns="" xmlns:a16="http://schemas.microsoft.com/office/drawing/2014/main" val="20005"/>
                    </a:ext>
                  </a:extLst>
                </a:gridCol>
              </a:tblGrid>
              <a:tr h="140498">
                <a:tc>
                  <a:txBody>
                    <a:bodyPr/>
                    <a:lstStyle/>
                    <a:p>
                      <a:pPr marL="0" algn="ctr" defTabSz="914400" rtl="0" eaLnBrk="1" fontAlgn="t" latinLnBrk="0" hangingPunct="1"/>
                      <a:r>
                        <a:rPr lang="en-US" sz="930" b="0" i="0" u="none" strike="noStrike" kern="1200" dirty="0">
                          <a:solidFill>
                            <a:srgbClr val="FFFFFF"/>
                          </a:solidFill>
                          <a:latin typeface="+mj-lt"/>
                          <a:ea typeface="+mn-ea"/>
                          <a:cs typeface="+mn-cs"/>
                        </a:rPr>
                        <a:t>BI Tool</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kern="1200" dirty="0" err="1">
                          <a:solidFill>
                            <a:schemeClr val="bg1"/>
                          </a:solidFill>
                          <a:latin typeface="+mj-lt"/>
                          <a:ea typeface="+mn-ea"/>
                          <a:cs typeface="+mn-cs"/>
                        </a:rPr>
                        <a:t>JasperReports</a:t>
                      </a:r>
                      <a:endParaRPr lang="en-US" sz="930" b="0" i="0" u="none" strike="noStrike" kern="1200" dirty="0">
                        <a:solidFill>
                          <a:schemeClr val="bg1"/>
                        </a:solidFill>
                        <a:latin typeface="+mj-lt"/>
                        <a:ea typeface="+mn-ea"/>
                        <a:cs typeface="+mn-cs"/>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kern="1200" dirty="0" err="1">
                          <a:solidFill>
                            <a:schemeClr val="bg1"/>
                          </a:solidFill>
                          <a:latin typeface="+mj-lt"/>
                          <a:ea typeface="+mn-ea"/>
                          <a:cs typeface="+mn-cs"/>
                        </a:rPr>
                        <a:t>Pentaho</a:t>
                      </a:r>
                      <a:endParaRPr lang="en-US" sz="930" b="0" i="0" u="none" strike="noStrike" kern="1200" dirty="0">
                        <a:solidFill>
                          <a:schemeClr val="bg1"/>
                        </a:solidFill>
                        <a:latin typeface="+mj-lt"/>
                        <a:ea typeface="+mn-ea"/>
                        <a:cs typeface="+mn-cs"/>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kern="1200" dirty="0">
                          <a:solidFill>
                            <a:schemeClr val="bg1"/>
                          </a:solidFill>
                          <a:latin typeface="+mj-lt"/>
                          <a:ea typeface="+mn-ea"/>
                          <a:cs typeface="+mn-cs"/>
                        </a:rPr>
                        <a:t>BIRT</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kern="1200" dirty="0">
                          <a:solidFill>
                            <a:schemeClr val="bg1"/>
                          </a:solidFill>
                          <a:latin typeface="+mj-lt"/>
                          <a:ea typeface="+mn-ea"/>
                          <a:cs typeface="+mn-cs"/>
                        </a:rPr>
                        <a:t>Apache Superset</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kern="1200" dirty="0" err="1">
                          <a:solidFill>
                            <a:schemeClr val="bg1"/>
                          </a:solidFill>
                          <a:latin typeface="+mj-lt"/>
                          <a:ea typeface="+mn-ea"/>
                          <a:cs typeface="+mn-cs"/>
                        </a:rPr>
                        <a:t>Redash</a:t>
                      </a:r>
                      <a:endParaRPr lang="en-US" sz="930" b="0" i="0" u="none" strike="noStrike" kern="1200" dirty="0">
                        <a:solidFill>
                          <a:schemeClr val="bg1"/>
                        </a:solidFill>
                        <a:latin typeface="+mj-lt"/>
                        <a:ea typeface="+mn-ea"/>
                        <a:cs typeface="+mn-cs"/>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extLst>
                  <a:ext uri="{0D108BD9-81ED-4DB2-BD59-A6C34878D82A}">
                    <a16:rowId xmlns="" xmlns:a16="http://schemas.microsoft.com/office/drawing/2014/main" val="10000"/>
                  </a:ext>
                </a:extLst>
              </a:tr>
              <a:tr h="1222219">
                <a:tc>
                  <a:txBody>
                    <a:bodyPr/>
                    <a:lstStyle/>
                    <a:p>
                      <a:pPr marL="0" algn="ctr" defTabSz="914400" rtl="0" eaLnBrk="1" fontAlgn="t" latinLnBrk="0" hangingPunct="1"/>
                      <a:r>
                        <a:rPr lang="en-US" sz="930" b="0" i="0" u="none" strike="noStrike" kern="1200" dirty="0">
                          <a:solidFill>
                            <a:srgbClr val="FFFFFF"/>
                          </a:solidFill>
                          <a:latin typeface="+mj-lt"/>
                          <a:ea typeface="+mn-ea"/>
                          <a:cs typeface="+mn-cs"/>
                        </a:rPr>
                        <a:t>Scope</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dirty="0" err="1">
                          <a:solidFill>
                            <a:schemeClr val="tx1"/>
                          </a:solidFill>
                          <a:latin typeface="+mj-lt"/>
                        </a:rPr>
                        <a:t>JasperReports</a:t>
                      </a:r>
                      <a:r>
                        <a:rPr lang="en-US" sz="930" b="0" i="0" u="none" strike="noStrike" dirty="0">
                          <a:solidFill>
                            <a:schemeClr val="tx1"/>
                          </a:solidFill>
                          <a:latin typeface="+mj-lt"/>
                        </a:rPr>
                        <a:t> Server offers web-based reporting, analytic tools and visualization, and a dashboard feature for compiling multiple custom views. </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The scope of the </a:t>
                      </a:r>
                      <a:r>
                        <a:rPr lang="en-US" sz="930" b="0" i="0" u="none" strike="noStrike" dirty="0" err="1">
                          <a:solidFill>
                            <a:schemeClr val="tx1"/>
                          </a:solidFill>
                          <a:latin typeface="+mj-lt"/>
                        </a:rPr>
                        <a:t>Pentaho</a:t>
                      </a:r>
                      <a:r>
                        <a:rPr lang="en-US" sz="930" b="0" i="0" u="none" strike="noStrike" dirty="0">
                          <a:solidFill>
                            <a:schemeClr val="tx1"/>
                          </a:solidFill>
                          <a:latin typeface="+mj-lt"/>
                        </a:rPr>
                        <a:t> BI suite is vast supporting all kinds of data and data sources that furnish limitless visualization options. </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The BIRT Project will focus on leveraging the Eclipse platform to provide infrastructure and tools for the designing, deploying, generating and viewing of reports in an organization, including ad hoc query and reporting tools.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Superset is a data exploration platform designed to be visual, intuitive and interactive. It’s main goal is to make it easy to slice, dice and visualize data.</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err="1">
                          <a:solidFill>
                            <a:schemeClr val="tx1"/>
                          </a:solidFill>
                          <a:latin typeface="+mj-lt"/>
                        </a:rPr>
                        <a:t>Redash</a:t>
                      </a:r>
                      <a:r>
                        <a:rPr lang="en-US" sz="930" b="0" i="0" u="none" strike="noStrike" dirty="0">
                          <a:solidFill>
                            <a:schemeClr val="tx1"/>
                          </a:solidFill>
                          <a:latin typeface="+mj-lt"/>
                        </a:rPr>
                        <a:t> helps users connect and query data sources, visualize data, build dashboards, and share insights with the rest of their organization.</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1"/>
                  </a:ext>
                </a:extLst>
              </a:tr>
              <a:tr h="1685283">
                <a:tc>
                  <a:txBody>
                    <a:bodyPr/>
                    <a:lstStyle/>
                    <a:p>
                      <a:pPr algn="ctr" fontAlgn="t"/>
                      <a:r>
                        <a:rPr lang="en-US" sz="930" b="0" i="0" u="none" strike="noStrike" dirty="0">
                          <a:solidFill>
                            <a:srgbClr val="FFFFFF"/>
                          </a:solidFill>
                          <a:latin typeface="+mj-lt"/>
                        </a:rPr>
                        <a:t>Main Functions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228600" lvl="0" indent="-228600" algn="l" fontAlgn="t">
                        <a:buFont typeface="Wingdings" pitchFamily="2" charset="2"/>
                        <a:buChar char="§"/>
                      </a:pPr>
                      <a:r>
                        <a:rPr lang="en-US" sz="930" b="0" i="0" u="none" strike="noStrike" dirty="0">
                          <a:solidFill>
                            <a:schemeClr val="tx1"/>
                          </a:solidFill>
                          <a:latin typeface="+mj-lt"/>
                        </a:rPr>
                        <a:t>Flexible, Modern, and Embeddable Server Architecture</a:t>
                      </a:r>
                    </a:p>
                    <a:p>
                      <a:pPr marL="228600" lvl="0" indent="-228600" algn="l" fontAlgn="t">
                        <a:buFont typeface="Wingdings" pitchFamily="2" charset="2"/>
                        <a:buChar char="§"/>
                      </a:pPr>
                      <a:r>
                        <a:rPr lang="en-US" sz="930" b="0" i="0" u="none" strike="noStrike" dirty="0">
                          <a:solidFill>
                            <a:schemeClr val="tx1"/>
                          </a:solidFill>
                          <a:latin typeface="+mj-lt"/>
                        </a:rPr>
                        <a:t>Centralized Reporting, Dashboards, and Data Analytics</a:t>
                      </a:r>
                    </a:p>
                    <a:p>
                      <a:pPr marL="228600" lvl="0" indent="-228600" algn="l" fontAlgn="t">
                        <a:buFont typeface="Wingdings" pitchFamily="2" charset="2"/>
                        <a:buChar char="§"/>
                      </a:pPr>
                      <a:r>
                        <a:rPr lang="en-US" sz="930" b="0" i="0" u="none" strike="noStrike" dirty="0">
                          <a:solidFill>
                            <a:schemeClr val="tx1"/>
                          </a:solidFill>
                          <a:latin typeface="+mj-lt"/>
                        </a:rPr>
                        <a:t>Secured Data Access and Auditing</a:t>
                      </a:r>
                    </a:p>
                    <a:p>
                      <a:pPr marL="228600" lvl="0" indent="-228600" algn="l" fontAlgn="t">
                        <a:buFont typeface="Wingdings" pitchFamily="2" charset="2"/>
                        <a:buChar char="§"/>
                      </a:pPr>
                      <a:r>
                        <a:rPr lang="en-US" sz="930" b="0" i="0" u="none" strike="noStrike" dirty="0">
                          <a:solidFill>
                            <a:schemeClr val="tx1"/>
                          </a:solidFill>
                          <a:latin typeface="+mj-lt"/>
                        </a:rPr>
                        <a:t>Ad Hoc Report and Dashboard Development</a:t>
                      </a:r>
                    </a:p>
                    <a:p>
                      <a:pPr marL="228600" lvl="0" indent="-228600" algn="l" fontAlgn="t">
                        <a:buFont typeface="Wingdings" pitchFamily="2" charset="2"/>
                        <a:buChar char="§"/>
                      </a:pPr>
                      <a:r>
                        <a:rPr lang="en-US" sz="930" b="0" i="0" u="none" strike="noStrike" dirty="0">
                          <a:solidFill>
                            <a:schemeClr val="tx1"/>
                          </a:solidFill>
                          <a:latin typeface="+mj-lt"/>
                        </a:rPr>
                        <a:t>OLAP Analysis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dirty="0">
                          <a:solidFill>
                            <a:schemeClr val="tx1"/>
                          </a:solidFill>
                          <a:latin typeface="+mj-lt"/>
                        </a:rPr>
                        <a:t>H</a:t>
                      </a:r>
                      <a:r>
                        <a:rPr lang="en-US" sz="930" b="0" i="0" u="none" strike="noStrike" kern="1200" dirty="0">
                          <a:solidFill>
                            <a:schemeClr val="tx1"/>
                          </a:solidFill>
                          <a:latin typeface="+mj-lt"/>
                          <a:ea typeface="+mn-ea"/>
                          <a:cs typeface="+mn-cs"/>
                        </a:rPr>
                        <a:t>igh-end data analysis through well-defined ETL capabilities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Expertise in products across varied domains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Comprehensive report designer taking care of business needs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Exceptional data source accommodability with high runtime metadata support</a:t>
                      </a:r>
                    </a:p>
                    <a:p>
                      <a:pPr algn="l" fontAlgn="t"/>
                      <a:endParaRPr lang="en-US" sz="930" b="0" i="0" u="none" strike="noStrike" dirty="0">
                        <a:solidFill>
                          <a:schemeClr val="tx1"/>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Build reports on XML data sources </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Used to build reusable component report libraries </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Allows run time modification of Data Source and Data Set public properties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 lightweight semantic layer, allowing to control how data sources are exposed to the user by defining dimensions and metrics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Configurable caching options for loading dashboards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Maps and geo support leveraging </a:t>
                      </a:r>
                      <a:r>
                        <a:rPr lang="en-US" sz="930" b="0" i="0" u="none" strike="noStrike" kern="1200" dirty="0" err="1">
                          <a:solidFill>
                            <a:schemeClr val="tx1"/>
                          </a:solidFill>
                          <a:latin typeface="+mj-lt"/>
                          <a:ea typeface="+mn-ea"/>
                          <a:cs typeface="+mn-cs"/>
                        </a:rPr>
                        <a:t>Mapbox</a:t>
                      </a:r>
                      <a:endParaRPr lang="en-US" sz="930" b="0" i="0" u="none" strike="noStrike" kern="1200" dirty="0">
                        <a:solidFill>
                          <a:schemeClr val="tx1"/>
                        </a:solidFill>
                        <a:latin typeface="+mj-lt"/>
                        <a:ea typeface="+mn-ea"/>
                        <a:cs typeface="+mn-cs"/>
                      </a:endParaRP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User profile pages which highlight a user’s favorite dashboards/slices.</a:t>
                      </a:r>
                      <a:endParaRPr lang="en-US" sz="930" b="0" i="0" u="none" strike="noStrike" dirty="0">
                        <a:solidFill>
                          <a:schemeClr val="tx1"/>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Quick editor</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Combine several visualizations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Collaboration</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Alerts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Query</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2"/>
                  </a:ext>
                </a:extLst>
              </a:tr>
              <a:tr h="302725">
                <a:tc>
                  <a:txBody>
                    <a:bodyPr/>
                    <a:lstStyle/>
                    <a:p>
                      <a:pPr algn="ctr" fontAlgn="t"/>
                      <a:r>
                        <a:rPr lang="en-US" sz="930" b="0" i="0" u="none" strike="noStrike" dirty="0">
                          <a:solidFill>
                            <a:srgbClr val="FFFFFF"/>
                          </a:solidFill>
                          <a:latin typeface="+mj-lt"/>
                        </a:rPr>
                        <a:t>Programming languages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dirty="0">
                          <a:solidFill>
                            <a:schemeClr val="tx1"/>
                          </a:solidFill>
                          <a:latin typeface="+mj-lt"/>
                        </a:rPr>
                        <a:t>JAVA, XML, JavaScript</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fr-FR" sz="930" b="0" i="0" u="none" strike="noStrike" dirty="0">
                          <a:solidFill>
                            <a:schemeClr val="tx1"/>
                          </a:solidFill>
                          <a:latin typeface="+mj-lt"/>
                        </a:rPr>
                        <a:t>JAVA, XML, XSL Transformation, JavaScript, HTML</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JAVA, XML, HTML, CSS</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Python, JavaScript, Typescript,  HTML</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chemeClr val="tx1"/>
                          </a:solidFill>
                          <a:latin typeface="+mj-lt"/>
                        </a:rPr>
                        <a:t>Python, JavaScript, CSS, HTML</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3"/>
                  </a:ext>
                </a:extLst>
              </a:tr>
              <a:tr h="247940">
                <a:tc>
                  <a:txBody>
                    <a:bodyPr/>
                    <a:lstStyle/>
                    <a:p>
                      <a:pPr algn="ctr" fontAlgn="t"/>
                      <a:r>
                        <a:rPr lang="en-US" sz="930" b="0" i="0" u="none" strike="noStrike" dirty="0">
                          <a:solidFill>
                            <a:srgbClr val="FFFFFF"/>
                          </a:solidFill>
                          <a:latin typeface="+mj-lt"/>
                        </a:rPr>
                        <a:t>Lines of Code</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rtl="0" fontAlgn="t"/>
                      <a:r>
                        <a:rPr lang="en-US" sz="930" b="0" i="0" u="none" strike="noStrike">
                          <a:solidFill>
                            <a:schemeClr val="tx1"/>
                          </a:solidFill>
                          <a:latin typeface="+mj-lt"/>
                        </a:rPr>
                        <a:t>529,644</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r>
                        <a:rPr lang="en-US" sz="930" b="0" i="0" u="none" strike="noStrike">
                          <a:solidFill>
                            <a:schemeClr val="tx1"/>
                          </a:solidFill>
                          <a:latin typeface="+mj-lt"/>
                        </a:rPr>
                        <a:t> 793,870‬ </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r>
                        <a:rPr lang="en-US" sz="930" b="0" i="0" u="none" strike="noStrike" dirty="0">
                          <a:solidFill>
                            <a:schemeClr val="tx1"/>
                          </a:solidFill>
                          <a:latin typeface="+mj-lt"/>
                        </a:rPr>
                        <a:t>2,362,446</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r>
                        <a:rPr lang="en-US" sz="930" b="0" i="0" u="none" strike="noStrike" dirty="0">
                          <a:solidFill>
                            <a:schemeClr val="tx1"/>
                          </a:solidFill>
                          <a:latin typeface="+mj-lt"/>
                        </a:rPr>
                        <a:t>71,751</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rtl="0" fontAlgn="t"/>
                      <a:r>
                        <a:rPr lang="en-US" sz="930" b="0" i="0" u="none" strike="noStrike" dirty="0">
                          <a:solidFill>
                            <a:schemeClr val="tx1"/>
                          </a:solidFill>
                          <a:latin typeface="+mj-lt"/>
                        </a:rPr>
                        <a:t>40,364</a:t>
                      </a:r>
                    </a:p>
                  </a:txBody>
                  <a:tcPr marL="8446" marR="8446"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4"/>
                  </a:ext>
                </a:extLst>
              </a:tr>
              <a:tr h="1034536">
                <a:tc>
                  <a:txBody>
                    <a:bodyPr/>
                    <a:lstStyle/>
                    <a:p>
                      <a:pPr algn="ctr" fontAlgn="t"/>
                      <a:r>
                        <a:rPr lang="en-US" sz="930" b="0" i="0" u="none" strike="noStrike" dirty="0">
                          <a:solidFill>
                            <a:srgbClr val="FFFFFF"/>
                          </a:solidFill>
                          <a:latin typeface="+mj-lt"/>
                        </a:rPr>
                        <a:t>Technical Platform</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err="1">
                          <a:solidFill>
                            <a:schemeClr val="tx1"/>
                          </a:solidFill>
                          <a:latin typeface="+mj-lt"/>
                          <a:ea typeface="+mn-ea"/>
                          <a:cs typeface="+mn-cs"/>
                        </a:rPr>
                        <a:t>OS:Windows</a:t>
                      </a:r>
                      <a:r>
                        <a:rPr lang="en-US" sz="930" b="0" i="0" u="none" strike="noStrike" kern="1200" dirty="0">
                          <a:solidFill>
                            <a:schemeClr val="tx1"/>
                          </a:solidFill>
                          <a:latin typeface="+mj-lt"/>
                          <a:ea typeface="+mn-ea"/>
                          <a:cs typeface="+mn-cs"/>
                        </a:rPr>
                        <a:t>, Linux, Mac OS, </a:t>
                      </a:r>
                      <a:r>
                        <a:rPr lang="en-US" sz="930" b="0" i="0" u="none" strike="noStrike" kern="1200" dirty="0" err="1">
                          <a:solidFill>
                            <a:schemeClr val="tx1"/>
                          </a:solidFill>
                          <a:latin typeface="+mj-lt"/>
                          <a:ea typeface="+mn-ea"/>
                          <a:cs typeface="+mn-cs"/>
                        </a:rPr>
                        <a:t>iOS</a:t>
                      </a:r>
                      <a:r>
                        <a:rPr lang="en-US" sz="930" b="0" i="0" u="none" strike="noStrike" kern="1200" dirty="0">
                          <a:solidFill>
                            <a:schemeClr val="tx1"/>
                          </a:solidFill>
                          <a:latin typeface="+mj-lt"/>
                          <a:ea typeface="+mn-ea"/>
                          <a:cs typeface="+mn-cs"/>
                        </a:rPr>
                        <a:t>, Android </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Application Servers: Apache Tomcat, </a:t>
                      </a:r>
                      <a:r>
                        <a:rPr lang="en-US" sz="930" b="0" i="0" u="none" strike="noStrike" kern="1200" dirty="0" err="1">
                          <a:solidFill>
                            <a:schemeClr val="tx1"/>
                          </a:solidFill>
                          <a:latin typeface="+mj-lt"/>
                          <a:ea typeface="+mn-ea"/>
                          <a:cs typeface="+mn-cs"/>
                        </a:rPr>
                        <a:t>JBoss</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WildFly</a:t>
                      </a:r>
                      <a:endParaRPr lang="en-US" sz="930" b="0" i="0" u="none" strike="noStrike" kern="1200" dirty="0">
                        <a:solidFill>
                          <a:schemeClr val="tx1"/>
                        </a:solidFill>
                        <a:latin typeface="+mj-lt"/>
                        <a:ea typeface="+mn-ea"/>
                        <a:cs typeface="+mn-cs"/>
                      </a:endParaRP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Database Repositories: </a:t>
                      </a:r>
                      <a:r>
                        <a:rPr lang="en-US" sz="930" b="0" i="0" u="none" strike="noStrike" kern="1200" dirty="0" err="1">
                          <a:solidFill>
                            <a:schemeClr val="tx1"/>
                          </a:solidFill>
                          <a:latin typeface="+mj-lt"/>
                          <a:ea typeface="+mn-ea"/>
                          <a:cs typeface="+mn-cs"/>
                        </a:rPr>
                        <a:t>MySQL</a:t>
                      </a:r>
                      <a:endParaRPr lang="en-US" sz="930" b="0" i="0" u="none" strike="noStrike" kern="1200" dirty="0">
                        <a:solidFill>
                          <a:schemeClr val="tx1"/>
                        </a:solidFill>
                        <a:latin typeface="+mj-lt"/>
                        <a:ea typeface="+mn-ea"/>
                        <a:cs typeface="+mn-cs"/>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err="1">
                          <a:solidFill>
                            <a:schemeClr val="tx1"/>
                          </a:solidFill>
                          <a:latin typeface="+mj-lt"/>
                          <a:ea typeface="+mn-ea"/>
                          <a:cs typeface="+mn-cs"/>
                        </a:rPr>
                        <a:t>OS:Windows</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Ubuntu</a:t>
                      </a:r>
                      <a:endParaRPr lang="en-US" sz="930" b="0" i="0" u="none" strike="noStrike" kern="1200" dirty="0">
                        <a:solidFill>
                          <a:schemeClr val="tx1"/>
                        </a:solidFill>
                        <a:latin typeface="+mj-lt"/>
                        <a:ea typeface="+mn-ea"/>
                        <a:cs typeface="+mn-cs"/>
                      </a:endParaRP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Application </a:t>
                      </a:r>
                      <a:r>
                        <a:rPr lang="en-US" sz="930" b="0" i="0" u="none" strike="noStrike" kern="1200" dirty="0" err="1">
                          <a:solidFill>
                            <a:schemeClr val="tx1"/>
                          </a:solidFill>
                          <a:latin typeface="+mj-lt"/>
                          <a:ea typeface="+mn-ea"/>
                          <a:cs typeface="+mn-cs"/>
                        </a:rPr>
                        <a:t>Servers:Apache</a:t>
                      </a:r>
                      <a:r>
                        <a:rPr lang="en-US" sz="930" b="0" i="0" u="none" strike="noStrike" kern="1200" dirty="0">
                          <a:solidFill>
                            <a:schemeClr val="tx1"/>
                          </a:solidFill>
                          <a:latin typeface="+mj-lt"/>
                          <a:ea typeface="+mn-ea"/>
                          <a:cs typeface="+mn-cs"/>
                        </a:rPr>
                        <a:t> Tomcat, </a:t>
                      </a:r>
                      <a:r>
                        <a:rPr lang="en-US" sz="930" b="0" i="0" u="none" strike="noStrike" kern="1200" dirty="0" err="1">
                          <a:solidFill>
                            <a:schemeClr val="tx1"/>
                          </a:solidFill>
                          <a:latin typeface="+mj-lt"/>
                          <a:ea typeface="+mn-ea"/>
                          <a:cs typeface="+mn-cs"/>
                        </a:rPr>
                        <a:t>JBoss</a:t>
                      </a:r>
                      <a:endParaRPr lang="en-US" sz="930" b="0" i="0" u="none" strike="noStrike" kern="1200" dirty="0">
                        <a:solidFill>
                          <a:schemeClr val="tx1"/>
                        </a:solidFill>
                        <a:latin typeface="+mj-lt"/>
                        <a:ea typeface="+mn-ea"/>
                        <a:cs typeface="+mn-cs"/>
                      </a:endParaRP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Database Repositories: </a:t>
                      </a:r>
                      <a:r>
                        <a:rPr lang="en-US" sz="930" b="0" i="0" u="none" strike="noStrike" kern="1200" dirty="0" err="1">
                          <a:solidFill>
                            <a:schemeClr val="tx1"/>
                          </a:solidFill>
                          <a:latin typeface="+mj-lt"/>
                          <a:ea typeface="+mn-ea"/>
                          <a:cs typeface="+mn-cs"/>
                        </a:rPr>
                        <a:t>MySQL</a:t>
                      </a:r>
                      <a:r>
                        <a:rPr lang="en-US" sz="930" b="0" i="0" u="none" strike="noStrike" kern="1200" dirty="0">
                          <a:solidFill>
                            <a:schemeClr val="tx1"/>
                          </a:solidFill>
                          <a:latin typeface="+mj-lt"/>
                          <a:ea typeface="+mn-ea"/>
                          <a:cs typeface="+mn-cs"/>
                        </a:rPr>
                        <a:t>, Oracle, </a:t>
                      </a:r>
                      <a:r>
                        <a:rPr lang="en-US" sz="930" b="0" i="0" u="none" strike="noStrike" kern="1200" dirty="0" err="1">
                          <a:solidFill>
                            <a:schemeClr val="tx1"/>
                          </a:solidFill>
                          <a:latin typeface="+mj-lt"/>
                          <a:ea typeface="+mn-ea"/>
                          <a:cs typeface="+mn-cs"/>
                        </a:rPr>
                        <a:t>PostgreSQL</a:t>
                      </a:r>
                      <a:r>
                        <a:rPr lang="en-US" sz="930" b="0" i="0" u="none" strike="noStrike" kern="1200" dirty="0">
                          <a:solidFill>
                            <a:schemeClr val="tx1"/>
                          </a:solidFill>
                          <a:latin typeface="+mj-lt"/>
                          <a:ea typeface="+mn-ea"/>
                          <a:cs typeface="+mn-cs"/>
                        </a:rPr>
                        <a:t>, MS SQL</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err="1">
                          <a:solidFill>
                            <a:schemeClr val="tx1"/>
                          </a:solidFill>
                          <a:latin typeface="+mj-lt"/>
                          <a:ea typeface="+mn-ea"/>
                          <a:cs typeface="+mn-cs"/>
                        </a:rPr>
                        <a:t>OS:Windows</a:t>
                      </a:r>
                      <a:r>
                        <a:rPr lang="en-US" sz="930" b="0" i="0" u="none" strike="noStrike" kern="1200" dirty="0">
                          <a:solidFill>
                            <a:schemeClr val="tx1"/>
                          </a:solidFill>
                          <a:latin typeface="+mj-lt"/>
                          <a:ea typeface="+mn-ea"/>
                          <a:cs typeface="+mn-cs"/>
                        </a:rPr>
                        <a:t>, Linux</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Application </a:t>
                      </a:r>
                      <a:r>
                        <a:rPr lang="en-US" sz="930" b="0" i="0" u="none" strike="noStrike" kern="1200" dirty="0" err="1">
                          <a:solidFill>
                            <a:schemeClr val="tx1"/>
                          </a:solidFill>
                          <a:latin typeface="+mj-lt"/>
                          <a:ea typeface="+mn-ea"/>
                          <a:cs typeface="+mn-cs"/>
                        </a:rPr>
                        <a:t>Servers:Apache</a:t>
                      </a:r>
                      <a:r>
                        <a:rPr lang="en-US" sz="930" b="0" i="0" u="none" strike="noStrike" kern="1200" dirty="0">
                          <a:solidFill>
                            <a:schemeClr val="tx1"/>
                          </a:solidFill>
                          <a:latin typeface="+mj-lt"/>
                          <a:ea typeface="+mn-ea"/>
                          <a:cs typeface="+mn-cs"/>
                        </a:rPr>
                        <a:t> Tomcat, IBM </a:t>
                      </a:r>
                      <a:r>
                        <a:rPr lang="en-US" sz="930" b="0" i="0" u="none" strike="noStrike" kern="1200" dirty="0" err="1">
                          <a:solidFill>
                            <a:schemeClr val="tx1"/>
                          </a:solidFill>
                          <a:latin typeface="+mj-lt"/>
                          <a:ea typeface="+mn-ea"/>
                          <a:cs typeface="+mn-cs"/>
                        </a:rPr>
                        <a:t>WebSphere</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JBoss</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WildFly</a:t>
                      </a:r>
                      <a:endParaRPr lang="en-US" sz="930" b="0" i="0" u="none" strike="noStrike" kern="1200" dirty="0">
                        <a:solidFill>
                          <a:schemeClr val="tx1"/>
                        </a:solidFill>
                        <a:latin typeface="+mj-lt"/>
                        <a:ea typeface="+mn-ea"/>
                        <a:cs typeface="+mn-cs"/>
                      </a:endParaRP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Database Repositories: </a:t>
                      </a:r>
                      <a:r>
                        <a:rPr lang="en-US" sz="930" b="0" i="0" u="none" strike="noStrike" kern="1200" dirty="0" err="1">
                          <a:solidFill>
                            <a:schemeClr val="tx1"/>
                          </a:solidFill>
                          <a:latin typeface="+mj-lt"/>
                          <a:ea typeface="+mn-ea"/>
                          <a:cs typeface="+mn-cs"/>
                        </a:rPr>
                        <a:t>MySQL</a:t>
                      </a:r>
                      <a:r>
                        <a:rPr lang="en-US" sz="930" b="0" i="0" u="none" strike="noStrike" kern="1200" dirty="0">
                          <a:solidFill>
                            <a:schemeClr val="tx1"/>
                          </a:solidFill>
                          <a:latin typeface="+mj-lt"/>
                          <a:ea typeface="+mn-ea"/>
                          <a:cs typeface="+mn-cs"/>
                        </a:rPr>
                        <a:t>, Oracle, </a:t>
                      </a:r>
                      <a:r>
                        <a:rPr lang="en-US" sz="930" b="0" i="0" u="none" strike="noStrike" kern="1200" dirty="0" err="1">
                          <a:solidFill>
                            <a:schemeClr val="tx1"/>
                          </a:solidFill>
                          <a:latin typeface="+mj-lt"/>
                          <a:ea typeface="+mn-ea"/>
                          <a:cs typeface="+mn-cs"/>
                        </a:rPr>
                        <a:t>PostgreSQL</a:t>
                      </a:r>
                      <a:r>
                        <a:rPr lang="en-US" sz="930" b="0" i="0" u="none" strike="noStrike" kern="1200" dirty="0">
                          <a:solidFill>
                            <a:schemeClr val="tx1"/>
                          </a:solidFill>
                          <a:latin typeface="+mj-lt"/>
                          <a:ea typeface="+mn-ea"/>
                          <a:cs typeface="+mn-cs"/>
                        </a:rPr>
                        <a:t>, MS SQL, IBM DB2</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err="1">
                          <a:solidFill>
                            <a:schemeClr val="tx1"/>
                          </a:solidFill>
                          <a:latin typeface="+mj-lt"/>
                          <a:ea typeface="+mn-ea"/>
                          <a:cs typeface="+mn-cs"/>
                        </a:rPr>
                        <a:t>OS:Windows</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Ubuntu</a:t>
                      </a:r>
                      <a:r>
                        <a:rPr lang="en-US" sz="930" b="0" i="0" u="none" strike="noStrike" kern="1200" dirty="0">
                          <a:solidFill>
                            <a:schemeClr val="tx1"/>
                          </a:solidFill>
                          <a:latin typeface="+mj-lt"/>
                          <a:ea typeface="+mn-ea"/>
                          <a:cs typeface="+mn-cs"/>
                        </a:rPr>
                        <a:t>, Mac OS</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Application Servers: </a:t>
                      </a:r>
                      <a:r>
                        <a:rPr lang="en-US" sz="930" b="0" i="0" u="none" strike="noStrike" kern="1200" dirty="0" err="1">
                          <a:solidFill>
                            <a:schemeClr val="tx1"/>
                          </a:solidFill>
                          <a:latin typeface="+mj-lt"/>
                          <a:ea typeface="+mn-ea"/>
                          <a:cs typeface="+mn-cs"/>
                        </a:rPr>
                        <a:t>Gunicorn</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Nginx</a:t>
                      </a:r>
                      <a:r>
                        <a:rPr lang="en-US" sz="930" b="0" i="0" u="none" strike="noStrike" kern="1200" dirty="0">
                          <a:solidFill>
                            <a:schemeClr val="tx1"/>
                          </a:solidFill>
                          <a:latin typeface="+mj-lt"/>
                          <a:ea typeface="+mn-ea"/>
                          <a:cs typeface="+mn-cs"/>
                        </a:rPr>
                        <a:t>, Apache</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Database Repositories: Amazon </a:t>
                      </a:r>
                      <a:r>
                        <a:rPr lang="en-US" sz="930" b="0" i="0" u="none" strike="noStrike" kern="1200" dirty="0" err="1">
                          <a:solidFill>
                            <a:schemeClr val="tx1"/>
                          </a:solidFill>
                          <a:latin typeface="+mj-lt"/>
                          <a:ea typeface="+mn-ea"/>
                          <a:cs typeface="+mn-cs"/>
                        </a:rPr>
                        <a:t>Redshift</a:t>
                      </a:r>
                      <a:r>
                        <a:rPr lang="en-US" sz="930" b="0" i="0" u="none" strike="noStrike" kern="1200" dirty="0">
                          <a:solidFill>
                            <a:schemeClr val="tx1"/>
                          </a:solidFill>
                          <a:latin typeface="+mj-lt"/>
                          <a:ea typeface="+mn-ea"/>
                          <a:cs typeface="+mn-cs"/>
                        </a:rPr>
                        <a:t>, Apache Hive, </a:t>
                      </a:r>
                      <a:r>
                        <a:rPr lang="en-US" sz="930" b="0" i="0" u="none" strike="noStrike" kern="1200" dirty="0" err="1">
                          <a:solidFill>
                            <a:schemeClr val="tx1"/>
                          </a:solidFill>
                          <a:latin typeface="+mj-lt"/>
                          <a:ea typeface="+mn-ea"/>
                          <a:cs typeface="+mn-cs"/>
                        </a:rPr>
                        <a:t>Teradata</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MySQL</a:t>
                      </a:r>
                      <a:r>
                        <a:rPr lang="en-US" sz="930" b="0" i="0" u="none" strike="noStrike" kern="1200" dirty="0">
                          <a:solidFill>
                            <a:schemeClr val="tx1"/>
                          </a:solidFill>
                          <a:latin typeface="+mj-lt"/>
                          <a:ea typeface="+mn-ea"/>
                          <a:cs typeface="+mn-cs"/>
                        </a:rPr>
                        <a:t>, Oracle, </a:t>
                      </a:r>
                      <a:r>
                        <a:rPr lang="en-US" sz="930" b="0" i="0" u="none" strike="noStrike" kern="1200" dirty="0" err="1">
                          <a:solidFill>
                            <a:schemeClr val="tx1"/>
                          </a:solidFill>
                          <a:latin typeface="+mj-lt"/>
                          <a:ea typeface="+mn-ea"/>
                          <a:cs typeface="+mn-cs"/>
                        </a:rPr>
                        <a:t>PostgreSQL</a:t>
                      </a:r>
                      <a:r>
                        <a:rPr lang="en-US" sz="930" b="0" i="0" u="none" strike="noStrike" kern="1200" dirty="0">
                          <a:solidFill>
                            <a:schemeClr val="tx1"/>
                          </a:solidFill>
                          <a:latin typeface="+mj-lt"/>
                          <a:ea typeface="+mn-ea"/>
                          <a:cs typeface="+mn-cs"/>
                        </a:rPr>
                        <a:t>, MS SQL, IBM DB2</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marL="228600" lvl="0" indent="-228600" algn="l" defTabSz="914400" rtl="0" eaLnBrk="1" fontAlgn="t" latinLnBrk="0" hangingPunct="1">
                        <a:buFont typeface="Wingdings" pitchFamily="2" charset="2"/>
                        <a:buChar char="§"/>
                      </a:pPr>
                      <a:r>
                        <a:rPr lang="en-US" sz="930" b="0" i="0" u="none" strike="noStrike" kern="1200" dirty="0" err="1">
                          <a:solidFill>
                            <a:schemeClr val="tx1"/>
                          </a:solidFill>
                          <a:latin typeface="+mj-lt"/>
                          <a:ea typeface="+mn-ea"/>
                          <a:cs typeface="+mn-cs"/>
                        </a:rPr>
                        <a:t>OS:Windows</a:t>
                      </a:r>
                      <a:r>
                        <a:rPr lang="en-US" sz="930" b="0" i="0" u="none" strike="noStrike" kern="1200" dirty="0">
                          <a:solidFill>
                            <a:schemeClr val="tx1"/>
                          </a:solidFill>
                          <a:latin typeface="+mj-lt"/>
                          <a:ea typeface="+mn-ea"/>
                          <a:cs typeface="+mn-cs"/>
                        </a:rPr>
                        <a:t>, Linux</a:t>
                      </a:r>
                    </a:p>
                    <a:p>
                      <a:pPr marL="228600" lvl="0" indent="-228600" algn="l" defTabSz="914400" rtl="0" eaLnBrk="1" fontAlgn="t" latinLnBrk="0" hangingPunct="1">
                        <a:buFont typeface="Wingdings" pitchFamily="2" charset="2"/>
                        <a:buChar char="§"/>
                      </a:pPr>
                      <a:r>
                        <a:rPr lang="en-US" sz="930" b="0" i="0" u="none" strike="noStrike" kern="1200" dirty="0">
                          <a:solidFill>
                            <a:schemeClr val="tx1"/>
                          </a:solidFill>
                          <a:latin typeface="+mj-lt"/>
                          <a:ea typeface="+mn-ea"/>
                          <a:cs typeface="+mn-cs"/>
                        </a:rPr>
                        <a:t>Database Repositories: </a:t>
                      </a:r>
                      <a:r>
                        <a:rPr lang="en-US" sz="930" b="0" i="0" u="none" strike="noStrike" kern="1200" dirty="0" err="1">
                          <a:solidFill>
                            <a:schemeClr val="tx1"/>
                          </a:solidFill>
                          <a:latin typeface="+mj-lt"/>
                          <a:ea typeface="+mn-ea"/>
                          <a:cs typeface="+mn-cs"/>
                        </a:rPr>
                        <a:t>PostgreSQL</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MySQL</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Redshift</a:t>
                      </a:r>
                      <a:r>
                        <a:rPr lang="en-US" sz="930" b="0" i="0" u="none" strike="noStrike" kern="1200" dirty="0">
                          <a:solidFill>
                            <a:schemeClr val="tx1"/>
                          </a:solidFill>
                          <a:latin typeface="+mj-lt"/>
                          <a:ea typeface="+mn-ea"/>
                          <a:cs typeface="+mn-cs"/>
                        </a:rPr>
                        <a:t>, </a:t>
                      </a:r>
                      <a:r>
                        <a:rPr lang="en-US" sz="930" b="0" i="0" u="none" strike="noStrike" kern="1200" dirty="0" err="1">
                          <a:solidFill>
                            <a:schemeClr val="tx1"/>
                          </a:solidFill>
                          <a:latin typeface="+mj-lt"/>
                          <a:ea typeface="+mn-ea"/>
                          <a:cs typeface="+mn-cs"/>
                        </a:rPr>
                        <a:t>MongoDB</a:t>
                      </a:r>
                      <a:endParaRPr lang="en-US" sz="930" b="0" i="0" u="none" strike="noStrike" kern="1200" dirty="0">
                        <a:solidFill>
                          <a:schemeClr val="tx1"/>
                        </a:solidFill>
                        <a:latin typeface="+mj-lt"/>
                        <a:ea typeface="+mn-ea"/>
                        <a:cs typeface="+mn-cs"/>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5"/>
                  </a:ext>
                </a:extLst>
              </a:tr>
              <a:tr h="492726">
                <a:tc>
                  <a:txBody>
                    <a:bodyPr/>
                    <a:lstStyle/>
                    <a:p>
                      <a:pPr algn="ctr" fontAlgn="t"/>
                      <a:r>
                        <a:rPr lang="en-US" sz="930" b="0" i="0" u="none" strike="noStrike" dirty="0">
                          <a:solidFill>
                            <a:srgbClr val="FFFFFF"/>
                          </a:solidFill>
                          <a:latin typeface="+mj-lt"/>
                        </a:rPr>
                        <a:t>Trail Version Website</a:t>
                      </a: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C5086"/>
                    </a:solidFill>
                  </a:tcPr>
                </a:tc>
                <a:tc>
                  <a:txBody>
                    <a:bodyPr/>
                    <a:lstStyle/>
                    <a:p>
                      <a:pPr algn="ctr" fontAlgn="t"/>
                      <a:r>
                        <a:rPr lang="en-US" sz="930" b="0" i="0" u="none" strike="noStrike" dirty="0">
                          <a:solidFill>
                            <a:srgbClr val="C00000"/>
                          </a:solidFill>
                          <a:latin typeface="+mj-lt"/>
                          <a:hlinkClick r:id="rId2"/>
                        </a:rPr>
                        <a:t>https://community.jaspersoft.com/download</a:t>
                      </a:r>
                      <a:endParaRPr lang="en-US" sz="930" b="0" i="0" u="none" strike="noStrike" dirty="0">
                        <a:solidFill>
                          <a:srgbClr val="C00000"/>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rgbClr val="C00000"/>
                          </a:solidFill>
                          <a:latin typeface="+mj-lt"/>
                          <a:hlinkClick r:id="rId3"/>
                        </a:rPr>
                        <a:t>http://www.pentaho.com/download</a:t>
                      </a:r>
                      <a:br>
                        <a:rPr lang="en-US" sz="930" b="0" i="0" u="none" strike="noStrike" dirty="0">
                          <a:solidFill>
                            <a:srgbClr val="C00000"/>
                          </a:solidFill>
                          <a:latin typeface="+mj-lt"/>
                          <a:hlinkClick r:id="rId3"/>
                        </a:rPr>
                      </a:br>
                      <a:endParaRPr lang="en-US" sz="930" b="0" i="0" u="none" strike="noStrike" dirty="0">
                        <a:solidFill>
                          <a:srgbClr val="C00000"/>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rgbClr val="C00000"/>
                          </a:solidFill>
                          <a:latin typeface="+mj-lt"/>
                          <a:hlinkClick r:id="rId4"/>
                        </a:rPr>
                        <a:t>https://download.eclipse.org/birt/downloads/</a:t>
                      </a:r>
                      <a:endParaRPr lang="en-US" sz="930" b="0" i="0" u="none" strike="noStrike" dirty="0">
                        <a:solidFill>
                          <a:srgbClr val="C00000"/>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rgbClr val="C00000"/>
                          </a:solidFill>
                          <a:latin typeface="+mj-lt"/>
                          <a:hlinkClick r:id="rId5"/>
                        </a:rPr>
                        <a:t>https://superset.apache.org/installation.html</a:t>
                      </a:r>
                      <a:endParaRPr lang="en-US" sz="930" b="0" i="0" u="none" strike="noStrike" dirty="0">
                        <a:solidFill>
                          <a:srgbClr val="C00000"/>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tc>
                  <a:txBody>
                    <a:bodyPr/>
                    <a:lstStyle/>
                    <a:p>
                      <a:pPr algn="ctr" fontAlgn="t"/>
                      <a:r>
                        <a:rPr lang="en-US" sz="930" b="0" i="0" u="none" strike="noStrike" dirty="0">
                          <a:solidFill>
                            <a:srgbClr val="C00000"/>
                          </a:solidFill>
                          <a:latin typeface="+mj-lt"/>
                          <a:hlinkClick r:id="rId6"/>
                        </a:rPr>
                        <a:t>https://redash.io/help/open-source/setup</a:t>
                      </a:r>
                      <a:br>
                        <a:rPr lang="en-US" sz="930" b="0" i="0" u="none" strike="noStrike" dirty="0">
                          <a:solidFill>
                            <a:srgbClr val="C00000"/>
                          </a:solidFill>
                          <a:latin typeface="+mj-lt"/>
                          <a:hlinkClick r:id="rId6"/>
                        </a:rPr>
                      </a:br>
                      <a:endParaRPr lang="en-US" sz="930" b="0" i="0" u="none" strike="noStrike" dirty="0">
                        <a:solidFill>
                          <a:srgbClr val="C00000"/>
                        </a:solidFill>
                        <a:latin typeface="+mj-lt"/>
                      </a:endParaRPr>
                    </a:p>
                  </a:txBody>
                  <a:tcPr marL="4440" marR="4440" marT="3338"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5">
                        <a:lumMod val="20000"/>
                        <a:lumOff val="80000"/>
                      </a:schemeClr>
                    </a:solidFill>
                  </a:tcPr>
                </a:tc>
                <a:extLst>
                  <a:ext uri="{0D108BD9-81ED-4DB2-BD59-A6C34878D82A}">
                    <a16:rowId xmlns=""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fld id="{A260AE16-8852-4A0A-BBF6-F24E93BD783A}" type="slidenum">
              <a:rPr lang="en-US" smtClean="0"/>
              <a:pPr/>
              <a:t>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D8DDD9-1155-4F0F-A56C-F920C6011A33}"/>
              </a:ext>
            </a:extLst>
          </p:cNvPr>
          <p:cNvSpPr>
            <a:spLocks noGrp="1"/>
          </p:cNvSpPr>
          <p:nvPr>
            <p:ph type="title"/>
          </p:nvPr>
        </p:nvSpPr>
        <p:spPr/>
        <p:txBody>
          <a:bodyPr/>
          <a:lstStyle/>
          <a:p>
            <a:r>
              <a:rPr lang="en-US"/>
              <a:t>REFERENCES</a:t>
            </a:r>
            <a:endParaRPr lang="en-US" dirty="0"/>
          </a:p>
        </p:txBody>
      </p:sp>
      <p:sp>
        <p:nvSpPr>
          <p:cNvPr id="3" name="Content Placeholder 2">
            <a:extLst>
              <a:ext uri="{FF2B5EF4-FFF2-40B4-BE49-F238E27FC236}">
                <a16:creationId xmlns="" xmlns:a16="http://schemas.microsoft.com/office/drawing/2014/main" id="{8DF6A7A0-CA05-41AB-9CE3-63819FA32E06}"/>
              </a:ext>
            </a:extLst>
          </p:cNvPr>
          <p:cNvSpPr>
            <a:spLocks noGrp="1"/>
          </p:cNvSpPr>
          <p:nvPr>
            <p:ph idx="1"/>
          </p:nvPr>
        </p:nvSpPr>
        <p:spPr/>
        <p:txBody>
          <a:bodyPr>
            <a:normAutofit/>
          </a:bodyPr>
          <a:lstStyle/>
          <a:p>
            <a:r>
              <a:rPr lang="en-US" sz="1500" u="sng" dirty="0" smtClean="0">
                <a:hlinkClick r:id="rId2"/>
              </a:rPr>
              <a:t>https://community.jaspersoft.com/wiki/jasperreports-server-features</a:t>
            </a:r>
            <a:endParaRPr lang="en-US" sz="1500" dirty="0" smtClean="0"/>
          </a:p>
          <a:p>
            <a:r>
              <a:rPr lang="en-US" sz="1500" u="sng" dirty="0" smtClean="0">
                <a:hlinkClick r:id="rId3"/>
              </a:rPr>
              <a:t>https://mindmajix.com/pentaho-tutorial</a:t>
            </a:r>
            <a:r>
              <a:rPr lang="en-US" sz="1500" dirty="0" smtClean="0"/>
              <a:t> </a:t>
            </a:r>
          </a:p>
          <a:p>
            <a:r>
              <a:rPr lang="en-US" sz="1500" u="sng" dirty="0" smtClean="0">
                <a:hlinkClick r:id="rId4"/>
              </a:rPr>
              <a:t>https://www.predictiveanalyticstoday.com/birt-business-intelligence/</a:t>
            </a:r>
            <a:endParaRPr lang="en-US" sz="1500" dirty="0" smtClean="0"/>
          </a:p>
          <a:p>
            <a:r>
              <a:rPr lang="en-US" sz="1500" u="sng" dirty="0" smtClean="0">
                <a:hlinkClick r:id="rId5"/>
              </a:rPr>
              <a:t>https://www.predictiveanalyticstoday.com/apache-superset/</a:t>
            </a:r>
            <a:endParaRPr lang="en-US" sz="1500" dirty="0" smtClean="0"/>
          </a:p>
          <a:p>
            <a:r>
              <a:rPr lang="en-US" sz="1500" u="sng" dirty="0" smtClean="0">
                <a:hlinkClick r:id="rId6"/>
              </a:rPr>
              <a:t>https://www.predictiveanalyticstoday.com/redash/</a:t>
            </a:r>
            <a:endParaRPr lang="en-US" sz="1500" u="sng" dirty="0" smtClean="0"/>
          </a:p>
          <a:p>
            <a:r>
              <a:rPr lang="en-US" sz="1500" u="sng" dirty="0" smtClean="0">
                <a:hlinkClick r:id="rId7"/>
              </a:rPr>
              <a:t>http://worldcomp-proceedings.com/proc/p2012/SER2400.pdf</a:t>
            </a:r>
            <a:endParaRPr lang="en-US" sz="1500" dirty="0" smtClean="0"/>
          </a:p>
          <a:p>
            <a:r>
              <a:rPr lang="en-US" sz="1500" dirty="0" smtClean="0">
                <a:hlinkClick r:id="rId8"/>
              </a:rPr>
              <a:t>https://www.javatpoint.com/software-engineering-functional-point-fp-analysis</a:t>
            </a:r>
            <a:endParaRPr lang="en-US" sz="1500" dirty="0" smtClean="0"/>
          </a:p>
          <a:p>
            <a:endParaRPr lang="en-US" sz="1500" dirty="0"/>
          </a:p>
        </p:txBody>
      </p:sp>
      <p:sp>
        <p:nvSpPr>
          <p:cNvPr id="4" name="Slide Number Placeholder 3">
            <a:extLst>
              <a:ext uri="{FF2B5EF4-FFF2-40B4-BE49-F238E27FC236}">
                <a16:creationId xmlns="" xmlns:a16="http://schemas.microsoft.com/office/drawing/2014/main" id="{A3249038-65FA-43BE-ABFA-714658E4431E}"/>
              </a:ext>
            </a:extLst>
          </p:cNvPr>
          <p:cNvSpPr>
            <a:spLocks noGrp="1"/>
          </p:cNvSpPr>
          <p:nvPr>
            <p:ph type="sldNum" sz="quarter" idx="12"/>
          </p:nvPr>
        </p:nvSpPr>
        <p:spPr/>
        <p:txBody>
          <a:bodyPr/>
          <a:lstStyle/>
          <a:p>
            <a:fld id="{A260AE16-8852-4A0A-BBF6-F24E93BD783A}" type="slidenum">
              <a:rPr lang="en-US" smtClean="0"/>
              <a:pPr/>
              <a:t>40</a:t>
            </a:fld>
            <a:endParaRPr lang="en-US" dirty="0"/>
          </a:p>
        </p:txBody>
      </p:sp>
    </p:spTree>
    <p:extLst>
      <p:ext uri="{BB962C8B-B14F-4D97-AF65-F5344CB8AC3E}">
        <p14:creationId xmlns="" xmlns:p14="http://schemas.microsoft.com/office/powerpoint/2010/main" val="34011795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A260AE16-8852-4A0A-BBF6-F24E93BD783A}" type="slidenum">
              <a:rPr lang="en-US" smtClean="0"/>
              <a:pPr/>
              <a:t>41</a:t>
            </a:fld>
            <a:endParaRPr lang="en-US"/>
          </a:p>
        </p:txBody>
      </p:sp>
      <p:sp>
        <p:nvSpPr>
          <p:cNvPr id="6" name="Rectangle 5"/>
          <p:cNvSpPr/>
          <p:nvPr/>
        </p:nvSpPr>
        <p:spPr>
          <a:xfrm>
            <a:off x="3634881" y="2743203"/>
            <a:ext cx="5081103" cy="769441"/>
          </a:xfrm>
          <a:prstGeom prst="rect">
            <a:avLst/>
          </a:prstGeom>
          <a:noFill/>
        </p:spPr>
        <p:txBody>
          <a:bodyPr wrap="square" lIns="91440" tIns="45720" rIns="91440" bIns="45720">
            <a:spAutoFit/>
            <a:scene3d>
              <a:camera prst="orthographicFront"/>
              <a:lightRig rig="soft" dir="t">
                <a:rot lat="0" lon="0" rev="10800000"/>
              </a:lightRig>
            </a:scene3d>
            <a:sp3d>
              <a:bevelT w="27940" h="12700"/>
              <a:contourClr>
                <a:srgbClr val="DDDDDD"/>
              </a:contourClr>
            </a:sp3d>
          </a:bodyPr>
          <a:lstStyle/>
          <a:p>
            <a:pPr algn="ctr"/>
            <a:r>
              <a:rPr lang="en-US" sz="4400" b="1" spc="150" dirty="0">
                <a:ln w="11430"/>
                <a:solidFill>
                  <a:srgbClr val="F8F8F8"/>
                </a:solidFill>
                <a:effectLst>
                  <a:outerShdw blurRad="25400" algn="tl" rotWithShape="0">
                    <a:srgbClr val="000000">
                      <a:alpha val="43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05394" y="228600"/>
            <a:ext cx="10844306" cy="1143000"/>
          </a:xfrm>
        </p:spPr>
        <p:txBody>
          <a:bodyPr>
            <a:noAutofit/>
          </a:bodyPr>
          <a:lstStyle/>
          <a:p>
            <a:pPr lvl="0">
              <a:lnSpc>
                <a:spcPct val="89000"/>
              </a:lnSpc>
              <a:defRPr/>
            </a:pPr>
            <a:r>
              <a:rPr lang="en-US" sz="2500" dirty="0">
                <a:cs typeface="Times New Roman" panose="02020603050405020304" pitchFamily="18" charset="0"/>
              </a:rPr>
              <a:t>2. SOFTWARE DESIGN &amp; DEVELOPMENT MODEL</a:t>
            </a:r>
            <a:br>
              <a:rPr lang="en-US" sz="2500" dirty="0">
                <a:cs typeface="Times New Roman" panose="02020603050405020304" pitchFamily="18" charset="0"/>
              </a:rPr>
            </a:br>
            <a:endParaRPr lang="en-US" sz="25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5</a:t>
            </a:fld>
            <a:endParaRPr lang="en-US" dirty="0"/>
          </a:p>
        </p:txBody>
      </p:sp>
      <p:sp>
        <p:nvSpPr>
          <p:cNvPr id="8" name="Content Placeholder 7"/>
          <p:cNvSpPr>
            <a:spLocks noGrp="1"/>
          </p:cNvSpPr>
          <p:nvPr>
            <p:ph idx="1"/>
          </p:nvPr>
        </p:nvSpPr>
        <p:spPr>
          <a:xfrm>
            <a:off x="608092" y="1219203"/>
            <a:ext cx="11148352" cy="2057399"/>
          </a:xfrm>
        </p:spPr>
        <p:txBody>
          <a:bodyPr>
            <a:normAutofit/>
          </a:bodyPr>
          <a:lstStyle/>
          <a:p>
            <a:pPr>
              <a:buNone/>
            </a:pPr>
            <a:r>
              <a:rPr lang="en-US" sz="2000" dirty="0"/>
              <a:t>Proposing – Incremental Model</a:t>
            </a:r>
          </a:p>
          <a:p>
            <a:pPr>
              <a:buNone/>
            </a:pPr>
            <a:endParaRPr lang="en-US" sz="2000" dirty="0"/>
          </a:p>
          <a:p>
            <a:pPr>
              <a:buNone/>
            </a:pPr>
            <a:r>
              <a:rPr lang="en-US" sz="2000" dirty="0"/>
              <a:t>Justification:</a:t>
            </a:r>
          </a:p>
          <a:p>
            <a:pPr>
              <a:buNone/>
            </a:pPr>
            <a:endParaRPr lang="en-US" sz="2000" dirty="0"/>
          </a:p>
          <a:p>
            <a:pPr>
              <a:buFont typeface="Wingdings" pitchFamily="2" charset="2"/>
              <a:buChar char="§"/>
            </a:pPr>
            <a:r>
              <a:rPr lang="en-US" sz="1800" dirty="0"/>
              <a:t>Most of the requirements are known up-front but are expected to evolve over time.</a:t>
            </a:r>
          </a:p>
          <a:p>
            <a:pPr>
              <a:buFont typeface="Wingdings" pitchFamily="2" charset="2"/>
              <a:buChar char="§"/>
            </a:pPr>
            <a:endParaRPr lang="en-US" sz="2000" dirty="0"/>
          </a:p>
          <a:p>
            <a:endParaRPr lang="en-US" sz="2000" dirty="0"/>
          </a:p>
          <a:p>
            <a:endParaRPr lang="en-US" sz="2000" dirty="0"/>
          </a:p>
          <a:p>
            <a:pPr>
              <a:buNone/>
            </a:pPr>
            <a:endParaRPr lang="en-US" sz="2000" dirty="0"/>
          </a:p>
        </p:txBody>
      </p:sp>
      <p:pic>
        <p:nvPicPr>
          <p:cNvPr id="15" name="Picture 14" descr="Incremental Model.png"/>
          <p:cNvPicPr>
            <a:picLocks noChangeAspect="1"/>
          </p:cNvPicPr>
          <p:nvPr/>
        </p:nvPicPr>
        <p:blipFill>
          <a:blip r:embed="rId2" cstate="print"/>
          <a:stretch>
            <a:fillRect/>
          </a:stretch>
        </p:blipFill>
        <p:spPr>
          <a:xfrm>
            <a:off x="4864735" y="3048000"/>
            <a:ext cx="7162276" cy="3686908"/>
          </a:xfrm>
          <a:prstGeom prst="rect">
            <a:avLst/>
          </a:prstGeom>
        </p:spPr>
      </p:pic>
      <p:sp>
        <p:nvSpPr>
          <p:cNvPr id="16" name="TextBox 15"/>
          <p:cNvSpPr txBox="1"/>
          <p:nvPr/>
        </p:nvSpPr>
        <p:spPr>
          <a:xfrm>
            <a:off x="608092" y="3124202"/>
            <a:ext cx="4053946" cy="1809726"/>
          </a:xfrm>
          <a:prstGeom prst="rect">
            <a:avLst/>
          </a:prstGeom>
          <a:noFill/>
        </p:spPr>
        <p:txBody>
          <a:bodyPr wrap="square" rtlCol="0">
            <a:spAutoFit/>
          </a:bodyPr>
          <a:lstStyle/>
          <a:p>
            <a:pPr marL="342900" lvl="1" indent="-342900">
              <a:spcBef>
                <a:spcPct val="20000"/>
              </a:spcBef>
              <a:buFont typeface="Wingdings" pitchFamily="2" charset="2"/>
              <a:buChar char="§"/>
            </a:pPr>
            <a:r>
              <a:rPr lang="en-US" dirty="0"/>
              <a:t>Each release delivers an operational product and Initial product delivery is faster.</a:t>
            </a:r>
          </a:p>
          <a:p>
            <a:pPr marL="342900" lvl="1" indent="-342900">
              <a:spcBef>
                <a:spcPct val="20000"/>
              </a:spcBef>
              <a:buFont typeface="Wingdings" pitchFamily="2" charset="2"/>
              <a:buChar char="§"/>
            </a:pPr>
            <a:r>
              <a:rPr lang="en-US" dirty="0"/>
              <a:t>Customer can respond to every build.</a:t>
            </a:r>
          </a:p>
          <a:p>
            <a:r>
              <a:rPr lang="en-US"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wipe(down)">
                                      <p:cBhvr>
                                        <p:cTn id="11" dur="580">
                                          <p:stCondLst>
                                            <p:cond delay="0"/>
                                          </p:stCondLst>
                                        </p:cTn>
                                        <p:tgtEl>
                                          <p:spTgt spid="15"/>
                                        </p:tgtEl>
                                      </p:cBhvr>
                                    </p:animEffect>
                                    <p:anim calcmode="lin" valueType="num">
                                      <p:cBhvr>
                                        <p:cTn id="1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17" dur="26">
                                          <p:stCondLst>
                                            <p:cond delay="650"/>
                                          </p:stCondLst>
                                        </p:cTn>
                                        <p:tgtEl>
                                          <p:spTgt spid="15"/>
                                        </p:tgtEl>
                                      </p:cBhvr>
                                      <p:to x="100000" y="60000"/>
                                    </p:animScale>
                                    <p:animScale>
                                      <p:cBhvr>
                                        <p:cTn id="18" dur="166" decel="50000">
                                          <p:stCondLst>
                                            <p:cond delay="676"/>
                                          </p:stCondLst>
                                        </p:cTn>
                                        <p:tgtEl>
                                          <p:spTgt spid="15"/>
                                        </p:tgtEl>
                                      </p:cBhvr>
                                      <p:to x="100000" y="100000"/>
                                    </p:animScale>
                                    <p:animScale>
                                      <p:cBhvr>
                                        <p:cTn id="19" dur="26">
                                          <p:stCondLst>
                                            <p:cond delay="1312"/>
                                          </p:stCondLst>
                                        </p:cTn>
                                        <p:tgtEl>
                                          <p:spTgt spid="15"/>
                                        </p:tgtEl>
                                      </p:cBhvr>
                                      <p:to x="100000" y="80000"/>
                                    </p:animScale>
                                    <p:animScale>
                                      <p:cBhvr>
                                        <p:cTn id="20" dur="166" decel="50000">
                                          <p:stCondLst>
                                            <p:cond delay="1338"/>
                                          </p:stCondLst>
                                        </p:cTn>
                                        <p:tgtEl>
                                          <p:spTgt spid="15"/>
                                        </p:tgtEl>
                                      </p:cBhvr>
                                      <p:to x="100000" y="100000"/>
                                    </p:animScale>
                                    <p:animScale>
                                      <p:cBhvr>
                                        <p:cTn id="21" dur="26">
                                          <p:stCondLst>
                                            <p:cond delay="1642"/>
                                          </p:stCondLst>
                                        </p:cTn>
                                        <p:tgtEl>
                                          <p:spTgt spid="15"/>
                                        </p:tgtEl>
                                      </p:cBhvr>
                                      <p:to x="100000" y="90000"/>
                                    </p:animScale>
                                    <p:animScale>
                                      <p:cBhvr>
                                        <p:cTn id="22" dur="166" decel="50000">
                                          <p:stCondLst>
                                            <p:cond delay="1668"/>
                                          </p:stCondLst>
                                        </p:cTn>
                                        <p:tgtEl>
                                          <p:spTgt spid="15"/>
                                        </p:tgtEl>
                                      </p:cBhvr>
                                      <p:to x="100000" y="100000"/>
                                    </p:animScale>
                                    <p:animScale>
                                      <p:cBhvr>
                                        <p:cTn id="23" dur="26">
                                          <p:stCondLst>
                                            <p:cond delay="1808"/>
                                          </p:stCondLst>
                                        </p:cTn>
                                        <p:tgtEl>
                                          <p:spTgt spid="15"/>
                                        </p:tgtEl>
                                      </p:cBhvr>
                                      <p:to x="100000" y="95000"/>
                                    </p:animScale>
                                    <p:animScale>
                                      <p:cBhvr>
                                        <p:cTn id="24" dur="166" decel="50000">
                                          <p:stCondLst>
                                            <p:cond delay="1834"/>
                                          </p:stCondLst>
                                        </p:cTn>
                                        <p:tgtEl>
                                          <p:spTgt spid="15"/>
                                        </p:tgtEl>
                                      </p:cBhvr>
                                      <p:to x="100000" y="100000"/>
                                    </p:animScale>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500"/>
                                        <p:tgtEl>
                                          <p:spTgt spid="8">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xEl>
                                              <p:pRg st="0" end="0"/>
                                            </p:txEl>
                                          </p:spTgt>
                                        </p:tgtEl>
                                        <p:attrNameLst>
                                          <p:attrName>style.visibility</p:attrName>
                                        </p:attrNameLst>
                                      </p:cBhvr>
                                      <p:to>
                                        <p:strVal val="visible"/>
                                      </p:to>
                                    </p:set>
                                    <p:animEffect transition="in" filter="fade">
                                      <p:cBhvr>
                                        <p:cTn id="38" dur="500"/>
                                        <p:tgtEl>
                                          <p:spTgt spid="1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16">
                                            <p:txEl>
                                              <p:pRg st="1" end="1"/>
                                            </p:txEl>
                                          </p:spTgt>
                                        </p:tgtEl>
                                        <p:attrNameLst>
                                          <p:attrName>style.visibility</p:attrName>
                                        </p:attrNameLst>
                                      </p:cBhvr>
                                      <p:to>
                                        <p:strVal val="visible"/>
                                      </p:to>
                                    </p:set>
                                    <p:animEffect transition="in" filter="fade">
                                      <p:cBhvr>
                                        <p:cTn id="43"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SCOPE OF BUSINESS INTELLIGENCE</a:t>
            </a:r>
          </a:p>
        </p:txBody>
      </p:sp>
      <p:sp>
        <p:nvSpPr>
          <p:cNvPr id="3" name="Content Placeholder 2"/>
          <p:cNvSpPr>
            <a:spLocks noGrp="1"/>
          </p:cNvSpPr>
          <p:nvPr>
            <p:ph idx="1"/>
          </p:nvPr>
        </p:nvSpPr>
        <p:spPr>
          <a:xfrm>
            <a:off x="608092" y="1371603"/>
            <a:ext cx="10945654" cy="4449763"/>
          </a:xfrm>
        </p:spPr>
        <p:txBody>
          <a:bodyPr>
            <a:normAutofit/>
          </a:bodyPr>
          <a:lstStyle/>
          <a:p>
            <a:pPr>
              <a:buFont typeface="Wingdings" pitchFamily="2" charset="2"/>
              <a:buChar char="§"/>
            </a:pPr>
            <a:r>
              <a:rPr lang="en-US" sz="1800" dirty="0"/>
              <a:t>BI is all about how to capture, access, understand, analyze and turn one of the most valuable assets of an enterprise –raw data– into actionable information in order to improve business performance. </a:t>
            </a:r>
          </a:p>
        </p:txBody>
      </p:sp>
      <p:sp>
        <p:nvSpPr>
          <p:cNvPr id="4" name="Slide Number Placeholder 3"/>
          <p:cNvSpPr>
            <a:spLocks noGrp="1"/>
          </p:cNvSpPr>
          <p:nvPr>
            <p:ph type="sldNum" sz="quarter" idx="12"/>
          </p:nvPr>
        </p:nvSpPr>
        <p:spPr/>
        <p:txBody>
          <a:bodyPr/>
          <a:lstStyle/>
          <a:p>
            <a:fld id="{A260AE16-8852-4A0A-BBF6-F24E93BD783A}" type="slidenum">
              <a:rPr lang="en-US" smtClean="0"/>
              <a:pPr/>
              <a:t>6</a:t>
            </a:fld>
            <a:endParaRPr lang="en-US" dirty="0"/>
          </a:p>
        </p:txBody>
      </p:sp>
      <p:pic>
        <p:nvPicPr>
          <p:cNvPr id="5" name="Picture 4" descr="1_U5ozk2TKyZkA2hq-LjAIlw.jpeg"/>
          <p:cNvPicPr>
            <a:picLocks noChangeAspect="1"/>
          </p:cNvPicPr>
          <p:nvPr/>
        </p:nvPicPr>
        <p:blipFill>
          <a:blip r:embed="rId2" cstate="print"/>
          <a:stretch>
            <a:fillRect/>
          </a:stretch>
        </p:blipFill>
        <p:spPr>
          <a:xfrm>
            <a:off x="201697" y="2819400"/>
            <a:ext cx="11858794" cy="3886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1000"/>
                                        <p:tgtEl>
                                          <p:spTgt spid="3">
                                            <p:txEl>
                                              <p:pRg st="0" end="0"/>
                                            </p:txEl>
                                          </p:spTgt>
                                        </p:tgtEl>
                                      </p:cBhvr>
                                    </p:animEffect>
                                    <p:anim calcmode="lin" valueType="num">
                                      <p:cBhvr>
                                        <p:cTn id="26"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SCOPE OF BUSINESS INTELLIGENCE (cont..)</a:t>
            </a:r>
          </a:p>
        </p:txBody>
      </p:sp>
      <p:sp>
        <p:nvSpPr>
          <p:cNvPr id="3" name="Content Placeholder 2"/>
          <p:cNvSpPr>
            <a:spLocks noGrp="1"/>
          </p:cNvSpPr>
          <p:nvPr>
            <p:ph idx="1"/>
          </p:nvPr>
        </p:nvSpPr>
        <p:spPr/>
        <p:txBody>
          <a:bodyPr>
            <a:normAutofit/>
          </a:bodyPr>
          <a:lstStyle/>
          <a:p>
            <a:pPr lvl="1">
              <a:buFont typeface="Wingdings" pitchFamily="2" charset="2"/>
              <a:buChar char="§"/>
            </a:pPr>
            <a:r>
              <a:rPr lang="en-US" sz="1900" dirty="0"/>
              <a:t>Functional Requirements:</a:t>
            </a:r>
          </a:p>
          <a:p>
            <a:pPr lvl="2">
              <a:buFont typeface="Wingdings" pitchFamily="2" charset="2"/>
              <a:buChar char="§"/>
            </a:pPr>
            <a:r>
              <a:rPr lang="en-US" sz="1900" dirty="0"/>
              <a:t>Platform Functions</a:t>
            </a:r>
          </a:p>
          <a:p>
            <a:pPr lvl="2">
              <a:buFont typeface="Wingdings" pitchFamily="2" charset="2"/>
              <a:buChar char="§"/>
            </a:pPr>
            <a:r>
              <a:rPr lang="en-US" sz="1900" dirty="0"/>
              <a:t>Data Visualization</a:t>
            </a:r>
          </a:p>
          <a:p>
            <a:pPr lvl="2">
              <a:buFont typeface="Wingdings" pitchFamily="2" charset="2"/>
              <a:buChar char="§"/>
            </a:pPr>
            <a:r>
              <a:rPr lang="en-US" sz="1900" dirty="0"/>
              <a:t>Analytics</a:t>
            </a:r>
          </a:p>
          <a:p>
            <a:pPr lvl="2">
              <a:buFont typeface="Wingdings" pitchFamily="2" charset="2"/>
              <a:buChar char="§"/>
            </a:pPr>
            <a:r>
              <a:rPr lang="en-US" sz="1900" dirty="0"/>
              <a:t>Online Analytical Processing (OLAP)</a:t>
            </a:r>
          </a:p>
          <a:p>
            <a:pPr lvl="2">
              <a:buFont typeface="Wingdings" pitchFamily="2" charset="2"/>
              <a:buChar char="§"/>
            </a:pPr>
            <a:r>
              <a:rPr lang="en-US" sz="1900" dirty="0"/>
              <a:t>Document Management</a:t>
            </a:r>
          </a:p>
          <a:p>
            <a:pPr lvl="2">
              <a:buFont typeface="Wingdings" pitchFamily="2" charset="2"/>
              <a:buChar char="§"/>
            </a:pPr>
            <a:r>
              <a:rPr lang="en-US" sz="1900" dirty="0"/>
              <a:t>Decision Services</a:t>
            </a:r>
          </a:p>
          <a:p>
            <a:pPr lvl="2">
              <a:buFont typeface="Wingdings" pitchFamily="2" charset="2"/>
              <a:buChar char="§"/>
            </a:pPr>
            <a:r>
              <a:rPr lang="en-US" sz="1900" dirty="0"/>
              <a:t>Integrations</a:t>
            </a:r>
          </a:p>
          <a:p>
            <a:pPr lvl="2">
              <a:buFont typeface="Wingdings" pitchFamily="2" charset="2"/>
              <a:buChar char="§"/>
            </a:pPr>
            <a:r>
              <a:rPr lang="en-US" sz="1900" dirty="0"/>
              <a:t>Big Data Integration</a:t>
            </a:r>
          </a:p>
          <a:p>
            <a:pPr lvl="2">
              <a:buFont typeface="Wingdings" pitchFamily="2" charset="2"/>
              <a:buChar char="§"/>
            </a:pPr>
            <a:r>
              <a:rPr lang="en-US" sz="1900" dirty="0"/>
              <a:t>Deployment</a:t>
            </a:r>
          </a:p>
        </p:txBody>
      </p:sp>
      <p:sp>
        <p:nvSpPr>
          <p:cNvPr id="4" name="Slide Number Placeholder 3"/>
          <p:cNvSpPr>
            <a:spLocks noGrp="1"/>
          </p:cNvSpPr>
          <p:nvPr>
            <p:ph type="sldNum" sz="quarter" idx="12"/>
          </p:nvPr>
        </p:nvSpPr>
        <p:spPr/>
        <p:txBody>
          <a:bodyPr/>
          <a:lstStyle/>
          <a:p>
            <a:fld id="{A260AE16-8852-4A0A-BBF6-F24E93BD783A}" type="slidenum">
              <a:rPr lang="en-US" smtClean="0"/>
              <a:pPr/>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SCOPE OF BUSINESS INTELLIGENCE (cont..)</a:t>
            </a:r>
          </a:p>
        </p:txBody>
      </p:sp>
      <p:sp>
        <p:nvSpPr>
          <p:cNvPr id="3" name="Content Placeholder 2"/>
          <p:cNvSpPr>
            <a:spLocks noGrp="1"/>
          </p:cNvSpPr>
          <p:nvPr>
            <p:ph idx="1"/>
          </p:nvPr>
        </p:nvSpPr>
        <p:spPr>
          <a:xfrm>
            <a:off x="608092" y="1371601"/>
            <a:ext cx="10945654" cy="4754563"/>
          </a:xfrm>
        </p:spPr>
        <p:txBody>
          <a:bodyPr>
            <a:noAutofit/>
          </a:bodyPr>
          <a:lstStyle/>
          <a:p>
            <a:pPr lvl="1">
              <a:buFont typeface="Wingdings" pitchFamily="2" charset="2"/>
              <a:buChar char="§"/>
            </a:pPr>
            <a:r>
              <a:rPr lang="en-US" sz="1900" dirty="0"/>
              <a:t>Non-Functional Requirements:</a:t>
            </a:r>
          </a:p>
          <a:p>
            <a:pPr lvl="2">
              <a:buFont typeface="Wingdings" pitchFamily="2" charset="2"/>
              <a:buChar char="§"/>
            </a:pPr>
            <a:r>
              <a:rPr lang="en-US" sz="1900" dirty="0"/>
              <a:t>Performance</a:t>
            </a:r>
          </a:p>
          <a:p>
            <a:pPr lvl="2">
              <a:buFont typeface="Wingdings" pitchFamily="2" charset="2"/>
              <a:buChar char="§"/>
            </a:pPr>
            <a:r>
              <a:rPr lang="en-US" sz="1900" dirty="0"/>
              <a:t>Security</a:t>
            </a:r>
          </a:p>
          <a:p>
            <a:pPr lvl="2">
              <a:buFont typeface="Wingdings" pitchFamily="2" charset="2"/>
              <a:buChar char="§"/>
            </a:pPr>
            <a:r>
              <a:rPr lang="en-US" sz="1900" dirty="0"/>
              <a:t>Availability</a:t>
            </a:r>
          </a:p>
          <a:p>
            <a:pPr lvl="2">
              <a:buFont typeface="Wingdings" pitchFamily="2" charset="2"/>
              <a:buChar char="§"/>
            </a:pPr>
            <a:r>
              <a:rPr lang="en-US" sz="1900" dirty="0"/>
              <a:t>Usability</a:t>
            </a:r>
          </a:p>
          <a:p>
            <a:pPr lvl="2">
              <a:buFont typeface="Wingdings" pitchFamily="2" charset="2"/>
              <a:buChar char="§"/>
            </a:pPr>
            <a:r>
              <a:rPr lang="en-US" sz="1900" dirty="0"/>
              <a:t>Data Integrity</a:t>
            </a:r>
          </a:p>
          <a:p>
            <a:pPr lvl="2">
              <a:buFont typeface="Wingdings" pitchFamily="2" charset="2"/>
              <a:buChar char="§"/>
            </a:pPr>
            <a:r>
              <a:rPr lang="en-US" sz="1900" dirty="0"/>
              <a:t>Scalability</a:t>
            </a:r>
          </a:p>
          <a:p>
            <a:pPr lvl="2">
              <a:buFont typeface="Wingdings" pitchFamily="2" charset="2"/>
              <a:buChar char="§"/>
            </a:pPr>
            <a:endParaRPr lang="en-US" sz="1900" dirty="0"/>
          </a:p>
          <a:p>
            <a:pPr lvl="1">
              <a:buFont typeface="Wingdings" pitchFamily="2" charset="2"/>
              <a:buChar char="§"/>
            </a:pPr>
            <a:r>
              <a:rPr lang="en-US" sz="1900" dirty="0"/>
              <a:t>Constraints on Technical Platform:</a:t>
            </a:r>
          </a:p>
          <a:p>
            <a:pPr lvl="2">
              <a:buFont typeface="Wingdings" pitchFamily="2" charset="2"/>
              <a:buChar char="§"/>
            </a:pPr>
            <a:r>
              <a:rPr lang="en-US" sz="1900" dirty="0"/>
              <a:t>Operation Systems: Windows, Linux</a:t>
            </a:r>
          </a:p>
          <a:p>
            <a:pPr lvl="2">
              <a:buFont typeface="Wingdings" pitchFamily="2" charset="2"/>
              <a:buChar char="§"/>
            </a:pPr>
            <a:r>
              <a:rPr lang="en-US" sz="1900" dirty="0"/>
              <a:t>Application Server: Apache</a:t>
            </a:r>
          </a:p>
          <a:p>
            <a:pPr lvl="2">
              <a:buFont typeface="Wingdings" pitchFamily="2" charset="2"/>
              <a:buChar char="§"/>
            </a:pPr>
            <a:r>
              <a:rPr lang="en-US" sz="1900" dirty="0"/>
              <a:t>Database Repositories: Microsoft SQL Server, Oracle</a:t>
            </a:r>
          </a:p>
          <a:p>
            <a:pPr lvl="2">
              <a:buFont typeface="Wingdings" pitchFamily="2" charset="2"/>
              <a:buChar char="§"/>
            </a:pPr>
            <a:r>
              <a:rPr lang="en-US" sz="1900" dirty="0"/>
              <a:t>Programming Languages: Python, JavaScript, HTML, CSS</a:t>
            </a:r>
          </a:p>
          <a:p>
            <a:pPr lvl="1">
              <a:buFont typeface="Wingdings" pitchFamily="2" charset="2"/>
              <a:buChar char="§"/>
            </a:pPr>
            <a:endParaRPr lang="en-US" sz="19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8</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fade">
                                      <p:cBhvr>
                                        <p:cTn id="40" dur="500"/>
                                        <p:tgtEl>
                                          <p:spTgt spid="3">
                                            <p:txEl>
                                              <p:pRg st="10" end="1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Effect transition="in" filter="fade">
                                      <p:cBhvr>
                                        <p:cTn id="43" dur="500"/>
                                        <p:tgtEl>
                                          <p:spTgt spid="3">
                                            <p:txEl>
                                              <p:pRg st="11" end="1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11553746" cy="457200"/>
          </a:xfrm>
        </p:spPr>
        <p:txBody>
          <a:bodyPr>
            <a:noAutofit/>
          </a:bodyPr>
          <a:lstStyle/>
          <a:p>
            <a:r>
              <a:rPr lang="en-US" dirty="0"/>
              <a:t>4. HUMAN RESOURCE MANAGEMENT PLAN</a:t>
            </a:r>
          </a:p>
        </p:txBody>
      </p:sp>
      <p:sp>
        <p:nvSpPr>
          <p:cNvPr id="3" name="Content Placeholder 2"/>
          <p:cNvSpPr>
            <a:spLocks noGrp="1"/>
          </p:cNvSpPr>
          <p:nvPr>
            <p:ph idx="1"/>
          </p:nvPr>
        </p:nvSpPr>
        <p:spPr>
          <a:xfrm>
            <a:off x="608092" y="1066803"/>
            <a:ext cx="10945654" cy="5059363"/>
          </a:xfrm>
        </p:spPr>
        <p:txBody>
          <a:bodyPr>
            <a:normAutofit/>
          </a:bodyPr>
          <a:lstStyle/>
          <a:p>
            <a:pPr>
              <a:buFont typeface="Wingdings" pitchFamily="2" charset="2"/>
              <a:buChar char="§"/>
            </a:pPr>
            <a:r>
              <a:rPr lang="en-US" sz="1900" dirty="0"/>
              <a:t>Work Breakdown Structure (WBS)</a:t>
            </a:r>
          </a:p>
          <a:p>
            <a:pPr>
              <a:buFont typeface="Wingdings" pitchFamily="2" charset="2"/>
              <a:buChar char="§"/>
            </a:pPr>
            <a:endParaRPr lang="en-US" sz="1900" dirty="0"/>
          </a:p>
        </p:txBody>
      </p:sp>
      <p:sp>
        <p:nvSpPr>
          <p:cNvPr id="4" name="Slide Number Placeholder 3"/>
          <p:cNvSpPr>
            <a:spLocks noGrp="1"/>
          </p:cNvSpPr>
          <p:nvPr>
            <p:ph type="sldNum" sz="quarter" idx="12"/>
          </p:nvPr>
        </p:nvSpPr>
        <p:spPr/>
        <p:txBody>
          <a:bodyPr/>
          <a:lstStyle/>
          <a:p>
            <a:fld id="{A260AE16-8852-4A0A-BBF6-F24E93BD783A}" type="slidenum">
              <a:rPr lang="en-US" smtClean="0"/>
              <a:pPr/>
              <a:t>9</a:t>
            </a:fld>
            <a:endParaRPr lang="en-US" dirty="0"/>
          </a:p>
        </p:txBody>
      </p:sp>
      <p:pic>
        <p:nvPicPr>
          <p:cNvPr id="9" name="Picture 8" descr="WBS1.PNG"/>
          <p:cNvPicPr>
            <a:picLocks noChangeAspect="1"/>
          </p:cNvPicPr>
          <p:nvPr/>
        </p:nvPicPr>
        <p:blipFill>
          <a:blip r:embed="rId2" cstate="print"/>
          <a:stretch>
            <a:fillRect/>
          </a:stretch>
        </p:blipFill>
        <p:spPr>
          <a:xfrm>
            <a:off x="202697" y="1629266"/>
            <a:ext cx="5878222" cy="5105400"/>
          </a:xfrm>
          <a:prstGeom prst="rect">
            <a:avLst/>
          </a:prstGeom>
        </p:spPr>
      </p:pic>
      <p:pic>
        <p:nvPicPr>
          <p:cNvPr id="10" name="Picture 9" descr="WBS2.PNG"/>
          <p:cNvPicPr>
            <a:picLocks noChangeAspect="1"/>
          </p:cNvPicPr>
          <p:nvPr/>
        </p:nvPicPr>
        <p:blipFill>
          <a:blip r:embed="rId3" cstate="print"/>
          <a:stretch>
            <a:fillRect/>
          </a:stretch>
        </p:blipFill>
        <p:spPr>
          <a:xfrm>
            <a:off x="6173517" y="1579001"/>
            <a:ext cx="5785626" cy="520279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remove" nodeType="clickEffect">
                                  <p:stCondLst>
                                    <p:cond delay="0"/>
                                  </p:stCondLst>
                                  <p:childTnLst>
                                    <p:animClr clrSpc="rgb" dir="cw">
                                      <p:cBhvr override="childStyle">
                                        <p:cTn id="6" dur="250" autoRev="1" fill="remove"/>
                                        <p:tgtEl>
                                          <p:spTgt spid="3">
                                            <p:txEl>
                                              <p:pRg st="0" end="0"/>
                                            </p:txEl>
                                          </p:spTgt>
                                        </p:tgtEl>
                                        <p:attrNameLst>
                                          <p:attrName>style.color</p:attrName>
                                        </p:attrNameLst>
                                      </p:cBhvr>
                                      <p:to>
                                        <a:schemeClr val="bg1"/>
                                      </p:to>
                                    </p:animClr>
                                    <p:animClr clrSpc="rgb" dir="cw">
                                      <p:cBhvr>
                                        <p:cTn id="7" dur="250" autoRev="1" fill="remove"/>
                                        <p:tgtEl>
                                          <p:spTgt spid="3">
                                            <p:txEl>
                                              <p:pRg st="0" end="0"/>
                                            </p:txEl>
                                          </p:spTgt>
                                        </p:tgtEl>
                                        <p:attrNameLst>
                                          <p:attrName>fillcolor</p:attrName>
                                        </p:attrNameLst>
                                      </p:cBhvr>
                                      <p:to>
                                        <a:schemeClr val="bg1"/>
                                      </p:to>
                                    </p:animClr>
                                    <p:set>
                                      <p:cBhvr>
                                        <p:cTn id="8" dur="250" autoRev="1" fill="remove"/>
                                        <p:tgtEl>
                                          <p:spTgt spid="3">
                                            <p:txEl>
                                              <p:pRg st="0" end="0"/>
                                            </p:txEl>
                                          </p:spTgt>
                                        </p:tgtEl>
                                        <p:attrNameLst>
                                          <p:attrName>fill.type</p:attrName>
                                        </p:attrNameLst>
                                      </p:cBhvr>
                                      <p:to>
                                        <p:strVal val="solid"/>
                                      </p:to>
                                    </p:set>
                                    <p:set>
                                      <p:cBhvr>
                                        <p:cTn id="9" dur="250" autoRev="1" fill="remove"/>
                                        <p:tgtEl>
                                          <p:spTgt spid="3">
                                            <p:txEl>
                                              <p:pRg st="0" end="0"/>
                                            </p:txEl>
                                          </p:spTgt>
                                        </p:tgtEl>
                                        <p:attrNameLst>
                                          <p:attrName>fill.on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7739</TotalTime>
  <Words>3490</Words>
  <Application>Microsoft Office PowerPoint</Application>
  <PresentationFormat>Custom</PresentationFormat>
  <Paragraphs>1756</Paragraphs>
  <Slides>41</Slides>
  <Notes>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BUSINESS INTELLIGENCE SYSTEMS</vt:lpstr>
      <vt:lpstr>TABLE OF CONTENTS</vt:lpstr>
      <vt:lpstr>INTRODUCTION TO BI SYSTEMS</vt:lpstr>
      <vt:lpstr>1. COMPARISION TABLE</vt:lpstr>
      <vt:lpstr>2. SOFTWARE DESIGN &amp; DEVELOPMENT MODEL </vt:lpstr>
      <vt:lpstr>3. SCOPE OF BUSINESS INTELLIGENCE</vt:lpstr>
      <vt:lpstr>SCOPE OF BUSINESS INTELLIGENCE (cont..)</vt:lpstr>
      <vt:lpstr>SCOPE OF BUSINESS INTELLIGENCE (cont..)</vt:lpstr>
      <vt:lpstr>4. HUMAN RESOURCE MANAGEMENT PLAN</vt:lpstr>
      <vt:lpstr>HUMAN RESOURCE MANAGEMENT PLAN (cont..)</vt:lpstr>
      <vt:lpstr>HUMAN RESOURCE MANAGEMENT PLAN (cont..)</vt:lpstr>
      <vt:lpstr>HUMAN RESOURCE MANAGEMENT PLAN (cont..)</vt:lpstr>
      <vt:lpstr>HUMAN RESOURCE MANAGEMENT PLAN (cont..)</vt:lpstr>
      <vt:lpstr>5. PROJECT TOTAL COST</vt:lpstr>
      <vt:lpstr>PROJECT TOTAL COST (cont..)</vt:lpstr>
      <vt:lpstr>6. TIME MANAGEMENT PLAN</vt:lpstr>
      <vt:lpstr>TIME MANAGEMENT PLAN (cont..)</vt:lpstr>
      <vt:lpstr>TIME MANAGEMENT PLAN (cont..)</vt:lpstr>
      <vt:lpstr>TIME MANAGEMENT PLAN (cont..)</vt:lpstr>
      <vt:lpstr>TIME MANAGEMENT PLAN (cont..)</vt:lpstr>
      <vt:lpstr>7. COST MANAGEMENT PLAN</vt:lpstr>
      <vt:lpstr>COST MANAGEMENT PLAN (cont..)</vt:lpstr>
      <vt:lpstr>COST MANAGEMENT PLAN (cont..)</vt:lpstr>
      <vt:lpstr>8. RISK MANAGEMENT PLAN</vt:lpstr>
      <vt:lpstr>RISK MANAGEMENT PLAN (cont..)</vt:lpstr>
      <vt:lpstr>RISK MANAGEMENT PLAN (cont..)</vt:lpstr>
      <vt:lpstr>RISK MANAGEMENT PLAN (cont..)</vt:lpstr>
      <vt:lpstr>RISK MANAGEMENT PLAN (cont..)</vt:lpstr>
      <vt:lpstr>RISK MANAGEMENT PLAN (cont..)</vt:lpstr>
      <vt:lpstr>RISK MANAGEMENT PLAN (cont..)</vt:lpstr>
      <vt:lpstr>9. PROCUREMENT MANAGEMENT PLAN</vt:lpstr>
      <vt:lpstr>PROCUREMENT MANAGEMENT PLAN (cont..)</vt:lpstr>
      <vt:lpstr>PROCUREMENT MANAGEMENT PLAN (cont..)</vt:lpstr>
      <vt:lpstr>10. STATEMENT OF WORK</vt:lpstr>
      <vt:lpstr>STATEMENT OF WORK (cont..)</vt:lpstr>
      <vt:lpstr>REQUEST FOR PROPOSAL</vt:lpstr>
      <vt:lpstr>REQUEST FOR PROPOSAL (cont..)</vt:lpstr>
      <vt:lpstr>REQUEST FOR QUOTE</vt:lpstr>
      <vt:lpstr>CONCLUSION</vt:lpstr>
      <vt:lpstr>REFERENCES</vt:lpstr>
      <vt:lpstr>Slide 41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Prabhu Yellina</dc:creator>
  <cp:lastModifiedBy>Prabhu Yellina</cp:lastModifiedBy>
  <cp:revision>317</cp:revision>
  <dcterms:created xsi:type="dcterms:W3CDTF">2020-04-27T02:15:51Z</dcterms:created>
  <dcterms:modified xsi:type="dcterms:W3CDTF">2020-05-18T20:39:36Z</dcterms:modified>
</cp:coreProperties>
</file>