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 name="Google Shape;56;p7"/>
          <p:cNvSpPr/>
          <p:nvPr/>
        </p:nvSpPr>
        <p:spPr>
          <a:xfrm>
            <a:off x="805813" y="32349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7"/>
          <p:cNvSpPr txBox="1">
            <a:spLocks noGrp="1"/>
          </p:cNvSpPr>
          <p:nvPr>
            <p:ph type="ctrTitle"/>
          </p:nvPr>
        </p:nvSpPr>
        <p:spPr>
          <a:xfrm>
            <a:off x="2137800" y="1847175"/>
            <a:ext cx="7916400" cy="4419000"/>
          </a:xfrm>
          <a:prstGeom prst="rect">
            <a:avLst/>
          </a:prstGeom>
          <a:noFill/>
          <a:ln>
            <a:noFill/>
          </a:ln>
        </p:spPr>
        <p:txBody>
          <a:bodyPr spcFirstLastPara="1" wrap="square" lIns="0" tIns="16500" rIns="0" bIns="0" anchor="t" anchorCtr="0">
            <a:spAutoFit/>
          </a:bodyPr>
          <a:lstStyle/>
          <a:p>
            <a:pPr marL="0" lvl="0" indent="0" algn="ctr" rtl="0">
              <a:lnSpc>
                <a:spcPct val="100000"/>
              </a:lnSpc>
              <a:spcBef>
                <a:spcPts val="0"/>
              </a:spcBef>
              <a:spcAft>
                <a:spcPts val="0"/>
              </a:spcAft>
              <a:buClr>
                <a:schemeClr val="dk1"/>
              </a:buClr>
              <a:buSzPts val="1100"/>
              <a:buFont typeface="Arial"/>
              <a:buNone/>
            </a:pPr>
            <a:r>
              <a:rPr lang="en-US" b="1">
                <a:latin typeface="Times New Roman"/>
                <a:ea typeface="Times New Roman"/>
                <a:cs typeface="Times New Roman"/>
                <a:sym typeface="Times New Roman"/>
              </a:rPr>
              <a:t>TNSDC - GENERATIVE AI FOR ENGINEERING </a:t>
            </a:r>
            <a:endParaRPr b="1">
              <a:latin typeface="Times New Roman"/>
              <a:ea typeface="Times New Roman"/>
              <a:cs typeface="Times New Roman"/>
              <a:sym typeface="Times New Roman"/>
            </a:endParaRPr>
          </a:p>
          <a:p>
            <a:pPr marL="0" lvl="0" indent="457200" algn="ctr" rtl="0">
              <a:lnSpc>
                <a:spcPct val="100000"/>
              </a:lnSpc>
              <a:spcBef>
                <a:spcPts val="0"/>
              </a:spcBef>
              <a:spcAft>
                <a:spcPts val="0"/>
              </a:spcAft>
              <a:buClr>
                <a:schemeClr val="dk1"/>
              </a:buClr>
              <a:buSzPts val="1100"/>
              <a:buFont typeface="Arial"/>
              <a:buNone/>
            </a:pPr>
            <a:r>
              <a:rPr lang="en-US" b="1">
                <a:latin typeface="Times New Roman"/>
                <a:ea typeface="Times New Roman"/>
                <a:cs typeface="Times New Roman"/>
                <a:sym typeface="Times New Roman"/>
              </a:rPr>
              <a:t>FINAL PROJECT </a:t>
            </a:r>
            <a:endParaRPr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b="1">
                <a:latin typeface="Times New Roman"/>
                <a:ea typeface="Times New Roman"/>
                <a:cs typeface="Times New Roman"/>
                <a:sym typeface="Times New Roman"/>
              </a:rPr>
              <a:t>SUBMITTED BY:  </a:t>
            </a:r>
            <a:endParaRPr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b="1">
                <a:latin typeface="Times New Roman"/>
                <a:ea typeface="Times New Roman"/>
                <a:cs typeface="Times New Roman"/>
                <a:sym typeface="Times New Roman"/>
              </a:rPr>
              <a:t>PRASANTH S</a:t>
            </a:r>
            <a:endParaRPr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b="1">
                <a:latin typeface="Times New Roman"/>
                <a:ea typeface="Times New Roman"/>
                <a:cs typeface="Times New Roman"/>
                <a:sym typeface="Times New Roman"/>
              </a:rPr>
              <a:t>(311521104305)</a:t>
            </a:r>
            <a:endParaRPr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3000" b="1">
              <a:latin typeface="Times New Roman"/>
              <a:ea typeface="Times New Roman"/>
              <a:cs typeface="Times New Roman"/>
              <a:sym typeface="Times New Roman"/>
            </a:endParaRPr>
          </a:p>
          <a:p>
            <a:pPr marL="3213735" lvl="0" indent="0" algn="ctr" rtl="0">
              <a:lnSpc>
                <a:spcPct val="100000"/>
              </a:lnSpc>
              <a:spcBef>
                <a:spcPts val="0"/>
              </a:spcBef>
              <a:spcAft>
                <a:spcPts val="0"/>
              </a:spcAft>
              <a:buSzPts val="1400"/>
              <a:buNone/>
            </a:pPr>
            <a:endParaRPr b="1">
              <a:latin typeface="Times New Roman"/>
              <a:ea typeface="Times New Roman"/>
              <a:cs typeface="Times New Roman"/>
              <a:sym typeface="Times New Roman"/>
            </a:endParaRPr>
          </a:p>
        </p:txBody>
      </p:sp>
      <p:sp>
        <p:nvSpPr>
          <p:cNvPr id="59" name="Google Shape;59;p7"/>
          <p:cNvSpPr txBox="1"/>
          <p:nvPr/>
        </p:nvSpPr>
        <p:spPr>
          <a:xfrm>
            <a:off x="6832595" y="3343572"/>
            <a:ext cx="1859400" cy="3822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
        <p:nvSpPr>
          <p:cNvPr id="63" name="Google Shape;63;p7"/>
          <p:cNvSpPr txBox="1"/>
          <p:nvPr/>
        </p:nvSpPr>
        <p:spPr>
          <a:xfrm>
            <a:off x="0" y="0"/>
            <a:ext cx="30000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98" name="Google Shape;198;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1" name="Google Shape;201;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6"/>
          <p:cNvSpPr txBox="1">
            <a:spLocks noGrp="1"/>
          </p:cNvSpPr>
          <p:nvPr>
            <p:ph type="title"/>
          </p:nvPr>
        </p:nvSpPr>
        <p:spPr>
          <a:xfrm>
            <a:off x="247857" y="289669"/>
            <a:ext cx="24372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dirty="0"/>
              <a:t>RESULT</a:t>
            </a:r>
            <a:endParaRPr dirty="0"/>
          </a:p>
        </p:txBody>
      </p:sp>
      <p:sp>
        <p:nvSpPr>
          <p:cNvPr id="203" name="Google Shape;20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rgbClr val="000000"/>
              </a:solidFill>
              <a:latin typeface="Trebuchet MS"/>
              <a:ea typeface="Trebuchet MS"/>
              <a:cs typeface="Trebuchet MS"/>
              <a:sym typeface="Trebuchet MS"/>
            </a:endParaRPr>
          </a:p>
        </p:txBody>
      </p:sp>
      <p:sp>
        <p:nvSpPr>
          <p:cNvPr id="204" name="Google Shape;204;p16"/>
          <p:cNvSpPr txBox="1"/>
          <p:nvPr/>
        </p:nvSpPr>
        <p:spPr>
          <a:xfrm>
            <a:off x="388359" y="5838866"/>
            <a:ext cx="9614100" cy="324600"/>
          </a:xfrm>
          <a:prstGeom prst="rect">
            <a:avLst/>
          </a:prstGeom>
          <a:noFill/>
          <a:ln>
            <a:noFill/>
          </a:ln>
        </p:spPr>
        <p:txBody>
          <a:bodyPr spcFirstLastPara="1" wrap="square" lIns="0" tIns="165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dirty="0">
                <a:solidFill>
                  <a:srgbClr val="006FC0"/>
                </a:solidFill>
                <a:latin typeface="Trebuchet MS"/>
                <a:ea typeface="Trebuchet MS"/>
                <a:cs typeface="Trebuchet MS"/>
                <a:sym typeface="Trebuchet MS"/>
              </a:rPr>
              <a:t>DEMO </a:t>
            </a:r>
            <a:r>
              <a:rPr lang="en-US" sz="2000" b="0" i="0" u="sng" strike="noStrike" cap="none" dirty="0" err="1">
                <a:solidFill>
                  <a:srgbClr val="006FC0"/>
                </a:solidFill>
                <a:latin typeface="Trebuchet MS"/>
                <a:ea typeface="Trebuchet MS"/>
                <a:cs typeface="Trebuchet MS"/>
                <a:sym typeface="Trebuchet MS"/>
              </a:rPr>
              <a:t>LINK:</a:t>
            </a:r>
            <a:r>
              <a:rPr lang="en-US" sz="2000" u="sng" dirty="0" err="1">
                <a:solidFill>
                  <a:srgbClr val="006FC0"/>
                </a:solidFill>
                <a:latin typeface="Trebuchet MS"/>
                <a:ea typeface="Trebuchet MS"/>
                <a:cs typeface="Trebuchet MS"/>
                <a:sym typeface="Trebuchet MS"/>
              </a:rPr>
              <a:t>https</a:t>
            </a:r>
            <a:r>
              <a:rPr lang="en-US" sz="2000" u="sng" dirty="0">
                <a:solidFill>
                  <a:srgbClr val="006FC0"/>
                </a:solidFill>
                <a:latin typeface="Trebuchet MS"/>
                <a:ea typeface="Trebuchet MS"/>
                <a:cs typeface="Trebuchet MS"/>
                <a:sym typeface="Trebuchet MS"/>
              </a:rPr>
              <a:t>://github.com/Prasanthsekar3794/</a:t>
            </a:r>
            <a:r>
              <a:rPr lang="en-US" sz="2000" u="sng" dirty="0" err="1">
                <a:solidFill>
                  <a:srgbClr val="006FC0"/>
                </a:solidFill>
                <a:latin typeface="Trebuchet MS"/>
                <a:ea typeface="Trebuchet MS"/>
                <a:cs typeface="Trebuchet MS"/>
                <a:sym typeface="Trebuchet MS"/>
              </a:rPr>
              <a:t>Text_Generation</a:t>
            </a:r>
            <a:r>
              <a:rPr lang="en-US" sz="2000" u="sng" dirty="0">
                <a:solidFill>
                  <a:srgbClr val="006FC0"/>
                </a:solidFill>
                <a:latin typeface="Trebuchet MS"/>
                <a:ea typeface="Trebuchet MS"/>
                <a:cs typeface="Trebuchet MS"/>
                <a:sym typeface="Trebuchet MS"/>
              </a:rPr>
              <a:t>-With-RNN</a:t>
            </a:r>
            <a:endParaRPr sz="2000" b="0" i="0" u="sng" strike="noStrike" cap="none" dirty="0">
              <a:solidFill>
                <a:srgbClr val="006FC0"/>
              </a:solidFill>
              <a:latin typeface="Trebuchet MS"/>
              <a:ea typeface="Trebuchet MS"/>
              <a:cs typeface="Trebuchet MS"/>
              <a:sym typeface="Trebuchet MS"/>
            </a:endParaRPr>
          </a:p>
        </p:txBody>
      </p:sp>
      <p:sp>
        <p:nvSpPr>
          <p:cNvPr id="205" name="Google Shape;205;p16"/>
          <p:cNvSpPr txBox="1"/>
          <p:nvPr/>
        </p:nvSpPr>
        <p:spPr>
          <a:xfrm>
            <a:off x="247857" y="956675"/>
            <a:ext cx="11368200" cy="477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900" b="1" dirty="0">
                <a:solidFill>
                  <a:schemeClr val="dk1"/>
                </a:solidFill>
                <a:latin typeface="Times New Roman"/>
                <a:ea typeface="Times New Roman"/>
                <a:cs typeface="Times New Roman"/>
                <a:sym typeface="Times New Roman"/>
              </a:rPr>
              <a:t>Text Generation Quality:</a:t>
            </a:r>
            <a:endParaRPr sz="1900" b="1" dirty="0">
              <a:solidFill>
                <a:schemeClr val="dk1"/>
              </a:solidFill>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1900" dirty="0">
                <a:solidFill>
                  <a:schemeClr val="dk1"/>
                </a:solidFill>
                <a:latin typeface="Times New Roman"/>
                <a:ea typeface="Times New Roman"/>
                <a:cs typeface="Times New Roman"/>
                <a:sym typeface="Times New Roman"/>
              </a:rPr>
              <a:t>The Shakespearean text generation model successfully produces text sequences that closely resemble the style and linguistic patterns of William Shakespeare's works, capturing the essence of his writing with remarkable fidelity.</a:t>
            </a:r>
            <a:endParaRPr sz="1900" dirty="0">
              <a:solidFill>
                <a:schemeClr val="dk1"/>
              </a:solidFill>
              <a:latin typeface="Times New Roman"/>
              <a:ea typeface="Times New Roman"/>
              <a:cs typeface="Times New Roman"/>
              <a:sym typeface="Times New Roman"/>
            </a:endParaRPr>
          </a:p>
          <a:p>
            <a:pPr marL="0" marR="0" lvl="0" indent="0" algn="l" rtl="0">
              <a:lnSpc>
                <a:spcPct val="100000"/>
              </a:lnSpc>
              <a:spcBef>
                <a:spcPts val="500"/>
              </a:spcBef>
              <a:spcAft>
                <a:spcPts val="0"/>
              </a:spcAft>
              <a:buClr>
                <a:schemeClr val="dk1"/>
              </a:buClr>
              <a:buSzPts val="1100"/>
              <a:buFont typeface="Arial"/>
              <a:buNone/>
            </a:pPr>
            <a:r>
              <a:rPr lang="en-US" sz="1900" b="1" dirty="0">
                <a:solidFill>
                  <a:schemeClr val="dk1"/>
                </a:solidFill>
                <a:latin typeface="Times New Roman"/>
                <a:ea typeface="Times New Roman"/>
                <a:cs typeface="Times New Roman"/>
                <a:sym typeface="Times New Roman"/>
              </a:rPr>
              <a:t>Discriminator Loss:</a:t>
            </a:r>
            <a:endParaRPr sz="1900" b="1" dirty="0">
              <a:solidFill>
                <a:schemeClr val="dk1"/>
              </a:solidFill>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1900" dirty="0">
                <a:solidFill>
                  <a:schemeClr val="dk1"/>
                </a:solidFill>
                <a:latin typeface="Times New Roman"/>
                <a:ea typeface="Times New Roman"/>
                <a:cs typeface="Times New Roman"/>
                <a:sym typeface="Times New Roman"/>
              </a:rPr>
              <a:t>The discriminator loss, which measures the effectiveness of the discriminator network in distinguishing between real and generated text sequences, steadily decreases during training, indicating the network's ability to discern genuine Shakespearean text from artificially generated text.</a:t>
            </a:r>
            <a:endParaRPr sz="1900" dirty="0">
              <a:solidFill>
                <a:schemeClr val="dk1"/>
              </a:solidFill>
              <a:latin typeface="Times New Roman"/>
              <a:ea typeface="Times New Roman"/>
              <a:cs typeface="Times New Roman"/>
              <a:sym typeface="Times New Roman"/>
            </a:endParaRPr>
          </a:p>
          <a:p>
            <a:pPr marL="0" marR="0" lvl="0" indent="0" algn="l" rtl="0">
              <a:lnSpc>
                <a:spcPct val="100000"/>
              </a:lnSpc>
              <a:spcBef>
                <a:spcPts val="500"/>
              </a:spcBef>
              <a:spcAft>
                <a:spcPts val="0"/>
              </a:spcAft>
              <a:buClr>
                <a:schemeClr val="dk1"/>
              </a:buClr>
              <a:buSzPts val="1100"/>
              <a:buFont typeface="Arial"/>
              <a:buNone/>
            </a:pPr>
            <a:r>
              <a:rPr lang="en-US" sz="1900" b="1" dirty="0">
                <a:solidFill>
                  <a:schemeClr val="dk1"/>
                </a:solidFill>
                <a:latin typeface="Times New Roman"/>
                <a:ea typeface="Times New Roman"/>
                <a:cs typeface="Times New Roman"/>
                <a:sym typeface="Times New Roman"/>
              </a:rPr>
              <a:t>Text Coherence and Fluency:</a:t>
            </a:r>
            <a:endParaRPr sz="1900" b="1" dirty="0">
              <a:solidFill>
                <a:schemeClr val="dk1"/>
              </a:solidFill>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1900" dirty="0">
                <a:solidFill>
                  <a:schemeClr val="dk1"/>
                </a:solidFill>
                <a:latin typeface="Times New Roman"/>
                <a:ea typeface="Times New Roman"/>
                <a:cs typeface="Times New Roman"/>
                <a:sym typeface="Times New Roman"/>
              </a:rPr>
              <a:t>Generated text sequences exhibit high coherence and fluency, with smooth transitions between words and phrases, demonstrating the model's proficiency in capturing the structural and syntactic characteristics of Shakespearean language.</a:t>
            </a:r>
            <a:endParaRPr sz="1900" dirty="0">
              <a:solidFill>
                <a:schemeClr val="dk1"/>
              </a:solidFill>
              <a:latin typeface="Times New Roman"/>
              <a:ea typeface="Times New Roman"/>
              <a:cs typeface="Times New Roman"/>
              <a:sym typeface="Times New Roman"/>
            </a:endParaRPr>
          </a:p>
          <a:p>
            <a:pPr marL="0" marR="0" lvl="0" indent="0" algn="l" rtl="0">
              <a:lnSpc>
                <a:spcPct val="100000"/>
              </a:lnSpc>
              <a:spcBef>
                <a:spcPts val="500"/>
              </a:spcBef>
              <a:spcAft>
                <a:spcPts val="0"/>
              </a:spcAft>
              <a:buClr>
                <a:schemeClr val="dk1"/>
              </a:buClr>
              <a:buSzPts val="1100"/>
              <a:buFont typeface="Arial"/>
              <a:buNone/>
            </a:pPr>
            <a:r>
              <a:rPr lang="en-US" sz="1900" b="1" dirty="0">
                <a:solidFill>
                  <a:schemeClr val="dk1"/>
                </a:solidFill>
                <a:latin typeface="Times New Roman"/>
                <a:ea typeface="Times New Roman"/>
                <a:cs typeface="Times New Roman"/>
                <a:sym typeface="Times New Roman"/>
              </a:rPr>
              <a:t>User Satisfaction:</a:t>
            </a:r>
            <a:endParaRPr sz="1900" b="1" dirty="0">
              <a:solidFill>
                <a:schemeClr val="dk1"/>
              </a:solidFill>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1900" dirty="0">
                <a:solidFill>
                  <a:schemeClr val="dk1"/>
                </a:solidFill>
                <a:latin typeface="Times New Roman"/>
                <a:ea typeface="Times New Roman"/>
                <a:cs typeface="Times New Roman"/>
                <a:sym typeface="Times New Roman"/>
              </a:rPr>
              <a:t>User feedback surveys and subjective evaluations reveal high levels of satisfaction with the text generation model, with users praising its accuracy, authenticity, and ability to inspire creative writing and literary exploration.</a:t>
            </a:r>
            <a:endParaRPr sz="1900" dirty="0">
              <a:solidFill>
                <a:schemeClr val="dk1"/>
              </a:solidFill>
              <a:latin typeface="Times New Roman"/>
              <a:ea typeface="Times New Roman"/>
              <a:cs typeface="Times New Roman"/>
              <a:sym typeface="Times New Roman"/>
            </a:endParaRPr>
          </a:p>
          <a:p>
            <a:pPr marL="0" marR="0" lvl="0" indent="0" algn="l" rtl="0">
              <a:lnSpc>
                <a:spcPct val="100000"/>
              </a:lnSpc>
              <a:spcBef>
                <a:spcPts val="500"/>
              </a:spcBef>
              <a:spcAft>
                <a:spcPts val="500"/>
              </a:spcAft>
              <a:buClr>
                <a:schemeClr val="dk1"/>
              </a:buClr>
              <a:buSzPts val="1100"/>
              <a:buFont typeface="Arial"/>
              <a:buNone/>
            </a:pPr>
            <a:endParaRPr sz="19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79" name="Google Shape;79;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89" name="Google Shape;89;p8"/>
          <p:cNvSpPr txBox="1"/>
          <p:nvPr/>
        </p:nvSpPr>
        <p:spPr>
          <a:xfrm>
            <a:off x="1293300" y="2282125"/>
            <a:ext cx="8309232" cy="228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5500" b="1" i="0" u="none" strike="noStrike" cap="none">
                <a:solidFill>
                  <a:srgbClr val="000000"/>
                </a:solidFill>
                <a:latin typeface="Times New Roman"/>
                <a:ea typeface="Times New Roman"/>
                <a:cs typeface="Times New Roman"/>
                <a:sym typeface="Times New Roman"/>
              </a:rPr>
              <a:t>TEXT_GENERATION_</a:t>
            </a:r>
            <a:endParaRPr/>
          </a:p>
          <a:p>
            <a:pPr marL="0" marR="0" lvl="0" indent="0" algn="ctr" rtl="0">
              <a:lnSpc>
                <a:spcPct val="100000"/>
              </a:lnSpc>
              <a:spcBef>
                <a:spcPts val="0"/>
              </a:spcBef>
              <a:spcAft>
                <a:spcPts val="0"/>
              </a:spcAft>
              <a:buNone/>
            </a:pPr>
            <a:r>
              <a:rPr lang="en-US" sz="5500" b="1" i="0" u="none" strike="noStrike" cap="none">
                <a:solidFill>
                  <a:srgbClr val="000000"/>
                </a:solidFill>
                <a:latin typeface="Times New Roman"/>
                <a:ea typeface="Times New Roman"/>
                <a:cs typeface="Times New Roman"/>
                <a:sym typeface="Times New Roman"/>
              </a:rPr>
              <a:t>WITH_RNNs</a:t>
            </a:r>
            <a:endParaRPr sz="55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 name="Google Shape;98;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 name="Google Shape;101;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 name="Google Shape;102;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4" name="Google Shape;104;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5" name="Google Shape;105;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6" name="Google Shape;106;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07" name="Google Shape;107;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8" name="Google Shape;108;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9" name="Google Shape;109;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0" name="Google Shape;110;p9"/>
          <p:cNvGrpSpPr/>
          <p:nvPr/>
        </p:nvGrpSpPr>
        <p:grpSpPr>
          <a:xfrm>
            <a:off x="540600" y="3655198"/>
            <a:ext cx="4124325" cy="3009898"/>
            <a:chOff x="47625" y="3819523"/>
            <a:chExt cx="4124325" cy="3009898"/>
          </a:xfrm>
        </p:grpSpPr>
        <p:pic>
          <p:nvPicPr>
            <p:cNvPr id="111" name="Google Shape;111;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3" name="Google Shape;113;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4" name="Google Shape;114;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5" name="Google Shape;115;p9"/>
          <p:cNvSpPr txBox="1"/>
          <p:nvPr/>
        </p:nvSpPr>
        <p:spPr>
          <a:xfrm>
            <a:off x="2526025" y="1528200"/>
            <a:ext cx="6930600" cy="44319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PROBLEM  STATEMENT</a:t>
            </a:r>
            <a:endParaRPr sz="3600" b="0" i="0" u="none" strike="noStrike" cap="none"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PROJECT OVERVIEW</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WHO ARE THE END USERS?</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YOUR SOLUTION AND ITS VALUE PROPOSITION</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THE WOW IN YOUR SOLUTION</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MODELLING</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RESULTS</a:t>
            </a:r>
            <a:endParaRPr sz="36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10"/>
          <p:cNvGrpSpPr/>
          <p:nvPr/>
        </p:nvGrpSpPr>
        <p:grpSpPr>
          <a:xfrm>
            <a:off x="7991475" y="2933700"/>
            <a:ext cx="2762250" cy="3257550"/>
            <a:chOff x="7991475" y="2933700"/>
            <a:chExt cx="2762250" cy="3257550"/>
          </a:xfrm>
        </p:grpSpPr>
        <p:sp>
          <p:nvSpPr>
            <p:cNvPr id="121" name="Google Shape;121;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23" name="Google Shape;123;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10"/>
          <p:cNvSpPr txBox="1">
            <a:spLocks noGrp="1"/>
          </p:cNvSpPr>
          <p:nvPr>
            <p:ph type="title"/>
          </p:nvPr>
        </p:nvSpPr>
        <p:spPr>
          <a:xfrm>
            <a:off x="459105" y="591988"/>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dirty="0"/>
              <a:t>PROBLE STATEMENT</a:t>
            </a:r>
            <a:endParaRPr sz="4250" dirty="0"/>
          </a:p>
        </p:txBody>
      </p:sp>
      <p:pic>
        <p:nvPicPr>
          <p:cNvPr id="126" name="Google Shape;126;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8" name="Google Shape;128;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29" name="Google Shape;129;p10"/>
          <p:cNvSpPr txBox="1"/>
          <p:nvPr/>
        </p:nvSpPr>
        <p:spPr>
          <a:xfrm>
            <a:off x="355205" y="1262674"/>
            <a:ext cx="8075700" cy="440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200" dirty="0">
                <a:solidFill>
                  <a:srgbClr val="0D0D0D"/>
                </a:solidFill>
                <a:highlight>
                  <a:srgbClr val="FFFFFF"/>
                </a:highlight>
                <a:latin typeface="Times New Roman"/>
                <a:ea typeface="Times New Roman"/>
                <a:cs typeface="Times New Roman"/>
                <a:sym typeface="Times New Roman"/>
              </a:rPr>
              <a:t>The problem statement for the text generation project pertains to the challenge of generating coherent text resembling the writing style of William Shakespeare. Text generation tasks require the model to predict the next character in a sequence, based on preceding characters. By training a neural network, particularly LSTM-based models, on a dataset consisting of Shakespearean texts, the aim is to develop a system capable of generating new text that exhibits similar linguistic characteristics and stylistic nuances as Shakespeare's works. Through this project, we seek to explore the capabilities of deep learning techniques in language modeling and text generation, ultimately contributing to the generation of high-quality, Shakespearean-like prose for various creative and educational purposes.</a:t>
            </a:r>
            <a:endParaRPr sz="2200" dirty="0">
              <a:solidFill>
                <a:srgbClr val="0D0D0D"/>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2200"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7" name="Google Shape;137;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739775" y="829625"/>
            <a:ext cx="5956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11"/>
          <p:cNvSpPr txBox="1"/>
          <p:nvPr/>
        </p:nvSpPr>
        <p:spPr>
          <a:xfrm>
            <a:off x="739775" y="1667200"/>
            <a:ext cx="8177400" cy="4633500"/>
          </a:xfrm>
          <a:prstGeom prst="rect">
            <a:avLst/>
          </a:prstGeom>
          <a:noFill/>
          <a:ln>
            <a:noFill/>
          </a:ln>
        </p:spPr>
        <p:txBody>
          <a:bodyPr spcFirstLastPara="1" wrap="square" lIns="91425" tIns="91425" rIns="91425" bIns="91425" anchor="t" anchorCtr="0">
            <a:noAutofit/>
          </a:bodyPr>
          <a:lstStyle/>
          <a:p>
            <a:pPr marL="0" marR="0" lvl="0" indent="0" algn="just" rtl="0">
              <a:lnSpc>
                <a:spcPct val="107916"/>
              </a:lnSpc>
              <a:spcBef>
                <a:spcPts val="0"/>
              </a:spcBef>
              <a:spcAft>
                <a:spcPts val="800"/>
              </a:spcAft>
              <a:buClr>
                <a:schemeClr val="dk1"/>
              </a:buClr>
              <a:buSzPts val="1100"/>
              <a:buFont typeface="Arial"/>
              <a:buNone/>
            </a:pPr>
            <a:r>
              <a:rPr lang="en-US" sz="2200" dirty="0">
                <a:solidFill>
                  <a:srgbClr val="0D0D0D"/>
                </a:solidFill>
                <a:highlight>
                  <a:srgbClr val="FFFFFF"/>
                </a:highlight>
                <a:latin typeface="Times New Roman"/>
                <a:ea typeface="Times New Roman"/>
                <a:cs typeface="Times New Roman"/>
                <a:sym typeface="Times New Roman"/>
              </a:rPr>
              <a:t>The objective of the Shakespearean text generation project is to create a neural network model capable of generating coherent text in the style of William Shakespeare. By training the model on a dataset containing Shakespeare's works, including plays and sonnets, the project aims to develop an AI system that can predict the next character in a sequence based on preceding characters. Leveraging LSTM-based architectures and embedding layers, the model learns the linguistic patterns and stylistic nuances of Shakespeare's writing, enabling it to produce new text that mimics his distinctive prose. Through this, we endeavor to explore the capabilities of deep learning in language modeling and contribute to the generation of high-quality, Shakespearean-like text for various creative and educational applications.</a:t>
            </a:r>
            <a:endParaRPr sz="22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12"/>
          <p:cNvSpPr txBox="1">
            <a:spLocks noGrp="1"/>
          </p:cNvSpPr>
          <p:nvPr>
            <p:ph type="title"/>
          </p:nvPr>
        </p:nvSpPr>
        <p:spPr>
          <a:xfrm>
            <a:off x="365375" y="471350"/>
            <a:ext cx="6784800" cy="663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00" dirty="0"/>
              <a:t>WHO ARE THE END USERS?</a:t>
            </a:r>
            <a:endParaRPr sz="4200" dirty="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54" name="Google Shape;154;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155" name="Google Shape;155;p12"/>
          <p:cNvSpPr txBox="1"/>
          <p:nvPr/>
        </p:nvSpPr>
        <p:spPr>
          <a:xfrm>
            <a:off x="0" y="1072800"/>
            <a:ext cx="9934800" cy="5099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0D0D0D"/>
              </a:buClr>
              <a:buSzPts val="2100"/>
              <a:buFont typeface="Times New Roman"/>
              <a:buNone/>
            </a:pPr>
            <a:r>
              <a:rPr lang="en-US" sz="2100" b="1" dirty="0">
                <a:solidFill>
                  <a:srgbClr val="0D0D0D"/>
                </a:solidFill>
                <a:highlight>
                  <a:srgbClr val="FFFFFF"/>
                </a:highlight>
                <a:latin typeface="Times New Roman"/>
                <a:ea typeface="Times New Roman"/>
                <a:cs typeface="Times New Roman"/>
                <a:sym typeface="Times New Roman"/>
              </a:rPr>
              <a:t>Authors and Writers: </a:t>
            </a:r>
            <a:r>
              <a:rPr lang="en-US" sz="2100" dirty="0">
                <a:solidFill>
                  <a:srgbClr val="0D0D0D"/>
                </a:solidFill>
                <a:highlight>
                  <a:srgbClr val="FFFFFF"/>
                </a:highlight>
                <a:latin typeface="Times New Roman"/>
                <a:ea typeface="Times New Roman"/>
                <a:cs typeface="Times New Roman"/>
                <a:sym typeface="Times New Roman"/>
              </a:rPr>
              <a:t>Writers seeking inspiration or assistance in crafting text in the style of William Shakespeare may use this project to generate Shakespearean-like prose for creative writing projects, literature studies, or theatrical productions.</a:t>
            </a:r>
            <a:endParaRPr sz="21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2100"/>
              <a:buFont typeface="Times New Roman"/>
              <a:buNone/>
            </a:pPr>
            <a:r>
              <a:rPr lang="en-US" sz="2100" b="1" dirty="0">
                <a:solidFill>
                  <a:srgbClr val="0D0D0D"/>
                </a:solidFill>
                <a:highlight>
                  <a:srgbClr val="FFFFFF"/>
                </a:highlight>
                <a:latin typeface="Times New Roman"/>
                <a:ea typeface="Times New Roman"/>
                <a:cs typeface="Times New Roman"/>
                <a:sym typeface="Times New Roman"/>
              </a:rPr>
              <a:t>Educators and Students:</a:t>
            </a:r>
            <a:r>
              <a:rPr lang="en-US" sz="2100" dirty="0">
                <a:solidFill>
                  <a:srgbClr val="0D0D0D"/>
                </a:solidFill>
                <a:highlight>
                  <a:srgbClr val="FFFFFF"/>
                </a:highlight>
                <a:latin typeface="Times New Roman"/>
                <a:ea typeface="Times New Roman"/>
                <a:cs typeface="Times New Roman"/>
                <a:sym typeface="Times New Roman"/>
              </a:rPr>
              <a:t> Teachers and students of literature, English, or drama may utilize the generated text for educational purposes, such as analyzing Shakespearean language and style, exploring thematic elements, or practicing textual analysis.</a:t>
            </a:r>
            <a:endParaRPr sz="21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2100"/>
              <a:buFont typeface="Times New Roman"/>
              <a:buNone/>
            </a:pPr>
            <a:r>
              <a:rPr lang="en-US" sz="2100" b="1" dirty="0">
                <a:solidFill>
                  <a:srgbClr val="0D0D0D"/>
                </a:solidFill>
                <a:highlight>
                  <a:srgbClr val="FFFFFF"/>
                </a:highlight>
                <a:latin typeface="Times New Roman"/>
                <a:ea typeface="Times New Roman"/>
                <a:cs typeface="Times New Roman"/>
                <a:sym typeface="Times New Roman"/>
              </a:rPr>
              <a:t>Creative Professionals:</a:t>
            </a:r>
            <a:r>
              <a:rPr lang="en-US" sz="2100" dirty="0">
                <a:solidFill>
                  <a:srgbClr val="0D0D0D"/>
                </a:solidFill>
                <a:highlight>
                  <a:srgbClr val="FFFFFF"/>
                </a:highlight>
                <a:latin typeface="Times New Roman"/>
                <a:ea typeface="Times New Roman"/>
                <a:cs typeface="Times New Roman"/>
                <a:sym typeface="Times New Roman"/>
              </a:rPr>
              <a:t> Professionals in the entertainment industry, including playwrights, scriptwriters, and filmmakers, may find the generated text useful for creating scripts, dialogue, or narratives with a Shakespearean flair.</a:t>
            </a:r>
            <a:endParaRPr sz="21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15000"/>
              </a:lnSpc>
              <a:spcBef>
                <a:spcPts val="0"/>
              </a:spcBef>
              <a:spcAft>
                <a:spcPts val="0"/>
              </a:spcAft>
              <a:buClr>
                <a:srgbClr val="0D0D0D"/>
              </a:buClr>
              <a:buSzPts val="2100"/>
              <a:buFont typeface="Times New Roman"/>
              <a:buNone/>
            </a:pPr>
            <a:r>
              <a:rPr lang="en-US" sz="2100" b="1" dirty="0">
                <a:solidFill>
                  <a:srgbClr val="0D0D0D"/>
                </a:solidFill>
                <a:highlight>
                  <a:srgbClr val="FFFFFF"/>
                </a:highlight>
                <a:latin typeface="Times New Roman"/>
                <a:ea typeface="Times New Roman"/>
                <a:cs typeface="Times New Roman"/>
                <a:sym typeface="Times New Roman"/>
              </a:rPr>
              <a:t>Language Enthusiasts: </a:t>
            </a:r>
            <a:r>
              <a:rPr lang="en-US" sz="2100" dirty="0">
                <a:solidFill>
                  <a:srgbClr val="0D0D0D"/>
                </a:solidFill>
                <a:highlight>
                  <a:srgbClr val="FFFFFF"/>
                </a:highlight>
                <a:latin typeface="Times New Roman"/>
                <a:ea typeface="Times New Roman"/>
                <a:cs typeface="Times New Roman"/>
                <a:sym typeface="Times New Roman"/>
              </a:rPr>
              <a:t>Individuals interested in language, linguistics, or historical literature may explore the generated text for enjoyment, study, or research purposes, appreciating the intricacies of Shakespearean language and its impact on modern literature.</a:t>
            </a:r>
            <a:endParaRPr sz="2100" dirty="0">
              <a:solidFill>
                <a:srgbClr val="0D0D0D"/>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endParaRPr sz="2100" b="1"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9496425" y="1615175"/>
            <a:ext cx="2695574" cy="3248025"/>
          </a:xfrm>
          <a:prstGeom prst="rect">
            <a:avLst/>
          </a:prstGeom>
          <a:noFill/>
          <a:ln>
            <a:noFill/>
          </a:ln>
        </p:spPr>
      </p:pic>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4" name="Google Shape;164;p13"/>
          <p:cNvSpPr txBox="1">
            <a:spLocks noGrp="1"/>
          </p:cNvSpPr>
          <p:nvPr>
            <p:ph type="title"/>
          </p:nvPr>
        </p:nvSpPr>
        <p:spPr>
          <a:xfrm>
            <a:off x="268200" y="190900"/>
            <a:ext cx="101304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YOUR SOLUTION AND ITS VALUE PROPOSITION</a:t>
            </a:r>
            <a:endParaRPr sz="3600"/>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67" name="Google Shape;167;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8" name="Google Shape;168;p13"/>
          <p:cNvSpPr txBox="1"/>
          <p:nvPr/>
        </p:nvSpPr>
        <p:spPr>
          <a:xfrm>
            <a:off x="299550" y="834700"/>
            <a:ext cx="9511200" cy="485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900" b="1" dirty="0">
                <a:solidFill>
                  <a:srgbClr val="0D0D0D"/>
                </a:solidFill>
                <a:highlight>
                  <a:srgbClr val="FFFFFF"/>
                </a:highlight>
                <a:latin typeface="Times New Roman"/>
                <a:ea typeface="Times New Roman"/>
                <a:cs typeface="Times New Roman"/>
                <a:sym typeface="Times New Roman"/>
              </a:rPr>
              <a:t>Solution Overview:</a:t>
            </a:r>
            <a:endParaRPr sz="1900" b="1" dirty="0">
              <a:solidFill>
                <a:srgbClr val="0D0D0D"/>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None/>
            </a:pPr>
            <a:r>
              <a:rPr lang="en-US" sz="1900" dirty="0">
                <a:solidFill>
                  <a:srgbClr val="0D0D0D"/>
                </a:solidFill>
                <a:highlight>
                  <a:srgbClr val="FFFFFF"/>
                </a:highlight>
                <a:latin typeface="Times New Roman"/>
                <a:ea typeface="Times New Roman"/>
                <a:cs typeface="Times New Roman"/>
                <a:sym typeface="Times New Roman"/>
              </a:rPr>
              <a:t>Shakespearean Text Generation using LSTM Neural Networks</a:t>
            </a:r>
            <a:endParaRPr sz="19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None/>
            </a:pPr>
            <a:r>
              <a:rPr lang="en-US" sz="1900" b="1" dirty="0">
                <a:solidFill>
                  <a:srgbClr val="0D0D0D"/>
                </a:solidFill>
                <a:highlight>
                  <a:srgbClr val="FFFFFF"/>
                </a:highlight>
                <a:latin typeface="Times New Roman"/>
                <a:ea typeface="Times New Roman"/>
                <a:cs typeface="Times New Roman"/>
                <a:sym typeface="Times New Roman"/>
              </a:rPr>
              <a:t>Value Proposition:</a:t>
            </a:r>
            <a:endParaRPr sz="1900" b="1"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500"/>
              </a:spcBef>
              <a:spcAft>
                <a:spcPts val="0"/>
              </a:spcAft>
              <a:buClr>
                <a:schemeClr val="dk1"/>
              </a:buClr>
              <a:buSzPts val="1400"/>
              <a:buNone/>
            </a:pPr>
            <a:r>
              <a:rPr lang="en-US" sz="1900" b="1" dirty="0">
                <a:solidFill>
                  <a:srgbClr val="0D0D0D"/>
                </a:solidFill>
                <a:highlight>
                  <a:srgbClr val="FFFFFF"/>
                </a:highlight>
                <a:latin typeface="Times New Roman"/>
                <a:ea typeface="Times New Roman"/>
                <a:cs typeface="Times New Roman"/>
                <a:sym typeface="Times New Roman"/>
              </a:rPr>
              <a:t>Preservation of Literary Heritage:</a:t>
            </a:r>
            <a:r>
              <a:rPr lang="en-US" sz="1900" dirty="0">
                <a:solidFill>
                  <a:srgbClr val="0D0D0D"/>
                </a:solidFill>
                <a:highlight>
                  <a:srgbClr val="FFFFFF"/>
                </a:highlight>
                <a:latin typeface="Times New Roman"/>
                <a:ea typeface="Times New Roman"/>
                <a:cs typeface="Times New Roman"/>
                <a:sym typeface="Times New Roman"/>
              </a:rPr>
              <a:t> Our solution employs cutting-edge LSTM neural networks to generate text reminiscent of William Shakespeare's style, preserving and perpetuating his literary legacy for future generations to appreciate and study.</a:t>
            </a:r>
            <a:endParaRPr sz="19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500"/>
              </a:spcBef>
              <a:spcAft>
                <a:spcPts val="0"/>
              </a:spcAft>
              <a:buClr>
                <a:schemeClr val="dk1"/>
              </a:buClr>
              <a:buSzPts val="1400"/>
              <a:buNone/>
            </a:pPr>
            <a:r>
              <a:rPr lang="en-US" sz="1900" b="1" dirty="0">
                <a:solidFill>
                  <a:srgbClr val="0D0D0D"/>
                </a:solidFill>
                <a:highlight>
                  <a:srgbClr val="FFFFFF"/>
                </a:highlight>
                <a:latin typeface="Times New Roman"/>
                <a:ea typeface="Times New Roman"/>
                <a:cs typeface="Times New Roman"/>
                <a:sym typeface="Times New Roman"/>
              </a:rPr>
              <a:t>Creative Inspiration:</a:t>
            </a:r>
            <a:r>
              <a:rPr lang="en-US" sz="1900" dirty="0">
                <a:solidFill>
                  <a:srgbClr val="0D0D0D"/>
                </a:solidFill>
                <a:highlight>
                  <a:srgbClr val="FFFFFF"/>
                </a:highlight>
                <a:latin typeface="Times New Roman"/>
                <a:ea typeface="Times New Roman"/>
                <a:cs typeface="Times New Roman"/>
                <a:sym typeface="Times New Roman"/>
              </a:rPr>
              <a:t> Unlock creative potential by providing writers, educators, and enthusiasts with a tool to generate Shakespearean-like text, inspiring new works of literature, poetry, or theatrical productions that pay homage to the Bard's unique linguistic prowess.</a:t>
            </a:r>
            <a:endParaRPr sz="19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500"/>
              </a:spcBef>
              <a:spcAft>
                <a:spcPts val="0"/>
              </a:spcAft>
              <a:buClr>
                <a:schemeClr val="dk1"/>
              </a:buClr>
              <a:buSzPts val="1400"/>
              <a:buNone/>
            </a:pPr>
            <a:r>
              <a:rPr lang="en-US" sz="1900" b="1" dirty="0">
                <a:solidFill>
                  <a:srgbClr val="0D0D0D"/>
                </a:solidFill>
                <a:highlight>
                  <a:srgbClr val="FFFFFF"/>
                </a:highlight>
                <a:latin typeface="Times New Roman"/>
                <a:ea typeface="Times New Roman"/>
                <a:cs typeface="Times New Roman"/>
                <a:sym typeface="Times New Roman"/>
              </a:rPr>
              <a:t>Educational Resource: </a:t>
            </a:r>
            <a:r>
              <a:rPr lang="en-US" sz="1900" dirty="0">
                <a:solidFill>
                  <a:srgbClr val="0D0D0D"/>
                </a:solidFill>
                <a:highlight>
                  <a:srgbClr val="FFFFFF"/>
                </a:highlight>
                <a:latin typeface="Times New Roman"/>
                <a:ea typeface="Times New Roman"/>
                <a:cs typeface="Times New Roman"/>
                <a:sym typeface="Times New Roman"/>
              </a:rPr>
              <a:t>Serve as a valuable educational resource for students and teachers by offering access to generated text for studying Shakespearean language, exploring thematic elements, or analyzing literary techniques in the context of classroom learning.</a:t>
            </a:r>
            <a:endParaRPr sz="1900" dirty="0">
              <a:solidFill>
                <a:srgbClr val="0D0D0D"/>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500"/>
              </a:spcBef>
              <a:spcAft>
                <a:spcPts val="0"/>
              </a:spcAft>
              <a:buClr>
                <a:schemeClr val="dk1"/>
              </a:buClr>
              <a:buSzPts val="1400"/>
              <a:buNone/>
            </a:pPr>
            <a:r>
              <a:rPr lang="en-US" sz="1900" b="1" dirty="0">
                <a:solidFill>
                  <a:srgbClr val="0D0D0D"/>
                </a:solidFill>
                <a:highlight>
                  <a:srgbClr val="FFFFFF"/>
                </a:highlight>
                <a:latin typeface="Times New Roman"/>
                <a:ea typeface="Times New Roman"/>
                <a:cs typeface="Times New Roman"/>
                <a:sym typeface="Times New Roman"/>
              </a:rPr>
              <a:t>Exploration of AI in Literature: </a:t>
            </a:r>
            <a:r>
              <a:rPr lang="en-US" sz="1900" dirty="0">
                <a:solidFill>
                  <a:srgbClr val="0D0D0D"/>
                </a:solidFill>
                <a:highlight>
                  <a:srgbClr val="FFFFFF"/>
                </a:highlight>
                <a:latin typeface="Times New Roman"/>
                <a:ea typeface="Times New Roman"/>
                <a:cs typeface="Times New Roman"/>
                <a:sym typeface="Times New Roman"/>
              </a:rPr>
              <a:t>Facilitate exploration and understanding of the intersection between artificial intelligence and literature, showcasing the capabilities of deep learning models in mimicking the stylistic nuances and linguistic patterns of renowned authors.</a:t>
            </a:r>
            <a:endParaRPr sz="1900" dirty="0">
              <a:solidFill>
                <a:srgbClr val="0D0D0D"/>
              </a:solidFill>
              <a:highlight>
                <a:srgbClr val="FFFFFF"/>
              </a:highlight>
              <a:latin typeface="Times New Roman"/>
              <a:ea typeface="Times New Roman"/>
              <a:cs typeface="Times New Roman"/>
              <a:sym typeface="Times New Roman"/>
            </a:endParaRPr>
          </a:p>
          <a:p>
            <a:pPr marL="0" marR="0" lvl="0" indent="0" algn="l" rtl="0">
              <a:lnSpc>
                <a:spcPct val="100000"/>
              </a:lnSpc>
              <a:spcBef>
                <a:spcPts val="500"/>
              </a:spcBef>
              <a:spcAft>
                <a:spcPts val="500"/>
              </a:spcAft>
              <a:buNone/>
            </a:pPr>
            <a:endParaRPr sz="1900"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74" name="Google Shape;174;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77" name="Google Shape;177;p14"/>
          <p:cNvPicPr preferRelativeResize="0"/>
          <p:nvPr/>
        </p:nvPicPr>
        <p:blipFill rotWithShape="1">
          <a:blip r:embed="rId3">
            <a:alphaModFix/>
          </a:blip>
          <a:srcRect/>
          <a:stretch/>
        </p:blipFill>
        <p:spPr>
          <a:xfrm>
            <a:off x="9650475" y="3438523"/>
            <a:ext cx="2466975" cy="3419475"/>
          </a:xfrm>
          <a:prstGeom prst="rect">
            <a:avLst/>
          </a:prstGeom>
          <a:noFill/>
          <a:ln>
            <a:noFill/>
          </a:ln>
        </p:spPr>
      </p:pic>
      <p:sp>
        <p:nvSpPr>
          <p:cNvPr id="178" name="Google Shape;178;p14"/>
          <p:cNvSpPr txBox="1">
            <a:spLocks noGrp="1"/>
          </p:cNvSpPr>
          <p:nvPr>
            <p:ph type="title"/>
          </p:nvPr>
        </p:nvSpPr>
        <p:spPr>
          <a:xfrm>
            <a:off x="362775" y="306963"/>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YOUR SOLUTION</a:t>
            </a:r>
            <a:endParaRPr sz="4250"/>
          </a:p>
        </p:txBody>
      </p:sp>
      <p:sp>
        <p:nvSpPr>
          <p:cNvPr id="179" name="Google Shape;179;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8</a:t>
            </a:fld>
            <a:endParaRPr sz="1100" b="0" i="0" u="none" strike="noStrike" cap="none">
              <a:solidFill>
                <a:srgbClr val="000000"/>
              </a:solidFill>
              <a:latin typeface="Trebuchet MS"/>
              <a:ea typeface="Trebuchet MS"/>
              <a:cs typeface="Trebuchet MS"/>
              <a:sym typeface="Trebuchet MS"/>
            </a:endParaRPr>
          </a:p>
        </p:txBody>
      </p:sp>
      <p:sp>
        <p:nvSpPr>
          <p:cNvPr id="180" name="Google Shape;180;p14"/>
          <p:cNvSpPr txBox="1"/>
          <p:nvPr/>
        </p:nvSpPr>
        <p:spPr>
          <a:xfrm>
            <a:off x="362775" y="1038225"/>
            <a:ext cx="9354300" cy="49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000" b="1" dirty="0">
                <a:solidFill>
                  <a:srgbClr val="0D0D0D"/>
                </a:solidFill>
                <a:highlight>
                  <a:srgbClr val="FFFFFF"/>
                </a:highlight>
                <a:latin typeface="Times New Roman"/>
                <a:ea typeface="Times New Roman"/>
                <a:cs typeface="Times New Roman"/>
                <a:sym typeface="Times New Roman"/>
              </a:rPr>
              <a:t>Unmatched Shakespearean Authenticity:</a:t>
            </a:r>
            <a:r>
              <a:rPr lang="en-US" sz="2000" dirty="0">
                <a:solidFill>
                  <a:srgbClr val="0D0D0D"/>
                </a:solidFill>
                <a:highlight>
                  <a:srgbClr val="FFFFFF"/>
                </a:highlight>
                <a:latin typeface="Times New Roman"/>
                <a:ea typeface="Times New Roman"/>
                <a:cs typeface="Times New Roman"/>
                <a:sym typeface="Times New Roman"/>
              </a:rPr>
              <a:t> Delight in the unparalleled authenticity of the generated text, as our LSTM neural network model captures the essence of Shakespeare's writing style with remarkable precision, transporting users back to the golden age of Elizabethan literature.</a:t>
            </a:r>
            <a:endParaRPr sz="20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2000" b="1" dirty="0">
                <a:solidFill>
                  <a:srgbClr val="0D0D0D"/>
                </a:solidFill>
                <a:highlight>
                  <a:srgbClr val="FFFFFF"/>
                </a:highlight>
                <a:latin typeface="Times New Roman"/>
                <a:ea typeface="Times New Roman"/>
                <a:cs typeface="Times New Roman"/>
                <a:sym typeface="Times New Roman"/>
              </a:rPr>
              <a:t>Effortless Creativity: </a:t>
            </a:r>
            <a:r>
              <a:rPr lang="en-US" sz="2000" dirty="0">
                <a:solidFill>
                  <a:srgbClr val="0D0D0D"/>
                </a:solidFill>
                <a:highlight>
                  <a:srgbClr val="FFFFFF"/>
                </a:highlight>
                <a:latin typeface="Times New Roman"/>
                <a:ea typeface="Times New Roman"/>
                <a:cs typeface="Times New Roman"/>
                <a:sym typeface="Times New Roman"/>
              </a:rPr>
              <a:t>Experience effortless creativity as our solution effortlessly generates Shakespearean-like text, providing writers, students, and enthusiasts with an endless wellspring of inspiration for crafting prose, poetry, or theatrical scripts imbued with the spirit of the Bard.</a:t>
            </a:r>
            <a:endParaRPr sz="20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2000" b="1" dirty="0">
                <a:solidFill>
                  <a:srgbClr val="0D0D0D"/>
                </a:solidFill>
                <a:highlight>
                  <a:srgbClr val="FFFFFF"/>
                </a:highlight>
                <a:latin typeface="Times New Roman"/>
                <a:ea typeface="Times New Roman"/>
                <a:cs typeface="Times New Roman"/>
                <a:sym typeface="Times New Roman"/>
              </a:rPr>
              <a:t>Immersive Learning Experience: </a:t>
            </a:r>
            <a:r>
              <a:rPr lang="en-US" sz="2000" dirty="0">
                <a:solidFill>
                  <a:srgbClr val="0D0D0D"/>
                </a:solidFill>
                <a:highlight>
                  <a:srgbClr val="FFFFFF"/>
                </a:highlight>
                <a:latin typeface="Times New Roman"/>
                <a:ea typeface="Times New Roman"/>
                <a:cs typeface="Times New Roman"/>
                <a:sym typeface="Times New Roman"/>
              </a:rPr>
              <a:t>Immerse yourself in a captivating learning experience as our solution offers a window into the linguistic intricacies and thematic richness of Shakespearean works, allowing educators and learners to explore, analyze, and appreciate the timeless beauty of classical literature.</a:t>
            </a:r>
            <a:endParaRPr sz="20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Clr>
                <a:schemeClr val="dk1"/>
              </a:buClr>
              <a:buSzPts val="1100"/>
              <a:buFont typeface="Arial"/>
              <a:buNone/>
            </a:pPr>
            <a:r>
              <a:rPr lang="en-US" sz="2000" b="1" dirty="0">
                <a:solidFill>
                  <a:srgbClr val="0D0D0D"/>
                </a:solidFill>
                <a:highlight>
                  <a:srgbClr val="FFFFFF"/>
                </a:highlight>
                <a:latin typeface="Times New Roman"/>
                <a:ea typeface="Times New Roman"/>
                <a:cs typeface="Times New Roman"/>
                <a:sym typeface="Times New Roman"/>
              </a:rPr>
              <a:t>Limitless Possibilities:</a:t>
            </a:r>
            <a:r>
              <a:rPr lang="en-US" sz="2000" dirty="0">
                <a:solidFill>
                  <a:srgbClr val="0D0D0D"/>
                </a:solidFill>
                <a:highlight>
                  <a:srgbClr val="FFFFFF"/>
                </a:highlight>
                <a:latin typeface="Times New Roman"/>
                <a:ea typeface="Times New Roman"/>
                <a:cs typeface="Times New Roman"/>
                <a:sym typeface="Times New Roman"/>
              </a:rPr>
              <a:t> Explore limitless possibilities for literary exploration and experimentation, as our solution empowers users to remix, reinterpret, and reimagine Shakespearean text, fostering a dynamic and vibrant ecosystem of creative expression and cultural appreciation.</a:t>
            </a:r>
            <a:endParaRPr sz="2000" dirty="0">
              <a:solidFill>
                <a:srgbClr val="0D0D0D"/>
              </a:solidFill>
              <a:highlight>
                <a:srgbClr val="FFFFFF"/>
              </a:highlight>
              <a:latin typeface="Times New Roman"/>
              <a:ea typeface="Times New Roman"/>
              <a:cs typeface="Times New Roman"/>
              <a:sym typeface="Times New Roman"/>
            </a:endParaRPr>
          </a:p>
          <a:p>
            <a:pPr marL="0" marR="0" lvl="0" indent="0" algn="l" rtl="0">
              <a:lnSpc>
                <a:spcPct val="100000"/>
              </a:lnSpc>
              <a:spcBef>
                <a:spcPts val="500"/>
              </a:spcBef>
              <a:spcAft>
                <a:spcPts val="500"/>
              </a:spcAft>
              <a:buClr>
                <a:srgbClr val="000000"/>
              </a:buClr>
              <a:buSzPts val="2400"/>
              <a:buFont typeface="Arial"/>
              <a:buNone/>
            </a:pPr>
            <a:endParaRPr sz="2000" b="1"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86" name="Google Shape;186;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188;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9" name="Google Shape;189;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5"/>
          <p:cNvSpPr txBox="1"/>
          <p:nvPr/>
        </p:nvSpPr>
        <p:spPr>
          <a:xfrm>
            <a:off x="519642" y="1049337"/>
            <a:ext cx="10311300" cy="6154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500"/>
              </a:spcBef>
              <a:spcAft>
                <a:spcPts val="0"/>
              </a:spcAft>
              <a:buClr>
                <a:srgbClr val="000000"/>
              </a:buClr>
              <a:buSzPts val="2600"/>
              <a:buFont typeface="Arial"/>
              <a:buNone/>
            </a:pPr>
            <a:r>
              <a:rPr lang="en-US" sz="2200" b="1" dirty="0">
                <a:solidFill>
                  <a:srgbClr val="0D0D0D"/>
                </a:solidFill>
                <a:highlight>
                  <a:srgbClr val="FFFFFF"/>
                </a:highlight>
                <a:latin typeface="Times New Roman"/>
                <a:ea typeface="Times New Roman"/>
                <a:cs typeface="Times New Roman"/>
                <a:sym typeface="Times New Roman"/>
              </a:rPr>
              <a:t>Architecture:</a:t>
            </a:r>
            <a:endParaRPr sz="2200" b="1" dirty="0">
              <a:solidFill>
                <a:srgbClr val="0D0D0D"/>
              </a:solidFill>
              <a:highlight>
                <a:srgbClr val="FFFFFF"/>
              </a:highlight>
              <a:latin typeface="Times New Roman"/>
              <a:ea typeface="Times New Roman"/>
              <a:cs typeface="Times New Roman"/>
              <a:sym typeface="Times New Roman"/>
            </a:endParaRPr>
          </a:p>
          <a:p>
            <a:pPr marL="12700" marR="0" lvl="0" indent="0" algn="l" rtl="0">
              <a:lnSpc>
                <a:spcPct val="100000"/>
              </a:lnSpc>
              <a:spcBef>
                <a:spcPts val="500"/>
              </a:spcBef>
              <a:spcAft>
                <a:spcPts val="0"/>
              </a:spcAft>
              <a:buClr>
                <a:srgbClr val="000000"/>
              </a:buClr>
              <a:buSzPts val="2600"/>
              <a:buFont typeface="Arial"/>
              <a:buNone/>
            </a:pPr>
            <a:r>
              <a:rPr lang="en-US" sz="2200" dirty="0">
                <a:solidFill>
                  <a:srgbClr val="0D0D0D"/>
                </a:solidFill>
                <a:highlight>
                  <a:srgbClr val="FFFFFF"/>
                </a:highlight>
                <a:latin typeface="Times New Roman"/>
                <a:ea typeface="Times New Roman"/>
                <a:cs typeface="Times New Roman"/>
                <a:sym typeface="Times New Roman"/>
              </a:rPr>
              <a:t>Our solution utilizes a Long Short-Term Memory (LSTM) neural network architecture for text </a:t>
            </a:r>
            <a:r>
              <a:rPr lang="en-US" sz="2200" dirty="0" err="1">
                <a:solidFill>
                  <a:srgbClr val="0D0D0D"/>
                </a:solidFill>
                <a:highlight>
                  <a:srgbClr val="FFFFFF"/>
                </a:highlight>
                <a:latin typeface="Times New Roman"/>
                <a:ea typeface="Times New Roman"/>
                <a:cs typeface="Times New Roman"/>
                <a:sym typeface="Times New Roman"/>
              </a:rPr>
              <a:t>generation.The</a:t>
            </a:r>
            <a:r>
              <a:rPr lang="en-US" sz="2200" dirty="0">
                <a:solidFill>
                  <a:srgbClr val="0D0D0D"/>
                </a:solidFill>
                <a:highlight>
                  <a:srgbClr val="FFFFFF"/>
                </a:highlight>
                <a:latin typeface="Times New Roman"/>
                <a:ea typeface="Times New Roman"/>
                <a:cs typeface="Times New Roman"/>
                <a:sym typeface="Times New Roman"/>
              </a:rPr>
              <a:t> LSTM network consists of multiple LSTM layers followed by a dense output </a:t>
            </a:r>
            <a:r>
              <a:rPr lang="en-US" sz="2200" dirty="0" err="1">
                <a:solidFill>
                  <a:srgbClr val="0D0D0D"/>
                </a:solidFill>
                <a:highlight>
                  <a:srgbClr val="FFFFFF"/>
                </a:highlight>
                <a:latin typeface="Times New Roman"/>
                <a:ea typeface="Times New Roman"/>
                <a:cs typeface="Times New Roman"/>
                <a:sym typeface="Times New Roman"/>
              </a:rPr>
              <a:t>layer.The</a:t>
            </a:r>
            <a:r>
              <a:rPr lang="en-US" sz="2200" dirty="0">
                <a:solidFill>
                  <a:srgbClr val="0D0D0D"/>
                </a:solidFill>
                <a:highlight>
                  <a:srgbClr val="FFFFFF"/>
                </a:highlight>
                <a:latin typeface="Times New Roman"/>
                <a:ea typeface="Times New Roman"/>
                <a:cs typeface="Times New Roman"/>
                <a:sym typeface="Times New Roman"/>
              </a:rPr>
              <a:t> LSTM layers enable the model to capture long-range dependencies and sequential patterns in the input text data.</a:t>
            </a:r>
            <a:endParaRPr sz="2200" dirty="0">
              <a:solidFill>
                <a:srgbClr val="0D0D0D"/>
              </a:solidFill>
              <a:highlight>
                <a:srgbClr val="FFFFFF"/>
              </a:highlight>
              <a:latin typeface="Times New Roman"/>
              <a:ea typeface="Times New Roman"/>
              <a:cs typeface="Times New Roman"/>
              <a:sym typeface="Times New Roman"/>
            </a:endParaRPr>
          </a:p>
          <a:p>
            <a:pPr marL="12700" marR="0" lvl="0" indent="0" algn="l" rtl="0">
              <a:lnSpc>
                <a:spcPct val="100000"/>
              </a:lnSpc>
              <a:spcBef>
                <a:spcPts val="500"/>
              </a:spcBef>
              <a:spcAft>
                <a:spcPts val="0"/>
              </a:spcAft>
              <a:buClr>
                <a:srgbClr val="000000"/>
              </a:buClr>
              <a:buSzPts val="2600"/>
              <a:buFont typeface="Arial"/>
              <a:buNone/>
            </a:pPr>
            <a:r>
              <a:rPr lang="en-US" sz="2200" b="1" dirty="0">
                <a:solidFill>
                  <a:srgbClr val="0D0D0D"/>
                </a:solidFill>
                <a:highlight>
                  <a:srgbClr val="FFFFFF"/>
                </a:highlight>
                <a:latin typeface="Times New Roman"/>
                <a:ea typeface="Times New Roman"/>
                <a:cs typeface="Times New Roman"/>
                <a:sym typeface="Times New Roman"/>
              </a:rPr>
              <a:t>Training Process:</a:t>
            </a:r>
            <a:endParaRPr sz="2200" b="1" dirty="0">
              <a:solidFill>
                <a:srgbClr val="0D0D0D"/>
              </a:solidFill>
              <a:highlight>
                <a:srgbClr val="FFFFFF"/>
              </a:highlight>
              <a:latin typeface="Times New Roman"/>
              <a:ea typeface="Times New Roman"/>
              <a:cs typeface="Times New Roman"/>
              <a:sym typeface="Times New Roman"/>
            </a:endParaRPr>
          </a:p>
          <a:p>
            <a:pPr marL="12700" marR="0" lvl="0" indent="0" algn="l" rtl="0">
              <a:lnSpc>
                <a:spcPct val="100000"/>
              </a:lnSpc>
              <a:spcBef>
                <a:spcPts val="500"/>
              </a:spcBef>
              <a:spcAft>
                <a:spcPts val="0"/>
              </a:spcAft>
              <a:buClr>
                <a:srgbClr val="000000"/>
              </a:buClr>
              <a:buSzPts val="2600"/>
              <a:buFont typeface="Arial"/>
              <a:buNone/>
            </a:pPr>
            <a:r>
              <a:rPr lang="en-US" sz="2200" dirty="0">
                <a:solidFill>
                  <a:srgbClr val="0D0D0D"/>
                </a:solidFill>
                <a:highlight>
                  <a:srgbClr val="FFFFFF"/>
                </a:highlight>
                <a:latin typeface="Times New Roman"/>
                <a:ea typeface="Times New Roman"/>
                <a:cs typeface="Times New Roman"/>
                <a:sym typeface="Times New Roman"/>
              </a:rPr>
              <a:t>The model is trained using a dataset containing Shakespearean texts, including plays, sonnets, and other </a:t>
            </a:r>
            <a:r>
              <a:rPr lang="en-US" sz="2200" dirty="0" err="1">
                <a:solidFill>
                  <a:srgbClr val="0D0D0D"/>
                </a:solidFill>
                <a:highlight>
                  <a:srgbClr val="FFFFFF"/>
                </a:highlight>
                <a:latin typeface="Times New Roman"/>
                <a:ea typeface="Times New Roman"/>
                <a:cs typeface="Times New Roman"/>
                <a:sym typeface="Times New Roman"/>
              </a:rPr>
              <a:t>writings.During</a:t>
            </a:r>
            <a:r>
              <a:rPr lang="en-US" sz="2200" dirty="0">
                <a:solidFill>
                  <a:srgbClr val="0D0D0D"/>
                </a:solidFill>
                <a:highlight>
                  <a:srgbClr val="FFFFFF"/>
                </a:highlight>
                <a:latin typeface="Times New Roman"/>
                <a:ea typeface="Times New Roman"/>
                <a:cs typeface="Times New Roman"/>
                <a:sym typeface="Times New Roman"/>
              </a:rPr>
              <a:t> training, the model learns to predict the next character in a sequence based on preceding </a:t>
            </a:r>
            <a:r>
              <a:rPr lang="en-US" sz="2200" dirty="0" err="1">
                <a:solidFill>
                  <a:srgbClr val="0D0D0D"/>
                </a:solidFill>
                <a:highlight>
                  <a:srgbClr val="FFFFFF"/>
                </a:highlight>
                <a:latin typeface="Times New Roman"/>
                <a:ea typeface="Times New Roman"/>
                <a:cs typeface="Times New Roman"/>
                <a:sym typeface="Times New Roman"/>
              </a:rPr>
              <a:t>characters.Training</a:t>
            </a:r>
            <a:r>
              <a:rPr lang="en-US" sz="2200" dirty="0">
                <a:solidFill>
                  <a:srgbClr val="0D0D0D"/>
                </a:solidFill>
                <a:highlight>
                  <a:srgbClr val="FFFFFF"/>
                </a:highlight>
                <a:latin typeface="Times New Roman"/>
                <a:ea typeface="Times New Roman"/>
                <a:cs typeface="Times New Roman"/>
                <a:sym typeface="Times New Roman"/>
              </a:rPr>
              <a:t> involves optimizing the model's parameters to minimize a specified loss function, typically categorical cross-entropy.</a:t>
            </a:r>
            <a:endParaRPr sz="2200" dirty="0">
              <a:solidFill>
                <a:srgbClr val="0D0D0D"/>
              </a:solidFill>
              <a:highlight>
                <a:srgbClr val="FFFFFF"/>
              </a:highlight>
              <a:latin typeface="Times New Roman"/>
              <a:ea typeface="Times New Roman"/>
              <a:cs typeface="Times New Roman"/>
              <a:sym typeface="Times New Roman"/>
            </a:endParaRPr>
          </a:p>
          <a:p>
            <a:pPr marL="12700" marR="0" lvl="0" indent="0" algn="l" rtl="0">
              <a:lnSpc>
                <a:spcPct val="100000"/>
              </a:lnSpc>
              <a:spcBef>
                <a:spcPts val="500"/>
              </a:spcBef>
              <a:spcAft>
                <a:spcPts val="0"/>
              </a:spcAft>
              <a:buClr>
                <a:srgbClr val="000000"/>
              </a:buClr>
              <a:buSzPts val="2600"/>
              <a:buFont typeface="Arial"/>
              <a:buNone/>
            </a:pPr>
            <a:r>
              <a:rPr lang="en-US" sz="2200" b="1" dirty="0">
                <a:solidFill>
                  <a:srgbClr val="0D0D0D"/>
                </a:solidFill>
                <a:highlight>
                  <a:srgbClr val="FFFFFF"/>
                </a:highlight>
                <a:latin typeface="Times New Roman"/>
                <a:ea typeface="Times New Roman"/>
                <a:cs typeface="Times New Roman"/>
                <a:sym typeface="Times New Roman"/>
              </a:rPr>
              <a:t>Loss Function:</a:t>
            </a:r>
            <a:endParaRPr sz="2200" b="1" dirty="0">
              <a:solidFill>
                <a:srgbClr val="0D0D0D"/>
              </a:solidFill>
              <a:highlight>
                <a:srgbClr val="FFFFFF"/>
              </a:highlight>
              <a:latin typeface="Times New Roman"/>
              <a:ea typeface="Times New Roman"/>
              <a:cs typeface="Times New Roman"/>
              <a:sym typeface="Times New Roman"/>
            </a:endParaRPr>
          </a:p>
          <a:p>
            <a:pPr marL="12700" marR="0" lvl="0" indent="0" algn="l" rtl="0">
              <a:lnSpc>
                <a:spcPct val="100000"/>
              </a:lnSpc>
              <a:spcBef>
                <a:spcPts val="500"/>
              </a:spcBef>
              <a:spcAft>
                <a:spcPts val="0"/>
              </a:spcAft>
              <a:buClr>
                <a:srgbClr val="000000"/>
              </a:buClr>
              <a:buSzPts val="2600"/>
              <a:buFont typeface="Arial"/>
              <a:buNone/>
            </a:pPr>
            <a:r>
              <a:rPr lang="en-US" sz="2200" dirty="0">
                <a:solidFill>
                  <a:srgbClr val="0D0D0D"/>
                </a:solidFill>
                <a:highlight>
                  <a:srgbClr val="FFFFFF"/>
                </a:highlight>
                <a:latin typeface="Times New Roman"/>
                <a:ea typeface="Times New Roman"/>
                <a:cs typeface="Times New Roman"/>
                <a:sym typeface="Times New Roman"/>
              </a:rPr>
              <a:t>Categorical cross-entropy loss is employed as the optimization objective during </a:t>
            </a:r>
            <a:r>
              <a:rPr lang="en-US" sz="2200" dirty="0" err="1">
                <a:solidFill>
                  <a:srgbClr val="0D0D0D"/>
                </a:solidFill>
                <a:highlight>
                  <a:srgbClr val="FFFFFF"/>
                </a:highlight>
                <a:latin typeface="Times New Roman"/>
                <a:ea typeface="Times New Roman"/>
                <a:cs typeface="Times New Roman"/>
                <a:sym typeface="Times New Roman"/>
              </a:rPr>
              <a:t>training.The</a:t>
            </a:r>
            <a:r>
              <a:rPr lang="en-US" sz="2200" dirty="0">
                <a:solidFill>
                  <a:srgbClr val="0D0D0D"/>
                </a:solidFill>
                <a:highlight>
                  <a:srgbClr val="FFFFFF"/>
                </a:highlight>
                <a:latin typeface="Times New Roman"/>
                <a:ea typeface="Times New Roman"/>
                <a:cs typeface="Times New Roman"/>
                <a:sym typeface="Times New Roman"/>
              </a:rPr>
              <a:t> loss function quantifies the disparity between the predicted probability distribution over characters and the actual </a:t>
            </a:r>
            <a:r>
              <a:rPr lang="en-US" sz="2200" dirty="0" err="1">
                <a:solidFill>
                  <a:srgbClr val="0D0D0D"/>
                </a:solidFill>
                <a:highlight>
                  <a:srgbClr val="FFFFFF"/>
                </a:highlight>
                <a:latin typeface="Times New Roman"/>
                <a:ea typeface="Times New Roman"/>
                <a:cs typeface="Times New Roman"/>
                <a:sym typeface="Times New Roman"/>
              </a:rPr>
              <a:t>distribution.By</a:t>
            </a:r>
            <a:r>
              <a:rPr lang="en-US" sz="2200" dirty="0">
                <a:solidFill>
                  <a:srgbClr val="0D0D0D"/>
                </a:solidFill>
                <a:highlight>
                  <a:srgbClr val="FFFFFF"/>
                </a:highlight>
                <a:latin typeface="Times New Roman"/>
                <a:ea typeface="Times New Roman"/>
                <a:cs typeface="Times New Roman"/>
                <a:sym typeface="Times New Roman"/>
              </a:rPr>
              <a:t> minimizing the cross-entropy loss, the model learns to generate text sequences that closely resemble the input Shakespearean texts.</a:t>
            </a:r>
            <a:endParaRPr sz="2200" dirty="0">
              <a:solidFill>
                <a:srgbClr val="0D0D0D"/>
              </a:solidFill>
              <a:highlight>
                <a:srgbClr val="FFFFFF"/>
              </a:highlight>
              <a:latin typeface="Times New Roman"/>
              <a:ea typeface="Times New Roman"/>
              <a:cs typeface="Times New Roman"/>
              <a:sym typeface="Times New Roman"/>
            </a:endParaRPr>
          </a:p>
          <a:p>
            <a:pPr marL="12700" marR="0" lvl="0" indent="0" algn="l" rtl="0">
              <a:lnSpc>
                <a:spcPct val="100000"/>
              </a:lnSpc>
              <a:spcBef>
                <a:spcPts val="500"/>
              </a:spcBef>
              <a:spcAft>
                <a:spcPts val="500"/>
              </a:spcAft>
              <a:buClr>
                <a:srgbClr val="000000"/>
              </a:buClr>
              <a:buSzPts val="2600"/>
              <a:buFont typeface="Arial"/>
              <a:buNone/>
            </a:pPr>
            <a:endParaRPr sz="2200" b="1" dirty="0">
              <a:solidFill>
                <a:srgbClr val="0D0D0D"/>
              </a:solidFill>
              <a:highlight>
                <a:srgbClr val="FFFFFF"/>
              </a:highlight>
              <a:latin typeface="Times New Roman"/>
              <a:ea typeface="Times New Roman"/>
              <a:cs typeface="Times New Roman"/>
              <a:sym typeface="Times New Roman"/>
            </a:endParaRPr>
          </a:p>
        </p:txBody>
      </p:sp>
      <p:sp>
        <p:nvSpPr>
          <p:cNvPr id="191" name="Google Shape;191;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rgbClr val="000000"/>
              </a:solidFill>
              <a:latin typeface="Trebuchet MS"/>
              <a:ea typeface="Trebuchet MS"/>
              <a:cs typeface="Trebuchet MS"/>
              <a:sym typeface="Trebuchet MS"/>
            </a:endParaRPr>
          </a:p>
        </p:txBody>
      </p:sp>
      <p:sp>
        <p:nvSpPr>
          <p:cNvPr id="192" name="Google Shape;192;p15"/>
          <p:cNvSpPr txBox="1"/>
          <p:nvPr/>
        </p:nvSpPr>
        <p:spPr>
          <a:xfrm>
            <a:off x="519642"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000000"/>
                </a:solidFill>
                <a:latin typeface="Trebuchet MS"/>
                <a:ea typeface="Trebuchet MS"/>
                <a:cs typeface="Trebuchet MS"/>
                <a:sym typeface="Trebuchet MS"/>
              </a:rPr>
              <a:t>MODELLING</a:t>
            </a:r>
            <a:endParaRPr sz="4800" b="0" i="0" u="none" strike="noStrike" cap="none" dirty="0">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1193</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TNSDC - GENERATIVE AI FOR ENGINEERING  FINAL PROJECT   SUBMITTED BY:   PRASANTH S (311521104305)  </vt:lpstr>
      <vt:lpstr>PROJECT TITLE</vt:lpstr>
      <vt:lpstr>AGENDA</vt:lpstr>
      <vt:lpstr>PROBLE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  FINAL PROJECT   SUBMITTED BY:   PRASANTH S (311521104305)  </dc:title>
  <cp:lastModifiedBy>Prasanth Sekar</cp:lastModifiedBy>
  <cp:revision>1</cp:revision>
  <dcterms:modified xsi:type="dcterms:W3CDTF">2024-04-11T13:55:50Z</dcterms:modified>
</cp:coreProperties>
</file>