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4" r:id="rId3"/>
    <p:sldId id="275" r:id="rId4"/>
    <p:sldId id="276" r:id="rId5"/>
    <p:sldId id="277" r:id="rId6"/>
    <p:sldId id="278" r:id="rId7"/>
    <p:sldId id="279" r:id="rId8"/>
    <p:sldId id="280" r:id="rId9"/>
    <p:sldId id="281" r:id="rId10"/>
    <p:sldId id="282" r:id="rId11"/>
    <p:sldId id="283" r:id="rId12"/>
    <p:sldId id="285" r:id="rId13"/>
    <p:sldId id="286" r:id="rId14"/>
    <p:sldId id="287" r:id="rId15"/>
    <p:sldId id="288" r:id="rId16"/>
    <p:sldId id="289"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5" d="100"/>
          <a:sy n="85" d="100"/>
        </p:scale>
        <p:origin x="34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4871511248398841"/>
          <c:y val="0.34878973461650625"/>
          <c:w val="0.6763851904047894"/>
          <c:h val="0.566959025955089"/>
        </c:manualLayout>
      </c:layout>
      <c:barChart>
        <c:barDir val="col"/>
        <c:grouping val="clustered"/>
        <c:varyColors val="0"/>
        <c:ser>
          <c:idx val="0"/>
          <c:order val="0"/>
          <c:tx>
            <c:strRef>
              <c:f>Sheet1!$B$4:$B$5</c:f>
              <c:strCache>
                <c:ptCount val="1"/>
                <c:pt idx="0">
                  <c:v>HIGH</c:v>
                </c:pt>
              </c:strCache>
            </c:strRef>
          </c:tx>
          <c:spPr>
            <a:solidFill>
              <a:schemeClr val="accent1"/>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spPr>
            <a:solidFill>
              <a:schemeClr val="accent4"/>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219"/>
        <c:overlap val="-27"/>
        <c:axId val="380210240"/>
        <c:axId val="380210720"/>
      </c:barChart>
      <c:catAx>
        <c:axId val="38021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720"/>
        <c:crosses val="autoZero"/>
        <c:auto val="1"/>
        <c:lblAlgn val="ctr"/>
        <c:lblOffset val="100"/>
        <c:noMultiLvlLbl val="0"/>
      </c:catAx>
      <c:valAx>
        <c:axId val="380210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2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9"/>
  </c:pivotSource>
  <c:chart>
    <c:title>
      <c:layout>
        <c:manualLayout>
          <c:xMode val="edge"/>
          <c:yMode val="edge"/>
          <c:x val="2.7077865266838966E-4"/>
          <c:y val="0.9062197100881061"/>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011111111111111112"/>
          <c:y val="0.3810468193550496"/>
          <c:w val="0.7472222222222222"/>
          <c:h val="0.5047091623920454"/>
        </c:manualLayout>
      </c:layout>
      <c:pie3DChart>
        <c:varyColors val="1"/>
        <c:ser>
          <c:idx val="0"/>
          <c:order val="0"/>
          <c:tx>
            <c:strRef>
              <c:f>Sheet1!$B$4:$B$5</c:f>
              <c:strCache>
                <c:ptCount val="1"/>
                <c:pt idx="0">
                  <c:v>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dLblPos val="inEnd"/>
          <c:showLegendKey val="0"/>
          <c:showVal val="0"/>
          <c:showCatName val="1"/>
          <c:showSerName val="0"/>
          <c:showPercent val="0"/>
          <c:showBubbleSize val="0"/>
          <c:showLeaderLines val="1"/>
        </c:dLbls>
      </c:pie3D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dir="t" rig="threeP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dirty="0"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dirty="0"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dirty="0"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dirty="0"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dirty="0"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dirty="0"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7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endParaRPr dirty="0"/>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endParaRPr dirty="0"/>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endParaRPr dirty="0"/>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endParaRPr dirty="0"/>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endParaRPr dirty="0"/>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 </a:t>
            </a:r>
            <a:r>
              <a:rPr dirty="0" sz="2400" lang="en-US"/>
              <a:t>P</a:t>
            </a:r>
            <a:r>
              <a:rPr dirty="0" sz="2400" lang="en-US"/>
              <a:t>r</a:t>
            </a:r>
            <a:r>
              <a:rPr dirty="0" sz="2400" lang="en-US"/>
              <a:t>a</a:t>
            </a:r>
            <a:r>
              <a:rPr dirty="0" sz="2400" lang="en-US"/>
              <a:t>s</a:t>
            </a:r>
            <a:r>
              <a:rPr dirty="0" sz="2400" lang="en-US"/>
              <a:t>a</a:t>
            </a:r>
            <a:r>
              <a:rPr dirty="0" sz="2400" lang="en-US"/>
              <a:t>n</a:t>
            </a:r>
            <a:r>
              <a:rPr dirty="0" sz="2400" lang="en-US"/>
              <a:t>t</a:t>
            </a:r>
            <a:r>
              <a:rPr dirty="0" sz="2400" lang="en-US"/>
              <a:t>h</a:t>
            </a:r>
            <a:r>
              <a:rPr dirty="0" sz="2400" lang="en-US"/>
              <a:t>.</a:t>
            </a:r>
            <a:r>
              <a:rPr dirty="0" sz="2400" lang="en-US"/>
              <a:t>s</a:t>
            </a:r>
            <a:endParaRPr altLang="en-US" lang="zh-CN"/>
          </a:p>
          <a:p>
            <a:r>
              <a:rPr dirty="0" sz="2400" lang="en-US"/>
              <a:t>REGISTER NO      : </a:t>
            </a:r>
            <a:r>
              <a:rPr dirty="0" sz="2400" lang="en-US"/>
              <a:t>3</a:t>
            </a:r>
            <a:r>
              <a:rPr dirty="0" sz="2400" lang="en-US"/>
              <a:t>1</a:t>
            </a:r>
            <a:r>
              <a:rPr dirty="0" sz="2400" lang="en-US"/>
              <a:t>2</a:t>
            </a:r>
            <a:r>
              <a:rPr dirty="0" sz="2400" lang="en-US"/>
              <a:t>2</a:t>
            </a:r>
            <a:r>
              <a:rPr dirty="0" sz="2400" lang="en-US"/>
              <a:t>0</a:t>
            </a:r>
            <a:r>
              <a:rPr dirty="0" sz="2400" lang="en-US"/>
              <a:t>7</a:t>
            </a:r>
            <a:r>
              <a:rPr dirty="0" sz="2400" lang="en-US"/>
              <a:t>4</a:t>
            </a:r>
            <a:r>
              <a:rPr dirty="0" sz="2400" lang="en-US"/>
              <a:t>1</a:t>
            </a:r>
            <a:r>
              <a:rPr dirty="0" sz="2400" lang="en-US"/>
              <a:t>7</a:t>
            </a:r>
            <a:endParaRPr altLang="en-US" lang="zh-CN"/>
          </a:p>
          <a:p>
            <a:r>
              <a:rPr dirty="0" sz="2400" lang="en-US"/>
              <a:t>DEPARTMENT     :  BCOM ( </a:t>
            </a:r>
            <a:r>
              <a:rPr dirty="0" sz="2400" lang="en-US"/>
              <a:t>G</a:t>
            </a:r>
            <a:r>
              <a:rPr dirty="0" sz="2400" lang="en-US"/>
              <a:t>e</a:t>
            </a:r>
            <a:r>
              <a:rPr dirty="0" sz="2400" lang="en-US"/>
              <a:t>n</a:t>
            </a:r>
            <a:r>
              <a:rPr dirty="0" sz="2400" lang="en-US"/>
              <a:t>eral</a:t>
            </a:r>
            <a:r>
              <a:rPr dirty="0" sz="2400" lang="en-US"/>
              <a:t>)</a:t>
            </a:r>
            <a:endParaRPr altLang="en-US" lang="zh-CN"/>
          </a:p>
          <a:p>
            <a:r>
              <a:rPr dirty="0" sz="2400" lang="en-US"/>
              <a:t>COLLEGE              : </a:t>
            </a:r>
            <a:r>
              <a:rPr dirty="0" sz="2400" lang="en-US"/>
              <a:t>C. Kandaswami Naidu College for Men</a:t>
            </a:r>
            <a:endParaRPr altLang="en-US" lang="zh-CN"/>
          </a:p>
          <a:p>
            <a:r>
              <a:rPr dirty="0" sz="2400" lang="en-US"/>
              <a:t>                                CHENNAI - </a:t>
            </a:r>
            <a:r>
              <a:rPr dirty="0" sz="2400" lang="en-US"/>
              <a:t>6</a:t>
            </a:r>
            <a:r>
              <a:rPr dirty="0" sz="2400" lang="en-US"/>
              <a:t>0</a:t>
            </a:r>
            <a:r>
              <a:rPr dirty="0" sz="2400" lang="en-US"/>
              <a:t>0</a:t>
            </a:r>
            <a:r>
              <a:rPr dirty="0" sz="2400" lang="en-US"/>
              <a:t>1</a:t>
            </a:r>
            <a:r>
              <a:rPr dirty="0" sz="2400" lang="en-US"/>
              <a:t>0</a:t>
            </a:r>
            <a:r>
              <a:rPr dirty="0" sz="2400" lang="en-US"/>
              <a:t>2</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dirty="0" sz="1100">
              <a:latin typeface="Trebuchet MS"/>
              <a:cs typeface="Trebuchet MS"/>
            </a:endParaRPr>
          </a:p>
        </p:txBody>
      </p:sp>
      <p:sp>
        <p:nvSpPr>
          <p:cNvPr id="1048675" name="object 8"/>
          <p:cNvSpPr txBox="1"/>
          <p:nvPr/>
        </p:nvSpPr>
        <p:spPr>
          <a:xfrm>
            <a:off x="739775" y="291147"/>
            <a:ext cx="8480424" cy="8940164"/>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IN" spc="5">
              <a:latin typeface="Trebuchet MS"/>
              <a:cs typeface="Trebuchet MS"/>
            </a:endParaRPr>
          </a:p>
          <a:p>
            <a:pPr marL="12700">
              <a:lnSpc>
                <a:spcPct val="100000"/>
              </a:lnSpc>
              <a:spcBef>
                <a:spcPts val="105"/>
              </a:spcBef>
            </a:pPr>
            <a:endParaRPr b="1" dirty="0" sz="36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Download the data in the edunet website</a:t>
            </a:r>
          </a:p>
          <a:p>
            <a:pPr indent="-914400" marL="92710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ready to work project</a:t>
            </a:r>
          </a:p>
          <a:p>
            <a:pPr indent="-914400" marL="92710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 Feature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employee id</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identify the priority</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Group similar features together</a:t>
            </a: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Cleaning</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missing value</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filter the missing values</a:t>
            </a: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2" name="Title 1"/>
          <p:cNvSpPr>
            <a:spLocks noGrp="1"/>
          </p:cNvSpPr>
          <p:nvPr>
            <p:ph type="title"/>
          </p:nvPr>
        </p:nvSpPr>
        <p:spPr>
          <a:xfrm>
            <a:off x="755333" y="385444"/>
            <a:ext cx="8693468" cy="6032421"/>
          </a:xfrm>
        </p:spPr>
        <p:txBody>
          <a:bodyPr/>
          <a:p>
            <a:r>
              <a:rPr dirty="0" sz="2800" lang="en-IN">
                <a:latin typeface="Times New Roman" panose="02020603050405020304" pitchFamily="18" charset="0"/>
                <a:cs typeface="Times New Roman" panose="02020603050405020304" pitchFamily="18" charset="0"/>
              </a:rPr>
              <a:t>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Calculating the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find the performance level with the help of rating of                                                                                                                                                                                       the employee </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Create the pivort table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3" name="Text Placeholder 2"/>
          <p:cNvSpPr>
            <a:spLocks noGrp="1"/>
          </p:cNvSpPr>
          <p:nvPr>
            <p:ph type="body" idx="1"/>
          </p:nvPr>
        </p:nvSpPr>
        <p:spPr>
          <a:xfrm>
            <a:off x="609600" y="1577340"/>
            <a:ext cx="10972800" cy="553998"/>
          </a:xfrm>
        </p:spPr>
        <p:txBody>
          <a:bodyPr/>
          <a:p>
            <a:r>
              <a:rPr b="1" dirty="0" sz="3600" lang="en-IN">
                <a:latin typeface="Times New Roman" panose="02020603050405020304" pitchFamily="18" charset="0"/>
                <a:cs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4" name="Title 1"/>
          <p:cNvSpPr>
            <a:spLocks noGrp="1"/>
          </p:cNvSpPr>
          <p:nvPr>
            <p:ph type="title"/>
          </p:nvPr>
        </p:nvSpPr>
        <p:spPr>
          <a:xfrm>
            <a:off x="755332" y="385444"/>
            <a:ext cx="10681335" cy="4308872"/>
          </a:xfrm>
        </p:spPr>
        <p:txBody>
          <a:bodyPr/>
          <a:p>
            <a:r>
              <a:rPr dirty="0" sz="2800" lang="en-IN">
                <a:latin typeface="Times New Roman" panose="02020603050405020304" pitchFamily="18" charset="0"/>
                <a:cs typeface="Times New Roman" panose="02020603050405020304" pitchFamily="18" charset="0"/>
              </a:rPr>
              <a:t>Visualisation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5" name="Text Placeholder 2"/>
          <p:cNvSpPr>
            <a:spLocks noGrp="1"/>
          </p:cNvSpPr>
          <p:nvPr>
            <p:ph type="body" idx="1"/>
          </p:nvPr>
        </p:nvSpPr>
        <p:spPr>
          <a:xfrm flipH="1" flipV="1">
            <a:off x="11582400" y="6103620"/>
            <a:ext cx="457200" cy="220980"/>
          </a:xfrm>
        </p:spPr>
        <p:txBody>
          <a:bodyPr/>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dirty="0" sz="1100">
              <a:latin typeface="Trebuchet MS"/>
              <a:cs typeface="Trebuchet MS"/>
            </a:endParaRPr>
          </a:p>
        </p:txBody>
      </p:sp>
      <p:graphicFrame>
        <p:nvGraphicFramePr>
          <p:cNvPr id="4194304" name="Chart 1"/>
          <p:cNvGraphicFramePr>
            <a:graphicFrameLocks/>
          </p:cNvGraphicFramePr>
          <p:nvPr/>
        </p:nvGraphicFramePr>
        <p:xfrm>
          <a:off x="1371600" y="1413510"/>
          <a:ext cx="8092440" cy="46634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1" name="Title 1"/>
          <p:cNvSpPr>
            <a:spLocks noGrp="1"/>
          </p:cNvSpPr>
          <p:nvPr>
            <p:ph type="title"/>
          </p:nvPr>
        </p:nvSpPr>
        <p:spPr/>
        <p:txBody>
          <a:bodyPr/>
          <a:p>
            <a:r>
              <a:rPr dirty="0" lang="en-IN"/>
              <a:t>.</a:t>
            </a:r>
          </a:p>
        </p:txBody>
      </p:sp>
      <p:graphicFrame>
        <p:nvGraphicFramePr>
          <p:cNvPr id="4194305" name="Chart 2"/>
          <p:cNvGraphicFramePr>
            <a:graphicFrameLocks/>
          </p:cNvGraphicFramePr>
          <p:nvPr/>
        </p:nvGraphicFramePr>
        <p:xfrm>
          <a:off x="990600" y="801410"/>
          <a:ext cx="7391400" cy="533399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2" name="Title 1"/>
          <p:cNvSpPr>
            <a:spLocks noGrp="1"/>
          </p:cNvSpPr>
          <p:nvPr>
            <p:ph type="title"/>
          </p:nvPr>
        </p:nvSpPr>
        <p:spPr>
          <a:xfrm>
            <a:off x="755332" y="385444"/>
            <a:ext cx="10681335" cy="6217087"/>
          </a:xfrm>
        </p:spPr>
        <p:txBody>
          <a:bodyPr/>
          <a:p>
            <a:r>
              <a:rPr dirty="0" lang="en-US">
                <a:latin typeface="Times New Roman" panose="02020603050405020304" pitchFamily="18" charset="0"/>
                <a:cs typeface="Times New Roman" panose="02020603050405020304" pitchFamily="18" charset="0"/>
              </a:rPr>
              <a:t>Conclusion</a:t>
            </a:r>
            <a:br>
              <a:rPr dirty="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dirty="0" lang="en-US">
                <a:latin typeface="Times New Roman" panose="02020603050405020304" pitchFamily="18" charset="0"/>
                <a:cs typeface="Times New Roman" panose="02020603050405020304" pitchFamily="18" charset="0"/>
              </a:rPr>
            </a:b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endParaRPr dirty="0"/>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endParaRPr dirty="0"/>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7" name="object 7"/>
          <p:cNvSpPr txBox="1">
            <a:spLocks noGrp="1"/>
          </p:cNvSpPr>
          <p:nvPr>
            <p:ph type="title"/>
          </p:nvPr>
        </p:nvSpPr>
        <p:spPr>
          <a:xfrm>
            <a:off x="834072" y="575055"/>
            <a:ext cx="8081328" cy="44107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r>
              <a:rPr dirty="0" sz="4250" lang="en-IN" spc="10"/>
              <a:t>  </a:t>
            </a:r>
            <a:r>
              <a:rPr dirty="0" sz="1400" lang="en-IN" spc="10">
                <a:latin typeface="Times New Roman" panose="02020603050405020304" pitchFamily="18" charset="0"/>
                <a:cs typeface="Times New Roman" panose="02020603050405020304" pitchFamily="18" charset="0"/>
              </a:rPr>
              <a:t> </a:t>
            </a:r>
            <a:r>
              <a:rPr dirty="0" sz="4250" lang="en-IN" spc="10"/>
              <a:t>    </a:t>
            </a:r>
            <a:br>
              <a:rPr dirty="0" sz="4250" lang="en-IN" spc="10"/>
            </a:br>
            <a:r>
              <a:rPr dirty="0" sz="2000" lang="en-IN" spc="10">
                <a:latin typeface="Times New Roman" panose="02020603050405020304" pitchFamily="18" charset="0"/>
                <a:cs typeface="Times New Roman" panose="02020603050405020304" pitchFamily="18" charset="0"/>
              </a:rPr>
              <a:t>  </a:t>
            </a:r>
            <a:br>
              <a:rPr dirty="0" sz="2000" lang="en-IN" spc="10">
                <a:latin typeface="Times New Roman" panose="02020603050405020304" pitchFamily="18" charset="0"/>
                <a:cs typeface="Times New Roman" panose="02020603050405020304" pitchFamily="18" charset="0"/>
              </a:rPr>
            </a:br>
            <a:r>
              <a:rPr dirty="0" sz="2000" lang="en-IN" spc="10">
                <a:latin typeface="Times New Roman" panose="02020603050405020304" pitchFamily="18" charset="0"/>
                <a:cs typeface="Times New Roman" panose="02020603050405020304" pitchFamily="18" charset="0"/>
              </a:rPr>
              <a:t>    </a:t>
            </a:r>
            <a:r>
              <a:rPr dirty="0" sz="3600" lang="en-IN" spc="10">
                <a:latin typeface="Times New Roman" panose="02020603050405020304" pitchFamily="18" charset="0"/>
                <a:cs typeface="Times New Roman" panose="02020603050405020304" pitchFamily="18" charset="0"/>
              </a:rPr>
              <a:t>  </a:t>
            </a:r>
            <a:r>
              <a:rPr dirty="0" sz="2800" lang="en-IN" spc="10">
                <a:latin typeface="Times New Roman" panose="02020603050405020304" pitchFamily="18" charset="0"/>
                <a:cs typeface="Times New Roman" panose="02020603050405020304" pitchFamily="18" charset="0"/>
              </a:rPr>
              <a:t>Analysing individual and team performance helps identify top performers, areas where training is needed and how to better align employee efforts with organisational goal.</a:t>
            </a:r>
            <a:br>
              <a:rPr dirty="0" sz="2800" lang="en-IN" spc="10">
                <a:latin typeface="Times New Roman" panose="02020603050405020304" pitchFamily="18" charset="0"/>
                <a:cs typeface="Times New Roman" panose="02020603050405020304" pitchFamily="18" charset="0"/>
              </a:rPr>
            </a:br>
            <a:r>
              <a:rPr dirty="0" sz="2800" lang="en-IN" spc="10">
                <a:latin typeface="Times New Roman" panose="02020603050405020304" pitchFamily="18" charset="0"/>
                <a:cs typeface="Times New Roman" panose="02020603050405020304" pitchFamily="18" charset="0"/>
              </a:rPr>
              <a:t> Performance analysis helps organization pinpoint areas where they are excelling and areas that need improvement.</a:t>
            </a:r>
            <a:br>
              <a:rPr dirty="0" sz="2800" lang="en-IN" spc="10"/>
            </a:br>
            <a:endParaRPr dirty="0" sz="28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3444240"/>
          </a:xfrm>
          <a:prstGeom prst="rect"/>
          <a:noFill/>
        </p:spPr>
        <p:txBody>
          <a:bodyPr rtlCol="0" wrap="square">
            <a:spAutoFit/>
          </a:bodyPr>
          <a:p>
            <a:pPr algn="l"/>
            <a:r>
              <a:rPr b="1" dirty="0" sz="2800" lang="en-US">
                <a:solidFill>
                  <a:srgbClr val="0D0D0D"/>
                </a:solidFill>
                <a:latin typeface="Times New Roman" panose="02020603050405020304" pitchFamily="18" charset="0"/>
                <a:cs typeface="Times New Roman" panose="02020603050405020304"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b="1"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58" name="object 5"/>
          <p:cNvSpPr txBox="1">
            <a:spLocks noGrp="1"/>
          </p:cNvSpPr>
          <p:nvPr>
            <p:ph type="title"/>
          </p:nvPr>
        </p:nvSpPr>
        <p:spPr>
          <a:xfrm>
            <a:off x="457200" y="457200"/>
            <a:ext cx="7848600" cy="5782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r>
              <a:rPr dirty="0" sz="3200" lang="en-IN" spc="5"/>
              <a:t> </a:t>
            </a:r>
            <a:br>
              <a:rPr dirty="0" sz="3200" lang="en-IN" spc="5"/>
            </a:br>
            <a:r>
              <a:rPr dirty="0" sz="3200" lang="en-IN" spc="5"/>
              <a:t>   </a:t>
            </a:r>
            <a:br>
              <a:rPr dirty="0" sz="3200" lang="en-IN" spc="5"/>
            </a:br>
            <a:r>
              <a:rPr dirty="0" sz="3200" lang="en-IN" spc="5"/>
              <a:t>    </a:t>
            </a:r>
            <a:r>
              <a:rPr dirty="0" sz="2800" lang="en-IN" spc="5">
                <a:latin typeface="Times New Roman" panose="02020603050405020304" pitchFamily="18" charset="0"/>
                <a:cs typeface="Times New Roman" panose="02020603050405020304" pitchFamily="18" charset="0"/>
              </a:rPr>
              <a:t>1. Executive Leadership</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2. Managers and Department heads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3. HR Team</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4. Financial Analysts and accountants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5. Project Managers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6. Sales and Marketing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7. IT and Data Analysts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8. Quality Assurance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9. Operations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10.</a:t>
            </a:r>
            <a:r>
              <a:rPr dirty="0" sz="3200" lang="en-IN" spc="5"/>
              <a:t> </a:t>
            </a:r>
            <a:r>
              <a:rPr dirty="0" sz="2800" lang="en-IN" spc="5">
                <a:latin typeface="Times New Roman" panose="02020603050405020304" pitchFamily="18" charset="0"/>
                <a:cs typeface="Times New Roman" panose="02020603050405020304" pitchFamily="18" charset="0"/>
              </a:rPr>
              <a:t>External stakeholders</a:t>
            </a:r>
            <a:r>
              <a:rPr dirty="0" sz="3200" lang="en-IN" spc="5"/>
              <a:t>    </a:t>
            </a:r>
            <a:br>
              <a:rPr dirty="0" sz="3200" lang="en-IN" spc="5"/>
            </a:b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63" name="object 6"/>
          <p:cNvSpPr txBox="1">
            <a:spLocks noGrp="1"/>
          </p:cNvSpPr>
          <p:nvPr>
            <p:ph type="title"/>
          </p:nvPr>
        </p:nvSpPr>
        <p:spPr>
          <a:xfrm>
            <a:off x="558165" y="857885"/>
            <a:ext cx="9763125" cy="5423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lang="en-IN"/>
            </a:br>
            <a:br>
              <a:rPr dirty="0" sz="3600" lang="en-IN"/>
            </a:br>
            <a:br>
              <a:rPr dirty="0" sz="3600" lang="en-IN"/>
            </a:br>
            <a:r>
              <a:rPr dirty="0" sz="3600" lang="en-IN"/>
              <a:t>                 </a:t>
            </a:r>
            <a:r>
              <a:rPr dirty="0" sz="2800" lang="en-IN">
                <a:latin typeface="Times New Roman" panose="02020603050405020304" pitchFamily="18" charset="0"/>
                <a:cs typeface="Times New Roman" panose="02020603050405020304" pitchFamily="18" charset="0"/>
              </a:rPr>
              <a:t>Conditional formatting - Missing</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Filter - Remove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Formula – Performance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Pivot – 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Graph – Data Visualization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a:t>
            </a:r>
            <a:br>
              <a:rPr dirty="0" sz="3600" lang="en-IN"/>
            </a:br>
            <a:br>
              <a:rPr dirty="0" sz="3600" lang="en-IN"/>
            </a:br>
            <a:r>
              <a:rPr dirty="0" sz="3600" lang="en-IN"/>
              <a:t>                 </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5" name="Title 1"/>
          <p:cNvSpPr>
            <a:spLocks noGrp="1"/>
          </p:cNvSpPr>
          <p:nvPr>
            <p:ph type="title"/>
          </p:nvPr>
        </p:nvSpPr>
        <p:spPr>
          <a:xfrm>
            <a:off x="755332" y="385444"/>
            <a:ext cx="10681335" cy="5219700"/>
          </a:xfrm>
        </p:spPr>
        <p:txBody>
          <a:bodyPr/>
          <a:p>
            <a:r>
              <a:rPr dirty="0" lang="en-IN"/>
              <a:t>Dataset Description  </a:t>
            </a:r>
            <a:br>
              <a:rPr dirty="0" lang="en-IN"/>
            </a:br>
            <a:r>
              <a:rPr dirty="0" lang="en-IN"/>
              <a:t> </a:t>
            </a:r>
            <a:br>
              <a:rPr dirty="0" lang="en-IN"/>
            </a:br>
            <a:r>
              <a:rPr dirty="0" sz="2800" lang="en-IN">
                <a:latin typeface="Times New Roman" panose="02020603050405020304" pitchFamily="18" charset="0"/>
                <a:cs typeface="Times New Roman" panose="02020603050405020304" pitchFamily="18" charset="0"/>
              </a:rPr>
              <a:t> Employee = Edunet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27 -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9 -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id - Number</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Name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type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Performance level - Text </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Gender - Male, Female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Employee Rating – Number</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20993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IN" spc="20"/>
            </a:br>
            <a:br>
              <a:rPr dirty="0" sz="4250" lang="en-IN" spc="20"/>
            </a:br>
            <a:r>
              <a:rPr dirty="0" sz="2800" lang="en-IN" spc="20">
                <a:latin typeface="Times New Roman" panose="02020603050405020304" pitchFamily="18" charset="0"/>
                <a:cs typeface="Times New Roman" panose="02020603050405020304" pitchFamily="18" charset="0"/>
              </a:rPr>
              <a:t> Performance level = IFS ( Z8&gt;=5,”VERY HIGH”,Z8&gt;4,”HIGH“,Z8&gt;=3,”MED”,TRUE,”LOW”)</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dirty="0"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Bala</cp:lastModifiedBy>
  <dcterms:created xsi:type="dcterms:W3CDTF">2024-03-28T17:07:22Z</dcterms:created>
  <dcterms:modified xsi:type="dcterms:W3CDTF">2024-10-09T09:25:31Z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e0b59a10f2c74f57ae3d1c78aca6eab9</vt:lpwstr>
  </property>
</Properties>
</file>