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22.0</c:v>
                </c:pt>
                <c:pt idx="1">
                  <c:v>25.0</c:v>
                </c:pt>
                <c:pt idx="2">
                  <c:v>25.0</c:v>
                </c:pt>
                <c:pt idx="3">
                  <c:v>20.0</c:v>
                </c:pt>
                <c:pt idx="4">
                  <c:v>25.0</c:v>
                </c:pt>
                <c:pt idx="5">
                  <c:v>31.0</c:v>
                </c:pt>
                <c:pt idx="6">
                  <c:v>32.0</c:v>
                </c:pt>
                <c:pt idx="7">
                  <c:v>30.0</c:v>
                </c:pt>
                <c:pt idx="8">
                  <c:v>23.0</c:v>
                </c:pt>
                <c:pt idx="9">
                  <c:v>31.0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41.0</c:v>
                </c:pt>
                <c:pt idx="1">
                  <c:v>50.0</c:v>
                </c:pt>
                <c:pt idx="2">
                  <c:v>49.0</c:v>
                </c:pt>
                <c:pt idx="3">
                  <c:v>45.0</c:v>
                </c:pt>
                <c:pt idx="4">
                  <c:v>45.0</c:v>
                </c:pt>
                <c:pt idx="5">
                  <c:v>39.0</c:v>
                </c:pt>
                <c:pt idx="6">
                  <c:v>49.0</c:v>
                </c:pt>
                <c:pt idx="7">
                  <c:v>47.0</c:v>
                </c:pt>
                <c:pt idx="8">
                  <c:v>49.0</c:v>
                </c:pt>
                <c:pt idx="9">
                  <c:v>43.0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122.0</c:v>
                </c:pt>
                <c:pt idx="1">
                  <c:v>105.0</c:v>
                </c:pt>
                <c:pt idx="2">
                  <c:v>115.0</c:v>
                </c:pt>
                <c:pt idx="3">
                  <c:v>128.0</c:v>
                </c:pt>
                <c:pt idx="4">
                  <c:v>117.0</c:v>
                </c:pt>
                <c:pt idx="5">
                  <c:v>109.0</c:v>
                </c:pt>
                <c:pt idx="6">
                  <c:v>117.0</c:v>
                </c:pt>
                <c:pt idx="7">
                  <c:v>114.0</c:v>
                </c:pt>
                <c:pt idx="8">
                  <c:v>114.0</c:v>
                </c:pt>
                <c:pt idx="9">
                  <c:v>117.0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20.0</c:v>
                </c:pt>
                <c:pt idx="1">
                  <c:v>16.0</c:v>
                </c:pt>
                <c:pt idx="2">
                  <c:v>14.0</c:v>
                </c:pt>
                <c:pt idx="3">
                  <c:v>12.0</c:v>
                </c:pt>
                <c:pt idx="4">
                  <c:v>17.0</c:v>
                </c:pt>
                <c:pt idx="5">
                  <c:v>12.0</c:v>
                </c:pt>
                <c:pt idx="6">
                  <c:v>16.0</c:v>
                </c:pt>
                <c:pt idx="7">
                  <c:v>17.0</c:v>
                </c:pt>
                <c:pt idx="8">
                  <c:v>16.0</c:v>
                </c:pt>
                <c:pt idx="9">
                  <c:v>14.0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9/8/2024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870109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86338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36565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203278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94019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82314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46963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290673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469153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387820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2402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82375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742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263078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29223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046665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37176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5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4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4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4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348632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09"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0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07"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06"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0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04"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0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02"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0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0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95"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96"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97"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9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9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96367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75294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1546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441633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06690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41489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466805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88768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928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853606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jp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7.jpeg"/><Relationship Id="rId3" Type="http://schemas.openxmlformats.org/officeDocument/2006/relationships/image" Target="../media/8.jpg"/><Relationship Id="rId4" Type="http://schemas.openxmlformats.org/officeDocument/2006/relationships/image" Target="../media/9.pn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4.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1" name="矩形"/>
          <p:cNvSpPr>
            <a:spLocks/>
          </p:cNvSpPr>
          <p:nvPr/>
        </p:nvSpPr>
        <p:spPr>
          <a:xfrm rot="0">
            <a:off x="2421193" y="1771123"/>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Prasanya.P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312209779/asunm1353312209779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B.COM(COMPUTER APPLICATION)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02918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文本框"/>
          <p:cNvSpPr>
            <a:spLocks noGrp="1"/>
          </p:cNvSpPr>
          <p:nvPr>
            <p:ph type="body" idx="1"/>
          </p:nvPr>
        </p:nvSpPr>
        <p:spPr>
          <a:xfrm rot="0">
            <a:off x="609600" y="1577340"/>
            <a:ext cx="10972800" cy="4985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Data Collection:</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1) Download data from </a:t>
            </a:r>
            <a:r>
              <a:rPr lang="en-US" altLang="zh-CN" sz="1800" b="0" i="0" u="none" strike="noStrike" kern="0" cap="none" spc="0" baseline="0">
                <a:latin typeface="Calibri" pitchFamily="0" charset="0"/>
                <a:ea typeface="宋体" pitchFamily="0" charset="0"/>
                <a:cs typeface="Lucida Sans"/>
              </a:rPr>
              <a:t>Skillsbuild</a:t>
            </a:r>
            <a:r>
              <a:rPr lang="en-US" altLang="zh-CN" sz="1800" b="0" i="0" u="none" strike="noStrike" kern="0" cap="none" spc="0" baseline="0">
                <a:latin typeface="Calibri" pitchFamily="0" charset="0"/>
                <a:ea typeface="宋体" pitchFamily="0" charset="0"/>
                <a:cs typeface="Lucida Sans"/>
              </a:rPr>
              <a:t> platform.</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2)  Extracted the Zip. File.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3)  Save the data into a excel file.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Feature Collection:</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1)  26 Features in the </a:t>
            </a:r>
            <a:r>
              <a:rPr lang="en-US" altLang="zh-CN" sz="1800" b="0" i="0" u="none" strike="noStrike" kern="0" cap="none" spc="0" baseline="0">
                <a:latin typeface="Calibri" pitchFamily="0" charset="0"/>
                <a:ea typeface="宋体" pitchFamily="0" charset="0"/>
                <a:cs typeface="Lucida Sans"/>
              </a:rPr>
              <a:t>dataset,but</a:t>
            </a:r>
            <a:r>
              <a:rPr lang="en-US" altLang="zh-CN" sz="1800" b="0" i="0" u="none" strike="noStrike" kern="0" cap="none" spc="0" baseline="0">
                <a:latin typeface="Calibri" pitchFamily="0" charset="0"/>
                <a:ea typeface="宋体" pitchFamily="0" charset="0"/>
                <a:cs typeface="Lucida Sans"/>
              </a:rPr>
              <a:t> selected only 9 out of it.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Data Cleaning:</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1)  Highlighted the Missing Value in the given Dataset using </a:t>
            </a:r>
            <a:r>
              <a:rPr lang="en-US" altLang="zh-CN" sz="1800" b="0" i="0" u="none" strike="noStrike" kern="0" cap="none" spc="0" baseline="0">
                <a:latin typeface="Calibri" pitchFamily="0" charset="0"/>
                <a:ea typeface="宋体" pitchFamily="0" charset="0"/>
                <a:cs typeface="Lucida Sans"/>
              </a:rPr>
              <a:t>Condiional</a:t>
            </a:r>
            <a:r>
              <a:rPr lang="en-US" altLang="zh-CN" sz="1800" b="0" i="0" u="none" strike="noStrike" kern="0" cap="none" spc="0" baseline="0">
                <a:latin typeface="Calibri" pitchFamily="0" charset="0"/>
                <a:ea typeface="宋体" pitchFamily="0" charset="0"/>
                <a:cs typeface="Lucida Sans"/>
              </a:rPr>
              <a:t> Formatting.</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2)  Filtered the Blank cells using filter option.</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Performance Level Calculation:</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1)  Using </a:t>
            </a: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0" cap="none" spc="0" baseline="0">
                <a:latin typeface="Calibri" pitchFamily="0" charset="0"/>
                <a:ea typeface="宋体" pitchFamily="0" charset="0"/>
                <a:cs typeface="Lucida Sans"/>
              </a:rPr>
              <a:t>=IFS(Z2&gt;=5,”very high”,Z2&gt;=4,”high”,Z2&gt;=3,”med”,”True”,”Low</a:t>
            </a:r>
            <a:r>
              <a:rPr lang="en-US" altLang="zh-CN" sz="1800" b="0" i="0" u="none" strike="noStrike" kern="0" cap="none" spc="0" baseline="0">
                <a:latin typeface="Calibri" pitchFamily="0" charset="0"/>
                <a:ea typeface="宋体" pitchFamily="0" charset="0"/>
                <a:cs typeface="Lucida Sans"/>
              </a:rPr>
              <a:t>”) formula we calculated the Performance level.</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2)  Using Autofill we done the same thing to other rows.</a:t>
            </a:r>
            <a:endParaRPr lang="en-US" altLang="zh-CN" sz="1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Pivot Table:</a:t>
            </a:r>
            <a:endParaRPr lang="en-US" altLang="zh-CN" sz="1800" b="0" i="0" u="none" strike="noStrike" kern="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arenR"/>
            </a:pP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We summarized the dataset.</a:t>
            </a:r>
            <a:endParaRPr lang="en-US" altLang="zh-CN" sz="1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Graph Chart:</a:t>
            </a:r>
            <a:endParaRPr lang="en-US" altLang="zh-CN" sz="1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 </a:t>
            </a:r>
            <a:r>
              <a:rPr lang="en-US" altLang="zh-CN" sz="1800" b="0" i="0" u="none" strike="noStrike" kern="0" cap="none" spc="0" baseline="0">
                <a:solidFill>
                  <a:srgbClr val="0D0D0D"/>
                </a:solidFill>
                <a:latin typeface="Times New Roman" pitchFamily="18" charset="0"/>
                <a:ea typeface="宋体" pitchFamily="0" charset="0"/>
                <a:cs typeface="Times New Roman" pitchFamily="18" charset="0"/>
              </a:rPr>
              <a:t>1)   Data visualization.</a:t>
            </a:r>
            <a:endParaRPr lang="en-US" altLang="zh-CN" sz="1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249854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6"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48" name="图表"/>
          <p:cNvGraphicFramePr/>
          <p:nvPr/>
        </p:nvGraphicFramePr>
        <p:xfrm>
          <a:off x="1905000" y="1600200"/>
          <a:ext cx="6934200" cy="3581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4199282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0" name="文本框"/>
          <p:cNvSpPr>
            <a:spLocks noGrp="1"/>
          </p:cNvSpPr>
          <p:nvPr>
            <p:ph type="body" idx="1"/>
          </p:nvPr>
        </p:nvSpPr>
        <p:spPr>
          <a:xfrm rot="0">
            <a:off x="609599" y="2133600"/>
            <a:ext cx="10972800" cy="180049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By comparing the performance of the employees the no. of employees who are in medium level are in higher amount in the organization than very high and high performance employee we need to motivate the employee more to betterment the organization.</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High and very high performance employees can train the low and medium level </a:t>
            </a:r>
            <a:r>
              <a:rPr lang="en-US" altLang="zh-CN" sz="1800" b="0" i="0" u="none" strike="noStrike" kern="0" cap="none" spc="0" baseline="0">
                <a:latin typeface="Calibri" pitchFamily="0" charset="0"/>
                <a:ea typeface="宋体" pitchFamily="0" charset="0"/>
                <a:cs typeface="Lucida Sans"/>
              </a:rPr>
              <a:t>empolyees</a:t>
            </a:r>
            <a:r>
              <a:rPr lang="en-US" altLang="zh-CN" sz="1800" b="0" i="0" u="none" strike="noStrike" kern="0" cap="none" spc="0" baseline="0">
                <a:latin typeface="Calibri" pitchFamily="0" charset="0"/>
                <a:ea typeface="宋体" pitchFamily="0" charset="0"/>
                <a:cs typeface="Lucida Sans"/>
              </a:rPr>
              <a:t> for the growth of the firm.</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916637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68" name="组合"/>
          <p:cNvGrpSpPr>
            <a:grpSpLocks/>
          </p:cNvGrpSpPr>
          <p:nvPr/>
        </p:nvGrpSpPr>
        <p:grpSpPr>
          <a:xfrm>
            <a:off x="7448612" y="0"/>
            <a:ext cx="4743795" cy="6858466"/>
            <a:chOff x="7448612" y="0"/>
            <a:chExt cx="4743795" cy="6858466"/>
          </a:xfrm>
        </p:grpSpPr>
        <p:sp>
          <p:nvSpPr>
            <p:cNvPr id="5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0"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3" name="组合"/>
          <p:cNvGrpSpPr>
            <a:grpSpLocks/>
          </p:cNvGrpSpPr>
          <p:nvPr/>
        </p:nvGrpSpPr>
        <p:grpSpPr>
          <a:xfrm>
            <a:off x="466725" y="6410325"/>
            <a:ext cx="3705224" cy="295275"/>
            <a:chOff x="466725" y="6410325"/>
            <a:chExt cx="3705224" cy="295275"/>
          </a:xfrm>
        </p:grpSpPr>
        <p:pic>
          <p:nvPicPr>
            <p:cNvPr id="71"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5"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407102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86" name="组合"/>
          <p:cNvGrpSpPr>
            <a:grpSpLocks/>
          </p:cNvGrpSpPr>
          <p:nvPr/>
        </p:nvGrpSpPr>
        <p:grpSpPr>
          <a:xfrm>
            <a:off x="7448612" y="0"/>
            <a:ext cx="4743795" cy="6858466"/>
            <a:chOff x="7448612" y="0"/>
            <a:chExt cx="4743795" cy="6858466"/>
          </a:xfrm>
        </p:grpSpPr>
        <p:sp>
          <p:nvSpPr>
            <p:cNvPr id="7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7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pSp>
        <p:nvGrpSpPr>
          <p:cNvPr id="91" name="组合"/>
          <p:cNvGrpSpPr>
            <a:grpSpLocks/>
          </p:cNvGrpSpPr>
          <p:nvPr/>
        </p:nvGrpSpPr>
        <p:grpSpPr>
          <a:xfrm>
            <a:off x="47625" y="3819523"/>
            <a:ext cx="4124324" cy="3009897"/>
            <a:chOff x="47625" y="3819523"/>
            <a:chExt cx="4124324" cy="3009897"/>
          </a:xfrm>
        </p:grpSpPr>
        <p:pic>
          <p:nvPicPr>
            <p:cNvPr id="89" name="图片"/>
            <p:cNvPicPr>
              <a:picLocks/>
            </p:cNvPicPr>
            <p:nvPr/>
          </p:nvPicPr>
          <p:blipFill>
            <a:blip r:embed="rId1" cstate="print"/>
            <a:stretch>
              <a:fillRect/>
            </a:stretch>
          </p:blipFill>
          <p:spPr>
            <a:xfrm rot="0">
              <a:off x="466725" y="6410325"/>
              <a:ext cx="3705224" cy="295275"/>
            </a:xfrm>
            <a:prstGeom prst="rect"/>
            <a:noFill/>
            <a:ln w="12700" cmpd="sng" cap="flat">
              <a:noFill/>
              <a:prstDash val="solid"/>
              <a:miter/>
            </a:ln>
          </p:spPr>
        </p:pic>
        <p:pic>
          <p:nvPicPr>
            <p:cNvPr id="90" name="图片"/>
            <p:cNvPicPr>
              <a:picLocks/>
            </p:cNvPicPr>
            <p:nvPr/>
          </p:nvPicPr>
          <p:blipFill>
            <a:blip r:embed="rId2" cstate="print"/>
            <a:stretch>
              <a:fillRect/>
            </a:stretch>
          </p:blipFill>
          <p:spPr>
            <a:xfrm rot="0">
              <a:off x="47625" y="3819523"/>
              <a:ext cx="1733550" cy="3009897"/>
            </a:xfrm>
            <a:prstGeom prst="rect"/>
            <a:noFill/>
            <a:ln w="12700" cmpd="sng" cap="flat">
              <a:noFill/>
              <a:prstDash val="solid"/>
              <a:miter/>
            </a:ln>
          </p:spPr>
        </p:pic>
      </p:grpSp>
      <p:sp>
        <p:nvSpPr>
          <p:cNvPr id="9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4"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38771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10" name="图片"/>
          <p:cNvPicPr>
            <a:picLocks/>
          </p:cNvPicPr>
          <p:nvPr/>
        </p:nvPicPr>
        <p:blipFill>
          <a:blip r:embed="rId1" cstate="print"/>
          <a:stretch>
            <a:fillRect/>
          </a:stretch>
        </p:blipFill>
        <p:spPr>
          <a:xfrm rot="0">
            <a:off x="11048618" y="304800"/>
            <a:ext cx="609600" cy="1468616"/>
          </a:xfrm>
          <a:prstGeom prst="rect"/>
          <a:noFill/>
          <a:ln w="12700" cmpd="sng" cap="flat">
            <a:noFill/>
            <a:prstDash val="solid"/>
            <a:miter/>
          </a:ln>
        </p:spPr>
      </p:pic>
      <p:sp>
        <p:nvSpPr>
          <p:cNvPr id="111" name="文本框"/>
          <p:cNvSpPr>
            <a:spLocks noGrp="1"/>
          </p:cNvSpPr>
          <p:nvPr>
            <p:ph type="title"/>
          </p:nvPr>
        </p:nvSpPr>
        <p:spPr>
          <a:xfrm rot="0">
            <a:off x="747647" y="702050"/>
            <a:ext cx="1068133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2" name="文本框"/>
          <p:cNvSpPr>
            <a:spLocks noGrp="1"/>
          </p:cNvSpPr>
          <p:nvPr>
            <p:ph type="body" idx="1"/>
          </p:nvPr>
        </p:nvSpPr>
        <p:spPr>
          <a:xfrm rot="0">
            <a:off x="609599" y="1851689"/>
            <a:ext cx="10972800" cy="365510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1600" b="0" i="0" u="none" strike="noStrike" kern="0" cap="none" spc="0" baseline="0">
                <a:latin typeface="Calibri" pitchFamily="0" charset="0"/>
                <a:ea typeface="宋体" pitchFamily="0" charset="0"/>
                <a:cs typeface="Lucida Sans"/>
              </a:rPr>
              <a:t>Primary Objectives:</a:t>
            </a:r>
            <a:endParaRPr lang="en-US" altLang="zh-CN" sz="16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Arial" pitchFamily="34" charset="0"/>
              <a:buChar char="•"/>
            </a:pPr>
            <a:r>
              <a:rPr lang="en-US" altLang="zh-CN" sz="1600" b="0" i="0" u="none" strike="noStrike" kern="0" cap="none" spc="0" baseline="0">
                <a:latin typeface="Calibri" pitchFamily="0" charset="0"/>
                <a:ea typeface="宋体" pitchFamily="0" charset="0"/>
                <a:cs typeface="Lucida Sans"/>
              </a:rPr>
              <a:t>Improved Performance: Identify areas of strength and weakness, set goals, and provide feedback to enhance employee performance.</a:t>
            </a:r>
            <a:endParaRPr lang="en-US" altLang="zh-CN" sz="16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Arial" pitchFamily="34" charset="0"/>
              <a:buChar char="•"/>
            </a:pPr>
            <a:r>
              <a:rPr lang="en-US" altLang="zh-CN" sz="1600" b="0" i="0" u="none" strike="noStrike" kern="0" cap="none" spc="0" baseline="0">
                <a:latin typeface="Calibri" pitchFamily="0" charset="0"/>
                <a:ea typeface="宋体" pitchFamily="0" charset="0"/>
                <a:cs typeface="Lucida Sans"/>
              </a:rPr>
              <a:t> Decision-Making: Inform decisions on promotions, demotions, transfers, or terminations.</a:t>
            </a:r>
            <a:endParaRPr lang="en-US" altLang="zh-CN" sz="16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1600" b="0" i="0" u="none" strike="noStrike" kern="0" cap="none" spc="0" baseline="0">
                <a:latin typeface="Calibri" pitchFamily="0" charset="0"/>
                <a:ea typeface="宋体" pitchFamily="0" charset="0"/>
                <a:cs typeface="Lucida Sans"/>
              </a:rPr>
              <a:t>Additional Benefits:</a:t>
            </a:r>
            <a:endParaRPr lang="en-US" altLang="zh-CN" sz="16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Arial" pitchFamily="34" charset="0"/>
              <a:buChar char="•"/>
            </a:pPr>
            <a:r>
              <a:rPr lang="en-US" altLang="zh-CN" sz="1600" b="0" i="0" u="none" strike="noStrike" kern="0" cap="none" spc="0" baseline="0">
                <a:latin typeface="Calibri" pitchFamily="0" charset="0"/>
                <a:ea typeface="宋体" pitchFamily="0" charset="0"/>
                <a:cs typeface="Lucida Sans"/>
              </a:rPr>
              <a:t> Aligns with Organizational Goals: Ensures employees' objectives are aligned with company strategic objectives.</a:t>
            </a:r>
            <a:endParaRPr lang="en-US" altLang="zh-CN" sz="16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Arial" pitchFamily="34" charset="0"/>
              <a:buChar char="•"/>
            </a:pPr>
            <a:r>
              <a:rPr lang="en-US" altLang="zh-CN" sz="1600" b="0" i="0" u="none" strike="noStrike" kern="0" cap="none" spc="0" baseline="0">
                <a:latin typeface="Calibri" pitchFamily="0" charset="0"/>
                <a:ea typeface="宋体" pitchFamily="0" charset="0"/>
                <a:cs typeface="Lucida Sans"/>
              </a:rPr>
              <a:t>Compliance and Risk Management: Documents performance issues, helping mitigate potential legal risks.</a:t>
            </a:r>
            <a:endParaRPr lang="en-US" altLang="zh-CN" sz="1600" b="0" i="0" u="none" strike="noStrike" kern="0" cap="none" spc="0" baseline="0">
              <a:latin typeface="Calibri" pitchFamily="0" charset="0"/>
              <a:ea typeface="宋体" pitchFamily="0" charset="0"/>
              <a:cs typeface="Lucida Sans"/>
            </a:endParaRPr>
          </a:p>
          <a:p>
            <a:pPr marL="285750" indent="-285750" algn="l">
              <a:lnSpc>
                <a:spcPct val="150000"/>
              </a:lnSpc>
              <a:spcBef>
                <a:spcPts val="0"/>
              </a:spcBef>
              <a:spcAft>
                <a:spcPts val="0"/>
              </a:spcAft>
              <a:buFont typeface="Arial" pitchFamily="34" charset="0"/>
              <a:buChar char="•"/>
            </a:pPr>
            <a:r>
              <a:rPr lang="en-US" altLang="zh-CN" sz="1600" b="0" i="0" u="none" strike="noStrike" kern="0" cap="none" spc="0" baseline="0">
                <a:latin typeface="Calibri" pitchFamily="0" charset="0"/>
                <a:ea typeface="宋体" pitchFamily="0" charset="0"/>
                <a:cs typeface="Lucida Sans"/>
              </a:rPr>
              <a:t>Boosts Productivity: Encourages accountability, efficiency, and effectiveness.</a:t>
            </a:r>
            <a:endParaRPr lang="en-US" altLang="zh-CN" sz="1600" b="0" i="0" u="none" strike="noStrike" kern="0" cap="none" spc="0" baseline="0">
              <a:latin typeface="Calibri" pitchFamily="0" charset="0"/>
              <a:ea typeface="宋体" pitchFamily="0" charset="0"/>
              <a:cs typeface="Lucida Sans"/>
            </a:endParaRPr>
          </a:p>
          <a:p>
            <a:pPr marL="0" indent="0" algn="l">
              <a:lnSpc>
                <a:spcPct val="150000"/>
              </a:lnSpc>
              <a:spcBef>
                <a:spcPts val="0"/>
              </a:spcBef>
              <a:spcAft>
                <a:spcPts val="0"/>
              </a:spcAft>
              <a:buNone/>
            </a:pPr>
            <a:r>
              <a:rPr lang="en-US" altLang="zh-CN" sz="1600" b="0" i="0" u="none" strike="noStrike" kern="0" cap="none" spc="0" baseline="0">
                <a:latin typeface="Calibri" pitchFamily="0" charset="0"/>
                <a:ea typeface="宋体" pitchFamily="0" charset="0"/>
                <a:cs typeface="Lucida Sans"/>
              </a:rPr>
              <a:t>      By conducting regular employee performance analysis, organizations can optimize talent utilization, drive business          outcomes, and create a culture of continuous improvement.</a:t>
            </a:r>
            <a:endParaRPr lang="zh-CN" altLang="en-US" sz="1600" b="0" i="0" u="none" strike="noStrike" kern="0" cap="none" spc="0" baseline="0">
              <a:latin typeface="Calibri" pitchFamily="0" charset="0"/>
              <a:ea typeface="宋体" pitchFamily="0" charset="0"/>
              <a:cs typeface="Lucida Sans"/>
            </a:endParaRPr>
          </a:p>
        </p:txBody>
      </p:sp>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7175542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15" name="图片"/>
          <p:cNvPicPr>
            <a:picLocks/>
          </p:cNvPicPr>
          <p:nvPr/>
        </p:nvPicPr>
        <p:blipFill>
          <a:blip r:embed="rId1" cstate="print"/>
          <a:stretch>
            <a:fillRect/>
          </a:stretch>
        </p:blipFill>
        <p:spPr>
          <a:xfrm rot="0">
            <a:off x="-228600" y="-328382"/>
            <a:ext cx="2055747" cy="2133599"/>
          </a:xfrm>
          <a:prstGeom prst="rect"/>
          <a:noFill/>
          <a:ln w="12700" cmpd="sng" cap="flat">
            <a:noFill/>
            <a:prstDash val="solid"/>
            <a:miter/>
          </a:ln>
        </p:spPr>
      </p:pic>
      <p:sp>
        <p:nvSpPr>
          <p:cNvPr id="116" name="文本框"/>
          <p:cNvSpPr>
            <a:spLocks noGrp="1"/>
          </p:cNvSpPr>
          <p:nvPr>
            <p:ph type="title"/>
          </p:nvPr>
        </p:nvSpPr>
        <p:spPr>
          <a:xfrm rot="0">
            <a:off x="914400" y="1466128"/>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rot="0">
            <a:off x="676275" y="2511657"/>
            <a:ext cx="79248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Employee performance analysis, also known as performance evaluation or appraisal, is a systematic process to assess an employee's work performance, accomplishments, and areas for improvement.</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By implementing a structured employee performance analysis process, organizations can optimize talent utilization, drive business outcomes, and foster a culture of continuous improvement.</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451972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3" name="图片"/>
          <p:cNvPicPr>
            <a:picLocks noChangeAspect="1"/>
          </p:cNvPicPr>
          <p:nvPr/>
        </p:nvPicPr>
        <p:blipFill>
          <a:blip r:embed="rId2" cstate="print"/>
          <a:stretch>
            <a:fillRect/>
          </a:stretch>
        </p:blipFill>
        <p:spPr>
          <a:xfrm rot="0">
            <a:off x="1219200" y="2567382"/>
            <a:ext cx="1371600" cy="1389888"/>
          </a:xfrm>
          <a:prstGeom prst="rect"/>
          <a:noFill/>
          <a:ln w="12700" cmpd="sng" cap="flat">
            <a:noFill/>
            <a:prstDash val="solid"/>
            <a:miter/>
          </a:ln>
        </p:spPr>
      </p:pic>
      <p:sp>
        <p:nvSpPr>
          <p:cNvPr id="124" name="矩形"/>
          <p:cNvSpPr>
            <a:spLocks/>
          </p:cNvSpPr>
          <p:nvPr/>
        </p:nvSpPr>
        <p:spPr>
          <a:xfrm rot="0">
            <a:off x="1405746" y="3917023"/>
            <a:ext cx="1499379"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25" name="图片"/>
          <p:cNvPicPr>
            <a:picLocks noChangeAspect="1"/>
          </p:cNvPicPr>
          <p:nvPr/>
        </p:nvPicPr>
        <p:blipFill>
          <a:blip r:embed="rId3" cstate="print"/>
          <a:stretch>
            <a:fillRect/>
          </a:stretch>
        </p:blipFill>
        <p:spPr>
          <a:xfrm rot="0">
            <a:off x="4267200" y="1948165"/>
            <a:ext cx="1752599" cy="1299098"/>
          </a:xfrm>
          <a:prstGeom prst="rect"/>
          <a:solidFill>
            <a:srgbClr val="EDEDED"/>
          </a:solidFill>
          <a:ln w="12700" cmpd="sng" cap="flat">
            <a:noFill/>
            <a:prstDash val="solid"/>
            <a:round/>
          </a:ln>
          <a:effectLst>
            <a:reflection blurRad="12700" stA="38000" endA="300" endPos="28000" dist="5000" dir="5400000" sy="-100000" algn="bl" rotWithShape="0"/>
          </a:effectLst>
        </p:spPr>
      </p:pic>
      <p:sp>
        <p:nvSpPr>
          <p:cNvPr id="126" name="矩形"/>
          <p:cNvSpPr>
            <a:spLocks/>
          </p:cNvSpPr>
          <p:nvPr/>
        </p:nvSpPr>
        <p:spPr>
          <a:xfrm rot="0">
            <a:off x="4600729" y="3396722"/>
            <a:ext cx="1143609" cy="3581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27" name="图片"/>
          <p:cNvPicPr>
            <a:picLocks noChangeAspect="1"/>
          </p:cNvPicPr>
          <p:nvPr/>
        </p:nvPicPr>
        <p:blipFill>
          <a:blip r:embed="rId4" cstate="print"/>
          <a:stretch>
            <a:fillRect/>
          </a:stretch>
        </p:blipFill>
        <p:spPr>
          <a:xfrm rot="0">
            <a:off x="7467600" y="2579402"/>
            <a:ext cx="2035384" cy="1335721"/>
          </a:xfrm>
          <a:prstGeom prst="rect"/>
          <a:solidFill>
            <a:srgbClr val="EDEDED"/>
          </a:solidFill>
          <a:ln w="12700" cmpd="sng" cap="flat">
            <a:noFill/>
            <a:prstDash val="solid"/>
            <a:round/>
          </a:ln>
          <a:effectLst>
            <a:reflection blurRad="12700" stA="38000" endA="300" endPos="28000" dist="5000" dir="5400000" sy="-100000" algn="bl" rotWithShape="0"/>
          </a:effectLst>
        </p:spPr>
      </p:pic>
      <p:sp>
        <p:nvSpPr>
          <p:cNvPr id="128" name="矩形"/>
          <p:cNvSpPr>
            <a:spLocks/>
          </p:cNvSpPr>
          <p:nvPr/>
        </p:nvSpPr>
        <p:spPr>
          <a:xfrm rot="0">
            <a:off x="7391400" y="3917023"/>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External Stakeholders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2948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文本框"/>
          <p:cNvSpPr>
            <a:spLocks noGrp="1"/>
          </p:cNvSpPr>
          <p:nvPr>
            <p:ph type="title"/>
          </p:nvPr>
        </p:nvSpPr>
        <p:spPr>
          <a:xfrm rot="0">
            <a:off x="532487" y="881011"/>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0" name="文本框"/>
          <p:cNvSpPr>
            <a:spLocks noGrp="1"/>
          </p:cNvSpPr>
          <p:nvPr>
            <p:ph type="body" idx="1"/>
          </p:nvPr>
        </p:nvSpPr>
        <p:spPr>
          <a:xfrm rot="0">
            <a:off x="676275" y="2133600"/>
            <a:ext cx="10972800" cy="3323986"/>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Conditional Formatting :</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            To highlight the Missing Value in the given data.</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Filter:</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             To filter the Missing values in the given data.</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Formula:</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To calculate the Performance Level in the given data.</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          =IFS(Z2&gt;=5,”very high”,Z2&gt;=4,”high”,Z2&gt;=3,”med”,”True”,”Low”)</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Pivot Table: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                To </a:t>
            </a:r>
            <a:r>
              <a:rPr lang="en-US" altLang="zh-CN" sz="1800" b="0" i="0" u="none" strike="noStrike" kern="0" cap="none" spc="0" baseline="0">
                <a:latin typeface="Calibri" pitchFamily="0" charset="0"/>
                <a:ea typeface="宋体" pitchFamily="0" charset="0"/>
                <a:cs typeface="Lucida Sans"/>
              </a:rPr>
              <a:t>summaraize</a:t>
            </a:r>
            <a:r>
              <a:rPr lang="en-US" altLang="zh-CN" sz="1800" b="0" i="0" u="none" strike="noStrike" kern="0" cap="none" spc="0" baseline="0">
                <a:latin typeface="Calibri" pitchFamily="0" charset="0"/>
                <a:ea typeface="宋体" pitchFamily="0" charset="0"/>
                <a:cs typeface="Lucida Sans"/>
              </a:rPr>
              <a:t> the given data.</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Graph:</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                 To visualize the given data in chart representation.</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3161048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609600" y="1577340"/>
            <a:ext cx="10972800" cy="3323986"/>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Employee dataset from </a:t>
            </a:r>
            <a:r>
              <a:rPr lang="en-US" altLang="zh-CN" sz="1800" b="0" i="0" u="none" strike="noStrike" kern="0" cap="none" spc="0" baseline="0">
                <a:latin typeface="Calibri" pitchFamily="0" charset="0"/>
                <a:ea typeface="宋体" pitchFamily="0" charset="0"/>
                <a:cs typeface="Lucida Sans"/>
              </a:rPr>
              <a:t>kaggle</a:t>
            </a: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a:rPr>
              <a:t>26 features available, but considered only 9 </a:t>
            </a:r>
            <a:r>
              <a:rPr lang="en-US" altLang="zh-CN" sz="1800" b="0" i="0" u="none" strike="noStrike" kern="0" cap="none" spc="0" baseline="0">
                <a:latin typeface="Calibri" pitchFamily="0" charset="0"/>
                <a:ea typeface="宋体" pitchFamily="0" charset="0"/>
                <a:cs typeface="Lucida Sans"/>
              </a:rPr>
              <a:t>features,They</a:t>
            </a:r>
            <a:r>
              <a:rPr lang="en-US" altLang="zh-CN" sz="1800" b="0" i="0" u="none" strike="noStrike" kern="0" cap="none" spc="0" baseline="0">
                <a:latin typeface="Calibri" pitchFamily="0" charset="0"/>
                <a:ea typeface="宋体" pitchFamily="0" charset="0"/>
                <a:cs typeface="Lucida Sans"/>
              </a:rPr>
              <a:t> are:</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EmpID</a:t>
            </a:r>
            <a:r>
              <a:rPr lang="en-US" altLang="zh-CN" sz="1800" b="0" i="0" u="none" strike="noStrike" kern="0" cap="none" spc="0" baseline="0">
                <a:latin typeface="Calibri" pitchFamily="0" charset="0"/>
                <a:ea typeface="宋体" pitchFamily="0" charset="0"/>
                <a:cs typeface="Lucida Sans"/>
              </a:rPr>
              <a:t> = Numeric</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FirstName</a:t>
            </a:r>
            <a:r>
              <a:rPr lang="en-US" altLang="zh-CN" sz="1800" b="0" i="0" u="none" strike="noStrike" kern="0" cap="none" spc="0" baseline="0">
                <a:latin typeface="Calibri" pitchFamily="0" charset="0"/>
                <a:ea typeface="宋体" pitchFamily="0" charset="0"/>
                <a:cs typeface="Lucida Sans"/>
              </a:rPr>
              <a:t>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LastName</a:t>
            </a:r>
            <a:r>
              <a:rPr lang="en-US" altLang="zh-CN" sz="1800" b="0" i="0" u="none" strike="noStrike" kern="0" cap="none" spc="0" baseline="0">
                <a:latin typeface="Calibri" pitchFamily="0" charset="0"/>
                <a:ea typeface="宋体" pitchFamily="0" charset="0"/>
                <a:cs typeface="Lucida Sans"/>
              </a:rPr>
              <a:t>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BusinessUnit</a:t>
            </a:r>
            <a:r>
              <a:rPr lang="en-US" altLang="zh-CN" sz="1800" b="0" i="0" u="none" strike="noStrike" kern="0" cap="none" spc="0" baseline="0">
                <a:latin typeface="Calibri" pitchFamily="0" charset="0"/>
                <a:ea typeface="宋体" pitchFamily="0" charset="0"/>
                <a:cs typeface="Lucida Sans"/>
              </a:rPr>
              <a:t>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EmployeeStatus</a:t>
            </a:r>
            <a:r>
              <a:rPr lang="en-US" altLang="zh-CN" sz="1800" b="0" i="0" u="none" strike="noStrike" kern="0" cap="none" spc="0" baseline="0">
                <a:latin typeface="Calibri" pitchFamily="0" charset="0"/>
                <a:ea typeface="宋体" pitchFamily="0" charset="0"/>
                <a:cs typeface="Lucida Sans"/>
              </a:rPr>
              <a:t>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EmployeeType</a:t>
            </a:r>
            <a:r>
              <a:rPr lang="en-US" altLang="zh-CN" sz="1800" b="0" i="0" u="none" strike="noStrike" kern="0" cap="none" spc="0" baseline="0">
                <a:latin typeface="Calibri" pitchFamily="0" charset="0"/>
                <a:ea typeface="宋体" pitchFamily="0" charset="0"/>
                <a:cs typeface="Lucida Sans"/>
              </a:rPr>
              <a:t>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1800" b="0" i="0" u="none" strike="noStrike" kern="0" cap="none" spc="0" baseline="0">
                <a:latin typeface="Calibri" pitchFamily="0" charset="0"/>
                <a:ea typeface="宋体" pitchFamily="0" charset="0"/>
                <a:cs typeface="Lucida Sans"/>
              </a:rPr>
              <a:t>EmployeeClassificationType</a:t>
            </a:r>
            <a:r>
              <a:rPr lang="en-US" altLang="zh-CN" sz="1800" b="0" i="0" u="none" strike="noStrike" kern="0" cap="none" spc="0" baseline="0">
                <a:latin typeface="Calibri" pitchFamily="0" charset="0"/>
                <a:ea typeface="宋体" pitchFamily="0" charset="0"/>
                <a:cs typeface="Lucida Sans"/>
              </a:rPr>
              <a:t>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Performance </a:t>
            </a:r>
            <a:r>
              <a:rPr lang="en-US" altLang="zh-CN" sz="1800" b="0" i="0" u="none" strike="noStrike" kern="0" cap="none" spc="0" baseline="0">
                <a:latin typeface="Calibri" pitchFamily="0" charset="0"/>
                <a:ea typeface="宋体" pitchFamily="0" charset="0"/>
                <a:cs typeface="Lucida Sans"/>
              </a:rPr>
              <a:t>Score = Text</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Current Employee </a:t>
            </a:r>
            <a:r>
              <a:rPr lang="en-US" altLang="zh-CN" sz="1800" b="0" i="0" u="none" strike="noStrike" kern="0" cap="none" spc="0" baseline="0">
                <a:latin typeface="Calibri" pitchFamily="0" charset="0"/>
                <a:ea typeface="宋体" pitchFamily="0" charset="0"/>
                <a:cs typeface="Lucida Sans"/>
              </a:rPr>
              <a:t>Rating = Numeric</a:t>
            </a: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78783985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3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981200" y="2057400"/>
            <a:ext cx="8534019" cy="1253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Performance level Calculation:</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1600" b="0" i="0" u="none" strike="noStrike" kern="1200" cap="none" spc="0" baseline="0">
                <a:solidFill>
                  <a:schemeClr val="tx1"/>
                </a:solidFill>
                <a:latin typeface="Calibri" pitchFamily="0" charset="0"/>
                <a:ea typeface="宋体" pitchFamily="0" charset="0"/>
                <a:cs typeface="Calibri" pitchFamily="0" charset="0"/>
              </a:rPr>
              <a:t>=IFS(Z2&gt;=5,”very high”,Z2&gt;=4,”high”,Z2&gt;=3,”med”,”True”,”Low”)</a:t>
            </a:r>
            <a:endParaRPr lang="en-US" altLang="zh-CN" sz="16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603591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283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27</cp:revision>
  <dcterms:created xsi:type="dcterms:W3CDTF">2024-03-29T15:07:22Z</dcterms:created>
  <dcterms:modified xsi:type="dcterms:W3CDTF">2024-09-08T11:29:29Z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