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3255" autoAdjust="0"/>
  </p:normalViewPr>
  <p:slideViewPr>
    <p:cSldViewPr snapToGrid="0" showGuides="1">
      <p:cViewPr varScale="1">
        <p:scale>
          <a:sx n="60" d="100"/>
          <a:sy n="60" d="100"/>
        </p:scale>
        <p:origin x="450" y="72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26/10/2021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oDXvhnsFBCskgVU4i1S9jMD6_tAOu7lo4vpLAOkYREY/ed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seedaSaripalle/Tech_Raksh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3709181" y="2291495"/>
            <a:ext cx="6806631" cy="2462213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Tech_Rakshan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INTL-DA-07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Praseeda Saripalle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1312815" y="2323552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5705726" y="2743199"/>
            <a:ext cx="6166848" cy="3899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338694" y="351168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41" y="177854"/>
            <a:ext cx="11196637" cy="838152"/>
          </a:xfrm>
        </p:spPr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130316" y="1002683"/>
            <a:ext cx="5419690" cy="3395572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41739" y="1595651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167405" y="3035522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6" y="3667912"/>
              <a:ext cx="475813" cy="165856"/>
              <a:chOff x="5465763" y="2133600"/>
              <a:chExt cx="277813" cy="96838"/>
            </a:xfrm>
            <a:solidFill>
              <a:schemeClr val="bg1"/>
            </a:solidFill>
          </p:grpSpPr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4DCE-65AB-4E28-807A-96CC810EBEF9}"/>
              </a:ext>
            </a:extLst>
          </p:cNvPr>
          <p:cNvSpPr/>
          <p:nvPr/>
        </p:nvSpPr>
        <p:spPr>
          <a:xfrm flipH="1">
            <a:off x="4273814" y="2353865"/>
            <a:ext cx="121879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 </a:t>
            </a:r>
          </a:p>
          <a:p>
            <a:endParaRPr lang="en-ID" sz="1400" b="1" i="0" dirty="0">
              <a:solidFill>
                <a:srgbClr val="07306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  <a:p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618268" y="2380958"/>
            <a:ext cx="2037377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Python(</a:t>
            </a:r>
            <a:r>
              <a:rPr lang="en-ID" sz="1400" dirty="0" err="1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Geopy,Scipy</a:t>
            </a: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ML(Clustering algorithms and supervised leaning algorithms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ID" sz="1400" dirty="0" err="1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Django,HTML,Sqlite</a:t>
            </a:r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2578609" y="2317900"/>
            <a:ext cx="1362695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  <a:endParaRPr lang="en-ID" sz="1400" b="1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https://docs.google.com/document/d/1oDXvhnsFBCskgVU4i1S9jMD6_tAOu7lo4vpLAOkYREY/edit</a:t>
            </a:r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5908559" y="3743672"/>
            <a:ext cx="5964015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1400" b="1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Strategic Level:</a:t>
            </a:r>
          </a:p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Our solution provides segregation of incidents by crime, by location or by day  using </a:t>
            </a:r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 learning clustering algorithms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 that  top management gets an Birdseye view and bring contain strategies.</a:t>
            </a:r>
          </a:p>
          <a:p>
            <a:endParaRPr lang="en-US" sz="1400" b="0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Tactical</a:t>
            </a:r>
            <a:r>
              <a:rPr 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400" b="1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Our solution assist Cop in terms of </a:t>
            </a:r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analyze and visualize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crime incidents geographically (in a particular location using </a:t>
            </a:r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longitude and latitude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assist also helps for prediction of likelihood of incident on a particular day and time, so that cops can manage their resources accordingly to avert potential incident.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290211" y="3201151"/>
            <a:ext cx="31160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Cop’s Crime Assist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76319" y="3000736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241417" y="1829548"/>
            <a:ext cx="351119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6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Identification of Crime Prone Areas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996040" y="2124841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Your Approach Towards Idea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3244654" y="1658022"/>
            <a:ext cx="8742197" cy="3005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Approach:</a:t>
            </a:r>
          </a:p>
          <a:p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Collect various crime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Apply 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Geocoding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missing latitude and longitude datasets(physical address to spatial representation)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EDA(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the data on maps 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Folium,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 on the map for detailing,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additional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heat map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would improve the visibility of high-frequency areas where multiple indicators may overlap)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Clustering using Machine Learning techniques for cluster-specific incidents.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Usage of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series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Machine learning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locations of next incidences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0B133-08BF-4965-9DF5-C312B3ADCA52}"/>
              </a:ext>
            </a:extLst>
          </p:cNvPr>
          <p:cNvCxnSpPr>
            <a:cxnSpLocks/>
          </p:cNvCxnSpPr>
          <p:nvPr/>
        </p:nvCxnSpPr>
        <p:spPr>
          <a:xfrm>
            <a:off x="4417964" y="4845437"/>
            <a:ext cx="0" cy="1679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EAAF4-4B6C-4675-94D7-CFA5D31CE3C6}"/>
              </a:ext>
            </a:extLst>
          </p:cNvPr>
          <p:cNvCxnSpPr>
            <a:cxnSpLocks/>
          </p:cNvCxnSpPr>
          <p:nvPr/>
        </p:nvCxnSpPr>
        <p:spPr>
          <a:xfrm>
            <a:off x="8240575" y="4887063"/>
            <a:ext cx="0" cy="1654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E00CF-A709-464E-9AAA-D41D9CFE5E36}"/>
              </a:ext>
            </a:extLst>
          </p:cNvPr>
          <p:cNvSpPr/>
          <p:nvPr/>
        </p:nvSpPr>
        <p:spPr>
          <a:xfrm>
            <a:off x="4601196" y="5043831"/>
            <a:ext cx="3612525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Innovation or feature you added</a:t>
            </a:r>
          </a:p>
          <a:p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Geocoding(physical address to spatial address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Birdseye view using 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Super Cops.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Tactical view and prediction for a operational cop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1667383" y="4836978"/>
            <a:ext cx="2737154" cy="1904927"/>
            <a:chOff x="5646445" y="4111577"/>
            <a:chExt cx="2737154" cy="1704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5646445" y="4273827"/>
              <a:ext cx="2737154" cy="1541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How you Targeted problem?</a:t>
              </a:r>
            </a:p>
            <a:p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D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There is a high availability of unstructured and structured crime data. However</a:t>
              </a: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data driven decision systems are evolving.</a:t>
              </a:r>
            </a:p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Hence our solution becomes more handy for Police Personnel.</a:t>
              </a:r>
            </a:p>
          </p:txBody>
        </p:sp>
        <p:sp>
          <p:nvSpPr>
            <p:cNvPr id="23" name="Freeform 2286">
              <a:extLst>
                <a:ext uri="{FF2B5EF4-FFF2-40B4-BE49-F238E27FC236}">
                  <a16:creationId xmlns:a16="http://schemas.microsoft.com/office/drawing/2014/main" id="{05832FC6-A13B-4EDD-B4E6-398979DBE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0636" y="4111577"/>
              <a:ext cx="47625" cy="49213"/>
            </a:xfrm>
            <a:custGeom>
              <a:avLst/>
              <a:gdLst>
                <a:gd name="T0" fmla="*/ 80 w 150"/>
                <a:gd name="T1" fmla="*/ 0 h 151"/>
                <a:gd name="T2" fmla="*/ 68 w 150"/>
                <a:gd name="T3" fmla="*/ 0 h 151"/>
                <a:gd name="T4" fmla="*/ 52 w 150"/>
                <a:gd name="T5" fmla="*/ 4 h 151"/>
                <a:gd name="T6" fmla="*/ 39 w 150"/>
                <a:gd name="T7" fmla="*/ 9 h 151"/>
                <a:gd name="T8" fmla="*/ 28 w 150"/>
                <a:gd name="T9" fmla="*/ 17 h 151"/>
                <a:gd name="T10" fmla="*/ 17 w 150"/>
                <a:gd name="T11" fmla="*/ 27 h 151"/>
                <a:gd name="T12" fmla="*/ 9 w 150"/>
                <a:gd name="T13" fmla="*/ 39 h 151"/>
                <a:gd name="T14" fmla="*/ 3 w 150"/>
                <a:gd name="T15" fmla="*/ 53 h 151"/>
                <a:gd name="T16" fmla="*/ 1 w 150"/>
                <a:gd name="T17" fmla="*/ 68 h 151"/>
                <a:gd name="T18" fmla="*/ 1 w 150"/>
                <a:gd name="T19" fmla="*/ 83 h 151"/>
                <a:gd name="T20" fmla="*/ 3 w 150"/>
                <a:gd name="T21" fmla="*/ 98 h 151"/>
                <a:gd name="T22" fmla="*/ 9 w 150"/>
                <a:gd name="T23" fmla="*/ 111 h 151"/>
                <a:gd name="T24" fmla="*/ 17 w 150"/>
                <a:gd name="T25" fmla="*/ 124 h 151"/>
                <a:gd name="T26" fmla="*/ 28 w 150"/>
                <a:gd name="T27" fmla="*/ 133 h 151"/>
                <a:gd name="T28" fmla="*/ 39 w 150"/>
                <a:gd name="T29" fmla="*/ 142 h 151"/>
                <a:gd name="T30" fmla="*/ 52 w 150"/>
                <a:gd name="T31" fmla="*/ 147 h 151"/>
                <a:gd name="T32" fmla="*/ 68 w 150"/>
                <a:gd name="T33" fmla="*/ 151 h 151"/>
                <a:gd name="T34" fmla="*/ 83 w 150"/>
                <a:gd name="T35" fmla="*/ 151 h 151"/>
                <a:gd name="T36" fmla="*/ 97 w 150"/>
                <a:gd name="T37" fmla="*/ 147 h 151"/>
                <a:gd name="T38" fmla="*/ 111 w 150"/>
                <a:gd name="T39" fmla="*/ 142 h 151"/>
                <a:gd name="T40" fmla="*/ 123 w 150"/>
                <a:gd name="T41" fmla="*/ 133 h 151"/>
                <a:gd name="T42" fmla="*/ 133 w 150"/>
                <a:gd name="T43" fmla="*/ 124 h 151"/>
                <a:gd name="T44" fmla="*/ 141 w 150"/>
                <a:gd name="T45" fmla="*/ 111 h 151"/>
                <a:gd name="T46" fmla="*/ 147 w 150"/>
                <a:gd name="T47" fmla="*/ 98 h 151"/>
                <a:gd name="T48" fmla="*/ 150 w 150"/>
                <a:gd name="T49" fmla="*/ 83 h 151"/>
                <a:gd name="T50" fmla="*/ 150 w 150"/>
                <a:gd name="T51" fmla="*/ 70 h 151"/>
                <a:gd name="T52" fmla="*/ 107 w 150"/>
                <a:gd name="T53" fmla="*/ 108 h 151"/>
                <a:gd name="T54" fmla="*/ 92 w 150"/>
                <a:gd name="T55" fmla="*/ 118 h 151"/>
                <a:gd name="T56" fmla="*/ 75 w 150"/>
                <a:gd name="T57" fmla="*/ 120 h 151"/>
                <a:gd name="T58" fmla="*/ 58 w 150"/>
                <a:gd name="T59" fmla="*/ 118 h 151"/>
                <a:gd name="T60" fmla="*/ 44 w 150"/>
                <a:gd name="T61" fmla="*/ 108 h 151"/>
                <a:gd name="T62" fmla="*/ 34 w 150"/>
                <a:gd name="T63" fmla="*/ 93 h 151"/>
                <a:gd name="T64" fmla="*/ 30 w 150"/>
                <a:gd name="T65" fmla="*/ 75 h 151"/>
                <a:gd name="T66" fmla="*/ 34 w 150"/>
                <a:gd name="T67" fmla="*/ 58 h 151"/>
                <a:gd name="T68" fmla="*/ 44 w 150"/>
                <a:gd name="T69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151">
                  <a:moveTo>
                    <a:pt x="85" y="2"/>
                  </a:moveTo>
                  <a:lnTo>
                    <a:pt x="80" y="0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60" y="2"/>
                  </a:lnTo>
                  <a:lnTo>
                    <a:pt x="52" y="4"/>
                  </a:lnTo>
                  <a:lnTo>
                    <a:pt x="46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1" y="91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4"/>
                  </a:lnTo>
                  <a:lnTo>
                    <a:pt x="22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6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8" y="151"/>
                  </a:lnTo>
                  <a:lnTo>
                    <a:pt x="75" y="151"/>
                  </a:lnTo>
                  <a:lnTo>
                    <a:pt x="83" y="151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5" y="144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9"/>
                  </a:lnTo>
                  <a:lnTo>
                    <a:pt x="133" y="124"/>
                  </a:lnTo>
                  <a:lnTo>
                    <a:pt x="138" y="118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50" y="65"/>
                  </a:lnTo>
                  <a:lnTo>
                    <a:pt x="107" y="108"/>
                  </a:lnTo>
                  <a:lnTo>
                    <a:pt x="100" y="113"/>
                  </a:lnTo>
                  <a:lnTo>
                    <a:pt x="92" y="118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7" y="120"/>
                  </a:lnTo>
                  <a:lnTo>
                    <a:pt x="58" y="118"/>
                  </a:lnTo>
                  <a:lnTo>
                    <a:pt x="50" y="113"/>
                  </a:lnTo>
                  <a:lnTo>
                    <a:pt x="44" y="108"/>
                  </a:lnTo>
                  <a:lnTo>
                    <a:pt x="38" y="100"/>
                  </a:lnTo>
                  <a:lnTo>
                    <a:pt x="34" y="93"/>
                  </a:lnTo>
                  <a:lnTo>
                    <a:pt x="31" y="85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4" y="58"/>
                  </a:lnTo>
                  <a:lnTo>
                    <a:pt x="38" y="50"/>
                  </a:lnTo>
                  <a:lnTo>
                    <a:pt x="44" y="43"/>
                  </a:lnTo>
                  <a:lnTo>
                    <a:pt x="85" y="2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FEC9973-39D5-412F-A7B3-0D1351226B1E}"/>
              </a:ext>
            </a:extLst>
          </p:cNvPr>
          <p:cNvSpPr/>
          <p:nvPr/>
        </p:nvSpPr>
        <p:spPr>
          <a:xfrm>
            <a:off x="8396952" y="5043831"/>
            <a:ext cx="30951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functional requirement in further development ?</a:t>
            </a:r>
          </a:p>
          <a:p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Crime Analysis using social media handles and smartphone tracking.</a:t>
            </a:r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18" y="379177"/>
            <a:ext cx="2557690" cy="12788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4AAFC27-42A6-43FF-8424-81B39D73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49" y="1666729"/>
            <a:ext cx="2845577" cy="2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DCE3EE-8C1F-4176-BCB0-56A14F68D0FF}"/>
              </a:ext>
            </a:extLst>
          </p:cNvPr>
          <p:cNvSpPr/>
          <p:nvPr/>
        </p:nvSpPr>
        <p:spPr>
          <a:xfrm flipV="1">
            <a:off x="0" y="3718311"/>
            <a:ext cx="12280900" cy="31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274533" y="1842407"/>
            <a:ext cx="6190632" cy="2648018"/>
            <a:chOff x="697005" y="2544539"/>
            <a:chExt cx="9144864" cy="35901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697005" y="2544539"/>
              <a:ext cx="3283728" cy="3590147"/>
              <a:chOff x="782168" y="2544539"/>
              <a:chExt cx="3283728" cy="359014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782168" y="5272912"/>
                <a:ext cx="3283728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Mentor</a:t>
                </a:r>
              </a:p>
              <a:p>
                <a:pPr algn="ctr"/>
                <a:r>
                  <a:rPr lang="en-ID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Dr.</a:t>
                </a:r>
                <a:r>
                  <a: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M Bhanu Sridhar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1A47BE-14CC-413C-A59B-7DFC77E4627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D2E081-827D-4F56-82E8-1E84C823B900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Member1</a:t>
                </a:r>
              </a:p>
              <a:p>
                <a:pPr algn="ctr"/>
                <a:r>
                  <a:rPr lang="en-ID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Lasya.K</a:t>
                </a:r>
                <a:endPara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DCAA95-346C-4E1D-9055-313080B7CCA8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>
                  <a:extLst>
                    <a:ext uri="{FF2B5EF4-FFF2-40B4-BE49-F238E27FC236}">
                      <a16:creationId xmlns:a16="http://schemas.microsoft.com/office/drawing/2014/main" id="{42658C1E-7DF5-48B3-B761-236A44662CC6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>
                  <a:extLst>
                    <a:ext uri="{FF2B5EF4-FFF2-40B4-BE49-F238E27FC236}">
                      <a16:creationId xmlns:a16="http://schemas.microsoft.com/office/drawing/2014/main" id="{FF8F5748-0C18-4BDB-881E-744D6EA31AD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>
                  <a:extLst>
                    <a:ext uri="{FF2B5EF4-FFF2-40B4-BE49-F238E27FC236}">
                      <a16:creationId xmlns:a16="http://schemas.microsoft.com/office/drawing/2014/main" id="{8587CE8A-424D-4A87-9699-2FEA38D4F952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4565C94-9D3A-426E-BA09-77E89C2BFB14}"/>
                </a:ext>
              </a:extLst>
            </p:cNvPr>
            <p:cNvGrpSpPr/>
            <p:nvPr/>
          </p:nvGrpSpPr>
          <p:grpSpPr>
            <a:xfrm>
              <a:off x="9415831" y="2544539"/>
              <a:ext cx="426038" cy="96794"/>
              <a:chOff x="1510714" y="5935020"/>
              <a:chExt cx="642824" cy="146047"/>
            </a:xfrm>
          </p:grpSpPr>
          <p:sp>
            <p:nvSpPr>
              <p:cNvPr id="45" name="Rectangle: Rounded Corners 8">
                <a:extLst>
                  <a:ext uri="{FF2B5EF4-FFF2-40B4-BE49-F238E27FC236}">
                    <a16:creationId xmlns:a16="http://schemas.microsoft.com/office/drawing/2014/main" id="{56031B02-C866-42D1-85C2-1805661DF4DB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6" name="Rectangle: Rounded Corners 9">
                <a:extLst>
                  <a:ext uri="{FF2B5EF4-FFF2-40B4-BE49-F238E27FC236}">
                    <a16:creationId xmlns:a16="http://schemas.microsoft.com/office/drawing/2014/main" id="{315AAC6B-DECE-4712-8CC1-A618E3A8E564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7" name="Rectangle: Rounded Corners 9">
                <a:extLst>
                  <a:ext uri="{FF2B5EF4-FFF2-40B4-BE49-F238E27FC236}">
                    <a16:creationId xmlns:a16="http://schemas.microsoft.com/office/drawing/2014/main" id="{F05A4C26-4742-49A3-8059-AEE5252CBBDF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3348194" y="4390543"/>
            <a:ext cx="5156952" cy="69218"/>
            <a:chOff x="1787942" y="2544539"/>
            <a:chExt cx="8053925" cy="9679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E0B8A52-7266-7B47-8753-16671BB1CFAE}"/>
                </a:ext>
              </a:extLst>
            </p:cNvPr>
            <p:cNvGrpSpPr/>
            <p:nvPr/>
          </p:nvGrpSpPr>
          <p:grpSpPr>
            <a:xfrm>
              <a:off x="1787942" y="2544539"/>
              <a:ext cx="426037" cy="96793"/>
              <a:chOff x="1510714" y="5935020"/>
              <a:chExt cx="642824" cy="146047"/>
            </a:xfrm>
          </p:grpSpPr>
          <p:sp>
            <p:nvSpPr>
              <p:cNvPr id="62" name="Rectangle: Rounded Corners 8">
                <a:extLst>
                  <a:ext uri="{FF2B5EF4-FFF2-40B4-BE49-F238E27FC236}">
                    <a16:creationId xmlns:a16="http://schemas.microsoft.com/office/drawing/2014/main" id="{4C266C8B-21E3-3D47-8F37-6E388186181B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3" name="Rectangle: Rounded Corners 9">
                <a:extLst>
                  <a:ext uri="{FF2B5EF4-FFF2-40B4-BE49-F238E27FC236}">
                    <a16:creationId xmlns:a16="http://schemas.microsoft.com/office/drawing/2014/main" id="{A1F5CB64-1354-6942-A361-EE046F291EA0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4" name="Rectangle: Rounded Corners 9">
                <a:extLst>
                  <a:ext uri="{FF2B5EF4-FFF2-40B4-BE49-F238E27FC236}">
                    <a16:creationId xmlns:a16="http://schemas.microsoft.com/office/drawing/2014/main" id="{A42E6850-E828-EA42-BCAB-65901858353B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E20ED8-ECCD-C941-AFCA-75A29C6D9F3E}"/>
                </a:ext>
              </a:extLst>
            </p:cNvPr>
            <p:cNvGrpSpPr/>
            <p:nvPr/>
          </p:nvGrpSpPr>
          <p:grpSpPr>
            <a:xfrm>
              <a:off x="5601885" y="2544539"/>
              <a:ext cx="426037" cy="96793"/>
              <a:chOff x="1510714" y="5935020"/>
              <a:chExt cx="642824" cy="146047"/>
            </a:xfrm>
          </p:grpSpPr>
          <p:sp>
            <p:nvSpPr>
              <p:cNvPr id="56" name="Rectangle: Rounded Corners 8">
                <a:extLst>
                  <a:ext uri="{FF2B5EF4-FFF2-40B4-BE49-F238E27FC236}">
                    <a16:creationId xmlns:a16="http://schemas.microsoft.com/office/drawing/2014/main" id="{EB07F118-237F-EE48-AC82-D70B757B66AD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Rectangle: Rounded Corners 9">
                <a:extLst>
                  <a:ext uri="{FF2B5EF4-FFF2-40B4-BE49-F238E27FC236}">
                    <a16:creationId xmlns:a16="http://schemas.microsoft.com/office/drawing/2014/main" id="{BDC4576D-BBC6-FD46-B419-D20DFFEF5835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8" name="Rectangle: Rounded Corners 9">
                <a:extLst>
                  <a:ext uri="{FF2B5EF4-FFF2-40B4-BE49-F238E27FC236}">
                    <a16:creationId xmlns:a16="http://schemas.microsoft.com/office/drawing/2014/main" id="{08474DB4-6A63-9246-B98F-5E3F4F3B2C4C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D99711E-D4CD-1B49-9972-76AD57BA0845}"/>
                </a:ext>
              </a:extLst>
            </p:cNvPr>
            <p:cNvGrpSpPr/>
            <p:nvPr/>
          </p:nvGrpSpPr>
          <p:grpSpPr>
            <a:xfrm>
              <a:off x="9415830" y="2544539"/>
              <a:ext cx="426037" cy="96793"/>
              <a:chOff x="1510714" y="5935020"/>
              <a:chExt cx="642824" cy="146047"/>
            </a:xfrm>
          </p:grpSpPr>
          <p:sp>
            <p:nvSpPr>
              <p:cNvPr id="50" name="Rectangle: Rounded Corners 8">
                <a:extLst>
                  <a:ext uri="{FF2B5EF4-FFF2-40B4-BE49-F238E27FC236}">
                    <a16:creationId xmlns:a16="http://schemas.microsoft.com/office/drawing/2014/main" id="{3A0D0F50-2AB6-224C-9134-84FAE04F7092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Rectangle: Rounded Corners 9">
                <a:extLst>
                  <a:ext uri="{FF2B5EF4-FFF2-40B4-BE49-F238E27FC236}">
                    <a16:creationId xmlns:a16="http://schemas.microsoft.com/office/drawing/2014/main" id="{3FF64113-861E-E343-B0F4-2366ED952969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2" name="Rectangle: Rounded Corners 9">
                <a:extLst>
                  <a:ext uri="{FF2B5EF4-FFF2-40B4-BE49-F238E27FC236}">
                    <a16:creationId xmlns:a16="http://schemas.microsoft.com/office/drawing/2014/main" id="{9F2DB92E-374E-9449-B46D-76C3256C9937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0" y="1836946"/>
            <a:ext cx="2091600" cy="2091600"/>
          </a:xfrm>
          <a:prstGeom prst="rect">
            <a:avLst/>
          </a:prstGeom>
        </p:spPr>
      </p:pic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EF5759AD-3307-2E4C-BF50-86A11AFEF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04" y="1770256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56" y="1834971"/>
            <a:ext cx="2091600" cy="2091600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D28D292-4A43-974E-AC5D-EE91797EE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5" y="4316104"/>
            <a:ext cx="2091600" cy="2091600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8BDAD5E3-ED22-A742-916E-EA7F80C0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99" y="4250025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237A127-FEA9-4BBA-A26C-DC32F141E8F8}"/>
              </a:ext>
            </a:extLst>
          </p:cNvPr>
          <p:cNvSpPr/>
          <p:nvPr/>
        </p:nvSpPr>
        <p:spPr>
          <a:xfrm>
            <a:off x="7451669" y="3843299"/>
            <a:ext cx="1765431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Member2</a:t>
            </a: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Meghana.Ch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F4E8CD-BE58-40D0-8689-8A0FA012B51D}"/>
              </a:ext>
            </a:extLst>
          </p:cNvPr>
          <p:cNvSpPr/>
          <p:nvPr/>
        </p:nvSpPr>
        <p:spPr>
          <a:xfrm>
            <a:off x="2385974" y="6197469"/>
            <a:ext cx="1765431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Member3</a:t>
            </a: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Bhagyasree.S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C5FE7D3-D782-4390-8C6A-CE6E789D9D64}"/>
              </a:ext>
            </a:extLst>
          </p:cNvPr>
          <p:cNvSpPr/>
          <p:nvPr/>
        </p:nvSpPr>
        <p:spPr>
          <a:xfrm>
            <a:off x="5043953" y="6123721"/>
            <a:ext cx="1765431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Member4</a:t>
            </a: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Chaitra.R</a:t>
            </a: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ACA09EF6-A70E-42B8-AD81-A94D77F4C577}"/>
              </a:ext>
            </a:extLst>
          </p:cNvPr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1663409" y="3612961"/>
            <a:ext cx="1720421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1.Dataset Collection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2.Geocoding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EDA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Clustering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5.Prediction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1456823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6253517" y="3243745"/>
            <a:ext cx="1531392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references link of folders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https://github.com/PraseedaSaripalle/Tech_Rakshan</a:t>
            </a:r>
            <a:endParaRPr lang="en-ID" sz="14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10382560" y="3612962"/>
            <a:ext cx="1462444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endParaRPr lang="en-ID" sz="1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1.Visualizations on UI using Django framework.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2.ReactJS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D2D7AB-021D-416C-ADAE-7873BFD497D8}"/>
              </a:ext>
            </a:extLst>
          </p:cNvPr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3C8D0621-9A45-49AB-AE07-42C24EFA3348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054CDD4D-39DA-44FB-A7F7-1EAD62CE36ED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629774" y="5879246"/>
            <a:ext cx="11082800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3949026" y="2280704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 provided post project completion.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6C91CD-4D1E-456A-93A4-1D7C34FB2F75}"/>
              </a:ext>
            </a:extLst>
          </p:cNvPr>
          <p:cNvSpPr/>
          <p:nvPr/>
        </p:nvSpPr>
        <p:spPr>
          <a:xfrm>
            <a:off x="8479712" y="2060624"/>
            <a:ext cx="14137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</a:p>
          <a:p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Heroku for Deployment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GPS live tracking 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8AC06CF-8CD0-4631-AE2A-D0134175A7AE}"/>
              </a:ext>
            </a:extLst>
          </p:cNvPr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F703CE-3CD3-40B7-8346-A77E6528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7964DA-7528-4931-899B-C9F9EC9241AB}"/>
              </a:ext>
            </a:extLst>
          </p:cNvPr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2" name="Arrow: Chevron 121">
              <a:extLst>
                <a:ext uri="{FF2B5EF4-FFF2-40B4-BE49-F238E27FC236}">
                  <a16:creationId xmlns:a16="http://schemas.microsoft.com/office/drawing/2014/main" id="{EF498287-0B56-4341-879B-8CCBBF94544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365EE4AE-8070-4329-9CC9-811284A24C0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4" name="Arrow: Chevron 123">
              <a:extLst>
                <a:ext uri="{FF2B5EF4-FFF2-40B4-BE49-F238E27FC236}">
                  <a16:creationId xmlns:a16="http://schemas.microsoft.com/office/drawing/2014/main" id="{D5971CF1-7606-4F72-A467-549BC26B1359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8A7A85-090E-413A-BDFD-C874F67A5C45}"/>
              </a:ext>
            </a:extLst>
          </p:cNvPr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6" name="Arrow: Chevron 125">
              <a:extLst>
                <a:ext uri="{FF2B5EF4-FFF2-40B4-BE49-F238E27FC236}">
                  <a16:creationId xmlns:a16="http://schemas.microsoft.com/office/drawing/2014/main" id="{67F4D80D-2586-44FD-ACDC-2F646D3232E2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1DC981A1-90AA-4ABA-AD33-63075292685A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7D8FE4A9-A04B-45F1-89D0-BA0C57C8358D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D2B762-0201-4BF6-B58E-C109EDB24C3F}"/>
              </a:ext>
            </a:extLst>
          </p:cNvPr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1E2E6A-3F12-4B9B-88E9-FAD0CBAC0A02}"/>
              </a:ext>
            </a:extLst>
          </p:cNvPr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135" name="Freeform 4835">
              <a:extLst>
                <a:ext uri="{FF2B5EF4-FFF2-40B4-BE49-F238E27FC236}">
                  <a16:creationId xmlns:a16="http://schemas.microsoft.com/office/drawing/2014/main" id="{D6BEC2B3-9643-4799-95DA-707198E1E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36">
              <a:extLst>
                <a:ext uri="{FF2B5EF4-FFF2-40B4-BE49-F238E27FC236}">
                  <a16:creationId xmlns:a16="http://schemas.microsoft.com/office/drawing/2014/main" id="{FD91B503-A334-410D-B637-6198873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37">
              <a:extLst>
                <a:ext uri="{FF2B5EF4-FFF2-40B4-BE49-F238E27FC236}">
                  <a16:creationId xmlns:a16="http://schemas.microsoft.com/office/drawing/2014/main" id="{04ED23E2-9B13-4ECE-A9AD-5DE94781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838">
              <a:extLst>
                <a:ext uri="{FF2B5EF4-FFF2-40B4-BE49-F238E27FC236}">
                  <a16:creationId xmlns:a16="http://schemas.microsoft.com/office/drawing/2014/main" id="{0433C0C2-CDC3-48C2-852B-135CF4D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144533" y="1976185"/>
            <a:ext cx="360568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you idea is different and innovative form other ideas- a default comparison</a:t>
            </a:r>
          </a:p>
          <a:p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solution predominantly focuses on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the performance of police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ive geo-tracking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early stage prediction of potential incidents.</a:t>
            </a:r>
          </a:p>
          <a:p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429514" y="1847873"/>
            <a:ext cx="3822245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Explain How you developed Idea</a:t>
            </a:r>
          </a:p>
          <a:p>
            <a:pPr algn="r"/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Increase in the rate of crime has generated public uproar which increased expectation on 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contemporary policing.</a:t>
            </a:r>
          </a:p>
          <a:p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seek to use impact of technological innovation on crime prevention and effective policing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115404" y="4119773"/>
            <a:ext cx="3605684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early stage innovation detected while developing the solution</a:t>
            </a:r>
          </a:p>
          <a:p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Geocoding(physical address to spatial address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Birdseye view using 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Super Cops.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Tactical view and prediction for a operational cop</a:t>
            </a:r>
          </a:p>
          <a:p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492223" y="4208124"/>
            <a:ext cx="352927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much time it will take in conversion as a final product</a:t>
            </a:r>
          </a:p>
          <a:p>
            <a:endParaRPr lang="en-ID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estimated 90 man hours for the prototype to be completion, which is around 2 weeks of time.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635</Words>
  <Application>Microsoft Office PowerPoint</Application>
  <PresentationFormat>Widescreen</PresentationFormat>
  <Paragraphs>102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Light</vt:lpstr>
      <vt:lpstr>Arial</vt:lpstr>
      <vt:lpstr>Calibri</vt:lpstr>
      <vt:lpstr>Calibri Light</vt:lpstr>
      <vt:lpstr>charter</vt:lpstr>
      <vt:lpstr>Segoe UI</vt:lpstr>
      <vt:lpstr>Office Theme</vt:lpstr>
      <vt:lpstr>PowerPoint Presentation</vt:lpstr>
      <vt:lpstr>Idea Introduction</vt:lpstr>
      <vt:lpstr>Your Approach Towards Idea</vt:lpstr>
      <vt:lpstr>Team Slide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Praseeda Saripalle</cp:lastModifiedBy>
  <cp:revision>1091</cp:revision>
  <dcterms:created xsi:type="dcterms:W3CDTF">2019-07-10T03:07:26Z</dcterms:created>
  <dcterms:modified xsi:type="dcterms:W3CDTF">2021-10-27T18:38:17Z</dcterms:modified>
</cp:coreProperties>
</file>