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69" r:id="rId5"/>
    <p:sldId id="267" r:id="rId6"/>
    <p:sldId id="259" r:id="rId7"/>
    <p:sldId id="260" r:id="rId8"/>
    <p:sldId id="262" r:id="rId9"/>
    <p:sldId id="266" r:id="rId10"/>
    <p:sldId id="264" r:id="rId11"/>
    <p:sldId id="265" r:id="rId12"/>
    <p:sldId id="263" r:id="rId13"/>
    <p:sldId id="268"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p:cViewPr varScale="1">
        <p:scale>
          <a:sx n="64" d="100"/>
          <a:sy n="64" d="100"/>
        </p:scale>
        <p:origin x="1364"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12/5/2017</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12/5/2017</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8077200" cy="1143000"/>
          </a:xfrm>
        </p:spPr>
        <p:txBody>
          <a:bodyPr/>
          <a:lstStyle/>
          <a:p>
            <a:r>
              <a:rPr lang="en-US" b="1" dirty="0">
                <a:latin typeface="Calibri" panose="020F0502020204030204" pitchFamily="34" charset="0"/>
                <a:cs typeface="Calibri" panose="020F0502020204030204" pitchFamily="34" charset="0"/>
              </a:rPr>
              <a:t>		Data Miners</a:t>
            </a:r>
          </a:p>
        </p:txBody>
      </p:sp>
      <p:sp>
        <p:nvSpPr>
          <p:cNvPr id="3" name="Subtitle 2"/>
          <p:cNvSpPr>
            <a:spLocks noGrp="1"/>
          </p:cNvSpPr>
          <p:nvPr>
            <p:ph type="subTitle" idx="1"/>
          </p:nvPr>
        </p:nvSpPr>
        <p:spPr>
          <a:xfrm>
            <a:off x="685800" y="2514600"/>
            <a:ext cx="8077200" cy="914400"/>
          </a:xfrm>
        </p:spPr>
        <p:txBody>
          <a:bodyPr>
            <a:normAutofit/>
          </a:bodyPr>
          <a:lstStyle/>
          <a:p>
            <a:r>
              <a:rPr lang="en-US" dirty="0">
                <a:latin typeface="Calibri" panose="020F0502020204030204" pitchFamily="34" charset="0"/>
                <a:cs typeface="Calibri" panose="020F0502020204030204" pitchFamily="34" charset="0"/>
              </a:rPr>
              <a:t>                                                                                     Zahra </a:t>
            </a:r>
            <a:r>
              <a:rPr lang="en-US" dirty="0" err="1">
                <a:latin typeface="Calibri" panose="020F0502020204030204" pitchFamily="34" charset="0"/>
                <a:cs typeface="Calibri" panose="020F0502020204030204" pitchFamily="34" charset="0"/>
              </a:rPr>
              <a:t>Hatami</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Sowjanya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Joga</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Praseeda </a:t>
            </a:r>
            <a:r>
              <a:rPr lang="en-US" dirty="0" err="1">
                <a:latin typeface="Calibri" panose="020F0502020204030204" pitchFamily="34" charset="0"/>
                <a:cs typeface="Calibri" panose="020F0502020204030204" pitchFamily="34" charset="0"/>
              </a:rPr>
              <a:t>Sasanka</a:t>
            </a:r>
            <a:r>
              <a:rPr lang="en-US" dirty="0">
                <a:latin typeface="Calibri" panose="020F0502020204030204" pitchFamily="34" charset="0"/>
                <a:cs typeface="Calibri" panose="020F0502020204030204" pitchFamily="34" charset="0"/>
              </a:rPr>
              <a:t> Pisipati</a:t>
            </a:r>
          </a:p>
        </p:txBody>
      </p:sp>
    </p:spTree>
    <p:extLst>
      <p:ext uri="{BB962C8B-B14F-4D97-AF65-F5344CB8AC3E}">
        <p14:creationId xmlns:p14="http://schemas.microsoft.com/office/powerpoint/2010/main" val="184890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CB14-EABF-443E-9510-D9C1FA7BDB49}"/>
              </a:ext>
            </a:extLst>
          </p:cNvPr>
          <p:cNvSpPr>
            <a:spLocks noGrp="1"/>
          </p:cNvSpPr>
          <p:nvPr>
            <p:ph type="title"/>
          </p:nvPr>
        </p:nvSpPr>
        <p:spPr>
          <a:xfrm>
            <a:off x="152400" y="274638"/>
            <a:ext cx="8382000" cy="944562"/>
          </a:xfrm>
        </p:spPr>
        <p:txBody>
          <a:bodyPr>
            <a:noAutofit/>
          </a:bodyPr>
          <a:lstStyle/>
          <a:p>
            <a:r>
              <a:rPr lang="en-IN" sz="4000" b="1" dirty="0">
                <a:latin typeface="Calibri" panose="020F0502020204030204" pitchFamily="34" charset="0"/>
                <a:cs typeface="Calibri" panose="020F0502020204030204" pitchFamily="34" charset="0"/>
              </a:rPr>
              <a:t>Comparison of Average of Deaths by Region</a:t>
            </a:r>
          </a:p>
        </p:txBody>
      </p:sp>
      <p:pic>
        <p:nvPicPr>
          <p:cNvPr id="4" name="Content Placeholder 3">
            <a:extLst>
              <a:ext uri="{FF2B5EF4-FFF2-40B4-BE49-F238E27FC236}">
                <a16:creationId xmlns:a16="http://schemas.microsoft.com/office/drawing/2014/main" id="{DC7437DE-0041-4CD7-926C-1BCBDC553925}"/>
              </a:ext>
            </a:extLst>
          </p:cNvPr>
          <p:cNvPicPr>
            <a:picLocks noGrp="1"/>
          </p:cNvPicPr>
          <p:nvPr>
            <p:ph idx="1"/>
          </p:nvPr>
        </p:nvPicPr>
        <p:blipFill>
          <a:blip r:embed="rId2"/>
          <a:stretch>
            <a:fillRect/>
          </a:stretch>
        </p:blipFill>
        <p:spPr>
          <a:xfrm>
            <a:off x="2438400" y="3048000"/>
            <a:ext cx="4724400" cy="3124200"/>
          </a:xfrm>
          <a:prstGeom prst="rect">
            <a:avLst/>
          </a:prstGeom>
        </p:spPr>
      </p:pic>
      <p:sp>
        <p:nvSpPr>
          <p:cNvPr id="5" name="Content Placeholder 2">
            <a:extLst>
              <a:ext uri="{FF2B5EF4-FFF2-40B4-BE49-F238E27FC236}">
                <a16:creationId xmlns:a16="http://schemas.microsoft.com/office/drawing/2014/main" id="{A4EA553F-9AB4-401E-B042-95A28B9ECFC5}"/>
              </a:ext>
            </a:extLst>
          </p:cNvPr>
          <p:cNvSpPr txBox="1">
            <a:spLocks/>
          </p:cNvSpPr>
          <p:nvPr/>
        </p:nvSpPr>
        <p:spPr>
          <a:xfrm>
            <a:off x="609600" y="1905000"/>
            <a:ext cx="7924800" cy="38100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r>
              <a:rPr lang="en-US" sz="1600" dirty="0">
                <a:latin typeface="Calibri" panose="020F0502020204030204" pitchFamily="34" charset="0"/>
                <a:cs typeface="Calibri" panose="020F0502020204030204" pitchFamily="34" charset="0"/>
              </a:rPr>
              <a:t>Observed deaths are more in the southern part of the United States followed by Northeast, Midwest and West. The Expected Deaths average is almost equal in both South and Northeast. South region also has the maximum average for potentially excess deaths followed by Midwest, Northeast and West</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4412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8953-4C08-414A-AF45-737AD50CC458}"/>
              </a:ext>
            </a:extLst>
          </p:cNvPr>
          <p:cNvSpPr>
            <a:spLocks noGrp="1"/>
          </p:cNvSpPr>
          <p:nvPr>
            <p:ph type="title"/>
          </p:nvPr>
        </p:nvSpPr>
        <p:spPr>
          <a:xfrm>
            <a:off x="152400" y="76200"/>
            <a:ext cx="8382000" cy="838200"/>
          </a:xfrm>
        </p:spPr>
        <p:txBody>
          <a:bodyPr>
            <a:noAutofit/>
          </a:bodyPr>
          <a:lstStyle/>
          <a:p>
            <a:r>
              <a:rPr lang="en-IN" sz="4000" b="1" dirty="0">
                <a:latin typeface="Calibri" panose="020F0502020204030204" pitchFamily="34" charset="0"/>
                <a:cs typeface="Calibri" panose="020F0502020204030204" pitchFamily="34" charset="0"/>
              </a:rPr>
              <a:t>Comparison of Average of Deaths by Locality</a:t>
            </a:r>
          </a:p>
        </p:txBody>
      </p:sp>
      <p:pic>
        <p:nvPicPr>
          <p:cNvPr id="4" name="Content Placeholder 3">
            <a:extLst>
              <a:ext uri="{FF2B5EF4-FFF2-40B4-BE49-F238E27FC236}">
                <a16:creationId xmlns:a16="http://schemas.microsoft.com/office/drawing/2014/main" id="{BDBD6010-891A-46B5-BDB3-7EAB621984BD}"/>
              </a:ext>
            </a:extLst>
          </p:cNvPr>
          <p:cNvPicPr>
            <a:picLocks noGrp="1"/>
          </p:cNvPicPr>
          <p:nvPr>
            <p:ph idx="1"/>
          </p:nvPr>
        </p:nvPicPr>
        <p:blipFill>
          <a:blip r:embed="rId2"/>
          <a:stretch>
            <a:fillRect/>
          </a:stretch>
        </p:blipFill>
        <p:spPr>
          <a:xfrm>
            <a:off x="2209800" y="2819400"/>
            <a:ext cx="6248400" cy="3635375"/>
          </a:xfrm>
          <a:prstGeom prst="rect">
            <a:avLst/>
          </a:prstGeom>
        </p:spPr>
      </p:pic>
      <p:sp>
        <p:nvSpPr>
          <p:cNvPr id="5" name="Content Placeholder 2">
            <a:extLst>
              <a:ext uri="{FF2B5EF4-FFF2-40B4-BE49-F238E27FC236}">
                <a16:creationId xmlns:a16="http://schemas.microsoft.com/office/drawing/2014/main" id="{85712743-D79E-404F-9FC2-CB61EF26496D}"/>
              </a:ext>
            </a:extLst>
          </p:cNvPr>
          <p:cNvSpPr txBox="1">
            <a:spLocks/>
          </p:cNvSpPr>
          <p:nvPr/>
        </p:nvSpPr>
        <p:spPr>
          <a:xfrm>
            <a:off x="609600" y="1752600"/>
            <a:ext cx="7924800" cy="40386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r>
              <a:rPr lang="en-IN" sz="1600" dirty="0">
                <a:latin typeface="Calibri" panose="020F0502020204030204" pitchFamily="34" charset="0"/>
                <a:cs typeface="Calibri" panose="020F0502020204030204" pitchFamily="34" charset="0"/>
              </a:rPr>
              <a:t>Considering the population in metropolitan area, it is obvious that the number of deaths recorded in metropolitan would be more than non-metropolitan. But from the data we derived that most number of deaths are recorded in non-metropolitan than the metropolitan area when considering the regions and age group separately for each locality</a:t>
            </a:r>
          </a:p>
        </p:txBody>
      </p:sp>
    </p:spTree>
    <p:extLst>
      <p:ext uri="{BB962C8B-B14F-4D97-AF65-F5344CB8AC3E}">
        <p14:creationId xmlns:p14="http://schemas.microsoft.com/office/powerpoint/2010/main" val="4024572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5448"/>
            <a:ext cx="8458200" cy="1252728"/>
          </a:xfrm>
        </p:spPr>
        <p:txBody>
          <a:bodyPr>
            <a:normAutofit/>
          </a:bodyPr>
          <a:lstStyle/>
          <a:p>
            <a:r>
              <a:rPr lang="en-US" sz="4000" b="1" dirty="0">
                <a:latin typeface="Calibri" panose="020F0502020204030204" pitchFamily="34" charset="0"/>
                <a:cs typeface="Calibri" panose="020F0502020204030204" pitchFamily="34" charset="0"/>
              </a:rPr>
              <a:t>Derived Decisions</a:t>
            </a:r>
          </a:p>
        </p:txBody>
      </p:sp>
      <p:sp>
        <p:nvSpPr>
          <p:cNvPr id="3" name="Content Placeholder 2"/>
          <p:cNvSpPr>
            <a:spLocks noGrp="1"/>
          </p:cNvSpPr>
          <p:nvPr>
            <p:ph idx="1"/>
          </p:nvPr>
        </p:nvSpPr>
        <p:spPr/>
        <p:txBody>
          <a:bodyPr>
            <a:normAutofit/>
          </a:bodyPr>
          <a:lstStyle/>
          <a:p>
            <a:r>
              <a:rPr lang="en-US" sz="1800" dirty="0">
                <a:latin typeface="Calibri" panose="020F0502020204030204" pitchFamily="34" charset="0"/>
                <a:cs typeface="Calibri" panose="020F0502020204030204" pitchFamily="34" charset="0"/>
              </a:rPr>
              <a:t>The increase in number of deaths due to cancer can be due to more tobacco use in non-metropolitan areas. Steps and necessary programs need to be conducted to reduce the tobacco use</a:t>
            </a:r>
          </a:p>
          <a:p>
            <a:r>
              <a:rPr lang="en-US" sz="1800" dirty="0">
                <a:latin typeface="Calibri" panose="020F0502020204030204" pitchFamily="34" charset="0"/>
                <a:cs typeface="Calibri" panose="020F0502020204030204" pitchFamily="34" charset="0"/>
              </a:rPr>
              <a:t>This increase can also be due to less physical activity or due to less travel options for health care and checkups. Doctors and Government need to consider options to improve physical activity and also increase the availability of health care services to public.</a:t>
            </a:r>
          </a:p>
          <a:p>
            <a:r>
              <a:rPr lang="en-US" sz="1800" dirty="0">
                <a:latin typeface="Calibri" panose="020F0502020204030204" pitchFamily="34" charset="0"/>
                <a:cs typeface="Calibri" panose="020F0502020204030204" pitchFamily="34" charset="0"/>
              </a:rPr>
              <a:t>Conduct various research programs to cure the diseases in the initial stages as and when detected</a:t>
            </a:r>
          </a:p>
          <a:p>
            <a:r>
              <a:rPr lang="en-US" sz="1800" dirty="0">
                <a:latin typeface="Calibri" panose="020F0502020204030204" pitchFamily="34" charset="0"/>
                <a:cs typeface="Calibri" panose="020F0502020204030204" pitchFamily="34" charset="0"/>
              </a:rPr>
              <a:t>The uneven trends in all the four-leading cause of deaths except cancer should be carefully examined. If the decrease in death rate is due to any events or programs during that year, a plan should be made to conduct such programs in South and North East regions of US, which recorded the highest number of deaths</a:t>
            </a:r>
          </a:p>
          <a:p>
            <a:pPr marL="0" indent="0">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3136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5448"/>
            <a:ext cx="8229600" cy="1252728"/>
          </a:xfrm>
        </p:spPr>
        <p:txBody>
          <a:bodyPr>
            <a:normAutofit/>
          </a:bodyPr>
          <a:lstStyle/>
          <a:p>
            <a:r>
              <a:rPr lang="en-US" sz="4000" b="1" dirty="0">
                <a:latin typeface="Calibri" panose="020F0502020204030204" pitchFamily="34" charset="0"/>
                <a:cs typeface="Calibri" panose="020F0502020204030204" pitchFamily="34" charset="0"/>
              </a:rPr>
              <a:t>Derived Decisions</a:t>
            </a:r>
          </a:p>
        </p:txBody>
      </p:sp>
      <p:graphicFrame>
        <p:nvGraphicFramePr>
          <p:cNvPr id="5" name="Content Placeholder 4">
            <a:extLst>
              <a:ext uri="{FF2B5EF4-FFF2-40B4-BE49-F238E27FC236}">
                <a16:creationId xmlns:a16="http://schemas.microsoft.com/office/drawing/2014/main" id="{83E0A270-436E-4DC9-8889-BEC0953E8C0D}"/>
              </a:ext>
            </a:extLst>
          </p:cNvPr>
          <p:cNvGraphicFramePr>
            <a:graphicFrameLocks noGrp="1"/>
          </p:cNvGraphicFramePr>
          <p:nvPr>
            <p:ph idx="1"/>
            <p:extLst>
              <p:ext uri="{D42A27DB-BD31-4B8C-83A1-F6EECF244321}">
                <p14:modId xmlns:p14="http://schemas.microsoft.com/office/powerpoint/2010/main" val="3702836767"/>
              </p:ext>
            </p:extLst>
          </p:nvPr>
        </p:nvGraphicFramePr>
        <p:xfrm>
          <a:off x="593558" y="2560638"/>
          <a:ext cx="7924800" cy="4113452"/>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3736815176"/>
                    </a:ext>
                  </a:extLst>
                </a:gridCol>
                <a:gridCol w="3886200">
                  <a:extLst>
                    <a:ext uri="{9D8B030D-6E8A-4147-A177-3AD203B41FA5}">
                      <a16:colId xmlns:a16="http://schemas.microsoft.com/office/drawing/2014/main" val="4263238096"/>
                    </a:ext>
                  </a:extLst>
                </a:gridCol>
              </a:tblGrid>
              <a:tr h="326719">
                <a:tc>
                  <a:txBody>
                    <a:bodyPr/>
                    <a:lstStyle/>
                    <a:p>
                      <a:r>
                        <a:rPr lang="en-US" dirty="0"/>
                        <a:t>Region</a:t>
                      </a:r>
                    </a:p>
                  </a:txBody>
                  <a:tcPr/>
                </a:tc>
                <a:tc>
                  <a:txBody>
                    <a:bodyPr/>
                    <a:lstStyle/>
                    <a:p>
                      <a:r>
                        <a:rPr lang="en-US" dirty="0"/>
                        <a:t>States</a:t>
                      </a:r>
                    </a:p>
                  </a:txBody>
                  <a:tcPr/>
                </a:tc>
                <a:extLst>
                  <a:ext uri="{0D108BD9-81ED-4DB2-BD59-A6C34878D82A}">
                    <a16:rowId xmlns:a16="http://schemas.microsoft.com/office/drawing/2014/main" val="2930724529"/>
                  </a:ext>
                </a:extLst>
              </a:tr>
              <a:tr h="955773">
                <a:tc>
                  <a:txBody>
                    <a:bodyPr/>
                    <a:lstStyle/>
                    <a:p>
                      <a:r>
                        <a:rPr lang="en-US" dirty="0"/>
                        <a:t>South East</a:t>
                      </a:r>
                    </a:p>
                  </a:txBody>
                  <a:tcPr/>
                </a:tc>
                <a:tc>
                  <a:txBody>
                    <a:bodyPr/>
                    <a:lstStyle/>
                    <a:p>
                      <a:r>
                        <a:rPr lang="en-US" dirty="0"/>
                        <a:t>Alabama, Kentucky, Mississippi, Tennessee</a:t>
                      </a:r>
                    </a:p>
                  </a:txBody>
                  <a:tcPr/>
                </a:tc>
                <a:extLst>
                  <a:ext uri="{0D108BD9-81ED-4DB2-BD59-A6C34878D82A}">
                    <a16:rowId xmlns:a16="http://schemas.microsoft.com/office/drawing/2014/main" val="801679893"/>
                  </a:ext>
                </a:extLst>
              </a:tr>
              <a:tr h="816797">
                <a:tc>
                  <a:txBody>
                    <a:bodyPr/>
                    <a:lstStyle/>
                    <a:p>
                      <a:r>
                        <a:rPr lang="en-US" dirty="0"/>
                        <a:t>South Atlantic</a:t>
                      </a:r>
                    </a:p>
                  </a:txBody>
                  <a:tcPr/>
                </a:tc>
                <a:tc>
                  <a:txBody>
                    <a:bodyPr/>
                    <a:lstStyle/>
                    <a:p>
                      <a:r>
                        <a:rPr lang="en-US" dirty="0"/>
                        <a:t>District of Columbia, Delaware, Florida, Georgia, Maryland, North Carolina, South Carolina, Virginia, West Virginia </a:t>
                      </a:r>
                    </a:p>
                  </a:txBody>
                  <a:tcPr/>
                </a:tc>
                <a:extLst>
                  <a:ext uri="{0D108BD9-81ED-4DB2-BD59-A6C34878D82A}">
                    <a16:rowId xmlns:a16="http://schemas.microsoft.com/office/drawing/2014/main" val="3950590889"/>
                  </a:ext>
                </a:extLst>
              </a:tr>
              <a:tr h="326719">
                <a:tc>
                  <a:txBody>
                    <a:bodyPr/>
                    <a:lstStyle/>
                    <a:p>
                      <a:r>
                        <a:rPr lang="en-US" dirty="0"/>
                        <a:t>South West</a:t>
                      </a:r>
                    </a:p>
                  </a:txBody>
                  <a:tcPr/>
                </a:tc>
                <a:tc>
                  <a:txBody>
                    <a:bodyPr/>
                    <a:lstStyle/>
                    <a:p>
                      <a:r>
                        <a:rPr lang="en-US" dirty="0"/>
                        <a:t>Arkansas, Louisiana, Oklahoma, Texas</a:t>
                      </a:r>
                    </a:p>
                  </a:txBody>
                  <a:tcPr/>
                </a:tc>
                <a:extLst>
                  <a:ext uri="{0D108BD9-81ED-4DB2-BD59-A6C34878D82A}">
                    <a16:rowId xmlns:a16="http://schemas.microsoft.com/office/drawing/2014/main" val="1981148461"/>
                  </a:ext>
                </a:extLst>
              </a:tr>
              <a:tr h="816797">
                <a:tc>
                  <a:txBody>
                    <a:bodyPr/>
                    <a:lstStyle/>
                    <a:p>
                      <a:r>
                        <a:rPr lang="en-US" dirty="0"/>
                        <a:t>North East- New England</a:t>
                      </a:r>
                    </a:p>
                  </a:txBody>
                  <a:tcPr/>
                </a:tc>
                <a:tc>
                  <a:txBody>
                    <a:bodyPr/>
                    <a:lstStyle/>
                    <a:p>
                      <a:r>
                        <a:rPr lang="en-US" dirty="0"/>
                        <a:t>Connecticut, Massachusetts, Maine, New Hampshire</a:t>
                      </a:r>
                      <a:r>
                        <a:rPr lang="en-US"/>
                        <a:t>, Rhode </a:t>
                      </a:r>
                      <a:r>
                        <a:rPr lang="en-US" dirty="0"/>
                        <a:t>Island, Vermont</a:t>
                      </a:r>
                    </a:p>
                  </a:txBody>
                  <a:tcPr/>
                </a:tc>
                <a:extLst>
                  <a:ext uri="{0D108BD9-81ED-4DB2-BD59-A6C34878D82A}">
                    <a16:rowId xmlns:a16="http://schemas.microsoft.com/office/drawing/2014/main" val="4290255140"/>
                  </a:ext>
                </a:extLst>
              </a:tr>
              <a:tr h="597359">
                <a:tc>
                  <a:txBody>
                    <a:bodyPr/>
                    <a:lstStyle/>
                    <a:p>
                      <a:r>
                        <a:rPr lang="en-US" dirty="0"/>
                        <a:t>North East- Middle Atlantic</a:t>
                      </a:r>
                    </a:p>
                  </a:txBody>
                  <a:tcPr/>
                </a:tc>
                <a:tc>
                  <a:txBody>
                    <a:bodyPr/>
                    <a:lstStyle/>
                    <a:p>
                      <a:r>
                        <a:rPr lang="en-US" dirty="0"/>
                        <a:t>New Jersey, New York, Pennsylvania</a:t>
                      </a:r>
                    </a:p>
                  </a:txBody>
                  <a:tcPr/>
                </a:tc>
                <a:extLst>
                  <a:ext uri="{0D108BD9-81ED-4DB2-BD59-A6C34878D82A}">
                    <a16:rowId xmlns:a16="http://schemas.microsoft.com/office/drawing/2014/main" val="3893825381"/>
                  </a:ext>
                </a:extLst>
              </a:tr>
            </a:tbl>
          </a:graphicData>
        </a:graphic>
      </p:graphicFrame>
      <p:sp>
        <p:nvSpPr>
          <p:cNvPr id="6" name="Content Placeholder 2">
            <a:extLst>
              <a:ext uri="{FF2B5EF4-FFF2-40B4-BE49-F238E27FC236}">
                <a16:creationId xmlns:a16="http://schemas.microsoft.com/office/drawing/2014/main" id="{B1BE71E5-2355-41C3-9B42-57A5327A3C38}"/>
              </a:ext>
            </a:extLst>
          </p:cNvPr>
          <p:cNvSpPr txBox="1">
            <a:spLocks/>
          </p:cNvSpPr>
          <p:nvPr/>
        </p:nvSpPr>
        <p:spPr>
          <a:xfrm>
            <a:off x="609600" y="1417638"/>
            <a:ext cx="7924800" cy="429736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The southern states have higher obesity rates when compared to other regions. It also recorded stroke as the major cause for the deaths. The South East regions recorded more in-patient stays in 2012. The South West and Atlantic South are in fifth and seventh position. </a:t>
            </a:r>
          </a:p>
        </p:txBody>
      </p:sp>
    </p:spTree>
    <p:extLst>
      <p:ext uri="{BB962C8B-B14F-4D97-AF65-F5344CB8AC3E}">
        <p14:creationId xmlns:p14="http://schemas.microsoft.com/office/powerpoint/2010/main" val="2254544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7374" y="2967335"/>
            <a:ext cx="5949257" cy="1754326"/>
          </a:xfrm>
          <a:prstGeom prst="rect">
            <a:avLst/>
          </a:prstGeom>
          <a:ln/>
        </p:spPr>
        <p:style>
          <a:lnRef idx="3">
            <a:schemeClr val="lt1"/>
          </a:lnRef>
          <a:fillRef idx="1">
            <a:schemeClr val="dk1"/>
          </a:fillRef>
          <a:effectRef idx="1">
            <a:schemeClr val="dk1"/>
          </a:effectRef>
          <a:fontRef idx="minor">
            <a:schemeClr val="lt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 </a:t>
            </a:r>
          </a:p>
          <a:p>
            <a:pPr algn="ct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Any Questions ?</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94910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5448"/>
            <a:ext cx="8458200" cy="1252728"/>
          </a:xfrm>
        </p:spPr>
        <p:txBody>
          <a:bodyPr>
            <a:normAutofit/>
          </a:bodyPr>
          <a:lstStyle/>
          <a:p>
            <a:r>
              <a:rPr lang="en-US" sz="4000" b="1" dirty="0">
                <a:latin typeface="Calibri" panose="020F0502020204030204" pitchFamily="34" charset="0"/>
                <a:cs typeface="Calibri" panose="020F0502020204030204" pitchFamily="34" charset="0"/>
              </a:rPr>
              <a:t>Agenda</a:t>
            </a:r>
          </a:p>
        </p:txBody>
      </p:sp>
      <p:sp>
        <p:nvSpPr>
          <p:cNvPr id="3" name="Content Placeholder 2"/>
          <p:cNvSpPr>
            <a:spLocks noGrp="1"/>
          </p:cNvSpPr>
          <p:nvPr>
            <p:ph idx="1"/>
          </p:nvPr>
        </p:nvSpPr>
        <p:spPr/>
        <p:txBody>
          <a:bodyPr>
            <a:normAutofit/>
          </a:bodyPr>
          <a:lstStyle/>
          <a:p>
            <a:pPr>
              <a:lnSpc>
                <a:spcPct val="150000"/>
              </a:lnSpc>
            </a:pPr>
            <a:r>
              <a:rPr lang="en-US" sz="1400" dirty="0">
                <a:latin typeface="Calibri" panose="020F0502020204030204" pitchFamily="34" charset="0"/>
                <a:cs typeface="Calibri" panose="020F0502020204030204" pitchFamily="34" charset="0"/>
              </a:rPr>
              <a:t>About Data</a:t>
            </a:r>
          </a:p>
          <a:p>
            <a:pPr>
              <a:lnSpc>
                <a:spcPct val="150000"/>
              </a:lnSpc>
            </a:pPr>
            <a:r>
              <a:rPr lang="en-US" sz="1400" dirty="0">
                <a:latin typeface="Calibri" panose="020F0502020204030204" pitchFamily="34" charset="0"/>
                <a:cs typeface="Calibri" panose="020F0502020204030204" pitchFamily="34" charset="0"/>
              </a:rPr>
              <a:t>Research Questions</a:t>
            </a:r>
          </a:p>
          <a:p>
            <a:pPr>
              <a:lnSpc>
                <a:spcPct val="150000"/>
              </a:lnSpc>
            </a:pPr>
            <a:r>
              <a:rPr lang="en-US" sz="1400" dirty="0">
                <a:latin typeface="Calibri" panose="020F0502020204030204" pitchFamily="34" charset="0"/>
                <a:cs typeface="Calibri" panose="020F0502020204030204" pitchFamily="34" charset="0"/>
              </a:rPr>
              <a:t>Data Relevance to Target Audience</a:t>
            </a:r>
          </a:p>
          <a:p>
            <a:pPr>
              <a:lnSpc>
                <a:spcPct val="150000"/>
              </a:lnSpc>
            </a:pPr>
            <a:r>
              <a:rPr lang="en-US" sz="1400" dirty="0">
                <a:latin typeface="Calibri" panose="020F0502020204030204" pitchFamily="34" charset="0"/>
                <a:cs typeface="Calibri" panose="020F0502020204030204" pitchFamily="34" charset="0"/>
              </a:rPr>
              <a:t>Analysis &amp; Interpretations</a:t>
            </a:r>
          </a:p>
          <a:p>
            <a:pPr>
              <a:lnSpc>
                <a:spcPct val="150000"/>
              </a:lnSpc>
            </a:pPr>
            <a:r>
              <a:rPr lang="en-US" sz="1400" dirty="0">
                <a:latin typeface="Calibri" panose="020F0502020204030204" pitchFamily="34" charset="0"/>
                <a:cs typeface="Calibri" panose="020F0502020204030204" pitchFamily="34" charset="0"/>
              </a:rPr>
              <a:t>Derived Decisions</a:t>
            </a:r>
          </a:p>
          <a:p>
            <a:pPr>
              <a:lnSpc>
                <a:spcPct val="150000"/>
              </a:lnSpc>
            </a:pPr>
            <a:endParaRPr lang="en-US" sz="1400" dirty="0">
              <a:latin typeface="Calibri" panose="020F0502020204030204" pitchFamily="34" charset="0"/>
              <a:cs typeface="Calibri" panose="020F0502020204030204" pitchFamily="34" charset="0"/>
            </a:endParaRPr>
          </a:p>
          <a:p>
            <a:pPr>
              <a:lnSpc>
                <a:spcPct val="150000"/>
              </a:lnSpc>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6025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153400" cy="715962"/>
          </a:xfrm>
        </p:spPr>
        <p:txBody>
          <a:bodyPr>
            <a:noAutofit/>
          </a:bodyPr>
          <a:lstStyle/>
          <a:p>
            <a:r>
              <a:rPr lang="en-US" sz="4000" b="1" dirty="0">
                <a:latin typeface="Calibri" panose="020F0502020204030204" pitchFamily="34" charset="0"/>
                <a:cs typeface="Calibri" panose="020F0502020204030204" pitchFamily="34" charset="0"/>
              </a:rPr>
              <a:t>About data – Excess deaths and causes</a:t>
            </a:r>
          </a:p>
        </p:txBody>
      </p:sp>
      <p:sp>
        <p:nvSpPr>
          <p:cNvPr id="3" name="Content Placeholder 2"/>
          <p:cNvSpPr>
            <a:spLocks noGrp="1"/>
          </p:cNvSpPr>
          <p:nvPr>
            <p:ph idx="1"/>
          </p:nvPr>
        </p:nvSpPr>
        <p:spPr>
          <a:xfrm>
            <a:off x="609600" y="1676400"/>
            <a:ext cx="8229600" cy="4906962"/>
          </a:xfrm>
        </p:spPr>
        <p:txBody>
          <a:bodyPr>
            <a:normAutofit fontScale="92500"/>
          </a:bodyPr>
          <a:lstStyle/>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This data set helps us in evaluating the cause of deaths in various states and increase the health consciousness among the people. </a:t>
            </a:r>
          </a:p>
          <a:p>
            <a:pPr>
              <a:lnSpc>
                <a:spcPct val="150000"/>
              </a:lnSpc>
            </a:pPr>
            <a:r>
              <a:rPr lang="en-US" sz="1600" dirty="0">
                <a:latin typeface="Calibri" panose="020F0502020204030204" pitchFamily="34" charset="0"/>
                <a:cs typeface="Calibri" panose="020F0502020204030204" pitchFamily="34" charset="0"/>
              </a:rPr>
              <a:t>Represents the following number of deaths in different states in the United States</a:t>
            </a:r>
          </a:p>
          <a:p>
            <a:pPr marL="0" indent="0">
              <a:lnSpc>
                <a:spcPct val="150000"/>
              </a:lnSpc>
              <a:buNone/>
            </a:pPr>
            <a:r>
              <a:rPr lang="en-US" sz="1600" dirty="0">
                <a:latin typeface="Calibri" panose="020F0502020204030204" pitchFamily="34" charset="0"/>
                <a:cs typeface="Calibri" panose="020F0502020204030204" pitchFamily="34" charset="0"/>
              </a:rPr>
              <a:t>                       (1) Expected deaths</a:t>
            </a:r>
          </a:p>
          <a:p>
            <a:pPr marL="0" indent="0">
              <a:lnSpc>
                <a:spcPct val="150000"/>
              </a:lnSpc>
              <a:buNone/>
            </a:pPr>
            <a:r>
              <a:rPr lang="en-US" sz="1600" dirty="0">
                <a:latin typeface="Calibri" panose="020F0502020204030204" pitchFamily="34" charset="0"/>
                <a:cs typeface="Calibri" panose="020F0502020204030204" pitchFamily="34" charset="0"/>
              </a:rPr>
              <a:t>                       (2) Observed deaths </a:t>
            </a:r>
          </a:p>
          <a:p>
            <a:pPr marL="0" indent="0">
              <a:lnSpc>
                <a:spcPct val="150000"/>
              </a:lnSpc>
              <a:buNone/>
            </a:pPr>
            <a:r>
              <a:rPr lang="en-US" sz="1600" dirty="0">
                <a:latin typeface="Calibri" panose="020F0502020204030204" pitchFamily="34" charset="0"/>
                <a:cs typeface="Calibri" panose="020F0502020204030204" pitchFamily="34" charset="0"/>
              </a:rPr>
              <a:t>                       (3) Potentially Excess deaths </a:t>
            </a:r>
          </a:p>
          <a:p>
            <a:pPr>
              <a:lnSpc>
                <a:spcPct val="150000"/>
              </a:lnSpc>
            </a:pPr>
            <a:r>
              <a:rPr lang="en-US" sz="1600" dirty="0">
                <a:latin typeface="Calibri" panose="020F0502020204030204" pitchFamily="34" charset="0"/>
                <a:cs typeface="Calibri" panose="020F0502020204030204" pitchFamily="34" charset="0"/>
              </a:rPr>
              <a:t>Data collected based on five leading causes of death in metropolitan and non-metropolitan areas</a:t>
            </a:r>
          </a:p>
          <a:p>
            <a:pPr marL="0" indent="0">
              <a:lnSpc>
                <a:spcPct val="150000"/>
              </a:lnSpc>
              <a:buNone/>
            </a:pPr>
            <a:r>
              <a:rPr lang="en-US" sz="1600" dirty="0">
                <a:latin typeface="Calibri" panose="020F0502020204030204" pitchFamily="34" charset="0"/>
                <a:cs typeface="Calibri" panose="020F0502020204030204" pitchFamily="34" charset="0"/>
              </a:rPr>
              <a:t>                       (1) Heart disease</a:t>
            </a:r>
          </a:p>
          <a:p>
            <a:pPr marL="0" indent="0">
              <a:lnSpc>
                <a:spcPct val="150000"/>
              </a:lnSpc>
              <a:buNone/>
            </a:pPr>
            <a:r>
              <a:rPr lang="en-US" sz="1600" dirty="0">
                <a:latin typeface="Calibri" panose="020F0502020204030204" pitchFamily="34" charset="0"/>
                <a:cs typeface="Calibri" panose="020F0502020204030204" pitchFamily="34" charset="0"/>
              </a:rPr>
              <a:t>                       (2) Cancer </a:t>
            </a:r>
          </a:p>
          <a:p>
            <a:pPr marL="0" indent="0">
              <a:lnSpc>
                <a:spcPct val="150000"/>
              </a:lnSpc>
              <a:buNone/>
            </a:pPr>
            <a:r>
              <a:rPr lang="en-US" sz="1600" dirty="0">
                <a:latin typeface="Calibri" panose="020F0502020204030204" pitchFamily="34" charset="0"/>
                <a:cs typeface="Calibri" panose="020F0502020204030204" pitchFamily="34" charset="0"/>
              </a:rPr>
              <a:t>                       (3) Unintentional injury</a:t>
            </a:r>
          </a:p>
          <a:p>
            <a:pPr marL="0" indent="0">
              <a:lnSpc>
                <a:spcPct val="150000"/>
              </a:lnSpc>
              <a:buNone/>
            </a:pPr>
            <a:r>
              <a:rPr lang="en-US" sz="1600" dirty="0">
                <a:latin typeface="Calibri" panose="020F0502020204030204" pitchFamily="34" charset="0"/>
                <a:cs typeface="Calibri" panose="020F0502020204030204" pitchFamily="34" charset="0"/>
              </a:rPr>
              <a:t>                       (4) Chronic lower respiratory disease</a:t>
            </a:r>
          </a:p>
          <a:p>
            <a:pPr marL="0" indent="0">
              <a:lnSpc>
                <a:spcPct val="150000"/>
              </a:lnSpc>
              <a:buNone/>
            </a:pPr>
            <a:r>
              <a:rPr lang="en-US" sz="1600" dirty="0">
                <a:latin typeface="Calibri" panose="020F0502020204030204" pitchFamily="34" charset="0"/>
                <a:cs typeface="Calibri" panose="020F0502020204030204" pitchFamily="34" charset="0"/>
              </a:rPr>
              <a:t>                       (5) Stroke</a:t>
            </a:r>
          </a:p>
          <a:p>
            <a:pPr marL="0" indent="0">
              <a:lnSpc>
                <a:spcPct val="150000"/>
              </a:lnSpc>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297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792162"/>
          </a:xfrm>
        </p:spPr>
        <p:txBody>
          <a:bodyPr>
            <a:noAutofit/>
          </a:bodyPr>
          <a:lstStyle/>
          <a:p>
            <a:r>
              <a:rPr lang="en-US" sz="4000" b="1" dirty="0">
                <a:latin typeface="Calibri" panose="020F0502020204030204" pitchFamily="34" charset="0"/>
                <a:cs typeface="Calibri" panose="020F0502020204030204" pitchFamily="34" charset="0"/>
              </a:rPr>
              <a:t>About data – Excess deaths and causes</a:t>
            </a:r>
          </a:p>
        </p:txBody>
      </p:sp>
      <p:sp>
        <p:nvSpPr>
          <p:cNvPr id="3" name="Content Placeholder 2"/>
          <p:cNvSpPr>
            <a:spLocks noGrp="1"/>
          </p:cNvSpPr>
          <p:nvPr>
            <p:ph idx="1"/>
          </p:nvPr>
        </p:nvSpPr>
        <p:spPr>
          <a:xfrm>
            <a:off x="609600" y="1905000"/>
            <a:ext cx="8229600" cy="4678362"/>
          </a:xfrm>
        </p:spPr>
        <p:txBody>
          <a:bodyPr>
            <a:normAutofit/>
          </a:bodyPr>
          <a:lstStyle/>
          <a:p>
            <a:pPr>
              <a:lnSpc>
                <a:spcPct val="150000"/>
              </a:lnSpc>
            </a:pPr>
            <a:r>
              <a:rPr lang="en-US" sz="1600" b="1" dirty="0">
                <a:latin typeface="Calibri" panose="020F0502020204030204" pitchFamily="34" charset="0"/>
                <a:cs typeface="Calibri" panose="020F0502020204030204" pitchFamily="34" charset="0"/>
              </a:rPr>
              <a:t>Target Audience </a:t>
            </a:r>
            <a:r>
              <a:rPr lang="en-US" sz="1600" dirty="0">
                <a:latin typeface="Calibri" panose="020F0502020204030204" pitchFamily="34" charset="0"/>
                <a:cs typeface="Calibri" panose="020F0502020204030204" pitchFamily="34" charset="0"/>
              </a:rPr>
              <a:t>for this data set are:</a:t>
            </a:r>
          </a:p>
          <a:p>
            <a:pPr marL="0" indent="0">
              <a:lnSpc>
                <a:spcPct val="150000"/>
              </a:lnSpc>
              <a:buNone/>
            </a:pPr>
            <a:r>
              <a:rPr lang="en-US" sz="1600" dirty="0">
                <a:latin typeface="Calibri" panose="020F0502020204030204" pitchFamily="34" charset="0"/>
                <a:cs typeface="Calibri" panose="020F0502020204030204" pitchFamily="34" charset="0"/>
              </a:rPr>
              <a:t>                      Doctors</a:t>
            </a:r>
          </a:p>
          <a:p>
            <a:pPr marL="0" indent="0">
              <a:lnSpc>
                <a:spcPct val="150000"/>
              </a:lnSpc>
              <a:buNone/>
            </a:pPr>
            <a:r>
              <a:rPr lang="en-US" sz="1600" dirty="0">
                <a:latin typeface="Calibri" panose="020F0502020204030204" pitchFamily="34" charset="0"/>
                <a:cs typeface="Calibri" panose="020F0502020204030204" pitchFamily="34" charset="0"/>
              </a:rPr>
              <a:t>                      Health Researchers’ Groups</a:t>
            </a:r>
          </a:p>
          <a:p>
            <a:pPr marL="0" indent="0">
              <a:lnSpc>
                <a:spcPct val="150000"/>
              </a:lnSpc>
              <a:buNone/>
            </a:pPr>
            <a:r>
              <a:rPr lang="en-US" sz="1600" dirty="0">
                <a:latin typeface="Calibri" panose="020F0502020204030204" pitchFamily="34" charset="0"/>
                <a:cs typeface="Calibri" panose="020F0502020204030204" pitchFamily="34" charset="0"/>
              </a:rPr>
              <a:t>                      Medicine Companies</a:t>
            </a:r>
          </a:p>
          <a:p>
            <a:pPr>
              <a:lnSpc>
                <a:spcPct val="150000"/>
              </a:lnSpc>
            </a:pPr>
            <a:r>
              <a:rPr lang="en-US" sz="1600" b="1" dirty="0">
                <a:latin typeface="Calibri" panose="020F0502020204030204" pitchFamily="34" charset="0"/>
                <a:cs typeface="Calibri" panose="020F0502020204030204" pitchFamily="34" charset="0"/>
              </a:rPr>
              <a:t> Limitations</a:t>
            </a:r>
          </a:p>
          <a:p>
            <a:pPr marL="400050" lvl="1" indent="0">
              <a:lnSpc>
                <a:spcPct val="150000"/>
              </a:lnSpc>
              <a:buNone/>
            </a:pPr>
            <a:r>
              <a:rPr lang="en-US" sz="1600" dirty="0">
                <a:latin typeface="Calibri" panose="020F0502020204030204" pitchFamily="34" charset="0"/>
                <a:cs typeface="Calibri" panose="020F0502020204030204" pitchFamily="34" charset="0"/>
              </a:rPr>
              <a:t>             Only has the data for age ranges less than 85</a:t>
            </a:r>
          </a:p>
          <a:p>
            <a:pPr marL="400050" lvl="1" indent="0">
              <a:lnSpc>
                <a:spcPct val="150000"/>
              </a:lnSpc>
              <a:buNone/>
            </a:pPr>
            <a:r>
              <a:rPr lang="en-US" sz="1600" dirty="0">
                <a:latin typeface="Calibri" panose="020F0502020204030204" pitchFamily="34" charset="0"/>
                <a:cs typeface="Calibri" panose="020F0502020204030204" pitchFamily="34" charset="0"/>
              </a:rPr>
              <a:t>             Only deals with five-leading causes of death</a:t>
            </a:r>
          </a:p>
          <a:p>
            <a:pPr marL="0" indent="0">
              <a:buNone/>
            </a:pPr>
            <a:endParaRPr lang="en-US" sz="1400" dirty="0">
              <a:latin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841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5448"/>
            <a:ext cx="8458200" cy="1252728"/>
          </a:xfrm>
        </p:spPr>
        <p:txBody>
          <a:bodyPr>
            <a:normAutofit/>
          </a:bodyPr>
          <a:lstStyle/>
          <a:p>
            <a:r>
              <a:rPr lang="en-US" sz="4000" b="1" dirty="0">
                <a:latin typeface="Calibri" panose="020F0502020204030204" pitchFamily="34" charset="0"/>
                <a:cs typeface="Calibri" panose="020F0502020204030204" pitchFamily="34" charset="0"/>
              </a:rPr>
              <a:t>Meta Data </a:t>
            </a:r>
          </a:p>
        </p:txBody>
      </p:sp>
      <p:sp>
        <p:nvSpPr>
          <p:cNvPr id="3" name="Content Placeholder 2"/>
          <p:cNvSpPr>
            <a:spLocks noGrp="1"/>
          </p:cNvSpPr>
          <p:nvPr>
            <p:ph idx="1"/>
          </p:nvPr>
        </p:nvSpPr>
        <p:spPr>
          <a:xfrm>
            <a:off x="609600" y="1600200"/>
            <a:ext cx="7924800" cy="4983162"/>
          </a:xfrm>
        </p:spPr>
        <p:txBody>
          <a:bodyPr>
            <a:normAutofit lnSpcReduction="10000"/>
          </a:bodyPr>
          <a:lstStyle/>
          <a:p>
            <a:pPr>
              <a:lnSpc>
                <a:spcPct val="150000"/>
              </a:lnSpc>
            </a:pPr>
            <a:r>
              <a:rPr lang="en-US" sz="1600" b="1" dirty="0">
                <a:latin typeface="Calibri" panose="020F0502020204030204" pitchFamily="34" charset="0"/>
                <a:cs typeface="Calibri" panose="020F0502020204030204" pitchFamily="34" charset="0"/>
              </a:rPr>
              <a:t>State FIPS Code</a:t>
            </a:r>
            <a:r>
              <a:rPr lang="en-US" sz="1600" dirty="0">
                <a:latin typeface="Calibri" panose="020F0502020204030204" pitchFamily="34" charset="0"/>
                <a:cs typeface="Calibri" panose="020F0502020204030204" pitchFamily="34" charset="0"/>
              </a:rPr>
              <a:t> were numeric and two-letter alphabetic codes defined in U.S. Federal Information Processing Standard Publication (“FIPS PUB”)</a:t>
            </a:r>
          </a:p>
          <a:p>
            <a:pPr>
              <a:lnSpc>
                <a:spcPct val="150000"/>
              </a:lnSpc>
            </a:pPr>
            <a:r>
              <a:rPr lang="en-US" sz="1600" b="1" dirty="0">
                <a:latin typeface="Calibri" panose="020F0502020204030204" pitchFamily="34" charset="0"/>
                <a:cs typeface="Calibri" panose="020F0502020204030204" pitchFamily="34" charset="0"/>
              </a:rPr>
              <a:t>Mortality</a:t>
            </a:r>
            <a:r>
              <a:rPr lang="en-US" sz="1600" dirty="0">
                <a:latin typeface="Calibri" panose="020F0502020204030204" pitchFamily="34" charset="0"/>
                <a:cs typeface="Calibri" panose="020F0502020204030204" pitchFamily="34" charset="0"/>
              </a:rPr>
              <a:t> data for U.S. residents come from the National Vital Statistics System</a:t>
            </a:r>
          </a:p>
          <a:p>
            <a:pPr>
              <a:lnSpc>
                <a:spcPct val="150000"/>
              </a:lnSpc>
            </a:pPr>
            <a:r>
              <a:rPr lang="en-US" sz="1600" b="1" dirty="0">
                <a:latin typeface="Calibri" panose="020F0502020204030204" pitchFamily="34" charset="0"/>
                <a:cs typeface="Calibri" panose="020F0502020204030204" pitchFamily="34" charset="0"/>
              </a:rPr>
              <a:t>Cause of death</a:t>
            </a:r>
            <a:r>
              <a:rPr lang="en-US" sz="1600" dirty="0">
                <a:latin typeface="Calibri" panose="020F0502020204030204" pitchFamily="34" charset="0"/>
                <a:cs typeface="Calibri" panose="020F0502020204030204" pitchFamily="34" charset="0"/>
              </a:rPr>
              <a:t> is based on the International Classification of Diseases, 10th Revision (ICD-10)</a:t>
            </a:r>
          </a:p>
          <a:p>
            <a:pPr>
              <a:lnSpc>
                <a:spcPct val="150000"/>
              </a:lnSpc>
            </a:pPr>
            <a:r>
              <a:rPr lang="en-US" sz="1600" b="1" dirty="0">
                <a:latin typeface="Calibri" panose="020F0502020204030204" pitchFamily="34" charset="0"/>
                <a:cs typeface="Calibri" panose="020F0502020204030204" pitchFamily="34" charset="0"/>
              </a:rPr>
              <a:t>Locality</a:t>
            </a:r>
            <a:r>
              <a:rPr lang="en-US" sz="1600" dirty="0">
                <a:latin typeface="Calibri" panose="020F0502020204030204" pitchFamily="34" charset="0"/>
                <a:cs typeface="Calibri" panose="020F0502020204030204" pitchFamily="34" charset="0"/>
              </a:rPr>
              <a:t> (nonmetropolitan vs. metropolitan) is based on the Office of Management and Budget’s 2013 county-based classification scheme.</a:t>
            </a:r>
            <a:endParaRPr lang="en-IN" sz="1600" dirty="0">
              <a:latin typeface="Calibri" panose="020F0502020204030204" pitchFamily="34" charset="0"/>
              <a:cs typeface="Calibri" panose="020F0502020204030204" pitchFamily="34" charset="0"/>
            </a:endParaRPr>
          </a:p>
          <a:p>
            <a:pPr>
              <a:lnSpc>
                <a:spcPct val="150000"/>
              </a:lnSpc>
            </a:pPr>
            <a:r>
              <a:rPr lang="en-US" sz="1600" b="1" dirty="0">
                <a:latin typeface="Calibri" panose="020F0502020204030204" pitchFamily="34" charset="0"/>
                <a:cs typeface="Calibri" panose="020F0502020204030204" pitchFamily="34" charset="0"/>
              </a:rPr>
              <a:t>Benchmarks</a:t>
            </a:r>
            <a:r>
              <a:rPr lang="en-US" sz="1600" dirty="0">
                <a:latin typeface="Calibri" panose="020F0502020204030204" pitchFamily="34" charset="0"/>
                <a:cs typeface="Calibri" panose="020F0502020204030204" pitchFamily="34" charset="0"/>
              </a:rPr>
              <a:t> are based on the three states with the lowest age and cause-specific mortality rates.</a:t>
            </a:r>
          </a:p>
          <a:p>
            <a:pPr>
              <a:lnSpc>
                <a:spcPct val="150000"/>
              </a:lnSpc>
            </a:pPr>
            <a:r>
              <a:rPr lang="en-US" sz="1600" b="1" dirty="0">
                <a:latin typeface="Calibri" panose="020F0502020204030204" pitchFamily="34" charset="0"/>
                <a:cs typeface="Calibri" panose="020F0502020204030204" pitchFamily="34" charset="0"/>
              </a:rPr>
              <a:t>HHS Region</a:t>
            </a:r>
            <a:r>
              <a:rPr lang="en-US" sz="1600" dirty="0">
                <a:latin typeface="Calibri" panose="020F0502020204030204" pitchFamily="34" charset="0"/>
                <a:cs typeface="Calibri" panose="020F0502020204030204" pitchFamily="34" charset="0"/>
              </a:rPr>
              <a:t> is the number of the region allocated by the Office of Intergovernmental and External Affairs. It hosts ten Regional Offices that directly serve state and local organizations. A President-appointed Regional Director leads each office.</a:t>
            </a:r>
            <a:endParaRPr lang="en-IN" sz="1600" dirty="0">
              <a:latin typeface="Calibri" panose="020F0502020204030204" pitchFamily="34" charset="0"/>
              <a:cs typeface="Calibri" panose="020F0502020204030204" pitchFamily="34" charset="0"/>
            </a:endParaRPr>
          </a:p>
          <a:p>
            <a:pPr>
              <a:lnSpc>
                <a:spcPct val="150000"/>
              </a:lnSpc>
            </a:pPr>
            <a:r>
              <a:rPr lang="en-US" sz="1600" b="1" dirty="0">
                <a:latin typeface="Calibri" panose="020F0502020204030204" pitchFamily="34" charset="0"/>
                <a:cs typeface="Calibri" panose="020F0502020204030204" pitchFamily="34" charset="0"/>
              </a:rPr>
              <a:t>Potentially excess deaths</a:t>
            </a:r>
            <a:r>
              <a:rPr lang="en-US" sz="1600" dirty="0">
                <a:latin typeface="Calibri" panose="020F0502020204030204" pitchFamily="34" charset="0"/>
                <a:cs typeface="Calibri" panose="020F0502020204030204" pitchFamily="34" charset="0"/>
              </a:rPr>
              <a:t> for each state are calculated by subtracting deaths at the benchmark rates (expected deaths) from observed deaths.</a:t>
            </a:r>
          </a:p>
          <a:p>
            <a:pPr marL="0" indent="0">
              <a:buNone/>
            </a:pPr>
            <a:endParaRPr lang="en-US" sz="1400" b="1" dirty="0">
              <a:latin typeface="Calibri" panose="020F0502020204030204" pitchFamily="34" charset="0"/>
              <a:cs typeface="Calibri" panose="020F0502020204030204" pitchFamily="34" charset="0"/>
            </a:endParaRPr>
          </a:p>
          <a:p>
            <a:pPr marL="0" indent="0">
              <a:buNone/>
            </a:pPr>
            <a:endParaRPr lang="en-IN" sz="1200" dirty="0">
              <a:latin typeface="Calibri" panose="020F0502020204030204" pitchFamily="34" charset="0"/>
              <a:cs typeface="Calibri" panose="020F0502020204030204" pitchFamily="34" charset="0"/>
            </a:endParaRPr>
          </a:p>
          <a:p>
            <a:pPr marL="0" indent="0">
              <a:buNone/>
            </a:pPr>
            <a:endParaRPr lang="en-IN" sz="1200" dirty="0">
              <a:latin typeface="Calibri" panose="020F0502020204030204" pitchFamily="34" charset="0"/>
              <a:cs typeface="Calibri" panose="020F0502020204030204" pitchFamily="34" charset="0"/>
            </a:endParaRPr>
          </a:p>
          <a:p>
            <a:pPr marL="0" indent="0">
              <a:buNone/>
            </a:pPr>
            <a:endParaRPr lang="en-IN"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412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458200" cy="1027176"/>
          </a:xfrm>
        </p:spPr>
        <p:txBody>
          <a:bodyPr>
            <a:noAutofit/>
          </a:bodyPr>
          <a:lstStyle/>
          <a:p>
            <a:r>
              <a:rPr lang="en-US" sz="4000" b="1" dirty="0">
                <a:latin typeface="Calibri" panose="020F0502020204030204" pitchFamily="34" charset="0"/>
                <a:cs typeface="Calibri" panose="020F0502020204030204" pitchFamily="34" charset="0"/>
              </a:rPr>
              <a:t>Research Questions</a:t>
            </a:r>
            <a:br>
              <a:rPr lang="en-US" sz="4000" b="1" dirty="0">
                <a:latin typeface="Calibri" panose="020F0502020204030204" pitchFamily="34" charset="0"/>
                <a:cs typeface="Calibri" panose="020F0502020204030204" pitchFamily="34" charset="0"/>
              </a:rPr>
            </a:br>
            <a:endParaRPr lang="en-US" sz="4000" b="1" dirty="0"/>
          </a:p>
        </p:txBody>
      </p:sp>
      <p:sp>
        <p:nvSpPr>
          <p:cNvPr id="3" name="Content Placeholder 2"/>
          <p:cNvSpPr>
            <a:spLocks noGrp="1"/>
          </p:cNvSpPr>
          <p:nvPr>
            <p:ph idx="1"/>
          </p:nvPr>
        </p:nvSpPr>
        <p:spPr>
          <a:xfrm>
            <a:off x="609600" y="990600"/>
            <a:ext cx="8382000" cy="5410200"/>
          </a:xfrm>
        </p:spPr>
        <p:txBody>
          <a:bodyPr>
            <a:normAutofit/>
          </a:bodyPr>
          <a:lstStyle/>
          <a:p>
            <a:pPr lvl="0">
              <a:buFont typeface="+mj-lt"/>
              <a:buAutoNum type="arabicPeriod"/>
            </a:pPr>
            <a:endParaRPr lang="en-US" sz="1400" dirty="0">
              <a:latin typeface="Calibri" panose="020F0502020204030204" pitchFamily="34" charset="0"/>
              <a:cs typeface="Calibri" panose="020F0502020204030204" pitchFamily="34" charset="0"/>
            </a:endParaRPr>
          </a:p>
          <a:p>
            <a:pPr lvl="0">
              <a:buFont typeface="+mj-lt"/>
              <a:buAutoNum type="arabicPeriod"/>
            </a:pPr>
            <a:endParaRPr lang="en-US" sz="1400" dirty="0">
              <a:latin typeface="Calibri" panose="020F0502020204030204" pitchFamily="34" charset="0"/>
              <a:cs typeface="Calibri" panose="020F0502020204030204" pitchFamily="34" charset="0"/>
            </a:endParaRPr>
          </a:p>
          <a:p>
            <a:pPr lvl="0">
              <a:lnSpc>
                <a:spcPct val="150000"/>
              </a:lnSpc>
              <a:buFont typeface="+mj-lt"/>
              <a:buAutoNum type="arabicPeriod"/>
            </a:pPr>
            <a:r>
              <a:rPr lang="en-US" sz="1400" dirty="0">
                <a:latin typeface="Calibri" panose="020F0502020204030204" pitchFamily="34" charset="0"/>
                <a:cs typeface="Calibri" panose="020F0502020204030204" pitchFamily="34" charset="0"/>
              </a:rPr>
              <a:t>What is the trend of observed deaths for all five-leading cause of deaths over time?</a:t>
            </a:r>
            <a:endParaRPr lang="en-IN" sz="1400" dirty="0">
              <a:latin typeface="Calibri" panose="020F0502020204030204" pitchFamily="34" charset="0"/>
              <a:cs typeface="Calibri" panose="020F0502020204030204" pitchFamily="34" charset="0"/>
            </a:endParaRPr>
          </a:p>
          <a:p>
            <a:pPr lvl="0">
              <a:lnSpc>
                <a:spcPct val="150000"/>
              </a:lnSpc>
              <a:buFont typeface="+mj-lt"/>
              <a:buAutoNum type="arabicPeriod"/>
            </a:pPr>
            <a:r>
              <a:rPr lang="en-US" sz="1400" dirty="0">
                <a:latin typeface="Calibri" panose="020F0502020204030204" pitchFamily="34" charset="0"/>
                <a:cs typeface="Calibri" panose="020F0502020204030204" pitchFamily="34" charset="0"/>
              </a:rPr>
              <a:t>What is the trend of expected deaths, observed deaths, potentially excess</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deaths in each age group?</a:t>
            </a:r>
            <a:endParaRPr lang="en-IN" sz="1400" dirty="0">
              <a:latin typeface="Calibri" panose="020F0502020204030204" pitchFamily="34" charset="0"/>
              <a:cs typeface="Calibri" panose="020F0502020204030204" pitchFamily="34" charset="0"/>
            </a:endParaRPr>
          </a:p>
          <a:p>
            <a:pPr lvl="0">
              <a:lnSpc>
                <a:spcPct val="150000"/>
              </a:lnSpc>
              <a:buFont typeface="+mj-lt"/>
              <a:buAutoNum type="arabicPeriod"/>
            </a:pPr>
            <a:r>
              <a:rPr lang="en-US" sz="1400" dirty="0">
                <a:latin typeface="Calibri" panose="020F0502020204030204" pitchFamily="34" charset="0"/>
                <a:cs typeface="Calibri" panose="020F0502020204030204" pitchFamily="34" charset="0"/>
              </a:rPr>
              <a:t>Compare the number of deaths for various regions of US. Which region has the maximum and minimum number of deaths recorded for the years 2005 to 2015?</a:t>
            </a:r>
            <a:endParaRPr lang="en-IN" sz="1400" dirty="0">
              <a:latin typeface="Calibri" panose="020F0502020204030204" pitchFamily="34" charset="0"/>
              <a:cs typeface="Calibri" panose="020F0502020204030204" pitchFamily="34" charset="0"/>
            </a:endParaRPr>
          </a:p>
          <a:p>
            <a:pPr lvl="0">
              <a:lnSpc>
                <a:spcPct val="150000"/>
              </a:lnSpc>
              <a:buFont typeface="+mj-lt"/>
              <a:buAutoNum type="arabicPeriod"/>
            </a:pPr>
            <a:r>
              <a:rPr lang="en-US" sz="1400" dirty="0">
                <a:latin typeface="Calibri" panose="020F0502020204030204" pitchFamily="34" charset="0"/>
                <a:cs typeface="Calibri" panose="020F0502020204030204" pitchFamily="34" charset="0"/>
              </a:rPr>
              <a:t>Compare the number of deaths for each locality. Which locality has the maximum and minimum number of deaths recorded for the years 2005 to 2015?</a:t>
            </a:r>
            <a:endParaRPr lang="en-IN" sz="1400" dirty="0">
              <a:latin typeface="Calibri" panose="020F0502020204030204" pitchFamily="34" charset="0"/>
              <a:cs typeface="Calibri" panose="020F0502020204030204" pitchFamily="34" charset="0"/>
            </a:endParaRPr>
          </a:p>
          <a:p>
            <a:pPr lvl="0">
              <a:lnSpc>
                <a:spcPct val="150000"/>
              </a:lnSpc>
              <a:buFont typeface="+mj-lt"/>
              <a:buAutoNum type="arabicPeriod"/>
            </a:pPr>
            <a:r>
              <a:rPr lang="en-US" sz="1400" dirty="0">
                <a:latin typeface="Calibri" panose="020F0502020204030204" pitchFamily="34" charset="0"/>
                <a:cs typeface="Calibri" panose="020F0502020204030204" pitchFamily="34" charset="0"/>
              </a:rPr>
              <a:t>What is the ratio between the observed deaths and the Population? What is the trend of the ratio over time by region?</a:t>
            </a:r>
            <a:endParaRPr lang="en-IN" sz="1400" dirty="0">
              <a:latin typeface="Calibri" panose="020F0502020204030204" pitchFamily="34" charset="0"/>
              <a:cs typeface="Calibri" panose="020F0502020204030204" pitchFamily="34" charset="0"/>
            </a:endParaRPr>
          </a:p>
          <a:p>
            <a:pPr lvl="0">
              <a:lnSpc>
                <a:spcPct val="150000"/>
              </a:lnSpc>
              <a:buFont typeface="+mj-lt"/>
              <a:buAutoNum type="arabicPeriod"/>
            </a:pPr>
            <a:r>
              <a:rPr lang="en-US" sz="1400" dirty="0">
                <a:latin typeface="Calibri" panose="020F0502020204030204" pitchFamily="34" charset="0"/>
                <a:cs typeface="Calibri" panose="020F0502020204030204" pitchFamily="34" charset="0"/>
              </a:rPr>
              <a:t>What is the ratio between the expected deaths and the Population? What is the trend of the ratio over time by region?</a:t>
            </a:r>
            <a:endParaRPr lang="en-IN" sz="1400" dirty="0">
              <a:latin typeface="Calibri" panose="020F0502020204030204" pitchFamily="34" charset="0"/>
              <a:cs typeface="Calibri" panose="020F0502020204030204" pitchFamily="34" charset="0"/>
            </a:endParaRPr>
          </a:p>
          <a:p>
            <a:pPr lvl="0">
              <a:lnSpc>
                <a:spcPct val="150000"/>
              </a:lnSpc>
              <a:buFont typeface="+mj-lt"/>
              <a:buAutoNum type="arabicPeriod"/>
            </a:pPr>
            <a:r>
              <a:rPr lang="en-US" sz="1400" dirty="0">
                <a:latin typeface="Calibri" panose="020F0502020204030204" pitchFamily="34" charset="0"/>
                <a:cs typeface="Calibri" panose="020F0502020204030204" pitchFamily="34" charset="0"/>
              </a:rPr>
              <a:t>Are the ratios in questions 5 and 6 correlated?</a:t>
            </a: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030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1252728"/>
          </a:xfrm>
        </p:spPr>
        <p:txBody>
          <a:bodyPr>
            <a:normAutofit/>
          </a:bodyPr>
          <a:lstStyle/>
          <a:p>
            <a:r>
              <a:rPr lang="en-US" sz="4000" b="1" dirty="0">
                <a:latin typeface="Calibri" panose="020F0502020204030204" pitchFamily="34" charset="0"/>
                <a:cs typeface="Calibri" panose="020F0502020204030204" pitchFamily="34" charset="0"/>
              </a:rPr>
              <a:t>Data Relevance To Target Audience</a:t>
            </a:r>
          </a:p>
        </p:txBody>
      </p:sp>
      <p:sp>
        <p:nvSpPr>
          <p:cNvPr id="3" name="Content Placeholder 2"/>
          <p:cNvSpPr>
            <a:spLocks noGrp="1"/>
          </p:cNvSpPr>
          <p:nvPr>
            <p:ph idx="1"/>
          </p:nvPr>
        </p:nvSpPr>
        <p:spPr>
          <a:xfrm>
            <a:off x="609600" y="1905000"/>
            <a:ext cx="7924800" cy="3810000"/>
          </a:xfrm>
        </p:spPr>
        <p:txBody>
          <a:bodyPr>
            <a:normAutofit/>
          </a:bodyPr>
          <a:lstStyle/>
          <a:p>
            <a:pPr>
              <a:lnSpc>
                <a:spcPct val="150000"/>
              </a:lnSpc>
            </a:pPr>
            <a:r>
              <a:rPr lang="en-US" sz="1400" dirty="0">
                <a:latin typeface="Calibri" panose="020F0502020204030204" pitchFamily="34" charset="0"/>
                <a:cs typeface="Calibri" panose="020F0502020204030204" pitchFamily="34" charset="0"/>
              </a:rPr>
              <a:t>Identify the deaths pattern in metropolitan or non-metropolitan areas</a:t>
            </a:r>
          </a:p>
          <a:p>
            <a:pPr>
              <a:lnSpc>
                <a:spcPct val="150000"/>
              </a:lnSpc>
            </a:pPr>
            <a:r>
              <a:rPr lang="en-US" sz="1400" dirty="0">
                <a:latin typeface="Calibri" panose="020F0502020204030204" pitchFamily="34" charset="0"/>
                <a:cs typeface="Calibri" panose="020F0502020204030204" pitchFamily="34" charset="0"/>
              </a:rPr>
              <a:t>Identify in which age group are the most deaths observed</a:t>
            </a:r>
          </a:p>
          <a:p>
            <a:pPr>
              <a:lnSpc>
                <a:spcPct val="150000"/>
              </a:lnSpc>
            </a:pPr>
            <a:r>
              <a:rPr lang="en-US" sz="1400" dirty="0">
                <a:latin typeface="Calibri" panose="020F0502020204030204" pitchFamily="34" charset="0"/>
                <a:cs typeface="Calibri" panose="020F0502020204030204" pitchFamily="34" charset="0"/>
              </a:rPr>
              <a:t>Identify the leading cause for death in each age group</a:t>
            </a:r>
          </a:p>
          <a:p>
            <a:pPr>
              <a:lnSpc>
                <a:spcPct val="150000"/>
              </a:lnSpc>
            </a:pPr>
            <a:r>
              <a:rPr lang="en-US" sz="1400" dirty="0">
                <a:latin typeface="Calibri" panose="020F0502020204030204" pitchFamily="34" charset="0"/>
                <a:cs typeface="Calibri" panose="020F0502020204030204" pitchFamily="34" charset="0"/>
              </a:rPr>
              <a:t>Increase the health consciousness among public </a:t>
            </a:r>
          </a:p>
          <a:p>
            <a:pPr>
              <a:lnSpc>
                <a:spcPct val="150000"/>
              </a:lnSpc>
            </a:pPr>
            <a:r>
              <a:rPr lang="en-US" sz="1400" dirty="0">
                <a:latin typeface="Calibri" panose="020F0502020204030204" pitchFamily="34" charset="0"/>
                <a:cs typeface="Calibri" panose="020F0502020204030204" pitchFamily="34" charset="0"/>
              </a:rPr>
              <a:t>Motivate public to practice a healthy lifestyle</a:t>
            </a:r>
          </a:p>
          <a:p>
            <a:pPr>
              <a:lnSpc>
                <a:spcPct val="150000"/>
              </a:lnSpc>
            </a:pPr>
            <a:r>
              <a:rPr lang="en-US" sz="1400" dirty="0">
                <a:latin typeface="Calibri" panose="020F0502020204030204" pitchFamily="34" charset="0"/>
                <a:cs typeface="Calibri" panose="020F0502020204030204" pitchFamily="34" charset="0"/>
              </a:rPr>
              <a:t>Doctors and Health Research Groups can educate public through the community health programs</a:t>
            </a:r>
          </a:p>
          <a:p>
            <a:pPr>
              <a:lnSpc>
                <a:spcPct val="150000"/>
              </a:lnSpc>
            </a:pPr>
            <a:r>
              <a:rPr lang="en-US" sz="1400" dirty="0">
                <a:latin typeface="Calibri" panose="020F0502020204030204" pitchFamily="34" charset="0"/>
                <a:cs typeface="Calibri" panose="020F0502020204030204" pitchFamily="34" charset="0"/>
              </a:rPr>
              <a:t>Medicine Companies can plan an effective strategy for sales of medicines </a:t>
            </a:r>
          </a:p>
          <a:p>
            <a:endParaRPr lang="en-US" sz="1400" dirty="0">
              <a:latin typeface="Calibri" panose="020F0502020204030204" pitchFamily="34" charset="0"/>
              <a:cs typeface="Calibri" panose="020F0502020204030204" pitchFamily="34" charset="0"/>
            </a:endParaRPr>
          </a:p>
          <a:p>
            <a:endParaRPr lang="en-US" sz="1400" dirty="0"/>
          </a:p>
        </p:txBody>
      </p:sp>
    </p:spTree>
    <p:extLst>
      <p:ext uri="{BB962C8B-B14F-4D97-AF65-F5344CB8AC3E}">
        <p14:creationId xmlns:p14="http://schemas.microsoft.com/office/powerpoint/2010/main" val="222491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305800" cy="563562"/>
          </a:xfrm>
        </p:spPr>
        <p:txBody>
          <a:bodyPr>
            <a:noAutofit/>
          </a:bodyPr>
          <a:lstStyle/>
          <a:p>
            <a:r>
              <a:rPr lang="en-US" sz="4000" b="1" dirty="0">
                <a:latin typeface="Calibri" panose="020F0502020204030204" pitchFamily="34" charset="0"/>
                <a:cs typeface="Calibri" panose="020F0502020204030204" pitchFamily="34" charset="0"/>
              </a:rPr>
              <a:t>Analysis &amp; Interpretation</a:t>
            </a:r>
          </a:p>
        </p:txBody>
      </p:sp>
      <p:pic>
        <p:nvPicPr>
          <p:cNvPr id="4" name="Content Placeholder 3">
            <a:extLst>
              <a:ext uri="{FF2B5EF4-FFF2-40B4-BE49-F238E27FC236}">
                <a16:creationId xmlns:a16="http://schemas.microsoft.com/office/drawing/2014/main" id="{46B48AAC-C952-4DBF-B1B4-A9C206EFD21E}"/>
              </a:ext>
            </a:extLst>
          </p:cNvPr>
          <p:cNvPicPr>
            <a:picLocks noGrp="1"/>
          </p:cNvPicPr>
          <p:nvPr>
            <p:ph idx="1"/>
          </p:nvPr>
        </p:nvPicPr>
        <p:blipFill>
          <a:blip r:embed="rId2"/>
          <a:stretch>
            <a:fillRect/>
          </a:stretch>
        </p:blipFill>
        <p:spPr>
          <a:xfrm>
            <a:off x="1524000" y="2895600"/>
            <a:ext cx="6324600" cy="3505200"/>
          </a:xfrm>
          <a:prstGeom prst="rect">
            <a:avLst/>
          </a:prstGeom>
        </p:spPr>
      </p:pic>
      <p:sp>
        <p:nvSpPr>
          <p:cNvPr id="6" name="Content Placeholder 2">
            <a:extLst>
              <a:ext uri="{FF2B5EF4-FFF2-40B4-BE49-F238E27FC236}">
                <a16:creationId xmlns:a16="http://schemas.microsoft.com/office/drawing/2014/main" id="{0A7A78E0-8C7D-45E3-8680-532832364FC5}"/>
              </a:ext>
            </a:extLst>
          </p:cNvPr>
          <p:cNvSpPr txBox="1">
            <a:spLocks/>
          </p:cNvSpPr>
          <p:nvPr/>
        </p:nvSpPr>
        <p:spPr>
          <a:xfrm>
            <a:off x="609600" y="1676400"/>
            <a:ext cx="7924800" cy="40386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r>
              <a:rPr lang="en-IN" dirty="0"/>
              <a:t>Cancer has the highest number of observed deaths as per below trend. It is the only cause of death which didn’t show any deviation in its trend. All the other causes recorded a decrease and an increase. And the Southern region has the highest number of deaths recorded in cancer category</a:t>
            </a:r>
          </a:p>
        </p:txBody>
      </p:sp>
    </p:spTree>
    <p:extLst>
      <p:ext uri="{BB962C8B-B14F-4D97-AF65-F5344CB8AC3E}">
        <p14:creationId xmlns:p14="http://schemas.microsoft.com/office/powerpoint/2010/main" val="3661739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E6AB-C8E0-44DB-A0B7-B2A40B59B329}"/>
              </a:ext>
            </a:extLst>
          </p:cNvPr>
          <p:cNvSpPr>
            <a:spLocks noGrp="1"/>
          </p:cNvSpPr>
          <p:nvPr>
            <p:ph type="title"/>
          </p:nvPr>
        </p:nvSpPr>
        <p:spPr>
          <a:xfrm>
            <a:off x="228600" y="155448"/>
            <a:ext cx="8458200" cy="1252728"/>
          </a:xfrm>
        </p:spPr>
        <p:txBody>
          <a:bodyPr>
            <a:normAutofit/>
          </a:bodyPr>
          <a:lstStyle/>
          <a:p>
            <a:r>
              <a:rPr lang="en-IN" sz="4000" b="1" dirty="0">
                <a:latin typeface="Calibri" panose="020F0502020204030204" pitchFamily="34" charset="0"/>
                <a:cs typeface="Calibri" panose="020F0502020204030204" pitchFamily="34" charset="0"/>
              </a:rPr>
              <a:t>Trend of Deaths by Age Group</a:t>
            </a:r>
          </a:p>
        </p:txBody>
      </p:sp>
      <p:sp>
        <p:nvSpPr>
          <p:cNvPr id="3" name="Content Placeholder 2">
            <a:extLst>
              <a:ext uri="{FF2B5EF4-FFF2-40B4-BE49-F238E27FC236}">
                <a16:creationId xmlns:a16="http://schemas.microsoft.com/office/drawing/2014/main" id="{3A4CB20E-6B68-4BF3-8651-E2D18410F27B}"/>
              </a:ext>
            </a:extLst>
          </p:cNvPr>
          <p:cNvSpPr>
            <a:spLocks noGrp="1"/>
          </p:cNvSpPr>
          <p:nvPr>
            <p:ph idx="1"/>
          </p:nvPr>
        </p:nvSpPr>
        <p:spPr/>
        <p:txBody>
          <a:bodyPr>
            <a:normAutofit/>
          </a:bodyPr>
          <a:lstStyle/>
          <a:p>
            <a:pPr marL="118872" indent="0">
              <a:buNone/>
            </a:pPr>
            <a:r>
              <a:rPr lang="en-IN" sz="1600" dirty="0">
                <a:latin typeface="Calibri" panose="020F0502020204030204" pitchFamily="34" charset="0"/>
                <a:cs typeface="Calibri" panose="020F0502020204030204" pitchFamily="34" charset="0"/>
              </a:rPr>
              <a:t>The number of observed deaths always exceeded the expected deaths. And also the age and number of deaths are proportional to each other </a:t>
            </a:r>
            <a:r>
              <a:rPr lang="en-IN" sz="1600" dirty="0" err="1">
                <a:latin typeface="Calibri" panose="020F0502020204030204" pitchFamily="34" charset="0"/>
                <a:cs typeface="Calibri" panose="020F0502020204030204" pitchFamily="34" charset="0"/>
              </a:rPr>
              <a:t>i.e</a:t>
            </a:r>
            <a:r>
              <a:rPr lang="en-IN" sz="1600" dirty="0">
                <a:latin typeface="Calibri" panose="020F0502020204030204" pitchFamily="34" charset="0"/>
                <a:cs typeface="Calibri" panose="020F0502020204030204" pitchFamily="34" charset="0"/>
              </a:rPr>
              <a:t> as the age increases, so did the number of deaths.</a:t>
            </a:r>
          </a:p>
        </p:txBody>
      </p:sp>
      <p:pic>
        <p:nvPicPr>
          <p:cNvPr id="4" name="Picture 3" descr="A close up of a map&#10;&#10;Description generated with high confidence">
            <a:extLst>
              <a:ext uri="{FF2B5EF4-FFF2-40B4-BE49-F238E27FC236}">
                <a16:creationId xmlns:a16="http://schemas.microsoft.com/office/drawing/2014/main" id="{E7F1BEFD-9C9F-4DB9-BF55-D4507A22A35D}"/>
              </a:ext>
            </a:extLst>
          </p:cNvPr>
          <p:cNvPicPr/>
          <p:nvPr/>
        </p:nvPicPr>
        <p:blipFill>
          <a:blip r:embed="rId2">
            <a:extLst>
              <a:ext uri="{28A0092B-C50C-407E-A947-70E740481C1C}">
                <a14:useLocalDpi xmlns:a14="http://schemas.microsoft.com/office/drawing/2010/main" val="0"/>
              </a:ext>
            </a:extLst>
          </a:blip>
          <a:stretch>
            <a:fillRect/>
          </a:stretch>
        </p:blipFill>
        <p:spPr>
          <a:xfrm>
            <a:off x="1143000" y="2819400"/>
            <a:ext cx="6324600" cy="3272473"/>
          </a:xfrm>
          <a:prstGeom prst="rect">
            <a:avLst/>
          </a:prstGeom>
        </p:spPr>
      </p:pic>
    </p:spTree>
    <p:extLst>
      <p:ext uri="{BB962C8B-B14F-4D97-AF65-F5344CB8AC3E}">
        <p14:creationId xmlns:p14="http://schemas.microsoft.com/office/powerpoint/2010/main" val="2863554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TM10001103[[fn=Headlines]]</Template>
  <TotalTime>287</TotalTime>
  <Words>712</Words>
  <Application>Microsoft Office PowerPoint</Application>
  <PresentationFormat>On-screen Show (4:3)</PresentationFormat>
  <Paragraphs>90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Wingdings</vt:lpstr>
      <vt:lpstr>Wingdings 2</vt:lpstr>
      <vt:lpstr>Wingdings 3</vt:lpstr>
      <vt:lpstr>Module</vt:lpstr>
      <vt:lpstr>  Data Miners</vt:lpstr>
      <vt:lpstr>Agenda</vt:lpstr>
      <vt:lpstr>About data – Excess deaths and causes</vt:lpstr>
      <vt:lpstr>About data – Excess deaths and causes</vt:lpstr>
      <vt:lpstr>Meta Data </vt:lpstr>
      <vt:lpstr>Research Questions </vt:lpstr>
      <vt:lpstr>Data Relevance To Target Audience</vt:lpstr>
      <vt:lpstr>Analysis &amp; Interpretation</vt:lpstr>
      <vt:lpstr>Trend of Deaths by Age Group</vt:lpstr>
      <vt:lpstr>Comparison of Average of Deaths by Region</vt:lpstr>
      <vt:lpstr>Comparison of Average of Deaths by Locality</vt:lpstr>
      <vt:lpstr>Derived Decisions</vt:lpstr>
      <vt:lpstr>Derived Decisions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Miners</dc:title>
  <dc:creator>Praseeda Pisipati</dc:creator>
  <cp:lastModifiedBy>Praseeda Sasanka Pisipati</cp:lastModifiedBy>
  <cp:revision>48</cp:revision>
  <dcterms:created xsi:type="dcterms:W3CDTF">2006-08-16T00:00:00Z</dcterms:created>
  <dcterms:modified xsi:type="dcterms:W3CDTF">2017-12-06T03:12:20Z</dcterms:modified>
</cp:coreProperties>
</file>