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rial" panose="020B0604020202020204" pitchFamily="34" charset="0"/>
      <p:regular r:id="rId15"/>
    </p:embeddedFont>
    <p:embeddedFont>
      <p:font typeface="Arial Bold" panose="020B0704020202020204" pitchFamily="34" charset="0"/>
      <p:regular r:id="rId16"/>
      <p:bold r:id="rId17"/>
    </p:embeddedFont>
    <p:embeddedFont>
      <p:font typeface="Calibri" panose="020F0502020204030204" pitchFamily="34" charset="0"/>
      <p:regular r:id="rId18"/>
      <p:bold r:id="rId19"/>
      <p:italic r:id="rId20"/>
      <p:boldItalic r:id="rId21"/>
    </p:embeddedFont>
    <p:embeddedFont>
      <p:font typeface="Canva Sans" panose="020B0604020202020204" charset="0"/>
      <p:regular r:id="rId22"/>
    </p:embeddedFont>
    <p:embeddedFont>
      <p:font typeface="Gotham"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538" y="2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en Waikar" userId="64e0039e23c61ee9" providerId="LiveId" clId="{51BCF8BA-02D6-4B84-9CB4-738F47732C32}"/>
    <pc:docChg chg="modSld">
      <pc:chgData name="Prasen Waikar" userId="64e0039e23c61ee9" providerId="LiveId" clId="{51BCF8BA-02D6-4B84-9CB4-738F47732C32}" dt="2025-02-08T12:18:28.630" v="23" actId="20577"/>
      <pc:docMkLst>
        <pc:docMk/>
      </pc:docMkLst>
      <pc:sldChg chg="modSp mod">
        <pc:chgData name="Prasen Waikar" userId="64e0039e23c61ee9" providerId="LiveId" clId="{51BCF8BA-02D6-4B84-9CB4-738F47732C32}" dt="2025-02-08T12:02:18.105" v="1" actId="14100"/>
        <pc:sldMkLst>
          <pc:docMk/>
          <pc:sldMk cId="0" sldId="257"/>
        </pc:sldMkLst>
        <pc:spChg chg="mod">
          <ac:chgData name="Prasen Waikar" userId="64e0039e23c61ee9" providerId="LiveId" clId="{51BCF8BA-02D6-4B84-9CB4-738F47732C32}" dt="2025-02-08T12:02:18.105" v="1" actId="14100"/>
          <ac:spMkLst>
            <pc:docMk/>
            <pc:sldMk cId="0" sldId="257"/>
            <ac:spMk id="45" creationId="{00000000-0000-0000-0000-000000000000}"/>
          </ac:spMkLst>
        </pc:spChg>
        <pc:spChg chg="mod">
          <ac:chgData name="Prasen Waikar" userId="64e0039e23c61ee9" providerId="LiveId" clId="{51BCF8BA-02D6-4B84-9CB4-738F47732C32}" dt="2025-02-08T12:02:13.760" v="0" actId="1076"/>
          <ac:spMkLst>
            <pc:docMk/>
            <pc:sldMk cId="0" sldId="257"/>
            <ac:spMk id="47" creationId="{00000000-0000-0000-0000-000000000000}"/>
          </ac:spMkLst>
        </pc:spChg>
      </pc:sldChg>
      <pc:sldChg chg="modSp mod">
        <pc:chgData name="Prasen Waikar" userId="64e0039e23c61ee9" providerId="LiveId" clId="{51BCF8BA-02D6-4B84-9CB4-738F47732C32}" dt="2025-02-08T12:03:11.519" v="3" actId="14100"/>
        <pc:sldMkLst>
          <pc:docMk/>
          <pc:sldMk cId="0" sldId="264"/>
        </pc:sldMkLst>
        <pc:spChg chg="mod">
          <ac:chgData name="Prasen Waikar" userId="64e0039e23c61ee9" providerId="LiveId" clId="{51BCF8BA-02D6-4B84-9CB4-738F47732C32}" dt="2025-02-08T12:03:04.723" v="2" actId="14100"/>
          <ac:spMkLst>
            <pc:docMk/>
            <pc:sldMk cId="0" sldId="264"/>
            <ac:spMk id="52" creationId="{00000000-0000-0000-0000-000000000000}"/>
          </ac:spMkLst>
        </pc:spChg>
        <pc:spChg chg="mod">
          <ac:chgData name="Prasen Waikar" userId="64e0039e23c61ee9" providerId="LiveId" clId="{51BCF8BA-02D6-4B84-9CB4-738F47732C32}" dt="2025-02-08T12:03:11.519" v="3" actId="14100"/>
          <ac:spMkLst>
            <pc:docMk/>
            <pc:sldMk cId="0" sldId="264"/>
            <ac:spMk id="54" creationId="{00000000-0000-0000-0000-000000000000}"/>
          </ac:spMkLst>
        </pc:spChg>
      </pc:sldChg>
      <pc:sldChg chg="modSp mod">
        <pc:chgData name="Prasen Waikar" userId="64e0039e23c61ee9" providerId="LiveId" clId="{51BCF8BA-02D6-4B84-9CB4-738F47732C32}" dt="2025-02-08T12:18:28.630" v="23" actId="20577"/>
        <pc:sldMkLst>
          <pc:docMk/>
          <pc:sldMk cId="0" sldId="266"/>
        </pc:sldMkLst>
        <pc:spChg chg="mod">
          <ac:chgData name="Prasen Waikar" userId="64e0039e23c61ee9" providerId="LiveId" clId="{51BCF8BA-02D6-4B84-9CB4-738F47732C32}" dt="2025-02-08T12:18:28.630" v="23" actId="20577"/>
          <ac:spMkLst>
            <pc:docMk/>
            <pc:sldMk cId="0" sldId="266"/>
            <ac:spMk id="4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6384897" y="5379918"/>
            <a:ext cx="6059445" cy="605944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5720762" y="6964430"/>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2">
              <a:alphaModFix amt="53000"/>
              <a:extLst>
                <a:ext uri="{96DAC541-7B7A-43D3-8B79-37D633B846F1}">
                  <asvg:svgBlip xmlns:asvg="http://schemas.microsoft.com/office/drawing/2016/SVG/main" r:embed="rId3"/>
                </a:ext>
              </a:extLst>
            </a:blip>
            <a:stretch>
              <a:fillRect r="-204881"/>
            </a:stretch>
          </a:blipFill>
        </p:spPr>
      </p:sp>
      <p:grpSp>
        <p:nvGrpSpPr>
          <p:cNvPr id="6" name="Group 6"/>
          <p:cNvGrpSpPr/>
          <p:nvPr/>
        </p:nvGrpSpPr>
        <p:grpSpPr>
          <a:xfrm>
            <a:off x="2705335" y="4338404"/>
            <a:ext cx="12198237" cy="2291464"/>
            <a:chOff x="0" y="0"/>
            <a:chExt cx="3212705" cy="603513"/>
          </a:xfrm>
        </p:grpSpPr>
        <p:sp>
          <p:nvSpPr>
            <p:cNvPr id="7" name="Freeform 7"/>
            <p:cNvSpPr/>
            <p:nvPr/>
          </p:nvSpPr>
          <p:spPr>
            <a:xfrm>
              <a:off x="0" y="0"/>
              <a:ext cx="3212704" cy="603513"/>
            </a:xfrm>
            <a:custGeom>
              <a:avLst/>
              <a:gdLst/>
              <a:ahLst/>
              <a:cxnLst/>
              <a:rect l="l" t="t" r="r" b="b"/>
              <a:pathLst>
                <a:path w="3212704" h="603513">
                  <a:moveTo>
                    <a:pt x="0" y="0"/>
                  </a:moveTo>
                  <a:lnTo>
                    <a:pt x="3212704" y="0"/>
                  </a:lnTo>
                  <a:lnTo>
                    <a:pt x="3212704" y="603513"/>
                  </a:lnTo>
                  <a:lnTo>
                    <a:pt x="0" y="603513"/>
                  </a:lnTo>
                  <a:close/>
                </a:path>
              </a:pathLst>
            </a:custGeom>
            <a:solidFill>
              <a:srgbClr val="FFFEFE"/>
            </a:solidFill>
          </p:spPr>
        </p:sp>
        <p:sp>
          <p:nvSpPr>
            <p:cNvPr id="8" name="TextBox 8"/>
            <p:cNvSpPr txBox="1"/>
            <p:nvPr/>
          </p:nvSpPr>
          <p:spPr>
            <a:xfrm>
              <a:off x="0" y="-28575"/>
              <a:ext cx="3212705" cy="632088"/>
            </a:xfrm>
            <a:prstGeom prst="rect">
              <a:avLst/>
            </a:prstGeom>
          </p:spPr>
          <p:txBody>
            <a:bodyPr lIns="50800" tIns="50800" rIns="50800" bIns="50800" rtlCol="0" anchor="ctr"/>
            <a:lstStyle/>
            <a:p>
              <a:pPr algn="ctr">
                <a:lnSpc>
                  <a:spcPts val="2380"/>
                </a:lnSpc>
              </a:pPr>
              <a:endParaRPr/>
            </a:p>
          </p:txBody>
        </p:sp>
      </p:grpSp>
      <p:sp>
        <p:nvSpPr>
          <p:cNvPr id="9" name="Freeform 9"/>
          <p:cNvSpPr/>
          <p:nvPr/>
        </p:nvSpPr>
        <p:spPr>
          <a:xfrm>
            <a:off x="6559381" y="7311685"/>
            <a:ext cx="5169239" cy="3146817"/>
          </a:xfrm>
          <a:custGeom>
            <a:avLst/>
            <a:gdLst/>
            <a:ahLst/>
            <a:cxnLst/>
            <a:rect l="l" t="t" r="r" b="b"/>
            <a:pathLst>
              <a:path w="5169239" h="3146817">
                <a:moveTo>
                  <a:pt x="0" y="0"/>
                </a:moveTo>
                <a:lnTo>
                  <a:pt x="5169238" y="0"/>
                </a:lnTo>
                <a:lnTo>
                  <a:pt x="5169238" y="3146816"/>
                </a:lnTo>
                <a:lnTo>
                  <a:pt x="0" y="3146816"/>
                </a:lnTo>
                <a:lnTo>
                  <a:pt x="0" y="0"/>
                </a:lnTo>
                <a:close/>
              </a:path>
            </a:pathLst>
          </a:custGeom>
          <a:blipFill>
            <a:blip r:embed="rId4"/>
            <a:stretch>
              <a:fillRect t="-4353" b="-4353"/>
            </a:stretch>
          </a:blipFill>
        </p:spPr>
      </p:sp>
      <p:sp>
        <p:nvSpPr>
          <p:cNvPr id="10" name="Freeform 10"/>
          <p:cNvSpPr/>
          <p:nvPr/>
        </p:nvSpPr>
        <p:spPr>
          <a:xfrm>
            <a:off x="6316495" y="-96245"/>
            <a:ext cx="5655011" cy="2249890"/>
          </a:xfrm>
          <a:custGeom>
            <a:avLst/>
            <a:gdLst/>
            <a:ahLst/>
            <a:cxnLst/>
            <a:rect l="l" t="t" r="r" b="b"/>
            <a:pathLst>
              <a:path w="5655011" h="2249890">
                <a:moveTo>
                  <a:pt x="0" y="0"/>
                </a:moveTo>
                <a:lnTo>
                  <a:pt x="5655010" y="0"/>
                </a:lnTo>
                <a:lnTo>
                  <a:pt x="5655010" y="2249890"/>
                </a:lnTo>
                <a:lnTo>
                  <a:pt x="0" y="2249890"/>
                </a:lnTo>
                <a:lnTo>
                  <a:pt x="0" y="0"/>
                </a:lnTo>
                <a:close/>
              </a:path>
            </a:pathLst>
          </a:custGeom>
          <a:blipFill>
            <a:blip r:embed="rId5"/>
            <a:stretch>
              <a:fillRect t="-10555" b="-15117"/>
            </a:stretch>
          </a:blipFill>
        </p:spPr>
      </p:sp>
      <p:grpSp>
        <p:nvGrpSpPr>
          <p:cNvPr id="11" name="Group 11"/>
          <p:cNvGrpSpPr/>
          <p:nvPr/>
        </p:nvGrpSpPr>
        <p:grpSpPr>
          <a:xfrm>
            <a:off x="-9965724" y="-1383136"/>
            <a:ext cx="10994424" cy="10994424"/>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603704" y="2040340"/>
            <a:ext cx="17080592" cy="3710302"/>
          </a:xfrm>
          <a:prstGeom prst="rect">
            <a:avLst/>
          </a:prstGeom>
        </p:spPr>
        <p:txBody>
          <a:bodyPr lIns="0" tIns="0" rIns="0" bIns="0" rtlCol="0" anchor="t">
            <a:spAutoFit/>
          </a:bodyPr>
          <a:lstStyle/>
          <a:p>
            <a:pPr algn="ctr">
              <a:lnSpc>
                <a:spcPts val="11760"/>
              </a:lnSpc>
            </a:pPr>
            <a:r>
              <a:rPr lang="en-US" sz="8400" b="1">
                <a:solidFill>
                  <a:srgbClr val="000000"/>
                </a:solidFill>
                <a:latin typeface="Arial Bold"/>
                <a:ea typeface="Arial Bold"/>
                <a:cs typeface="Arial Bold"/>
                <a:sym typeface="Arial Bold"/>
              </a:rPr>
              <a:t>Predicting Coupon Acceptance on E-commerce Platforms  </a:t>
            </a:r>
          </a:p>
          <a:p>
            <a:pPr algn="ctr">
              <a:lnSpc>
                <a:spcPts val="4479"/>
              </a:lnSpc>
            </a:pPr>
            <a:r>
              <a:rPr lang="en-US" sz="3199">
                <a:solidFill>
                  <a:srgbClr val="000000"/>
                </a:solidFill>
                <a:latin typeface="Arial"/>
                <a:ea typeface="Arial"/>
                <a:cs typeface="Arial"/>
                <a:sym typeface="Arial"/>
              </a:rPr>
              <a:t>A Machine Learning Approach to Enhancing E-Commerce Business Performance</a:t>
            </a:r>
          </a:p>
        </p:txBody>
      </p:sp>
      <p:sp>
        <p:nvSpPr>
          <p:cNvPr id="15" name="TextBox 15"/>
          <p:cNvSpPr txBox="1"/>
          <p:nvPr/>
        </p:nvSpPr>
        <p:spPr>
          <a:xfrm>
            <a:off x="6062578" y="6205515"/>
            <a:ext cx="5873066" cy="991870"/>
          </a:xfrm>
          <a:prstGeom prst="rect">
            <a:avLst/>
          </a:prstGeom>
        </p:spPr>
        <p:txBody>
          <a:bodyPr lIns="0" tIns="0" rIns="0" bIns="0" rtlCol="0" anchor="t">
            <a:spAutoFit/>
          </a:bodyPr>
          <a:lstStyle/>
          <a:p>
            <a:pPr algn="ctr">
              <a:lnSpc>
                <a:spcPts val="7279"/>
              </a:lnSpc>
            </a:pPr>
            <a:r>
              <a:rPr lang="en-US" sz="5199" b="1">
                <a:solidFill>
                  <a:srgbClr val="000000"/>
                </a:solidFill>
                <a:latin typeface="Arial Bold"/>
                <a:ea typeface="Arial Bold"/>
                <a:cs typeface="Arial Bold"/>
                <a:sym typeface="Arial Bold"/>
              </a:rPr>
              <a:t>Prasen Waikar</a:t>
            </a:r>
          </a:p>
        </p:txBody>
      </p:sp>
      <p:sp>
        <p:nvSpPr>
          <p:cNvPr id="16" name="TextBox 16"/>
          <p:cNvSpPr txBox="1"/>
          <p:nvPr/>
        </p:nvSpPr>
        <p:spPr>
          <a:xfrm>
            <a:off x="5884532" y="7373843"/>
            <a:ext cx="6518935" cy="453390"/>
          </a:xfrm>
          <a:prstGeom prst="rect">
            <a:avLst/>
          </a:prstGeom>
        </p:spPr>
        <p:txBody>
          <a:bodyPr lIns="0" tIns="0" rIns="0" bIns="0" rtlCol="0" anchor="t">
            <a:spAutoFit/>
          </a:bodyPr>
          <a:lstStyle/>
          <a:p>
            <a:pPr algn="ctr">
              <a:lnSpc>
                <a:spcPts val="3359"/>
              </a:lnSpc>
            </a:pPr>
            <a:r>
              <a:rPr lang="en-US" sz="2400" b="1">
                <a:solidFill>
                  <a:srgbClr val="000000"/>
                </a:solidFill>
                <a:latin typeface="Arial Bold"/>
                <a:ea typeface="Arial Bold"/>
                <a:cs typeface="Arial Bold"/>
                <a:sym typeface="Arial Bold"/>
              </a:rPr>
              <a:t>8/02/2025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684" y="1324983"/>
            <a:ext cx="508158" cy="543805"/>
            <a:chOff x="0" y="0"/>
            <a:chExt cx="812800" cy="869819"/>
          </a:xfrm>
        </p:grpSpPr>
        <p:sp>
          <p:nvSpPr>
            <p:cNvPr id="3" name="Freeform 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 name="TextBox 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5" name="Group 5"/>
          <p:cNvGrpSpPr/>
          <p:nvPr/>
        </p:nvGrpSpPr>
        <p:grpSpPr>
          <a:xfrm>
            <a:off x="446684" y="3805005"/>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8" name="Group 8"/>
          <p:cNvGrpSpPr/>
          <p:nvPr/>
        </p:nvGrpSpPr>
        <p:grpSpPr>
          <a:xfrm>
            <a:off x="446684" y="2564994"/>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446684" y="4425010"/>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14" name="Group 14"/>
          <p:cNvGrpSpPr/>
          <p:nvPr/>
        </p:nvGrpSpPr>
        <p:grpSpPr>
          <a:xfrm>
            <a:off x="446684" y="3185000"/>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446684" y="5045016"/>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0" name="Group 20"/>
          <p:cNvGrpSpPr/>
          <p:nvPr/>
        </p:nvGrpSpPr>
        <p:grpSpPr>
          <a:xfrm>
            <a:off x="446684" y="5665021"/>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3" name="Group 23"/>
          <p:cNvGrpSpPr/>
          <p:nvPr/>
        </p:nvGrpSpPr>
        <p:grpSpPr>
          <a:xfrm>
            <a:off x="446684" y="7353690"/>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grpSp>
        <p:nvGrpSpPr>
          <p:cNvPr id="26" name="Group 26"/>
          <p:cNvGrpSpPr/>
          <p:nvPr/>
        </p:nvGrpSpPr>
        <p:grpSpPr>
          <a:xfrm>
            <a:off x="204532" y="6285027"/>
            <a:ext cx="992463" cy="99246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9</a:t>
              </a:r>
            </a:p>
          </p:txBody>
        </p:sp>
      </p:grpSp>
      <p:grpSp>
        <p:nvGrpSpPr>
          <p:cNvPr id="29" name="Group 29"/>
          <p:cNvGrpSpPr/>
          <p:nvPr/>
        </p:nvGrpSpPr>
        <p:grpSpPr>
          <a:xfrm>
            <a:off x="446684" y="1944989"/>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32" name="Group 32"/>
          <p:cNvGrpSpPr/>
          <p:nvPr/>
        </p:nvGrpSpPr>
        <p:grpSpPr>
          <a:xfrm>
            <a:off x="446684" y="7973695"/>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11</a:t>
              </a:r>
            </a:p>
          </p:txBody>
        </p:sp>
      </p:grpSp>
      <p:grpSp>
        <p:nvGrpSpPr>
          <p:cNvPr id="35" name="Group 35"/>
          <p:cNvGrpSpPr/>
          <p:nvPr/>
        </p:nvGrpSpPr>
        <p:grpSpPr>
          <a:xfrm>
            <a:off x="446684" y="8593701"/>
            <a:ext cx="508158" cy="543805"/>
            <a:chOff x="0" y="0"/>
            <a:chExt cx="812800" cy="869819"/>
          </a:xfrm>
        </p:grpSpPr>
        <p:sp>
          <p:nvSpPr>
            <p:cNvPr id="36" name="Freeform 3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7" name="TextBox 3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12</a:t>
              </a:r>
            </a:p>
          </p:txBody>
        </p:sp>
      </p:grpSp>
      <p:grpSp>
        <p:nvGrpSpPr>
          <p:cNvPr id="38" name="Group 38"/>
          <p:cNvGrpSpPr/>
          <p:nvPr/>
        </p:nvGrpSpPr>
        <p:grpSpPr>
          <a:xfrm>
            <a:off x="-1545302" y="-1557199"/>
            <a:ext cx="3499668" cy="13405540"/>
            <a:chOff x="0" y="0"/>
            <a:chExt cx="212191" cy="812800"/>
          </a:xfrm>
        </p:grpSpPr>
        <p:sp>
          <p:nvSpPr>
            <p:cNvPr id="39" name="Freeform 39"/>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0" name="TextBox 40"/>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11911280" y="-5475951"/>
            <a:ext cx="12753441" cy="12753441"/>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3" name="TextBox 43"/>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4" name="Freeform 44"/>
          <p:cNvSpPr/>
          <p:nvPr/>
        </p:nvSpPr>
        <p:spPr>
          <a:xfrm>
            <a:off x="3212042" y="760730"/>
            <a:ext cx="12653585" cy="9412211"/>
          </a:xfrm>
          <a:custGeom>
            <a:avLst/>
            <a:gdLst/>
            <a:ahLst/>
            <a:cxnLst/>
            <a:rect l="l" t="t" r="r" b="b"/>
            <a:pathLst>
              <a:path w="12653585" h="9412211">
                <a:moveTo>
                  <a:pt x="0" y="0"/>
                </a:moveTo>
                <a:lnTo>
                  <a:pt x="12653585" y="0"/>
                </a:lnTo>
                <a:lnTo>
                  <a:pt x="12653585" y="9412211"/>
                </a:lnTo>
                <a:lnTo>
                  <a:pt x="0" y="9412211"/>
                </a:lnTo>
                <a:lnTo>
                  <a:pt x="0" y="0"/>
                </a:lnTo>
                <a:close/>
              </a:path>
            </a:pathLst>
          </a:custGeom>
          <a:blipFill>
            <a:blip r:embed="rId2"/>
            <a:stretch>
              <a:fillRect t="-492"/>
            </a:stretch>
          </a:blipFill>
        </p:spPr>
      </p:sp>
      <p:sp>
        <p:nvSpPr>
          <p:cNvPr id="45" name="TextBox 45"/>
          <p:cNvSpPr txBox="1"/>
          <p:nvPr/>
        </p:nvSpPr>
        <p:spPr>
          <a:xfrm>
            <a:off x="5060494" y="113030"/>
            <a:ext cx="8167012" cy="604520"/>
          </a:xfrm>
          <a:prstGeom prst="rect">
            <a:avLst/>
          </a:prstGeom>
        </p:spPr>
        <p:txBody>
          <a:bodyPr lIns="0" tIns="0" rIns="0" bIns="0" rtlCol="0" anchor="t">
            <a:spAutoFit/>
          </a:bodyPr>
          <a:lstStyle/>
          <a:p>
            <a:pPr algn="ctr">
              <a:lnSpc>
                <a:spcPts val="4479"/>
              </a:lnSpc>
            </a:pPr>
            <a:r>
              <a:rPr lang="en-US" sz="3199" b="1">
                <a:solidFill>
                  <a:srgbClr val="000000"/>
                </a:solidFill>
                <a:latin typeface="Arial Bold"/>
                <a:ea typeface="Arial Bold"/>
                <a:cs typeface="Arial Bold"/>
                <a:sym typeface="Arial Bold"/>
              </a:rPr>
              <a:t>Algorithms and Accuracy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684" y="1324983"/>
            <a:ext cx="508158" cy="543805"/>
            <a:chOff x="0" y="0"/>
            <a:chExt cx="812800" cy="869819"/>
          </a:xfrm>
        </p:grpSpPr>
        <p:sp>
          <p:nvSpPr>
            <p:cNvPr id="3" name="Freeform 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 name="TextBox 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5" name="Group 5"/>
          <p:cNvGrpSpPr/>
          <p:nvPr/>
        </p:nvGrpSpPr>
        <p:grpSpPr>
          <a:xfrm>
            <a:off x="446684" y="3805005"/>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8" name="Group 8"/>
          <p:cNvGrpSpPr/>
          <p:nvPr/>
        </p:nvGrpSpPr>
        <p:grpSpPr>
          <a:xfrm>
            <a:off x="446684" y="2564994"/>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446684" y="4425010"/>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14" name="Group 14"/>
          <p:cNvGrpSpPr/>
          <p:nvPr/>
        </p:nvGrpSpPr>
        <p:grpSpPr>
          <a:xfrm>
            <a:off x="446684" y="3185000"/>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446684" y="5045016"/>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0" name="Group 20"/>
          <p:cNvGrpSpPr/>
          <p:nvPr/>
        </p:nvGrpSpPr>
        <p:grpSpPr>
          <a:xfrm>
            <a:off x="446684" y="5665021"/>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3" name="Group 23"/>
          <p:cNvGrpSpPr/>
          <p:nvPr/>
        </p:nvGrpSpPr>
        <p:grpSpPr>
          <a:xfrm>
            <a:off x="446684" y="6285027"/>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26" name="Group 26"/>
          <p:cNvGrpSpPr/>
          <p:nvPr/>
        </p:nvGrpSpPr>
        <p:grpSpPr>
          <a:xfrm>
            <a:off x="204532" y="6905032"/>
            <a:ext cx="992463" cy="99246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10</a:t>
              </a:r>
            </a:p>
          </p:txBody>
        </p:sp>
      </p:grpSp>
      <p:grpSp>
        <p:nvGrpSpPr>
          <p:cNvPr id="29" name="Group 29"/>
          <p:cNvGrpSpPr/>
          <p:nvPr/>
        </p:nvGrpSpPr>
        <p:grpSpPr>
          <a:xfrm>
            <a:off x="446684" y="1944989"/>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32" name="Group 32"/>
          <p:cNvGrpSpPr/>
          <p:nvPr/>
        </p:nvGrpSpPr>
        <p:grpSpPr>
          <a:xfrm>
            <a:off x="446684" y="7973695"/>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11</a:t>
              </a:r>
            </a:p>
          </p:txBody>
        </p:sp>
      </p:grpSp>
      <p:grpSp>
        <p:nvGrpSpPr>
          <p:cNvPr id="35" name="Group 35"/>
          <p:cNvGrpSpPr/>
          <p:nvPr/>
        </p:nvGrpSpPr>
        <p:grpSpPr>
          <a:xfrm>
            <a:off x="446684" y="8593701"/>
            <a:ext cx="508158" cy="543805"/>
            <a:chOff x="0" y="0"/>
            <a:chExt cx="812800" cy="869819"/>
          </a:xfrm>
        </p:grpSpPr>
        <p:sp>
          <p:nvSpPr>
            <p:cNvPr id="36" name="Freeform 3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7" name="TextBox 3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12</a:t>
              </a:r>
            </a:p>
          </p:txBody>
        </p:sp>
      </p:grpSp>
      <p:grpSp>
        <p:nvGrpSpPr>
          <p:cNvPr id="38" name="Group 38"/>
          <p:cNvGrpSpPr/>
          <p:nvPr/>
        </p:nvGrpSpPr>
        <p:grpSpPr>
          <a:xfrm>
            <a:off x="-1545302" y="-1557199"/>
            <a:ext cx="3499668" cy="13405540"/>
            <a:chOff x="0" y="0"/>
            <a:chExt cx="212191" cy="812800"/>
          </a:xfrm>
        </p:grpSpPr>
        <p:sp>
          <p:nvSpPr>
            <p:cNvPr id="39" name="Freeform 39"/>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0" name="TextBox 40"/>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41" name="TextBox 41"/>
          <p:cNvSpPr txBox="1"/>
          <p:nvPr/>
        </p:nvSpPr>
        <p:spPr>
          <a:xfrm>
            <a:off x="1668140" y="447675"/>
            <a:ext cx="9168646" cy="604520"/>
          </a:xfrm>
          <a:prstGeom prst="rect">
            <a:avLst/>
          </a:prstGeom>
        </p:spPr>
        <p:txBody>
          <a:bodyPr lIns="0" tIns="0" rIns="0" bIns="0" rtlCol="0" anchor="t">
            <a:spAutoFit/>
          </a:bodyPr>
          <a:lstStyle/>
          <a:p>
            <a:pPr algn="ctr">
              <a:lnSpc>
                <a:spcPts val="4479"/>
              </a:lnSpc>
            </a:pPr>
            <a:r>
              <a:rPr lang="en-US" sz="3199" b="1">
                <a:solidFill>
                  <a:srgbClr val="000000"/>
                </a:solidFill>
                <a:latin typeface="Arial Bold"/>
                <a:ea typeface="Arial Bold"/>
                <a:cs typeface="Arial Bold"/>
                <a:sym typeface="Arial Bold"/>
              </a:rPr>
              <a:t>Phase 4: Business Impact &amp; Recommendations</a:t>
            </a:r>
          </a:p>
        </p:txBody>
      </p:sp>
      <p:sp>
        <p:nvSpPr>
          <p:cNvPr id="42" name="TextBox 42"/>
          <p:cNvSpPr txBox="1"/>
          <p:nvPr/>
        </p:nvSpPr>
        <p:spPr>
          <a:xfrm>
            <a:off x="1954366" y="2305786"/>
            <a:ext cx="15973662" cy="5692775"/>
          </a:xfrm>
          <a:prstGeom prst="rect">
            <a:avLst/>
          </a:prstGeom>
        </p:spPr>
        <p:txBody>
          <a:bodyPr lIns="0" tIns="0" rIns="0" bIns="0" rtlCol="0" anchor="t">
            <a:spAutoFit/>
          </a:bodyPr>
          <a:lstStyle/>
          <a:p>
            <a:pPr marL="604519" lvl="1" indent="-302260" algn="l">
              <a:lnSpc>
                <a:spcPts val="4059"/>
              </a:lnSpc>
              <a:buFont typeface="Arial"/>
              <a:buChar char="•"/>
            </a:pPr>
            <a:r>
              <a:rPr lang="en-US" sz="2799" dirty="0">
                <a:solidFill>
                  <a:srgbClr val="000000"/>
                </a:solidFill>
                <a:latin typeface="Arial"/>
                <a:ea typeface="Arial"/>
                <a:cs typeface="Arial"/>
                <a:sym typeface="Arial"/>
              </a:rPr>
              <a:t>Target Young &amp; Single Customers: Since they had the highest acceptance rate, sending them time-sensitive coupons could drive engagement.</a:t>
            </a:r>
          </a:p>
          <a:p>
            <a:pPr algn="l">
              <a:lnSpc>
                <a:spcPts val="4059"/>
              </a:lnSpc>
            </a:pPr>
            <a:endParaRPr lang="en-US" sz="2799" dirty="0">
              <a:solidFill>
                <a:srgbClr val="000000"/>
              </a:solidFill>
              <a:latin typeface="Arial"/>
              <a:ea typeface="Arial"/>
              <a:cs typeface="Arial"/>
              <a:sym typeface="Arial"/>
            </a:endParaRPr>
          </a:p>
          <a:p>
            <a:pPr marL="604519" lvl="1" indent="-302260" algn="l">
              <a:lnSpc>
                <a:spcPts val="4059"/>
              </a:lnSpc>
              <a:buFont typeface="Arial"/>
              <a:buChar char="•"/>
            </a:pPr>
            <a:r>
              <a:rPr lang="en-US" sz="2799" dirty="0">
                <a:solidFill>
                  <a:srgbClr val="000000"/>
                </a:solidFill>
                <a:latin typeface="Arial"/>
                <a:ea typeface="Arial"/>
                <a:cs typeface="Arial"/>
                <a:sym typeface="Arial"/>
              </a:rPr>
              <a:t>Prioritize Carry-Out &amp; Takeaway Offers: These were the most redeemed coupons, making them the best choice for promotions.</a:t>
            </a:r>
          </a:p>
          <a:p>
            <a:pPr algn="l">
              <a:lnSpc>
                <a:spcPts val="4059"/>
              </a:lnSpc>
            </a:pPr>
            <a:endParaRPr lang="en-US" sz="2799" dirty="0">
              <a:solidFill>
                <a:srgbClr val="000000"/>
              </a:solidFill>
              <a:latin typeface="Arial"/>
              <a:ea typeface="Arial"/>
              <a:cs typeface="Arial"/>
              <a:sym typeface="Arial"/>
            </a:endParaRPr>
          </a:p>
          <a:p>
            <a:pPr marL="604519" lvl="1" indent="-302260" algn="l">
              <a:lnSpc>
                <a:spcPts val="4059"/>
              </a:lnSpc>
              <a:buFont typeface="Arial"/>
              <a:buChar char="•"/>
            </a:pPr>
            <a:r>
              <a:rPr lang="en-US" sz="2799" dirty="0">
                <a:solidFill>
                  <a:srgbClr val="000000"/>
                </a:solidFill>
                <a:latin typeface="Arial"/>
                <a:ea typeface="Arial"/>
                <a:cs typeface="Arial"/>
                <a:sym typeface="Arial"/>
              </a:rPr>
              <a:t>Optimize Expiry Times: Coupons with a 1 day validity window performed better than those </a:t>
            </a:r>
            <a:r>
              <a:rPr lang="en-US" sz="2799">
                <a:solidFill>
                  <a:srgbClr val="000000"/>
                </a:solidFill>
                <a:latin typeface="Arial"/>
                <a:ea typeface="Arial"/>
                <a:cs typeface="Arial"/>
                <a:sym typeface="Arial"/>
              </a:rPr>
              <a:t>with shorter </a:t>
            </a:r>
            <a:r>
              <a:rPr lang="en-US" sz="2799" dirty="0">
                <a:solidFill>
                  <a:srgbClr val="000000"/>
                </a:solidFill>
                <a:latin typeface="Arial"/>
                <a:ea typeface="Arial"/>
                <a:cs typeface="Arial"/>
                <a:sym typeface="Arial"/>
              </a:rPr>
              <a:t>expiration times.</a:t>
            </a:r>
          </a:p>
          <a:p>
            <a:pPr algn="l">
              <a:lnSpc>
                <a:spcPts val="4059"/>
              </a:lnSpc>
            </a:pPr>
            <a:endParaRPr lang="en-US" sz="2799" dirty="0">
              <a:solidFill>
                <a:srgbClr val="000000"/>
              </a:solidFill>
              <a:latin typeface="Arial"/>
              <a:ea typeface="Arial"/>
              <a:cs typeface="Arial"/>
              <a:sym typeface="Arial"/>
            </a:endParaRPr>
          </a:p>
          <a:p>
            <a:pPr marL="604519" lvl="1" indent="-302260" algn="l">
              <a:lnSpc>
                <a:spcPts val="4059"/>
              </a:lnSpc>
              <a:buFont typeface="Arial"/>
              <a:buChar char="•"/>
            </a:pPr>
            <a:r>
              <a:rPr lang="en-US" sz="2799" dirty="0">
                <a:solidFill>
                  <a:srgbClr val="000000"/>
                </a:solidFill>
                <a:latin typeface="Arial"/>
                <a:ea typeface="Arial"/>
                <a:cs typeface="Arial"/>
                <a:sym typeface="Arial"/>
              </a:rPr>
              <a:t>Consider Travel Conditions: Coupons should be geotargeted to customers driving in the same direction as the venue to increase acceptance.</a:t>
            </a:r>
          </a:p>
        </p:txBody>
      </p:sp>
      <p:grpSp>
        <p:nvGrpSpPr>
          <p:cNvPr id="43" name="Group 43"/>
          <p:cNvGrpSpPr/>
          <p:nvPr/>
        </p:nvGrpSpPr>
        <p:grpSpPr>
          <a:xfrm>
            <a:off x="11911280" y="-5475951"/>
            <a:ext cx="12753441" cy="12753441"/>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5" name="TextBox 4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684" y="1324983"/>
            <a:ext cx="508158" cy="543805"/>
            <a:chOff x="0" y="0"/>
            <a:chExt cx="812800" cy="869819"/>
          </a:xfrm>
        </p:grpSpPr>
        <p:sp>
          <p:nvSpPr>
            <p:cNvPr id="3" name="Freeform 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 name="TextBox 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5" name="Group 5"/>
          <p:cNvGrpSpPr/>
          <p:nvPr/>
        </p:nvGrpSpPr>
        <p:grpSpPr>
          <a:xfrm>
            <a:off x="446684" y="3805005"/>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8" name="Group 8"/>
          <p:cNvGrpSpPr/>
          <p:nvPr/>
        </p:nvGrpSpPr>
        <p:grpSpPr>
          <a:xfrm>
            <a:off x="446684" y="2564994"/>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446684" y="4425010"/>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14" name="Group 14"/>
          <p:cNvGrpSpPr/>
          <p:nvPr/>
        </p:nvGrpSpPr>
        <p:grpSpPr>
          <a:xfrm>
            <a:off x="446684" y="3185000"/>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446684" y="5045016"/>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0" name="Group 20"/>
          <p:cNvGrpSpPr/>
          <p:nvPr/>
        </p:nvGrpSpPr>
        <p:grpSpPr>
          <a:xfrm>
            <a:off x="446684" y="5665021"/>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3" name="Group 23"/>
          <p:cNvGrpSpPr/>
          <p:nvPr/>
        </p:nvGrpSpPr>
        <p:grpSpPr>
          <a:xfrm>
            <a:off x="446684" y="6285027"/>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26" name="Group 26"/>
          <p:cNvGrpSpPr/>
          <p:nvPr/>
        </p:nvGrpSpPr>
        <p:grpSpPr>
          <a:xfrm>
            <a:off x="204532" y="7525038"/>
            <a:ext cx="992463" cy="99246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11</a:t>
              </a:r>
            </a:p>
          </p:txBody>
        </p:sp>
      </p:grpSp>
      <p:grpSp>
        <p:nvGrpSpPr>
          <p:cNvPr id="29" name="Group 29"/>
          <p:cNvGrpSpPr/>
          <p:nvPr/>
        </p:nvGrpSpPr>
        <p:grpSpPr>
          <a:xfrm>
            <a:off x="446684" y="1944989"/>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32" name="Group 32"/>
          <p:cNvGrpSpPr/>
          <p:nvPr/>
        </p:nvGrpSpPr>
        <p:grpSpPr>
          <a:xfrm>
            <a:off x="446684" y="6905032"/>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grpSp>
        <p:nvGrpSpPr>
          <p:cNvPr id="35" name="Group 35"/>
          <p:cNvGrpSpPr/>
          <p:nvPr/>
        </p:nvGrpSpPr>
        <p:grpSpPr>
          <a:xfrm>
            <a:off x="446684" y="8593701"/>
            <a:ext cx="508158" cy="543805"/>
            <a:chOff x="0" y="0"/>
            <a:chExt cx="812800" cy="869819"/>
          </a:xfrm>
        </p:grpSpPr>
        <p:sp>
          <p:nvSpPr>
            <p:cNvPr id="36" name="Freeform 3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7" name="TextBox 3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12</a:t>
              </a:r>
            </a:p>
          </p:txBody>
        </p:sp>
      </p:grpSp>
      <p:grpSp>
        <p:nvGrpSpPr>
          <p:cNvPr id="38" name="Group 38"/>
          <p:cNvGrpSpPr/>
          <p:nvPr/>
        </p:nvGrpSpPr>
        <p:grpSpPr>
          <a:xfrm>
            <a:off x="-1545302" y="-1557199"/>
            <a:ext cx="3499668" cy="13405540"/>
            <a:chOff x="0" y="0"/>
            <a:chExt cx="212191" cy="812800"/>
          </a:xfrm>
        </p:grpSpPr>
        <p:sp>
          <p:nvSpPr>
            <p:cNvPr id="39" name="Freeform 39"/>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0" name="TextBox 40"/>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41" name="TextBox 41"/>
          <p:cNvSpPr txBox="1"/>
          <p:nvPr/>
        </p:nvSpPr>
        <p:spPr>
          <a:xfrm>
            <a:off x="9139238" y="4274503"/>
            <a:ext cx="9525" cy="1566544"/>
          </a:xfrm>
          <a:prstGeom prst="rect">
            <a:avLst/>
          </a:prstGeom>
        </p:spPr>
        <p:txBody>
          <a:bodyPr lIns="0" tIns="0" rIns="0" bIns="0" rtlCol="0" anchor="t">
            <a:spAutoFit/>
          </a:bodyPr>
          <a:lstStyle/>
          <a:p>
            <a:pPr algn="ctr">
              <a:lnSpc>
                <a:spcPts val="12880"/>
              </a:lnSpc>
            </a:pPr>
            <a:endParaRPr/>
          </a:p>
        </p:txBody>
      </p:sp>
      <p:sp>
        <p:nvSpPr>
          <p:cNvPr id="42" name="TextBox 42"/>
          <p:cNvSpPr txBox="1"/>
          <p:nvPr/>
        </p:nvSpPr>
        <p:spPr>
          <a:xfrm>
            <a:off x="2244013" y="5029200"/>
            <a:ext cx="15322018" cy="2519680"/>
          </a:xfrm>
          <a:prstGeom prst="rect">
            <a:avLst/>
          </a:prstGeom>
        </p:spPr>
        <p:txBody>
          <a:bodyPr lIns="0" tIns="0" rIns="0" bIns="0" rtlCol="0" anchor="t">
            <a:spAutoFit/>
          </a:bodyPr>
          <a:lstStyle/>
          <a:p>
            <a:pPr algn="l">
              <a:lnSpc>
                <a:spcPts val="3919"/>
              </a:lnSpc>
            </a:pPr>
            <a:r>
              <a:rPr lang="en-US" sz="2799">
                <a:solidFill>
                  <a:srgbClr val="000000"/>
                </a:solidFill>
                <a:latin typeface="Arial"/>
                <a:ea typeface="Arial"/>
                <a:cs typeface="Arial"/>
                <a:sym typeface="Arial"/>
              </a:rPr>
              <a:t>This project highlights how machine learning can revolutionize targeted marketing strategies in e-commerce. By using predictive analytics, businesses can optimize coupon distribution, improve user engagement, and drive revenue growth. The insights gained from this model demonstrate the power of data-driven decision-making, reinforcing the importance of machine learning in the modern digital economy.</a:t>
            </a:r>
          </a:p>
        </p:txBody>
      </p:sp>
      <p:sp>
        <p:nvSpPr>
          <p:cNvPr id="43" name="TextBox 43"/>
          <p:cNvSpPr txBox="1"/>
          <p:nvPr/>
        </p:nvSpPr>
        <p:spPr>
          <a:xfrm>
            <a:off x="1049551" y="447675"/>
            <a:ext cx="16179372" cy="604520"/>
          </a:xfrm>
          <a:prstGeom prst="rect">
            <a:avLst/>
          </a:prstGeom>
        </p:spPr>
        <p:txBody>
          <a:bodyPr lIns="0" tIns="0" rIns="0" bIns="0" rtlCol="0" anchor="t">
            <a:spAutoFit/>
          </a:bodyPr>
          <a:lstStyle/>
          <a:p>
            <a:pPr algn="ctr">
              <a:lnSpc>
                <a:spcPts val="4479"/>
              </a:lnSpc>
            </a:pPr>
            <a:r>
              <a:rPr lang="en-US" sz="3199" b="1">
                <a:solidFill>
                  <a:srgbClr val="000000"/>
                </a:solidFill>
                <a:latin typeface="Arial Bold"/>
                <a:ea typeface="Arial Bold"/>
                <a:cs typeface="Arial Bold"/>
                <a:sym typeface="Arial Bold"/>
              </a:rPr>
              <a:t>Conclusion</a:t>
            </a:r>
          </a:p>
        </p:txBody>
      </p:sp>
      <p:sp>
        <p:nvSpPr>
          <p:cNvPr id="44" name="TextBox 44"/>
          <p:cNvSpPr txBox="1"/>
          <p:nvPr/>
        </p:nvSpPr>
        <p:spPr>
          <a:xfrm>
            <a:off x="2383043" y="2102591"/>
            <a:ext cx="15322018" cy="2519680"/>
          </a:xfrm>
          <a:prstGeom prst="rect">
            <a:avLst/>
          </a:prstGeom>
        </p:spPr>
        <p:txBody>
          <a:bodyPr lIns="0" tIns="0" rIns="0" bIns="0" rtlCol="0" anchor="t">
            <a:spAutoFit/>
          </a:bodyPr>
          <a:lstStyle/>
          <a:p>
            <a:pPr algn="l">
              <a:lnSpc>
                <a:spcPts val="3919"/>
              </a:lnSpc>
            </a:pPr>
            <a:r>
              <a:rPr lang="en-US" sz="2799">
                <a:solidFill>
                  <a:srgbClr val="000000"/>
                </a:solidFill>
                <a:latin typeface="Arial"/>
                <a:ea typeface="Arial"/>
                <a:cs typeface="Arial"/>
                <a:sym typeface="Arial"/>
              </a:rPr>
              <a:t>This project demonstrated how machine learning can be leveraged to predict coupon acceptance behavior among users based on various factors such as demographics, shopping habits, travel patterns, and external conditions like weather. By following a structured data science workflow data preprocessing, feature engineering, model selection, evaluation. I successfully built an accurate and interpretable model that provides valuable insights for e-commerce businesses.</a:t>
            </a:r>
          </a:p>
        </p:txBody>
      </p:sp>
      <p:grpSp>
        <p:nvGrpSpPr>
          <p:cNvPr id="45" name="Group 45"/>
          <p:cNvGrpSpPr/>
          <p:nvPr/>
        </p:nvGrpSpPr>
        <p:grpSpPr>
          <a:xfrm>
            <a:off x="11911280" y="-5475951"/>
            <a:ext cx="12753441" cy="12753441"/>
            <a:chOff x="0" y="0"/>
            <a:chExt cx="812800" cy="812800"/>
          </a:xfrm>
        </p:grpSpPr>
        <p:sp>
          <p:nvSpPr>
            <p:cNvPr id="46" name="Freeform 4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7" name="TextBox 4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684" y="1324983"/>
            <a:ext cx="508158" cy="543805"/>
            <a:chOff x="0" y="0"/>
            <a:chExt cx="812800" cy="869819"/>
          </a:xfrm>
        </p:grpSpPr>
        <p:sp>
          <p:nvSpPr>
            <p:cNvPr id="3" name="Freeform 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 name="TextBox 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5" name="Group 5"/>
          <p:cNvGrpSpPr/>
          <p:nvPr/>
        </p:nvGrpSpPr>
        <p:grpSpPr>
          <a:xfrm>
            <a:off x="446684" y="3805005"/>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8" name="Group 8"/>
          <p:cNvGrpSpPr/>
          <p:nvPr/>
        </p:nvGrpSpPr>
        <p:grpSpPr>
          <a:xfrm>
            <a:off x="446684" y="2564994"/>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446684" y="4425010"/>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14" name="Group 14"/>
          <p:cNvGrpSpPr/>
          <p:nvPr/>
        </p:nvGrpSpPr>
        <p:grpSpPr>
          <a:xfrm>
            <a:off x="446684" y="3185000"/>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446684" y="5045016"/>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0" name="Group 20"/>
          <p:cNvGrpSpPr/>
          <p:nvPr/>
        </p:nvGrpSpPr>
        <p:grpSpPr>
          <a:xfrm>
            <a:off x="446684" y="5665021"/>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3" name="Group 23"/>
          <p:cNvGrpSpPr/>
          <p:nvPr/>
        </p:nvGrpSpPr>
        <p:grpSpPr>
          <a:xfrm>
            <a:off x="446684" y="6285027"/>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26" name="Group 26"/>
          <p:cNvGrpSpPr/>
          <p:nvPr/>
        </p:nvGrpSpPr>
        <p:grpSpPr>
          <a:xfrm>
            <a:off x="204532" y="8145043"/>
            <a:ext cx="992463" cy="99246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12</a:t>
              </a:r>
            </a:p>
          </p:txBody>
        </p:sp>
      </p:grpSp>
      <p:grpSp>
        <p:nvGrpSpPr>
          <p:cNvPr id="29" name="Group 29"/>
          <p:cNvGrpSpPr/>
          <p:nvPr/>
        </p:nvGrpSpPr>
        <p:grpSpPr>
          <a:xfrm>
            <a:off x="446684" y="1944989"/>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32" name="Group 32"/>
          <p:cNvGrpSpPr/>
          <p:nvPr/>
        </p:nvGrpSpPr>
        <p:grpSpPr>
          <a:xfrm>
            <a:off x="446684" y="6905032"/>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grpSp>
        <p:nvGrpSpPr>
          <p:cNvPr id="35" name="Group 35"/>
          <p:cNvGrpSpPr/>
          <p:nvPr/>
        </p:nvGrpSpPr>
        <p:grpSpPr>
          <a:xfrm>
            <a:off x="446684" y="7525038"/>
            <a:ext cx="508158" cy="543805"/>
            <a:chOff x="0" y="0"/>
            <a:chExt cx="812800" cy="869819"/>
          </a:xfrm>
        </p:grpSpPr>
        <p:sp>
          <p:nvSpPr>
            <p:cNvPr id="36" name="Freeform 3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7" name="TextBox 3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11</a:t>
              </a:r>
            </a:p>
          </p:txBody>
        </p:sp>
      </p:grpSp>
      <p:grpSp>
        <p:nvGrpSpPr>
          <p:cNvPr id="38" name="Group 38"/>
          <p:cNvGrpSpPr/>
          <p:nvPr/>
        </p:nvGrpSpPr>
        <p:grpSpPr>
          <a:xfrm>
            <a:off x="-1545302" y="-1557199"/>
            <a:ext cx="3499668" cy="13405540"/>
            <a:chOff x="0" y="0"/>
            <a:chExt cx="212191" cy="812800"/>
          </a:xfrm>
        </p:grpSpPr>
        <p:sp>
          <p:nvSpPr>
            <p:cNvPr id="39" name="Freeform 39"/>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0" name="TextBox 40"/>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41" name="Freeform 41"/>
          <p:cNvSpPr/>
          <p:nvPr/>
        </p:nvSpPr>
        <p:spPr>
          <a:xfrm>
            <a:off x="2181687" y="1699146"/>
            <a:ext cx="11334087" cy="6942128"/>
          </a:xfrm>
          <a:custGeom>
            <a:avLst/>
            <a:gdLst/>
            <a:ahLst/>
            <a:cxnLst/>
            <a:rect l="l" t="t" r="r" b="b"/>
            <a:pathLst>
              <a:path w="11334087" h="6942128">
                <a:moveTo>
                  <a:pt x="0" y="0"/>
                </a:moveTo>
                <a:lnTo>
                  <a:pt x="11334087" y="0"/>
                </a:lnTo>
                <a:lnTo>
                  <a:pt x="11334087" y="6942129"/>
                </a:lnTo>
                <a:lnTo>
                  <a:pt x="0" y="6942129"/>
                </a:lnTo>
                <a:lnTo>
                  <a:pt x="0" y="0"/>
                </a:lnTo>
                <a:close/>
              </a:path>
            </a:pathLst>
          </a:custGeom>
          <a:blipFill>
            <a:blip r:embed="rId2"/>
            <a:stretch>
              <a:fillRect/>
            </a:stretch>
          </a:blipFill>
        </p:spPr>
      </p:sp>
      <p:sp>
        <p:nvSpPr>
          <p:cNvPr id="42" name="TextBox 42"/>
          <p:cNvSpPr txBox="1"/>
          <p:nvPr/>
        </p:nvSpPr>
        <p:spPr>
          <a:xfrm>
            <a:off x="14598610" y="3379288"/>
            <a:ext cx="2660690" cy="2387601"/>
          </a:xfrm>
          <a:prstGeom prst="rect">
            <a:avLst/>
          </a:prstGeom>
        </p:spPr>
        <p:txBody>
          <a:bodyPr lIns="0" tIns="0" rIns="0" bIns="0" rtlCol="0" anchor="t">
            <a:spAutoFit/>
          </a:bodyPr>
          <a:lstStyle/>
          <a:p>
            <a:pPr algn="ctr">
              <a:lnSpc>
                <a:spcPts val="9099"/>
              </a:lnSpc>
            </a:pPr>
            <a:r>
              <a:rPr lang="en-US" sz="6499" b="1">
                <a:solidFill>
                  <a:srgbClr val="000000"/>
                </a:solidFill>
                <a:latin typeface="Arial Bold"/>
                <a:ea typeface="Arial Bold"/>
                <a:cs typeface="Arial Bold"/>
                <a:sym typeface="Arial Bold"/>
              </a:rPr>
              <a:t>Thank </a:t>
            </a:r>
          </a:p>
          <a:p>
            <a:pPr algn="ctr">
              <a:lnSpc>
                <a:spcPts val="9099"/>
              </a:lnSpc>
            </a:pPr>
            <a:r>
              <a:rPr lang="en-US" sz="6499" b="1">
                <a:solidFill>
                  <a:srgbClr val="000000"/>
                </a:solidFill>
                <a:latin typeface="Arial Bold"/>
                <a:ea typeface="Arial Bold"/>
                <a:cs typeface="Arial Bold"/>
                <a:sym typeface="Arial Bold"/>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448710" y="-1557199"/>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43277" y="3633657"/>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8" name="Group 8"/>
          <p:cNvGrpSpPr/>
          <p:nvPr/>
        </p:nvGrpSpPr>
        <p:grpSpPr>
          <a:xfrm>
            <a:off x="543277" y="4253663"/>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11" name="Group 11"/>
          <p:cNvGrpSpPr/>
          <p:nvPr/>
        </p:nvGrpSpPr>
        <p:grpSpPr>
          <a:xfrm>
            <a:off x="543277" y="3013652"/>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4" name="Group 14"/>
          <p:cNvGrpSpPr/>
          <p:nvPr/>
        </p:nvGrpSpPr>
        <p:grpSpPr>
          <a:xfrm>
            <a:off x="543277" y="5493674"/>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17" name="Group 17"/>
          <p:cNvGrpSpPr/>
          <p:nvPr/>
        </p:nvGrpSpPr>
        <p:grpSpPr>
          <a:xfrm>
            <a:off x="543277" y="4873668"/>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20" name="Group 20"/>
          <p:cNvGrpSpPr/>
          <p:nvPr/>
        </p:nvGrpSpPr>
        <p:grpSpPr>
          <a:xfrm>
            <a:off x="543277" y="6113679"/>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3" name="Group 23"/>
          <p:cNvGrpSpPr/>
          <p:nvPr/>
        </p:nvGrpSpPr>
        <p:grpSpPr>
          <a:xfrm>
            <a:off x="543277" y="6733684"/>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26" name="Group 26"/>
          <p:cNvGrpSpPr/>
          <p:nvPr/>
        </p:nvGrpSpPr>
        <p:grpSpPr>
          <a:xfrm>
            <a:off x="543277" y="7353690"/>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grpSp>
        <p:nvGrpSpPr>
          <p:cNvPr id="29" name="Group 29"/>
          <p:cNvGrpSpPr/>
          <p:nvPr/>
        </p:nvGrpSpPr>
        <p:grpSpPr>
          <a:xfrm>
            <a:off x="301124" y="1324932"/>
            <a:ext cx="992463" cy="992463"/>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31" name="TextBox 31"/>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1</a:t>
              </a:r>
            </a:p>
          </p:txBody>
        </p:sp>
      </p:grpSp>
      <p:grpSp>
        <p:nvGrpSpPr>
          <p:cNvPr id="32" name="Group 32"/>
          <p:cNvGrpSpPr/>
          <p:nvPr/>
        </p:nvGrpSpPr>
        <p:grpSpPr>
          <a:xfrm>
            <a:off x="543277" y="2393646"/>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35" name="Group 35"/>
          <p:cNvGrpSpPr/>
          <p:nvPr/>
        </p:nvGrpSpPr>
        <p:grpSpPr>
          <a:xfrm>
            <a:off x="543277" y="7973695"/>
            <a:ext cx="508158" cy="543805"/>
            <a:chOff x="0" y="0"/>
            <a:chExt cx="812800" cy="869819"/>
          </a:xfrm>
        </p:grpSpPr>
        <p:sp>
          <p:nvSpPr>
            <p:cNvPr id="36" name="Freeform 3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7" name="TextBox 3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11</a:t>
              </a:r>
            </a:p>
          </p:txBody>
        </p:sp>
      </p:grpSp>
      <p:grpSp>
        <p:nvGrpSpPr>
          <p:cNvPr id="38" name="Group 38"/>
          <p:cNvGrpSpPr/>
          <p:nvPr/>
        </p:nvGrpSpPr>
        <p:grpSpPr>
          <a:xfrm>
            <a:off x="543277" y="8593701"/>
            <a:ext cx="508158" cy="543805"/>
            <a:chOff x="0" y="0"/>
            <a:chExt cx="812800" cy="869819"/>
          </a:xfrm>
        </p:grpSpPr>
        <p:sp>
          <p:nvSpPr>
            <p:cNvPr id="39" name="Freeform 3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0" name="TextBox 4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12</a:t>
              </a:r>
            </a:p>
          </p:txBody>
        </p:sp>
      </p:grpSp>
      <p:sp>
        <p:nvSpPr>
          <p:cNvPr id="41" name="Freeform 41"/>
          <p:cNvSpPr/>
          <p:nvPr/>
        </p:nvSpPr>
        <p:spPr>
          <a:xfrm>
            <a:off x="2280338" y="1827281"/>
            <a:ext cx="466090" cy="466090"/>
          </a:xfrm>
          <a:custGeom>
            <a:avLst/>
            <a:gdLst/>
            <a:ahLst/>
            <a:cxnLst/>
            <a:rect l="l" t="t" r="r" b="b"/>
            <a:pathLst>
              <a:path w="466090" h="466090">
                <a:moveTo>
                  <a:pt x="0" y="0"/>
                </a:moveTo>
                <a:lnTo>
                  <a:pt x="466090" y="0"/>
                </a:lnTo>
                <a:lnTo>
                  <a:pt x="466090" y="466090"/>
                </a:lnTo>
                <a:lnTo>
                  <a:pt x="0" y="4660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2" name="Freeform 42"/>
          <p:cNvSpPr/>
          <p:nvPr/>
        </p:nvSpPr>
        <p:spPr>
          <a:xfrm>
            <a:off x="2280338" y="2967910"/>
            <a:ext cx="469286" cy="469286"/>
          </a:xfrm>
          <a:custGeom>
            <a:avLst/>
            <a:gdLst/>
            <a:ahLst/>
            <a:cxnLst/>
            <a:rect l="l" t="t" r="r" b="b"/>
            <a:pathLst>
              <a:path w="469286" h="469286">
                <a:moveTo>
                  <a:pt x="0" y="0"/>
                </a:moveTo>
                <a:lnTo>
                  <a:pt x="469286" y="0"/>
                </a:lnTo>
                <a:lnTo>
                  <a:pt x="469286" y="469287"/>
                </a:lnTo>
                <a:lnTo>
                  <a:pt x="0" y="469287"/>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3" name="TextBox 43"/>
          <p:cNvSpPr txBox="1"/>
          <p:nvPr/>
        </p:nvSpPr>
        <p:spPr>
          <a:xfrm>
            <a:off x="2050959" y="966857"/>
            <a:ext cx="3779159" cy="604520"/>
          </a:xfrm>
          <a:prstGeom prst="rect">
            <a:avLst/>
          </a:prstGeom>
        </p:spPr>
        <p:txBody>
          <a:bodyPr lIns="0" tIns="0" rIns="0" bIns="0" rtlCol="0" anchor="t">
            <a:spAutoFit/>
          </a:bodyPr>
          <a:lstStyle/>
          <a:p>
            <a:pPr algn="ctr">
              <a:lnSpc>
                <a:spcPts val="4480"/>
              </a:lnSpc>
            </a:pPr>
            <a:r>
              <a:rPr lang="en-US" sz="3200" b="1">
                <a:solidFill>
                  <a:srgbClr val="000000"/>
                </a:solidFill>
                <a:latin typeface="Arial Bold"/>
                <a:ea typeface="Arial Bold"/>
                <a:cs typeface="Arial Bold"/>
                <a:sym typeface="Arial Bold"/>
              </a:rPr>
              <a:t>Data Synopsis</a:t>
            </a:r>
          </a:p>
        </p:txBody>
      </p:sp>
      <p:sp>
        <p:nvSpPr>
          <p:cNvPr id="44" name="TextBox 44"/>
          <p:cNvSpPr txBox="1"/>
          <p:nvPr/>
        </p:nvSpPr>
        <p:spPr>
          <a:xfrm>
            <a:off x="2975028" y="1754034"/>
            <a:ext cx="2755225" cy="604520"/>
          </a:xfrm>
          <a:prstGeom prst="rect">
            <a:avLst/>
          </a:prstGeom>
        </p:spPr>
        <p:txBody>
          <a:bodyPr lIns="0" tIns="0" rIns="0" bIns="0" rtlCol="0" anchor="t">
            <a:spAutoFit/>
          </a:bodyPr>
          <a:lstStyle/>
          <a:p>
            <a:pPr algn="ctr">
              <a:lnSpc>
                <a:spcPts val="4480"/>
              </a:lnSpc>
            </a:pPr>
            <a:r>
              <a:rPr lang="en-US" sz="3200" b="1">
                <a:solidFill>
                  <a:srgbClr val="000000"/>
                </a:solidFill>
                <a:latin typeface="Arial Bold"/>
                <a:ea typeface="Arial Bold"/>
                <a:cs typeface="Arial Bold"/>
                <a:sym typeface="Arial Bold"/>
              </a:rPr>
              <a:t>Dataset shape</a:t>
            </a:r>
          </a:p>
        </p:txBody>
      </p:sp>
      <p:sp>
        <p:nvSpPr>
          <p:cNvPr id="45" name="TextBox 45"/>
          <p:cNvSpPr txBox="1"/>
          <p:nvPr/>
        </p:nvSpPr>
        <p:spPr>
          <a:xfrm>
            <a:off x="2975807" y="2298396"/>
            <a:ext cx="7888309" cy="456792"/>
          </a:xfrm>
          <a:prstGeom prst="rect">
            <a:avLst/>
          </a:prstGeom>
        </p:spPr>
        <p:txBody>
          <a:bodyPr wrap="square" lIns="0" tIns="0" rIns="0" bIns="0" rtlCol="0" anchor="t">
            <a:spAutoFit/>
          </a:bodyPr>
          <a:lstStyle/>
          <a:p>
            <a:pPr marL="604519" lvl="1" indent="-302260" algn="ctr">
              <a:lnSpc>
                <a:spcPts val="3919"/>
              </a:lnSpc>
              <a:buFont typeface="Arial"/>
              <a:buChar char="•"/>
            </a:pPr>
            <a:r>
              <a:rPr lang="en-US" sz="2799" dirty="0">
                <a:solidFill>
                  <a:srgbClr val="000000"/>
                </a:solidFill>
                <a:latin typeface="Arial"/>
                <a:ea typeface="Arial"/>
                <a:cs typeface="Arial"/>
                <a:sym typeface="Arial"/>
              </a:rPr>
              <a:t>12,684 rows 25 columns  of customers data.</a:t>
            </a:r>
          </a:p>
        </p:txBody>
      </p:sp>
      <p:sp>
        <p:nvSpPr>
          <p:cNvPr id="46" name="TextBox 46"/>
          <p:cNvSpPr txBox="1"/>
          <p:nvPr/>
        </p:nvSpPr>
        <p:spPr>
          <a:xfrm>
            <a:off x="2050959" y="185612"/>
            <a:ext cx="6301377" cy="581025"/>
          </a:xfrm>
          <a:prstGeom prst="rect">
            <a:avLst/>
          </a:prstGeom>
        </p:spPr>
        <p:txBody>
          <a:bodyPr lIns="0" tIns="0" rIns="0" bIns="0" rtlCol="0" anchor="t">
            <a:spAutoFit/>
          </a:bodyPr>
          <a:lstStyle/>
          <a:p>
            <a:pPr algn="ctr">
              <a:lnSpc>
                <a:spcPts val="4200"/>
              </a:lnSpc>
            </a:pPr>
            <a:r>
              <a:rPr lang="en-US" sz="3000" b="1">
                <a:solidFill>
                  <a:srgbClr val="000000"/>
                </a:solidFill>
                <a:latin typeface="Arial Bold"/>
                <a:ea typeface="Arial Bold"/>
                <a:cs typeface="Arial Bold"/>
                <a:sym typeface="Arial Bold"/>
              </a:rPr>
              <a:t>Phase 1: Understanding the Data</a:t>
            </a:r>
          </a:p>
        </p:txBody>
      </p:sp>
      <p:sp>
        <p:nvSpPr>
          <p:cNvPr id="47" name="TextBox 47"/>
          <p:cNvSpPr txBox="1"/>
          <p:nvPr/>
        </p:nvSpPr>
        <p:spPr>
          <a:xfrm>
            <a:off x="2903983" y="2886468"/>
            <a:ext cx="4672641" cy="604520"/>
          </a:xfrm>
          <a:prstGeom prst="rect">
            <a:avLst/>
          </a:prstGeom>
        </p:spPr>
        <p:txBody>
          <a:bodyPr lIns="0" tIns="0" rIns="0" bIns="0" rtlCol="0" anchor="t">
            <a:spAutoFit/>
          </a:bodyPr>
          <a:lstStyle/>
          <a:p>
            <a:pPr marL="0" lvl="0" indent="0" algn="ctr">
              <a:lnSpc>
                <a:spcPts val="4480"/>
              </a:lnSpc>
              <a:spcBef>
                <a:spcPct val="0"/>
              </a:spcBef>
            </a:pPr>
            <a:r>
              <a:rPr lang="en-US" sz="3200" b="1" u="none" strike="noStrike" dirty="0">
                <a:solidFill>
                  <a:srgbClr val="000000"/>
                </a:solidFill>
                <a:latin typeface="Arial Bold"/>
                <a:ea typeface="Arial Bold"/>
                <a:cs typeface="Arial Bold"/>
                <a:sym typeface="Arial Bold"/>
              </a:rPr>
              <a:t>Feature Characteristics</a:t>
            </a:r>
          </a:p>
        </p:txBody>
      </p:sp>
      <p:sp>
        <p:nvSpPr>
          <p:cNvPr id="48" name="TextBox 48"/>
          <p:cNvSpPr txBox="1"/>
          <p:nvPr/>
        </p:nvSpPr>
        <p:spPr>
          <a:xfrm>
            <a:off x="2975808" y="3462764"/>
            <a:ext cx="9176616" cy="103378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000000"/>
                </a:solidFill>
                <a:latin typeface="Arial"/>
                <a:ea typeface="Arial"/>
                <a:cs typeface="Arial"/>
                <a:sym typeface="Arial"/>
              </a:rPr>
              <a:t>User Demographics – Age, Gender, Marital Status, Education, Occupation, and Income</a:t>
            </a:r>
          </a:p>
        </p:txBody>
      </p:sp>
      <p:sp>
        <p:nvSpPr>
          <p:cNvPr id="49" name="TextBox 49"/>
          <p:cNvSpPr txBox="1"/>
          <p:nvPr/>
        </p:nvSpPr>
        <p:spPr>
          <a:xfrm>
            <a:off x="2975808" y="4819882"/>
            <a:ext cx="9176616" cy="1033780"/>
          </a:xfrm>
          <a:prstGeom prst="rect">
            <a:avLst/>
          </a:prstGeom>
        </p:spPr>
        <p:txBody>
          <a:bodyPr lIns="0" tIns="0" rIns="0" bIns="0" rtlCol="0" anchor="t">
            <a:spAutoFit/>
          </a:bodyPr>
          <a:lstStyle/>
          <a:p>
            <a:pPr marL="604519" lvl="1" indent="-302260" algn="just">
              <a:lnSpc>
                <a:spcPts val="3919"/>
              </a:lnSpc>
              <a:buFont typeface="Arial"/>
              <a:buChar char="•"/>
            </a:pPr>
            <a:r>
              <a:rPr lang="en-US" sz="2799" u="none" strike="noStrike">
                <a:solidFill>
                  <a:srgbClr val="000000"/>
                </a:solidFill>
                <a:latin typeface="Arial"/>
                <a:ea typeface="Arial"/>
                <a:cs typeface="Arial"/>
                <a:sym typeface="Arial"/>
              </a:rPr>
              <a:t>Behavioral Patterns – Frequency of visits to coffeehouses, restaurants, and bars.</a:t>
            </a:r>
          </a:p>
        </p:txBody>
      </p:sp>
      <p:sp>
        <p:nvSpPr>
          <p:cNvPr id="50" name="TextBox 50"/>
          <p:cNvSpPr txBox="1"/>
          <p:nvPr/>
        </p:nvSpPr>
        <p:spPr>
          <a:xfrm>
            <a:off x="2975808" y="6181322"/>
            <a:ext cx="9074468" cy="152908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000000"/>
                </a:solidFill>
                <a:latin typeface="Arial"/>
                <a:ea typeface="Arial"/>
                <a:cs typeface="Arial"/>
                <a:sym typeface="Arial"/>
              </a:rPr>
              <a:t>Travel Scenarios – Destination, weather conditions, temperature, and whether the user was traveling alone or with someone.</a:t>
            </a:r>
          </a:p>
        </p:txBody>
      </p:sp>
      <p:sp>
        <p:nvSpPr>
          <p:cNvPr id="51" name="TextBox 51"/>
          <p:cNvSpPr txBox="1"/>
          <p:nvPr/>
        </p:nvSpPr>
        <p:spPr>
          <a:xfrm>
            <a:off x="2975808" y="8142837"/>
            <a:ext cx="9074468" cy="103378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000000"/>
                </a:solidFill>
                <a:latin typeface="Arial"/>
                <a:ea typeface="Arial"/>
                <a:cs typeface="Arial"/>
                <a:sym typeface="Arial"/>
              </a:rPr>
              <a:t>Coupon Details – Type of coupon, its expiration time, and distance to the venue</a:t>
            </a:r>
          </a:p>
        </p:txBody>
      </p:sp>
      <p:grpSp>
        <p:nvGrpSpPr>
          <p:cNvPr id="52" name="Group 52"/>
          <p:cNvGrpSpPr/>
          <p:nvPr/>
        </p:nvGrpSpPr>
        <p:grpSpPr>
          <a:xfrm>
            <a:off x="11911280" y="-5475951"/>
            <a:ext cx="12753441" cy="12753441"/>
            <a:chOff x="0" y="0"/>
            <a:chExt cx="812800" cy="812800"/>
          </a:xfrm>
        </p:grpSpPr>
        <p:sp>
          <p:nvSpPr>
            <p:cNvPr id="53" name="Freeform 5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54" name="TextBox 5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545302" y="-1557199"/>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46684" y="3633657"/>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8" name="Group 8"/>
          <p:cNvGrpSpPr/>
          <p:nvPr/>
        </p:nvGrpSpPr>
        <p:grpSpPr>
          <a:xfrm>
            <a:off x="446684" y="4253663"/>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11" name="Group 11"/>
          <p:cNvGrpSpPr/>
          <p:nvPr/>
        </p:nvGrpSpPr>
        <p:grpSpPr>
          <a:xfrm>
            <a:off x="446684" y="3013652"/>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4" name="Group 14"/>
          <p:cNvGrpSpPr/>
          <p:nvPr/>
        </p:nvGrpSpPr>
        <p:grpSpPr>
          <a:xfrm>
            <a:off x="446684" y="5493674"/>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17" name="Group 17"/>
          <p:cNvGrpSpPr/>
          <p:nvPr/>
        </p:nvGrpSpPr>
        <p:grpSpPr>
          <a:xfrm>
            <a:off x="446684" y="4873668"/>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20" name="Group 20"/>
          <p:cNvGrpSpPr/>
          <p:nvPr/>
        </p:nvGrpSpPr>
        <p:grpSpPr>
          <a:xfrm>
            <a:off x="446684" y="6113679"/>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3" name="Group 23"/>
          <p:cNvGrpSpPr/>
          <p:nvPr/>
        </p:nvGrpSpPr>
        <p:grpSpPr>
          <a:xfrm>
            <a:off x="446684" y="6733684"/>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26" name="Group 26"/>
          <p:cNvGrpSpPr/>
          <p:nvPr/>
        </p:nvGrpSpPr>
        <p:grpSpPr>
          <a:xfrm>
            <a:off x="446684" y="7353690"/>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grpSp>
        <p:nvGrpSpPr>
          <p:cNvPr id="29" name="Group 29"/>
          <p:cNvGrpSpPr/>
          <p:nvPr/>
        </p:nvGrpSpPr>
        <p:grpSpPr>
          <a:xfrm>
            <a:off x="204532" y="1944989"/>
            <a:ext cx="992463" cy="992463"/>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31" name="TextBox 31"/>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2</a:t>
              </a:r>
            </a:p>
          </p:txBody>
        </p:sp>
      </p:grpSp>
      <p:grpSp>
        <p:nvGrpSpPr>
          <p:cNvPr id="32" name="Group 32"/>
          <p:cNvGrpSpPr/>
          <p:nvPr/>
        </p:nvGrpSpPr>
        <p:grpSpPr>
          <a:xfrm>
            <a:off x="446684" y="1324983"/>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35" name="Group 35"/>
          <p:cNvGrpSpPr/>
          <p:nvPr/>
        </p:nvGrpSpPr>
        <p:grpSpPr>
          <a:xfrm>
            <a:off x="446684" y="7973695"/>
            <a:ext cx="508158" cy="543805"/>
            <a:chOff x="0" y="0"/>
            <a:chExt cx="812800" cy="869819"/>
          </a:xfrm>
        </p:grpSpPr>
        <p:sp>
          <p:nvSpPr>
            <p:cNvPr id="36" name="Freeform 3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7" name="TextBox 3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11</a:t>
              </a:r>
            </a:p>
          </p:txBody>
        </p:sp>
      </p:grpSp>
      <p:grpSp>
        <p:nvGrpSpPr>
          <p:cNvPr id="38" name="Group 38"/>
          <p:cNvGrpSpPr/>
          <p:nvPr/>
        </p:nvGrpSpPr>
        <p:grpSpPr>
          <a:xfrm>
            <a:off x="446684" y="8593701"/>
            <a:ext cx="508158" cy="543805"/>
            <a:chOff x="0" y="0"/>
            <a:chExt cx="812800" cy="869819"/>
          </a:xfrm>
        </p:grpSpPr>
        <p:sp>
          <p:nvSpPr>
            <p:cNvPr id="39" name="Freeform 3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0" name="TextBox 4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12</a:t>
              </a:r>
            </a:p>
          </p:txBody>
        </p:sp>
      </p:grpSp>
      <p:grpSp>
        <p:nvGrpSpPr>
          <p:cNvPr id="41" name="Group 41"/>
          <p:cNvGrpSpPr/>
          <p:nvPr/>
        </p:nvGrpSpPr>
        <p:grpSpPr>
          <a:xfrm>
            <a:off x="11911280" y="-5531880"/>
            <a:ext cx="12753441" cy="12753441"/>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3" name="TextBox 43"/>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4" name="Freeform 44"/>
          <p:cNvSpPr/>
          <p:nvPr/>
        </p:nvSpPr>
        <p:spPr>
          <a:xfrm>
            <a:off x="4528627" y="1596886"/>
            <a:ext cx="9830206" cy="7118425"/>
          </a:xfrm>
          <a:custGeom>
            <a:avLst/>
            <a:gdLst/>
            <a:ahLst/>
            <a:cxnLst/>
            <a:rect l="l" t="t" r="r" b="b"/>
            <a:pathLst>
              <a:path w="9830206" h="7118425">
                <a:moveTo>
                  <a:pt x="0" y="0"/>
                </a:moveTo>
                <a:lnTo>
                  <a:pt x="9830206" y="0"/>
                </a:lnTo>
                <a:lnTo>
                  <a:pt x="9830206" y="7118425"/>
                </a:lnTo>
                <a:lnTo>
                  <a:pt x="0" y="7118425"/>
                </a:lnTo>
                <a:lnTo>
                  <a:pt x="0" y="0"/>
                </a:lnTo>
                <a:close/>
              </a:path>
            </a:pathLst>
          </a:custGeom>
          <a:blipFill>
            <a:blip r:embed="rId2"/>
            <a:stretch>
              <a:fillRect/>
            </a:stretch>
          </a:blipFill>
        </p:spPr>
      </p:sp>
      <p:sp>
        <p:nvSpPr>
          <p:cNvPr id="45" name="TextBox 45"/>
          <p:cNvSpPr txBox="1"/>
          <p:nvPr/>
        </p:nvSpPr>
        <p:spPr>
          <a:xfrm>
            <a:off x="1618393" y="25484"/>
            <a:ext cx="7781118" cy="581025"/>
          </a:xfrm>
          <a:prstGeom prst="rect">
            <a:avLst/>
          </a:prstGeom>
        </p:spPr>
        <p:txBody>
          <a:bodyPr lIns="0" tIns="0" rIns="0" bIns="0" rtlCol="0" anchor="t">
            <a:spAutoFit/>
          </a:bodyPr>
          <a:lstStyle/>
          <a:p>
            <a:pPr algn="ctr">
              <a:lnSpc>
                <a:spcPts val="4200"/>
              </a:lnSpc>
            </a:pPr>
            <a:r>
              <a:rPr lang="en-US" sz="3000" b="1">
                <a:solidFill>
                  <a:srgbClr val="000000"/>
                </a:solidFill>
                <a:latin typeface="Arial Bold"/>
                <a:ea typeface="Arial Bold"/>
                <a:cs typeface="Arial Bold"/>
                <a:sym typeface="Arial Bold"/>
              </a:rPr>
              <a:t>Phase 2: Data Exploration &amp; Key Findings</a:t>
            </a:r>
          </a:p>
        </p:txBody>
      </p:sp>
      <p:sp>
        <p:nvSpPr>
          <p:cNvPr id="46" name="TextBox 46"/>
          <p:cNvSpPr txBox="1"/>
          <p:nvPr/>
        </p:nvSpPr>
        <p:spPr>
          <a:xfrm>
            <a:off x="3569578" y="8915336"/>
            <a:ext cx="11748304" cy="1033780"/>
          </a:xfrm>
          <a:prstGeom prst="rect">
            <a:avLst/>
          </a:prstGeom>
        </p:spPr>
        <p:txBody>
          <a:bodyPr lIns="0" tIns="0" rIns="0" bIns="0" rtlCol="0" anchor="t">
            <a:spAutoFit/>
          </a:bodyPr>
          <a:lstStyle/>
          <a:p>
            <a:pPr algn="just">
              <a:lnSpc>
                <a:spcPts val="3919"/>
              </a:lnSpc>
            </a:pPr>
            <a:r>
              <a:rPr lang="en-US" sz="2799">
                <a:solidFill>
                  <a:srgbClr val="000000"/>
                </a:solidFill>
                <a:latin typeface="Arial"/>
                <a:ea typeface="Arial"/>
                <a:cs typeface="Arial"/>
                <a:sym typeface="Arial"/>
              </a:rPr>
              <a:t>Customers were more likely to accept coupons on sunny days (60% acceptance rate).</a:t>
            </a:r>
          </a:p>
        </p:txBody>
      </p:sp>
      <p:sp>
        <p:nvSpPr>
          <p:cNvPr id="47" name="TextBox 47"/>
          <p:cNvSpPr txBox="1"/>
          <p:nvPr/>
        </p:nvSpPr>
        <p:spPr>
          <a:xfrm>
            <a:off x="6846560" y="721015"/>
            <a:ext cx="5194340" cy="604520"/>
          </a:xfrm>
          <a:prstGeom prst="rect">
            <a:avLst/>
          </a:prstGeom>
        </p:spPr>
        <p:txBody>
          <a:bodyPr lIns="0" tIns="0" rIns="0" bIns="0" rtlCol="0" anchor="t">
            <a:spAutoFit/>
          </a:bodyPr>
          <a:lstStyle/>
          <a:p>
            <a:pPr algn="ctr">
              <a:lnSpc>
                <a:spcPts val="4480"/>
              </a:lnSpc>
            </a:pPr>
            <a:r>
              <a:rPr lang="en-US" sz="3200">
                <a:solidFill>
                  <a:srgbClr val="000000"/>
                </a:solidFill>
                <a:latin typeface="Arial"/>
                <a:ea typeface="Arial"/>
                <a:cs typeface="Arial"/>
                <a:sym typeface="Arial"/>
              </a:rPr>
              <a:t>Weather &amp; Travel Conditions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545302" y="-1557199"/>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46684" y="3633657"/>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8" name="Group 8"/>
          <p:cNvGrpSpPr/>
          <p:nvPr/>
        </p:nvGrpSpPr>
        <p:grpSpPr>
          <a:xfrm>
            <a:off x="446684" y="4253663"/>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11" name="Group 11"/>
          <p:cNvGrpSpPr/>
          <p:nvPr/>
        </p:nvGrpSpPr>
        <p:grpSpPr>
          <a:xfrm>
            <a:off x="446684" y="1324983"/>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4" name="Group 14"/>
          <p:cNvGrpSpPr/>
          <p:nvPr/>
        </p:nvGrpSpPr>
        <p:grpSpPr>
          <a:xfrm>
            <a:off x="446684" y="5493674"/>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17" name="Group 17"/>
          <p:cNvGrpSpPr/>
          <p:nvPr/>
        </p:nvGrpSpPr>
        <p:grpSpPr>
          <a:xfrm>
            <a:off x="446684" y="4873668"/>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20" name="Group 20"/>
          <p:cNvGrpSpPr/>
          <p:nvPr/>
        </p:nvGrpSpPr>
        <p:grpSpPr>
          <a:xfrm>
            <a:off x="446684" y="6113679"/>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3" name="Group 23"/>
          <p:cNvGrpSpPr/>
          <p:nvPr/>
        </p:nvGrpSpPr>
        <p:grpSpPr>
          <a:xfrm>
            <a:off x="446684" y="6733684"/>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26" name="Group 26"/>
          <p:cNvGrpSpPr/>
          <p:nvPr/>
        </p:nvGrpSpPr>
        <p:grpSpPr>
          <a:xfrm>
            <a:off x="446684" y="7353690"/>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grpSp>
        <p:nvGrpSpPr>
          <p:cNvPr id="29" name="Group 29"/>
          <p:cNvGrpSpPr/>
          <p:nvPr/>
        </p:nvGrpSpPr>
        <p:grpSpPr>
          <a:xfrm>
            <a:off x="204532" y="2564994"/>
            <a:ext cx="992463" cy="992463"/>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31" name="TextBox 31"/>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3</a:t>
              </a:r>
            </a:p>
          </p:txBody>
        </p:sp>
      </p:grpSp>
      <p:grpSp>
        <p:nvGrpSpPr>
          <p:cNvPr id="32" name="Group 32"/>
          <p:cNvGrpSpPr/>
          <p:nvPr/>
        </p:nvGrpSpPr>
        <p:grpSpPr>
          <a:xfrm>
            <a:off x="446684" y="1944989"/>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35" name="Group 35"/>
          <p:cNvGrpSpPr/>
          <p:nvPr/>
        </p:nvGrpSpPr>
        <p:grpSpPr>
          <a:xfrm>
            <a:off x="446684" y="7973695"/>
            <a:ext cx="508158" cy="543805"/>
            <a:chOff x="0" y="0"/>
            <a:chExt cx="812800" cy="869819"/>
          </a:xfrm>
        </p:grpSpPr>
        <p:sp>
          <p:nvSpPr>
            <p:cNvPr id="36" name="Freeform 3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7" name="TextBox 3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11</a:t>
              </a:r>
            </a:p>
          </p:txBody>
        </p:sp>
      </p:grpSp>
      <p:grpSp>
        <p:nvGrpSpPr>
          <p:cNvPr id="38" name="Group 38"/>
          <p:cNvGrpSpPr/>
          <p:nvPr/>
        </p:nvGrpSpPr>
        <p:grpSpPr>
          <a:xfrm>
            <a:off x="446684" y="8593701"/>
            <a:ext cx="508158" cy="543805"/>
            <a:chOff x="0" y="0"/>
            <a:chExt cx="812800" cy="869819"/>
          </a:xfrm>
        </p:grpSpPr>
        <p:sp>
          <p:nvSpPr>
            <p:cNvPr id="39" name="Freeform 3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0" name="TextBox 4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12</a:t>
              </a:r>
            </a:p>
          </p:txBody>
        </p:sp>
      </p:grpSp>
      <p:sp>
        <p:nvSpPr>
          <p:cNvPr id="41" name="Freeform 41"/>
          <p:cNvSpPr/>
          <p:nvPr/>
        </p:nvSpPr>
        <p:spPr>
          <a:xfrm>
            <a:off x="2583836" y="1944989"/>
            <a:ext cx="7732166" cy="5531415"/>
          </a:xfrm>
          <a:custGeom>
            <a:avLst/>
            <a:gdLst/>
            <a:ahLst/>
            <a:cxnLst/>
            <a:rect l="l" t="t" r="r" b="b"/>
            <a:pathLst>
              <a:path w="7732166" h="5531415">
                <a:moveTo>
                  <a:pt x="0" y="0"/>
                </a:moveTo>
                <a:lnTo>
                  <a:pt x="7732166" y="0"/>
                </a:lnTo>
                <a:lnTo>
                  <a:pt x="7732166" y="5531415"/>
                </a:lnTo>
                <a:lnTo>
                  <a:pt x="0" y="5531415"/>
                </a:lnTo>
                <a:lnTo>
                  <a:pt x="0" y="0"/>
                </a:lnTo>
                <a:close/>
              </a:path>
            </a:pathLst>
          </a:custGeom>
          <a:blipFill>
            <a:blip r:embed="rId2"/>
            <a:stretch>
              <a:fillRect t="-1720" b="-1720"/>
            </a:stretch>
          </a:blipFill>
        </p:spPr>
      </p:sp>
      <p:grpSp>
        <p:nvGrpSpPr>
          <p:cNvPr id="42" name="Group 42"/>
          <p:cNvGrpSpPr/>
          <p:nvPr/>
        </p:nvGrpSpPr>
        <p:grpSpPr>
          <a:xfrm>
            <a:off x="11911280" y="-5475951"/>
            <a:ext cx="12753441" cy="12753441"/>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4" name="TextBox 4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5" name="Freeform 45"/>
          <p:cNvSpPr/>
          <p:nvPr/>
        </p:nvSpPr>
        <p:spPr>
          <a:xfrm>
            <a:off x="10316002" y="1944989"/>
            <a:ext cx="7510031" cy="5531415"/>
          </a:xfrm>
          <a:custGeom>
            <a:avLst/>
            <a:gdLst/>
            <a:ahLst/>
            <a:cxnLst/>
            <a:rect l="l" t="t" r="r" b="b"/>
            <a:pathLst>
              <a:path w="7510031" h="5531415">
                <a:moveTo>
                  <a:pt x="0" y="0"/>
                </a:moveTo>
                <a:lnTo>
                  <a:pt x="7510031" y="0"/>
                </a:lnTo>
                <a:lnTo>
                  <a:pt x="7510031" y="5531415"/>
                </a:lnTo>
                <a:lnTo>
                  <a:pt x="0" y="5531415"/>
                </a:lnTo>
                <a:lnTo>
                  <a:pt x="0" y="0"/>
                </a:lnTo>
                <a:close/>
              </a:path>
            </a:pathLst>
          </a:custGeom>
          <a:blipFill>
            <a:blip r:embed="rId3"/>
            <a:stretch>
              <a:fillRect t="-597" b="-597"/>
            </a:stretch>
          </a:blipFill>
          <a:ln cap="sq">
            <a:noFill/>
            <a:prstDash val="solid"/>
            <a:miter/>
          </a:ln>
        </p:spPr>
      </p:sp>
      <p:sp>
        <p:nvSpPr>
          <p:cNvPr id="46" name="TextBox 46"/>
          <p:cNvSpPr txBox="1"/>
          <p:nvPr/>
        </p:nvSpPr>
        <p:spPr>
          <a:xfrm>
            <a:off x="3686518" y="8276504"/>
            <a:ext cx="12821281" cy="1033780"/>
          </a:xfrm>
          <a:prstGeom prst="rect">
            <a:avLst/>
          </a:prstGeom>
        </p:spPr>
        <p:txBody>
          <a:bodyPr lIns="0" tIns="0" rIns="0" bIns="0" rtlCol="0" anchor="t">
            <a:spAutoFit/>
          </a:bodyPr>
          <a:lstStyle/>
          <a:p>
            <a:pPr algn="just">
              <a:lnSpc>
                <a:spcPts val="3919"/>
              </a:lnSpc>
            </a:pPr>
            <a:r>
              <a:rPr lang="en-US" sz="2799">
                <a:solidFill>
                  <a:srgbClr val="000000"/>
                </a:solidFill>
                <a:latin typeface="Arial"/>
                <a:ea typeface="Arial"/>
                <a:cs typeface="Arial"/>
                <a:sym typeface="Arial"/>
              </a:rPr>
              <a:t>Younger customers (21–36) had the highest acceptance rate, while men were slightly more likely to accept coupons than women.</a:t>
            </a:r>
          </a:p>
        </p:txBody>
      </p:sp>
      <p:sp>
        <p:nvSpPr>
          <p:cNvPr id="47" name="TextBox 47"/>
          <p:cNvSpPr txBox="1"/>
          <p:nvPr/>
        </p:nvSpPr>
        <p:spPr>
          <a:xfrm>
            <a:off x="6975336" y="391160"/>
            <a:ext cx="4337328" cy="604520"/>
          </a:xfrm>
          <a:prstGeom prst="rect">
            <a:avLst/>
          </a:prstGeom>
        </p:spPr>
        <p:txBody>
          <a:bodyPr lIns="0" tIns="0" rIns="0" bIns="0" rtlCol="0" anchor="t">
            <a:spAutoFit/>
          </a:bodyPr>
          <a:lstStyle/>
          <a:p>
            <a:pPr algn="ctr">
              <a:lnSpc>
                <a:spcPts val="4480"/>
              </a:lnSpc>
            </a:pPr>
            <a:r>
              <a:rPr lang="en-US" sz="3200">
                <a:solidFill>
                  <a:srgbClr val="000000"/>
                </a:solidFill>
                <a:latin typeface="Arial"/>
                <a:ea typeface="Arial"/>
                <a:cs typeface="Arial"/>
                <a:sym typeface="Arial"/>
              </a:rPr>
              <a:t>Age &amp; Gender Influence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684" y="1324983"/>
            <a:ext cx="508158" cy="543805"/>
            <a:chOff x="0" y="0"/>
            <a:chExt cx="812800" cy="869819"/>
          </a:xfrm>
        </p:grpSpPr>
        <p:sp>
          <p:nvSpPr>
            <p:cNvPr id="3" name="Freeform 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 name="TextBox 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5" name="Group 5"/>
          <p:cNvGrpSpPr/>
          <p:nvPr/>
        </p:nvGrpSpPr>
        <p:grpSpPr>
          <a:xfrm>
            <a:off x="446684" y="4253663"/>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8" name="Group 8"/>
          <p:cNvGrpSpPr/>
          <p:nvPr/>
        </p:nvGrpSpPr>
        <p:grpSpPr>
          <a:xfrm>
            <a:off x="446684" y="2564994"/>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446684" y="5493674"/>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14" name="Group 14"/>
          <p:cNvGrpSpPr/>
          <p:nvPr/>
        </p:nvGrpSpPr>
        <p:grpSpPr>
          <a:xfrm>
            <a:off x="446684" y="4873668"/>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17" name="Group 17"/>
          <p:cNvGrpSpPr/>
          <p:nvPr/>
        </p:nvGrpSpPr>
        <p:grpSpPr>
          <a:xfrm>
            <a:off x="446684" y="6113679"/>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0" name="Group 20"/>
          <p:cNvGrpSpPr/>
          <p:nvPr/>
        </p:nvGrpSpPr>
        <p:grpSpPr>
          <a:xfrm>
            <a:off x="446684" y="673368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23" name="Group 23"/>
          <p:cNvGrpSpPr/>
          <p:nvPr/>
        </p:nvGrpSpPr>
        <p:grpSpPr>
          <a:xfrm>
            <a:off x="446684" y="7353690"/>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grpSp>
        <p:nvGrpSpPr>
          <p:cNvPr id="26" name="Group 26"/>
          <p:cNvGrpSpPr/>
          <p:nvPr/>
        </p:nvGrpSpPr>
        <p:grpSpPr>
          <a:xfrm>
            <a:off x="204532" y="3185000"/>
            <a:ext cx="992463" cy="99246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4</a:t>
              </a:r>
            </a:p>
          </p:txBody>
        </p:sp>
      </p:grpSp>
      <p:grpSp>
        <p:nvGrpSpPr>
          <p:cNvPr id="29" name="Group 29"/>
          <p:cNvGrpSpPr/>
          <p:nvPr/>
        </p:nvGrpSpPr>
        <p:grpSpPr>
          <a:xfrm>
            <a:off x="446684" y="1944989"/>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32" name="Group 32"/>
          <p:cNvGrpSpPr/>
          <p:nvPr/>
        </p:nvGrpSpPr>
        <p:grpSpPr>
          <a:xfrm>
            <a:off x="446684" y="7973695"/>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11</a:t>
              </a:r>
            </a:p>
          </p:txBody>
        </p:sp>
      </p:grpSp>
      <p:grpSp>
        <p:nvGrpSpPr>
          <p:cNvPr id="35" name="Group 35"/>
          <p:cNvGrpSpPr/>
          <p:nvPr/>
        </p:nvGrpSpPr>
        <p:grpSpPr>
          <a:xfrm>
            <a:off x="446684" y="8593701"/>
            <a:ext cx="508158" cy="543805"/>
            <a:chOff x="0" y="0"/>
            <a:chExt cx="812800" cy="869819"/>
          </a:xfrm>
        </p:grpSpPr>
        <p:sp>
          <p:nvSpPr>
            <p:cNvPr id="36" name="Freeform 3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7" name="TextBox 3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12</a:t>
              </a:r>
            </a:p>
          </p:txBody>
        </p:sp>
      </p:grpSp>
      <p:grpSp>
        <p:nvGrpSpPr>
          <p:cNvPr id="38" name="Group 38"/>
          <p:cNvGrpSpPr/>
          <p:nvPr/>
        </p:nvGrpSpPr>
        <p:grpSpPr>
          <a:xfrm>
            <a:off x="-1545302" y="-1557199"/>
            <a:ext cx="3499668" cy="13405540"/>
            <a:chOff x="0" y="0"/>
            <a:chExt cx="212191" cy="812800"/>
          </a:xfrm>
        </p:grpSpPr>
        <p:sp>
          <p:nvSpPr>
            <p:cNvPr id="39" name="Freeform 39"/>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0" name="TextBox 40"/>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41" name="Freeform 41"/>
          <p:cNvSpPr/>
          <p:nvPr/>
        </p:nvSpPr>
        <p:spPr>
          <a:xfrm>
            <a:off x="1954366" y="1028700"/>
            <a:ext cx="8376433" cy="4736876"/>
          </a:xfrm>
          <a:custGeom>
            <a:avLst/>
            <a:gdLst/>
            <a:ahLst/>
            <a:cxnLst/>
            <a:rect l="l" t="t" r="r" b="b"/>
            <a:pathLst>
              <a:path w="8376433" h="4736876">
                <a:moveTo>
                  <a:pt x="0" y="0"/>
                </a:moveTo>
                <a:lnTo>
                  <a:pt x="8376433" y="0"/>
                </a:lnTo>
                <a:lnTo>
                  <a:pt x="8376433" y="4736876"/>
                </a:lnTo>
                <a:lnTo>
                  <a:pt x="0" y="4736876"/>
                </a:lnTo>
                <a:lnTo>
                  <a:pt x="0" y="0"/>
                </a:lnTo>
                <a:close/>
              </a:path>
            </a:pathLst>
          </a:custGeom>
          <a:blipFill>
            <a:blip r:embed="rId2"/>
            <a:stretch>
              <a:fillRect l="-13" t="-823" r="-13"/>
            </a:stretch>
          </a:blipFill>
        </p:spPr>
      </p:sp>
      <p:grpSp>
        <p:nvGrpSpPr>
          <p:cNvPr id="42" name="Group 42"/>
          <p:cNvGrpSpPr/>
          <p:nvPr/>
        </p:nvGrpSpPr>
        <p:grpSpPr>
          <a:xfrm>
            <a:off x="11911280" y="-5475951"/>
            <a:ext cx="12753441" cy="12753441"/>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4" name="TextBox 4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5" name="Freeform 45"/>
          <p:cNvSpPr/>
          <p:nvPr/>
        </p:nvSpPr>
        <p:spPr>
          <a:xfrm>
            <a:off x="10330799" y="1008505"/>
            <a:ext cx="7815852" cy="5725179"/>
          </a:xfrm>
          <a:custGeom>
            <a:avLst/>
            <a:gdLst/>
            <a:ahLst/>
            <a:cxnLst/>
            <a:rect l="l" t="t" r="r" b="b"/>
            <a:pathLst>
              <a:path w="7815852" h="5725179">
                <a:moveTo>
                  <a:pt x="0" y="0"/>
                </a:moveTo>
                <a:lnTo>
                  <a:pt x="7815852" y="0"/>
                </a:lnTo>
                <a:lnTo>
                  <a:pt x="7815852" y="5725179"/>
                </a:lnTo>
                <a:lnTo>
                  <a:pt x="0" y="5725179"/>
                </a:lnTo>
                <a:lnTo>
                  <a:pt x="0" y="0"/>
                </a:lnTo>
                <a:close/>
              </a:path>
            </a:pathLst>
          </a:custGeom>
          <a:blipFill>
            <a:blip r:embed="rId3"/>
            <a:stretch>
              <a:fillRect l="-3297" t="-3165" r="-89"/>
            </a:stretch>
          </a:blipFill>
        </p:spPr>
      </p:sp>
      <p:sp>
        <p:nvSpPr>
          <p:cNvPr id="46" name="TextBox 46"/>
          <p:cNvSpPr txBox="1"/>
          <p:nvPr/>
        </p:nvSpPr>
        <p:spPr>
          <a:xfrm>
            <a:off x="7133808" y="66756"/>
            <a:ext cx="4020383" cy="604520"/>
          </a:xfrm>
          <a:prstGeom prst="rect">
            <a:avLst/>
          </a:prstGeom>
        </p:spPr>
        <p:txBody>
          <a:bodyPr lIns="0" tIns="0" rIns="0" bIns="0" rtlCol="0" anchor="t">
            <a:spAutoFit/>
          </a:bodyPr>
          <a:lstStyle/>
          <a:p>
            <a:pPr algn="ctr">
              <a:lnSpc>
                <a:spcPts val="4480"/>
              </a:lnSpc>
            </a:pPr>
            <a:r>
              <a:rPr lang="en-US" sz="3200">
                <a:solidFill>
                  <a:srgbClr val="000000"/>
                </a:solidFill>
                <a:latin typeface="Arial"/>
                <a:ea typeface="Arial"/>
                <a:cs typeface="Arial"/>
                <a:sym typeface="Arial"/>
              </a:rPr>
              <a:t> Coupon Type Matters</a:t>
            </a:r>
          </a:p>
        </p:txBody>
      </p:sp>
      <p:sp>
        <p:nvSpPr>
          <p:cNvPr id="47" name="TextBox 47"/>
          <p:cNvSpPr txBox="1"/>
          <p:nvPr/>
        </p:nvSpPr>
        <p:spPr>
          <a:xfrm>
            <a:off x="1773452" y="8159873"/>
            <a:ext cx="15631703" cy="1033780"/>
          </a:xfrm>
          <a:prstGeom prst="rect">
            <a:avLst/>
          </a:prstGeom>
        </p:spPr>
        <p:txBody>
          <a:bodyPr lIns="0" tIns="0" rIns="0" bIns="0" rtlCol="0" anchor="t">
            <a:spAutoFit/>
          </a:bodyPr>
          <a:lstStyle/>
          <a:p>
            <a:pPr algn="ctr">
              <a:lnSpc>
                <a:spcPts val="3919"/>
              </a:lnSpc>
            </a:pPr>
            <a:r>
              <a:rPr lang="en-US" sz="2799">
                <a:solidFill>
                  <a:srgbClr val="000000"/>
                </a:solidFill>
                <a:latin typeface="Arial"/>
                <a:ea typeface="Arial"/>
                <a:cs typeface="Arial"/>
                <a:sym typeface="Arial"/>
              </a:rPr>
              <a:t>Carry-out &amp; Takeaway coupons had the highest acceptance rate (73%), while Bar coupons were least accepted.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684" y="1324983"/>
            <a:ext cx="508158" cy="543805"/>
            <a:chOff x="0" y="0"/>
            <a:chExt cx="812800" cy="869819"/>
          </a:xfrm>
        </p:grpSpPr>
        <p:sp>
          <p:nvSpPr>
            <p:cNvPr id="3" name="Freeform 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 name="TextBox 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5" name="Group 5"/>
          <p:cNvGrpSpPr/>
          <p:nvPr/>
        </p:nvGrpSpPr>
        <p:grpSpPr>
          <a:xfrm>
            <a:off x="446684" y="3185000"/>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8" name="Group 8"/>
          <p:cNvGrpSpPr/>
          <p:nvPr/>
        </p:nvGrpSpPr>
        <p:grpSpPr>
          <a:xfrm>
            <a:off x="446684" y="2564994"/>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446684" y="5493674"/>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14" name="Group 14"/>
          <p:cNvGrpSpPr/>
          <p:nvPr/>
        </p:nvGrpSpPr>
        <p:grpSpPr>
          <a:xfrm>
            <a:off x="446684" y="4873668"/>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17" name="Group 17"/>
          <p:cNvGrpSpPr/>
          <p:nvPr/>
        </p:nvGrpSpPr>
        <p:grpSpPr>
          <a:xfrm>
            <a:off x="446684" y="6113679"/>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0" name="Group 20"/>
          <p:cNvGrpSpPr/>
          <p:nvPr/>
        </p:nvGrpSpPr>
        <p:grpSpPr>
          <a:xfrm>
            <a:off x="446684" y="673368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23" name="Group 23"/>
          <p:cNvGrpSpPr/>
          <p:nvPr/>
        </p:nvGrpSpPr>
        <p:grpSpPr>
          <a:xfrm>
            <a:off x="446684" y="7353690"/>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grpSp>
        <p:nvGrpSpPr>
          <p:cNvPr id="26" name="Group 26"/>
          <p:cNvGrpSpPr/>
          <p:nvPr/>
        </p:nvGrpSpPr>
        <p:grpSpPr>
          <a:xfrm>
            <a:off x="204532" y="3805005"/>
            <a:ext cx="992463" cy="99246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5</a:t>
              </a:r>
            </a:p>
          </p:txBody>
        </p:sp>
      </p:grpSp>
      <p:grpSp>
        <p:nvGrpSpPr>
          <p:cNvPr id="29" name="Group 29"/>
          <p:cNvGrpSpPr/>
          <p:nvPr/>
        </p:nvGrpSpPr>
        <p:grpSpPr>
          <a:xfrm>
            <a:off x="446684" y="1944989"/>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32" name="Group 32"/>
          <p:cNvGrpSpPr/>
          <p:nvPr/>
        </p:nvGrpSpPr>
        <p:grpSpPr>
          <a:xfrm>
            <a:off x="446684" y="7973695"/>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11</a:t>
              </a:r>
            </a:p>
          </p:txBody>
        </p:sp>
      </p:grpSp>
      <p:grpSp>
        <p:nvGrpSpPr>
          <p:cNvPr id="35" name="Group 35"/>
          <p:cNvGrpSpPr/>
          <p:nvPr/>
        </p:nvGrpSpPr>
        <p:grpSpPr>
          <a:xfrm>
            <a:off x="446684" y="8593701"/>
            <a:ext cx="508158" cy="543805"/>
            <a:chOff x="0" y="0"/>
            <a:chExt cx="812800" cy="869819"/>
          </a:xfrm>
        </p:grpSpPr>
        <p:sp>
          <p:nvSpPr>
            <p:cNvPr id="36" name="Freeform 3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7" name="TextBox 3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12</a:t>
              </a:r>
            </a:p>
          </p:txBody>
        </p:sp>
      </p:grpSp>
      <p:grpSp>
        <p:nvGrpSpPr>
          <p:cNvPr id="38" name="Group 38"/>
          <p:cNvGrpSpPr/>
          <p:nvPr/>
        </p:nvGrpSpPr>
        <p:grpSpPr>
          <a:xfrm>
            <a:off x="-1545302" y="-1557199"/>
            <a:ext cx="3499668" cy="13405540"/>
            <a:chOff x="0" y="0"/>
            <a:chExt cx="212191" cy="812800"/>
          </a:xfrm>
        </p:grpSpPr>
        <p:sp>
          <p:nvSpPr>
            <p:cNvPr id="39" name="Freeform 39"/>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0" name="TextBox 40"/>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11911280" y="-5475951"/>
            <a:ext cx="12753441" cy="12753441"/>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3" name="TextBox 43"/>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4" name="Freeform 44"/>
          <p:cNvSpPr/>
          <p:nvPr/>
        </p:nvSpPr>
        <p:spPr>
          <a:xfrm>
            <a:off x="4178077" y="1028700"/>
            <a:ext cx="9501847" cy="6996815"/>
          </a:xfrm>
          <a:custGeom>
            <a:avLst/>
            <a:gdLst/>
            <a:ahLst/>
            <a:cxnLst/>
            <a:rect l="l" t="t" r="r" b="b"/>
            <a:pathLst>
              <a:path w="9501847" h="6996815">
                <a:moveTo>
                  <a:pt x="0" y="0"/>
                </a:moveTo>
                <a:lnTo>
                  <a:pt x="9501847" y="0"/>
                </a:lnTo>
                <a:lnTo>
                  <a:pt x="9501847" y="6996815"/>
                </a:lnTo>
                <a:lnTo>
                  <a:pt x="0" y="6996815"/>
                </a:lnTo>
                <a:lnTo>
                  <a:pt x="0" y="0"/>
                </a:lnTo>
                <a:close/>
              </a:path>
            </a:pathLst>
          </a:custGeom>
          <a:blipFill>
            <a:blip r:embed="rId2"/>
            <a:stretch>
              <a:fillRect/>
            </a:stretch>
          </a:blipFill>
        </p:spPr>
      </p:sp>
      <p:sp>
        <p:nvSpPr>
          <p:cNvPr id="45" name="TextBox 45"/>
          <p:cNvSpPr txBox="1"/>
          <p:nvPr/>
        </p:nvSpPr>
        <p:spPr>
          <a:xfrm>
            <a:off x="5261271" y="48210"/>
            <a:ext cx="7765457" cy="604520"/>
          </a:xfrm>
          <a:prstGeom prst="rect">
            <a:avLst/>
          </a:prstGeom>
        </p:spPr>
        <p:txBody>
          <a:bodyPr lIns="0" tIns="0" rIns="0" bIns="0" rtlCol="0" anchor="t">
            <a:spAutoFit/>
          </a:bodyPr>
          <a:lstStyle/>
          <a:p>
            <a:pPr algn="ctr">
              <a:lnSpc>
                <a:spcPts val="4480"/>
              </a:lnSpc>
            </a:pPr>
            <a:r>
              <a:rPr lang="en-US" sz="3200">
                <a:solidFill>
                  <a:srgbClr val="000000"/>
                </a:solidFill>
                <a:latin typeface="Arial"/>
                <a:ea typeface="Arial"/>
                <a:cs typeface="Arial"/>
                <a:sym typeface="Arial"/>
              </a:rPr>
              <a:t>Urgency &amp; Expiry Time</a:t>
            </a:r>
          </a:p>
        </p:txBody>
      </p:sp>
      <p:sp>
        <p:nvSpPr>
          <p:cNvPr id="46" name="TextBox 46"/>
          <p:cNvSpPr txBox="1"/>
          <p:nvPr/>
        </p:nvSpPr>
        <p:spPr>
          <a:xfrm>
            <a:off x="4393076" y="8282690"/>
            <a:ext cx="9071848" cy="1529080"/>
          </a:xfrm>
          <a:prstGeom prst="rect">
            <a:avLst/>
          </a:prstGeom>
        </p:spPr>
        <p:txBody>
          <a:bodyPr lIns="0" tIns="0" rIns="0" bIns="0" rtlCol="0" anchor="t">
            <a:spAutoFit/>
          </a:bodyPr>
          <a:lstStyle/>
          <a:p>
            <a:pPr algn="just">
              <a:lnSpc>
                <a:spcPts val="3919"/>
              </a:lnSpc>
            </a:pPr>
            <a:r>
              <a:rPr lang="en-US" sz="2799">
                <a:solidFill>
                  <a:srgbClr val="000000"/>
                </a:solidFill>
                <a:latin typeface="Arial"/>
                <a:ea typeface="Arial"/>
                <a:cs typeface="Arial"/>
                <a:sym typeface="Arial"/>
              </a:rPr>
              <a:t>Most coupons has expiration of 1 day.</a:t>
            </a:r>
          </a:p>
          <a:p>
            <a:pPr algn="just">
              <a:lnSpc>
                <a:spcPts val="3919"/>
              </a:lnSpc>
            </a:pPr>
            <a:r>
              <a:rPr lang="en-US" sz="2799">
                <a:solidFill>
                  <a:srgbClr val="000000"/>
                </a:solidFill>
                <a:latin typeface="Arial"/>
                <a:ea typeface="Arial"/>
                <a:cs typeface="Arial"/>
                <a:sym typeface="Arial"/>
              </a:rPr>
              <a:t>62% of coupons are accepted that has expiration of 1 day</a:t>
            </a:r>
          </a:p>
          <a:p>
            <a:pPr algn="just">
              <a:lnSpc>
                <a:spcPts val="3919"/>
              </a:lnSpc>
            </a:pPr>
            <a:endParaRPr lang="en-US" sz="2799">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684" y="1324983"/>
            <a:ext cx="508158" cy="543805"/>
            <a:chOff x="0" y="0"/>
            <a:chExt cx="812800" cy="869819"/>
          </a:xfrm>
        </p:grpSpPr>
        <p:sp>
          <p:nvSpPr>
            <p:cNvPr id="3" name="Freeform 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 name="TextBox 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5" name="Group 5"/>
          <p:cNvGrpSpPr/>
          <p:nvPr/>
        </p:nvGrpSpPr>
        <p:grpSpPr>
          <a:xfrm>
            <a:off x="446684" y="3805005"/>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8" name="Group 8"/>
          <p:cNvGrpSpPr/>
          <p:nvPr/>
        </p:nvGrpSpPr>
        <p:grpSpPr>
          <a:xfrm>
            <a:off x="446684" y="2564994"/>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446684" y="5493674"/>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14" name="Group 14"/>
          <p:cNvGrpSpPr/>
          <p:nvPr/>
        </p:nvGrpSpPr>
        <p:grpSpPr>
          <a:xfrm>
            <a:off x="446684" y="3185000"/>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446684" y="6113679"/>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0" name="Group 20"/>
          <p:cNvGrpSpPr/>
          <p:nvPr/>
        </p:nvGrpSpPr>
        <p:grpSpPr>
          <a:xfrm>
            <a:off x="446684" y="673368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23" name="Group 23"/>
          <p:cNvGrpSpPr/>
          <p:nvPr/>
        </p:nvGrpSpPr>
        <p:grpSpPr>
          <a:xfrm>
            <a:off x="446684" y="7353690"/>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grpSp>
        <p:nvGrpSpPr>
          <p:cNvPr id="26" name="Group 26"/>
          <p:cNvGrpSpPr/>
          <p:nvPr/>
        </p:nvGrpSpPr>
        <p:grpSpPr>
          <a:xfrm>
            <a:off x="204532" y="4425010"/>
            <a:ext cx="992463" cy="99246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6</a:t>
              </a:r>
            </a:p>
          </p:txBody>
        </p:sp>
      </p:grpSp>
      <p:grpSp>
        <p:nvGrpSpPr>
          <p:cNvPr id="29" name="Group 29"/>
          <p:cNvGrpSpPr/>
          <p:nvPr/>
        </p:nvGrpSpPr>
        <p:grpSpPr>
          <a:xfrm>
            <a:off x="446684" y="1944989"/>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32" name="Group 32"/>
          <p:cNvGrpSpPr/>
          <p:nvPr/>
        </p:nvGrpSpPr>
        <p:grpSpPr>
          <a:xfrm>
            <a:off x="446684" y="7973695"/>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11</a:t>
              </a:r>
            </a:p>
          </p:txBody>
        </p:sp>
      </p:grpSp>
      <p:grpSp>
        <p:nvGrpSpPr>
          <p:cNvPr id="35" name="Group 35"/>
          <p:cNvGrpSpPr/>
          <p:nvPr/>
        </p:nvGrpSpPr>
        <p:grpSpPr>
          <a:xfrm>
            <a:off x="446684" y="8593701"/>
            <a:ext cx="508158" cy="543805"/>
            <a:chOff x="0" y="0"/>
            <a:chExt cx="812800" cy="869819"/>
          </a:xfrm>
        </p:grpSpPr>
        <p:sp>
          <p:nvSpPr>
            <p:cNvPr id="36" name="Freeform 3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7" name="TextBox 3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12</a:t>
              </a:r>
            </a:p>
          </p:txBody>
        </p:sp>
      </p:grpSp>
      <p:grpSp>
        <p:nvGrpSpPr>
          <p:cNvPr id="38" name="Group 38"/>
          <p:cNvGrpSpPr/>
          <p:nvPr/>
        </p:nvGrpSpPr>
        <p:grpSpPr>
          <a:xfrm>
            <a:off x="-1545302" y="-1557199"/>
            <a:ext cx="3499668" cy="13405540"/>
            <a:chOff x="0" y="0"/>
            <a:chExt cx="212191" cy="812800"/>
          </a:xfrm>
        </p:grpSpPr>
        <p:sp>
          <p:nvSpPr>
            <p:cNvPr id="39" name="Freeform 39"/>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0" name="TextBox 40"/>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11911280" y="-5475951"/>
            <a:ext cx="12753441" cy="12753441"/>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3" name="TextBox 43"/>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4" name="Freeform 44"/>
          <p:cNvSpPr/>
          <p:nvPr/>
        </p:nvSpPr>
        <p:spPr>
          <a:xfrm>
            <a:off x="4259140" y="895586"/>
            <a:ext cx="9769720" cy="5666438"/>
          </a:xfrm>
          <a:custGeom>
            <a:avLst/>
            <a:gdLst/>
            <a:ahLst/>
            <a:cxnLst/>
            <a:rect l="l" t="t" r="r" b="b"/>
            <a:pathLst>
              <a:path w="9769720" h="5666438">
                <a:moveTo>
                  <a:pt x="0" y="0"/>
                </a:moveTo>
                <a:lnTo>
                  <a:pt x="9769720" y="0"/>
                </a:lnTo>
                <a:lnTo>
                  <a:pt x="9769720" y="5666438"/>
                </a:lnTo>
                <a:lnTo>
                  <a:pt x="0" y="5666438"/>
                </a:lnTo>
                <a:lnTo>
                  <a:pt x="0" y="0"/>
                </a:lnTo>
                <a:close/>
              </a:path>
            </a:pathLst>
          </a:custGeom>
          <a:blipFill>
            <a:blip r:embed="rId2"/>
            <a:stretch>
              <a:fillRect/>
            </a:stretch>
          </a:blipFill>
        </p:spPr>
      </p:sp>
      <p:sp>
        <p:nvSpPr>
          <p:cNvPr id="45" name="TextBox 45"/>
          <p:cNvSpPr txBox="1"/>
          <p:nvPr/>
        </p:nvSpPr>
        <p:spPr>
          <a:xfrm>
            <a:off x="7574280" y="87087"/>
            <a:ext cx="3139440" cy="537845"/>
          </a:xfrm>
          <a:prstGeom prst="rect">
            <a:avLst/>
          </a:prstGeom>
        </p:spPr>
        <p:txBody>
          <a:bodyPr lIns="0" tIns="0" rIns="0" bIns="0" rtlCol="0" anchor="t">
            <a:spAutoFit/>
          </a:bodyPr>
          <a:lstStyle/>
          <a:p>
            <a:pPr algn="ctr">
              <a:lnSpc>
                <a:spcPts val="4480"/>
              </a:lnSpc>
            </a:pPr>
            <a:r>
              <a:rPr lang="en-US" sz="3200">
                <a:solidFill>
                  <a:srgbClr val="000000"/>
                </a:solidFill>
                <a:latin typeface="Canva Sans"/>
                <a:ea typeface="Canva Sans"/>
                <a:cs typeface="Canva Sans"/>
                <a:sym typeface="Canva Sans"/>
              </a:rPr>
              <a:t>Travel Distance </a:t>
            </a:r>
          </a:p>
        </p:txBody>
      </p:sp>
      <p:sp>
        <p:nvSpPr>
          <p:cNvPr id="46" name="TextBox 46"/>
          <p:cNvSpPr txBox="1"/>
          <p:nvPr/>
        </p:nvSpPr>
        <p:spPr>
          <a:xfrm>
            <a:off x="2105260" y="6685849"/>
            <a:ext cx="15649790" cy="3510280"/>
          </a:xfrm>
          <a:prstGeom prst="rect">
            <a:avLst/>
          </a:prstGeom>
        </p:spPr>
        <p:txBody>
          <a:bodyPr lIns="0" tIns="0" rIns="0" bIns="0" rtlCol="0" anchor="t">
            <a:spAutoFit/>
          </a:bodyPr>
          <a:lstStyle/>
          <a:p>
            <a:pPr algn="just">
              <a:lnSpc>
                <a:spcPts val="3919"/>
              </a:lnSpc>
            </a:pPr>
            <a:r>
              <a:rPr lang="en-US" sz="2799">
                <a:solidFill>
                  <a:srgbClr val="000000"/>
                </a:solidFill>
                <a:latin typeface="Arial"/>
                <a:ea typeface="Arial"/>
                <a:cs typeface="Arial"/>
                <a:sym typeface="Arial"/>
              </a:rPr>
              <a:t>Count of coupon utilization is more in 15 to 25mins of drive.</a:t>
            </a:r>
          </a:p>
          <a:p>
            <a:pPr algn="just">
              <a:lnSpc>
                <a:spcPts val="3919"/>
              </a:lnSpc>
            </a:pPr>
            <a:r>
              <a:rPr lang="en-US" sz="2799">
                <a:solidFill>
                  <a:srgbClr val="000000"/>
                </a:solidFill>
                <a:latin typeface="Arial"/>
                <a:ea typeface="Arial"/>
                <a:cs typeface="Arial"/>
                <a:sym typeface="Arial"/>
              </a:rPr>
              <a:t>Coupon acceptance rate is more(61%) in 5 to 15mins of drive.</a:t>
            </a:r>
          </a:p>
          <a:p>
            <a:pPr algn="just">
              <a:lnSpc>
                <a:spcPts val="3919"/>
              </a:lnSpc>
            </a:pPr>
            <a:r>
              <a:rPr lang="en-US" sz="2799">
                <a:solidFill>
                  <a:srgbClr val="000000"/>
                </a:solidFill>
                <a:latin typeface="Arial"/>
                <a:ea typeface="Arial"/>
                <a:cs typeface="Arial"/>
                <a:sym typeface="Arial"/>
              </a:rPr>
              <a:t>Customers who don't like to drive for long (5 to 15mins drive) accept coupons for Restaurant with avg expense less than 20 and Carry out &amp; Take away.</a:t>
            </a:r>
          </a:p>
          <a:p>
            <a:pPr algn="just">
              <a:lnSpc>
                <a:spcPts val="3919"/>
              </a:lnSpc>
            </a:pPr>
            <a:r>
              <a:rPr lang="en-US" sz="2799">
                <a:solidFill>
                  <a:srgbClr val="000000"/>
                </a:solidFill>
                <a:latin typeface="Arial"/>
                <a:ea typeface="Arial"/>
                <a:cs typeface="Arial"/>
                <a:sym typeface="Arial"/>
              </a:rPr>
              <a:t>Customers who like to drive for long (More than 25mins) accept coupons for Carry out &amp; Take away more.</a:t>
            </a:r>
          </a:p>
          <a:p>
            <a:pPr algn="just">
              <a:lnSpc>
                <a:spcPts val="3919"/>
              </a:lnSpc>
            </a:pPr>
            <a:r>
              <a:rPr lang="en-US" sz="2799">
                <a:solidFill>
                  <a:srgbClr val="000000"/>
                </a:solidFill>
                <a:latin typeface="Arial"/>
                <a:ea typeface="Arial"/>
                <a:cs typeface="Arial"/>
                <a:sym typeface="Arial"/>
              </a:rPr>
              <a:t>While driving customers prefer restaurant types coupons more.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684" y="1324983"/>
            <a:ext cx="508158" cy="543805"/>
            <a:chOff x="0" y="0"/>
            <a:chExt cx="812800" cy="869819"/>
          </a:xfrm>
        </p:grpSpPr>
        <p:sp>
          <p:nvSpPr>
            <p:cNvPr id="3" name="Freeform 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 name="TextBox 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5" name="Group 5"/>
          <p:cNvGrpSpPr/>
          <p:nvPr/>
        </p:nvGrpSpPr>
        <p:grpSpPr>
          <a:xfrm>
            <a:off x="446684" y="3805005"/>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8" name="Group 8"/>
          <p:cNvGrpSpPr/>
          <p:nvPr/>
        </p:nvGrpSpPr>
        <p:grpSpPr>
          <a:xfrm>
            <a:off x="446684" y="2564994"/>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446684" y="4425010"/>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14" name="Group 14"/>
          <p:cNvGrpSpPr/>
          <p:nvPr/>
        </p:nvGrpSpPr>
        <p:grpSpPr>
          <a:xfrm>
            <a:off x="446684" y="3185000"/>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446684" y="6113679"/>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0" name="Group 20"/>
          <p:cNvGrpSpPr/>
          <p:nvPr/>
        </p:nvGrpSpPr>
        <p:grpSpPr>
          <a:xfrm>
            <a:off x="446684" y="673368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23" name="Group 23"/>
          <p:cNvGrpSpPr/>
          <p:nvPr/>
        </p:nvGrpSpPr>
        <p:grpSpPr>
          <a:xfrm>
            <a:off x="446684" y="7353690"/>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grpSp>
        <p:nvGrpSpPr>
          <p:cNvPr id="26" name="Group 26"/>
          <p:cNvGrpSpPr/>
          <p:nvPr/>
        </p:nvGrpSpPr>
        <p:grpSpPr>
          <a:xfrm>
            <a:off x="204532" y="5045016"/>
            <a:ext cx="992463" cy="99246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7</a:t>
              </a:r>
            </a:p>
          </p:txBody>
        </p:sp>
      </p:grpSp>
      <p:grpSp>
        <p:nvGrpSpPr>
          <p:cNvPr id="29" name="Group 29"/>
          <p:cNvGrpSpPr/>
          <p:nvPr/>
        </p:nvGrpSpPr>
        <p:grpSpPr>
          <a:xfrm>
            <a:off x="446684" y="1944989"/>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32" name="Group 32"/>
          <p:cNvGrpSpPr/>
          <p:nvPr/>
        </p:nvGrpSpPr>
        <p:grpSpPr>
          <a:xfrm>
            <a:off x="446684" y="7973695"/>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11</a:t>
              </a:r>
            </a:p>
          </p:txBody>
        </p:sp>
      </p:grpSp>
      <p:grpSp>
        <p:nvGrpSpPr>
          <p:cNvPr id="35" name="Group 35"/>
          <p:cNvGrpSpPr/>
          <p:nvPr/>
        </p:nvGrpSpPr>
        <p:grpSpPr>
          <a:xfrm>
            <a:off x="446684" y="8593701"/>
            <a:ext cx="508158" cy="543805"/>
            <a:chOff x="0" y="0"/>
            <a:chExt cx="812800" cy="869819"/>
          </a:xfrm>
        </p:grpSpPr>
        <p:sp>
          <p:nvSpPr>
            <p:cNvPr id="36" name="Freeform 3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7" name="TextBox 3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12</a:t>
              </a:r>
            </a:p>
          </p:txBody>
        </p:sp>
      </p:grpSp>
      <p:grpSp>
        <p:nvGrpSpPr>
          <p:cNvPr id="38" name="Group 38"/>
          <p:cNvGrpSpPr/>
          <p:nvPr/>
        </p:nvGrpSpPr>
        <p:grpSpPr>
          <a:xfrm>
            <a:off x="-1545302" y="-1557199"/>
            <a:ext cx="3499668" cy="13405540"/>
            <a:chOff x="0" y="0"/>
            <a:chExt cx="212191" cy="812800"/>
          </a:xfrm>
        </p:grpSpPr>
        <p:sp>
          <p:nvSpPr>
            <p:cNvPr id="39" name="Freeform 39"/>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0" name="TextBox 40"/>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a:off x="11911280" y="-5475951"/>
            <a:ext cx="12753441" cy="12753441"/>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3" name="TextBox 43"/>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4" name="Freeform 44"/>
          <p:cNvSpPr/>
          <p:nvPr/>
        </p:nvSpPr>
        <p:spPr>
          <a:xfrm>
            <a:off x="4250643" y="1028700"/>
            <a:ext cx="9786713" cy="5664060"/>
          </a:xfrm>
          <a:custGeom>
            <a:avLst/>
            <a:gdLst/>
            <a:ahLst/>
            <a:cxnLst/>
            <a:rect l="l" t="t" r="r" b="b"/>
            <a:pathLst>
              <a:path w="9786713" h="5664060">
                <a:moveTo>
                  <a:pt x="0" y="0"/>
                </a:moveTo>
                <a:lnTo>
                  <a:pt x="9786714" y="0"/>
                </a:lnTo>
                <a:lnTo>
                  <a:pt x="9786714" y="5664060"/>
                </a:lnTo>
                <a:lnTo>
                  <a:pt x="0" y="5664060"/>
                </a:lnTo>
                <a:lnTo>
                  <a:pt x="0" y="0"/>
                </a:lnTo>
                <a:close/>
              </a:path>
            </a:pathLst>
          </a:custGeom>
          <a:blipFill>
            <a:blip r:embed="rId2"/>
            <a:stretch>
              <a:fillRect/>
            </a:stretch>
          </a:blipFill>
        </p:spPr>
      </p:sp>
      <p:sp>
        <p:nvSpPr>
          <p:cNvPr id="45" name="TextBox 45"/>
          <p:cNvSpPr txBox="1"/>
          <p:nvPr/>
        </p:nvSpPr>
        <p:spPr>
          <a:xfrm>
            <a:off x="7258169" y="113030"/>
            <a:ext cx="3771662" cy="604520"/>
          </a:xfrm>
          <a:prstGeom prst="rect">
            <a:avLst/>
          </a:prstGeom>
        </p:spPr>
        <p:txBody>
          <a:bodyPr lIns="0" tIns="0" rIns="0" bIns="0" rtlCol="0" anchor="t">
            <a:spAutoFit/>
          </a:bodyPr>
          <a:lstStyle/>
          <a:p>
            <a:pPr algn="ctr">
              <a:lnSpc>
                <a:spcPts val="4480"/>
              </a:lnSpc>
            </a:pPr>
            <a:r>
              <a:rPr lang="en-US" sz="3200">
                <a:solidFill>
                  <a:srgbClr val="000000"/>
                </a:solidFill>
                <a:latin typeface="Arial"/>
                <a:ea typeface="Arial"/>
                <a:cs typeface="Arial"/>
                <a:sym typeface="Arial"/>
              </a:rPr>
              <a:t>Income of customers</a:t>
            </a:r>
          </a:p>
        </p:txBody>
      </p:sp>
      <p:sp>
        <p:nvSpPr>
          <p:cNvPr id="46" name="TextBox 46"/>
          <p:cNvSpPr txBox="1"/>
          <p:nvPr/>
        </p:nvSpPr>
        <p:spPr>
          <a:xfrm>
            <a:off x="2506611" y="6619384"/>
            <a:ext cx="15179468" cy="3510280"/>
          </a:xfrm>
          <a:prstGeom prst="rect">
            <a:avLst/>
          </a:prstGeom>
        </p:spPr>
        <p:txBody>
          <a:bodyPr lIns="0" tIns="0" rIns="0" bIns="0" rtlCol="0" anchor="t">
            <a:spAutoFit/>
          </a:bodyPr>
          <a:lstStyle/>
          <a:p>
            <a:pPr algn="just">
              <a:lnSpc>
                <a:spcPts val="3919"/>
              </a:lnSpc>
            </a:pPr>
            <a:r>
              <a:rPr lang="en-US" sz="2799">
                <a:solidFill>
                  <a:srgbClr val="000000"/>
                </a:solidFill>
                <a:latin typeface="Arial"/>
                <a:ea typeface="Arial"/>
                <a:cs typeface="Arial"/>
                <a:sym typeface="Arial"/>
              </a:rPr>
              <a:t>Most customers are having income in the range between 25000 - 37499 and most of the coupons are accepted in this range.</a:t>
            </a:r>
          </a:p>
          <a:p>
            <a:pPr algn="just">
              <a:lnSpc>
                <a:spcPts val="3919"/>
              </a:lnSpc>
            </a:pPr>
            <a:r>
              <a:rPr lang="en-US" sz="2799">
                <a:solidFill>
                  <a:srgbClr val="000000"/>
                </a:solidFill>
                <a:latin typeface="Arial"/>
                <a:ea typeface="Arial"/>
                <a:cs typeface="Arial"/>
                <a:sym typeface="Arial"/>
              </a:rPr>
              <a:t>Customers with the income range of : (25000-37499),(50000-62499),(less than $12500),has high acceptance rate of 59%.</a:t>
            </a:r>
          </a:p>
          <a:p>
            <a:pPr algn="just">
              <a:lnSpc>
                <a:spcPts val="3919"/>
              </a:lnSpc>
            </a:pPr>
            <a:r>
              <a:rPr lang="en-US" sz="2799">
                <a:solidFill>
                  <a:srgbClr val="000000"/>
                </a:solidFill>
                <a:latin typeface="Arial"/>
                <a:ea typeface="Arial"/>
                <a:cs typeface="Arial"/>
                <a:sym typeface="Arial"/>
              </a:rPr>
              <a:t>Acceptance of Coffee House coupons is highest in income of 25000-37499.</a:t>
            </a:r>
          </a:p>
          <a:p>
            <a:pPr algn="just">
              <a:lnSpc>
                <a:spcPts val="3919"/>
              </a:lnSpc>
            </a:pPr>
            <a:r>
              <a:rPr lang="en-US" sz="2799">
                <a:solidFill>
                  <a:srgbClr val="000000"/>
                </a:solidFill>
                <a:latin typeface="Arial"/>
                <a:ea typeface="Arial"/>
                <a:cs typeface="Arial"/>
                <a:sym typeface="Arial"/>
              </a:rPr>
              <a:t>Income range of 62500-74999 has the least amount of customers accepting coupons.</a:t>
            </a:r>
          </a:p>
          <a:p>
            <a:pPr algn="just">
              <a:lnSpc>
                <a:spcPts val="3919"/>
              </a:lnSpc>
            </a:pPr>
            <a:endParaRPr lang="en-US" sz="2799">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684" y="1324983"/>
            <a:ext cx="508158" cy="543805"/>
            <a:chOff x="0" y="0"/>
            <a:chExt cx="812800" cy="869819"/>
          </a:xfrm>
        </p:grpSpPr>
        <p:sp>
          <p:nvSpPr>
            <p:cNvPr id="3" name="Freeform 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 name="TextBox 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5" name="Group 5"/>
          <p:cNvGrpSpPr/>
          <p:nvPr/>
        </p:nvGrpSpPr>
        <p:grpSpPr>
          <a:xfrm>
            <a:off x="446684" y="3805005"/>
            <a:ext cx="508158" cy="543805"/>
            <a:chOff x="0" y="0"/>
            <a:chExt cx="812800" cy="869819"/>
          </a:xfrm>
        </p:grpSpPr>
        <p:sp>
          <p:nvSpPr>
            <p:cNvPr id="6" name="Freeform 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7" name="TextBox 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8" name="Group 8"/>
          <p:cNvGrpSpPr/>
          <p:nvPr/>
        </p:nvGrpSpPr>
        <p:grpSpPr>
          <a:xfrm>
            <a:off x="446684" y="2564994"/>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446684" y="4425010"/>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14" name="Group 14"/>
          <p:cNvGrpSpPr/>
          <p:nvPr/>
        </p:nvGrpSpPr>
        <p:grpSpPr>
          <a:xfrm>
            <a:off x="446684" y="3185000"/>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446684" y="5045016"/>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0" name="Group 20"/>
          <p:cNvGrpSpPr/>
          <p:nvPr/>
        </p:nvGrpSpPr>
        <p:grpSpPr>
          <a:xfrm>
            <a:off x="446684" y="673368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23" name="Group 23"/>
          <p:cNvGrpSpPr/>
          <p:nvPr/>
        </p:nvGrpSpPr>
        <p:grpSpPr>
          <a:xfrm>
            <a:off x="446684" y="7353690"/>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10</a:t>
              </a:r>
            </a:p>
          </p:txBody>
        </p:sp>
      </p:grpSp>
      <p:grpSp>
        <p:nvGrpSpPr>
          <p:cNvPr id="26" name="Group 26"/>
          <p:cNvGrpSpPr/>
          <p:nvPr/>
        </p:nvGrpSpPr>
        <p:grpSpPr>
          <a:xfrm>
            <a:off x="204532" y="5665021"/>
            <a:ext cx="992463" cy="99246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8</a:t>
              </a:r>
            </a:p>
          </p:txBody>
        </p:sp>
      </p:grpSp>
      <p:grpSp>
        <p:nvGrpSpPr>
          <p:cNvPr id="29" name="Group 29"/>
          <p:cNvGrpSpPr/>
          <p:nvPr/>
        </p:nvGrpSpPr>
        <p:grpSpPr>
          <a:xfrm>
            <a:off x="446684" y="1944989"/>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32" name="Group 32"/>
          <p:cNvGrpSpPr/>
          <p:nvPr/>
        </p:nvGrpSpPr>
        <p:grpSpPr>
          <a:xfrm>
            <a:off x="446684" y="7973695"/>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11</a:t>
              </a:r>
            </a:p>
          </p:txBody>
        </p:sp>
      </p:grpSp>
      <p:grpSp>
        <p:nvGrpSpPr>
          <p:cNvPr id="35" name="Group 35"/>
          <p:cNvGrpSpPr/>
          <p:nvPr/>
        </p:nvGrpSpPr>
        <p:grpSpPr>
          <a:xfrm>
            <a:off x="446684" y="8593701"/>
            <a:ext cx="508158" cy="543805"/>
            <a:chOff x="0" y="0"/>
            <a:chExt cx="812800" cy="869819"/>
          </a:xfrm>
        </p:grpSpPr>
        <p:sp>
          <p:nvSpPr>
            <p:cNvPr id="36" name="Freeform 3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7" name="TextBox 3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12</a:t>
              </a:r>
            </a:p>
          </p:txBody>
        </p:sp>
      </p:grpSp>
      <p:grpSp>
        <p:nvGrpSpPr>
          <p:cNvPr id="38" name="Group 38"/>
          <p:cNvGrpSpPr/>
          <p:nvPr/>
        </p:nvGrpSpPr>
        <p:grpSpPr>
          <a:xfrm>
            <a:off x="-1545302" y="-1557199"/>
            <a:ext cx="3499668" cy="13405540"/>
            <a:chOff x="0" y="0"/>
            <a:chExt cx="212191" cy="812800"/>
          </a:xfrm>
        </p:grpSpPr>
        <p:sp>
          <p:nvSpPr>
            <p:cNvPr id="39" name="Freeform 39"/>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40" name="TextBox 40"/>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41" name="Freeform 41"/>
          <p:cNvSpPr/>
          <p:nvPr/>
        </p:nvSpPr>
        <p:spPr>
          <a:xfrm>
            <a:off x="2230422" y="957686"/>
            <a:ext cx="466090" cy="466090"/>
          </a:xfrm>
          <a:custGeom>
            <a:avLst/>
            <a:gdLst/>
            <a:ahLst/>
            <a:cxnLst/>
            <a:rect l="l" t="t" r="r" b="b"/>
            <a:pathLst>
              <a:path w="466090" h="466090">
                <a:moveTo>
                  <a:pt x="0" y="0"/>
                </a:moveTo>
                <a:lnTo>
                  <a:pt x="466090" y="0"/>
                </a:lnTo>
                <a:lnTo>
                  <a:pt x="466090" y="466091"/>
                </a:lnTo>
                <a:lnTo>
                  <a:pt x="0" y="4660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2" name="Freeform 42"/>
          <p:cNvSpPr/>
          <p:nvPr/>
        </p:nvSpPr>
        <p:spPr>
          <a:xfrm>
            <a:off x="2230422" y="5215361"/>
            <a:ext cx="469286" cy="469286"/>
          </a:xfrm>
          <a:custGeom>
            <a:avLst/>
            <a:gdLst/>
            <a:ahLst/>
            <a:cxnLst/>
            <a:rect l="l" t="t" r="r" b="b"/>
            <a:pathLst>
              <a:path w="469286" h="469286">
                <a:moveTo>
                  <a:pt x="0" y="0"/>
                </a:moveTo>
                <a:lnTo>
                  <a:pt x="469286" y="0"/>
                </a:lnTo>
                <a:lnTo>
                  <a:pt x="469286" y="469286"/>
                </a:lnTo>
                <a:lnTo>
                  <a:pt x="0" y="4692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3" name="Freeform 43"/>
          <p:cNvSpPr/>
          <p:nvPr/>
        </p:nvSpPr>
        <p:spPr>
          <a:xfrm>
            <a:off x="2244395" y="7077262"/>
            <a:ext cx="476838" cy="476838"/>
          </a:xfrm>
          <a:custGeom>
            <a:avLst/>
            <a:gdLst/>
            <a:ahLst/>
            <a:cxnLst/>
            <a:rect l="l" t="t" r="r" b="b"/>
            <a:pathLst>
              <a:path w="476838" h="476838">
                <a:moveTo>
                  <a:pt x="0" y="0"/>
                </a:moveTo>
                <a:lnTo>
                  <a:pt x="476838" y="0"/>
                </a:lnTo>
                <a:lnTo>
                  <a:pt x="476838" y="476837"/>
                </a:lnTo>
                <a:lnTo>
                  <a:pt x="0" y="4768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44" name="TextBox 44"/>
          <p:cNvSpPr txBox="1"/>
          <p:nvPr/>
        </p:nvSpPr>
        <p:spPr>
          <a:xfrm>
            <a:off x="2874167" y="876300"/>
            <a:ext cx="3816787" cy="604520"/>
          </a:xfrm>
          <a:prstGeom prst="rect">
            <a:avLst/>
          </a:prstGeom>
        </p:spPr>
        <p:txBody>
          <a:bodyPr lIns="0" tIns="0" rIns="0" bIns="0" rtlCol="0" anchor="t">
            <a:spAutoFit/>
          </a:bodyPr>
          <a:lstStyle/>
          <a:p>
            <a:pPr algn="ctr">
              <a:lnSpc>
                <a:spcPts val="4480"/>
              </a:lnSpc>
            </a:pPr>
            <a:r>
              <a:rPr lang="en-US" sz="3200" b="1">
                <a:solidFill>
                  <a:srgbClr val="000000"/>
                </a:solidFill>
                <a:latin typeface="Arial Bold"/>
                <a:ea typeface="Arial Bold"/>
                <a:cs typeface="Arial Bold"/>
                <a:sym typeface="Arial Bold"/>
              </a:rPr>
              <a:t>Data Preprocessing</a:t>
            </a:r>
          </a:p>
        </p:txBody>
      </p:sp>
      <p:sp>
        <p:nvSpPr>
          <p:cNvPr id="45" name="TextBox 45"/>
          <p:cNvSpPr txBox="1"/>
          <p:nvPr/>
        </p:nvSpPr>
        <p:spPr>
          <a:xfrm>
            <a:off x="1807740" y="80362"/>
            <a:ext cx="4696897" cy="604520"/>
          </a:xfrm>
          <a:prstGeom prst="rect">
            <a:avLst/>
          </a:prstGeom>
        </p:spPr>
        <p:txBody>
          <a:bodyPr lIns="0" tIns="0" rIns="0" bIns="0" rtlCol="0" anchor="t">
            <a:spAutoFit/>
          </a:bodyPr>
          <a:lstStyle/>
          <a:p>
            <a:pPr algn="ctr">
              <a:lnSpc>
                <a:spcPts val="4480"/>
              </a:lnSpc>
            </a:pPr>
            <a:r>
              <a:rPr lang="en-US" sz="3200" b="1">
                <a:solidFill>
                  <a:srgbClr val="000000"/>
                </a:solidFill>
                <a:latin typeface="Arial Bold"/>
                <a:ea typeface="Arial Bold"/>
                <a:cs typeface="Arial Bold"/>
                <a:sym typeface="Arial Bold"/>
              </a:rPr>
              <a:t>Phase 3: Model Building</a:t>
            </a:r>
          </a:p>
        </p:txBody>
      </p:sp>
      <p:grpSp>
        <p:nvGrpSpPr>
          <p:cNvPr id="46" name="Group 46"/>
          <p:cNvGrpSpPr/>
          <p:nvPr/>
        </p:nvGrpSpPr>
        <p:grpSpPr>
          <a:xfrm>
            <a:off x="11911280" y="-5475951"/>
            <a:ext cx="12753441" cy="12753441"/>
            <a:chOff x="0" y="0"/>
            <a:chExt cx="812800" cy="812800"/>
          </a:xfrm>
        </p:grpSpPr>
        <p:sp>
          <p:nvSpPr>
            <p:cNvPr id="47" name="Freeform 4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8" name="TextBox 4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9" name="TextBox 49"/>
          <p:cNvSpPr txBox="1"/>
          <p:nvPr/>
        </p:nvSpPr>
        <p:spPr>
          <a:xfrm>
            <a:off x="2465065" y="1642852"/>
            <a:ext cx="15739109" cy="1033780"/>
          </a:xfrm>
          <a:prstGeom prst="rect">
            <a:avLst/>
          </a:prstGeom>
        </p:spPr>
        <p:txBody>
          <a:bodyPr lIns="0" tIns="0" rIns="0" bIns="0" rtlCol="0" anchor="t">
            <a:spAutoFit/>
          </a:bodyPr>
          <a:lstStyle/>
          <a:p>
            <a:pPr algn="just">
              <a:lnSpc>
                <a:spcPts val="3920"/>
              </a:lnSpc>
            </a:pPr>
            <a:r>
              <a:rPr lang="en-US" sz="2800">
                <a:solidFill>
                  <a:srgbClr val="000000"/>
                </a:solidFill>
                <a:latin typeface="Arial"/>
                <a:ea typeface="Arial"/>
                <a:cs typeface="Arial"/>
                <a:sym typeface="Arial"/>
              </a:rPr>
              <a:t>Before feeding the data into machine learning models, we needed to clean, transform, and prepare it for optimal performance.</a:t>
            </a:r>
          </a:p>
        </p:txBody>
      </p:sp>
      <p:sp>
        <p:nvSpPr>
          <p:cNvPr id="50" name="TextBox 50"/>
          <p:cNvSpPr txBox="1"/>
          <p:nvPr/>
        </p:nvSpPr>
        <p:spPr>
          <a:xfrm>
            <a:off x="2618735" y="2838556"/>
            <a:ext cx="5798436" cy="2024380"/>
          </a:xfrm>
          <a:prstGeom prst="rect">
            <a:avLst/>
          </a:prstGeom>
        </p:spPr>
        <p:txBody>
          <a:bodyPr lIns="0" tIns="0" rIns="0" bIns="0" rtlCol="0" anchor="t">
            <a:spAutoFit/>
          </a:bodyPr>
          <a:lstStyle/>
          <a:p>
            <a:pPr marL="604523" lvl="1" indent="-302261" algn="l">
              <a:lnSpc>
                <a:spcPts val="3920"/>
              </a:lnSpc>
              <a:buFont typeface="Arial"/>
              <a:buChar char="•"/>
            </a:pPr>
            <a:r>
              <a:rPr lang="en-US" sz="2800">
                <a:solidFill>
                  <a:srgbClr val="000000"/>
                </a:solidFill>
                <a:latin typeface="Arial"/>
                <a:ea typeface="Arial"/>
                <a:cs typeface="Arial"/>
                <a:sym typeface="Arial"/>
              </a:rPr>
              <a:t>Handling Missing Values</a:t>
            </a:r>
          </a:p>
          <a:p>
            <a:pPr marL="604523" lvl="1" indent="-302261" algn="l">
              <a:lnSpc>
                <a:spcPts val="3920"/>
              </a:lnSpc>
              <a:buFont typeface="Arial"/>
              <a:buChar char="•"/>
            </a:pPr>
            <a:r>
              <a:rPr lang="en-US" sz="2800">
                <a:solidFill>
                  <a:srgbClr val="000000"/>
                </a:solidFill>
                <a:latin typeface="Arial"/>
                <a:ea typeface="Arial"/>
                <a:cs typeface="Arial"/>
                <a:sym typeface="Arial"/>
              </a:rPr>
              <a:t>Encoding Categorical Variables</a:t>
            </a:r>
          </a:p>
          <a:p>
            <a:pPr marL="604523" lvl="1" indent="-302261" algn="l">
              <a:lnSpc>
                <a:spcPts val="3920"/>
              </a:lnSpc>
              <a:buFont typeface="Arial"/>
              <a:buChar char="•"/>
            </a:pPr>
            <a:r>
              <a:rPr lang="en-US" sz="2800">
                <a:solidFill>
                  <a:srgbClr val="000000"/>
                </a:solidFill>
                <a:latin typeface="Arial"/>
                <a:ea typeface="Arial"/>
                <a:cs typeface="Arial"/>
                <a:sym typeface="Arial"/>
              </a:rPr>
              <a:t>Feature Engineering &amp; Selection</a:t>
            </a:r>
          </a:p>
          <a:p>
            <a:pPr marL="604523" lvl="1" indent="-302261" algn="l">
              <a:lnSpc>
                <a:spcPts val="3920"/>
              </a:lnSpc>
              <a:buFont typeface="Arial"/>
              <a:buChar char="•"/>
            </a:pPr>
            <a:r>
              <a:rPr lang="en-US" sz="2800">
                <a:solidFill>
                  <a:srgbClr val="000000"/>
                </a:solidFill>
                <a:latin typeface="Arial"/>
                <a:ea typeface="Arial"/>
                <a:cs typeface="Arial"/>
                <a:sym typeface="Arial"/>
              </a:rPr>
              <a:t>Feature Scaling</a:t>
            </a:r>
          </a:p>
        </p:txBody>
      </p:sp>
      <p:sp>
        <p:nvSpPr>
          <p:cNvPr id="51" name="TextBox 51"/>
          <p:cNvSpPr txBox="1"/>
          <p:nvPr/>
        </p:nvSpPr>
        <p:spPr>
          <a:xfrm>
            <a:off x="2874167" y="5134162"/>
            <a:ext cx="5216247" cy="604520"/>
          </a:xfrm>
          <a:prstGeom prst="rect">
            <a:avLst/>
          </a:prstGeom>
        </p:spPr>
        <p:txBody>
          <a:bodyPr lIns="0" tIns="0" rIns="0" bIns="0" rtlCol="0" anchor="t">
            <a:spAutoFit/>
          </a:bodyPr>
          <a:lstStyle/>
          <a:p>
            <a:pPr algn="ctr">
              <a:lnSpc>
                <a:spcPts val="4480"/>
              </a:lnSpc>
            </a:pPr>
            <a:r>
              <a:rPr lang="en-US" sz="3200" b="1">
                <a:solidFill>
                  <a:srgbClr val="000000"/>
                </a:solidFill>
                <a:latin typeface="Arial Bold"/>
                <a:ea typeface="Arial Bold"/>
                <a:cs typeface="Arial Bold"/>
                <a:sym typeface="Arial Bold"/>
              </a:rPr>
              <a:t>Model Selection &amp; Training</a:t>
            </a:r>
          </a:p>
        </p:txBody>
      </p:sp>
      <p:sp>
        <p:nvSpPr>
          <p:cNvPr id="52" name="TextBox 52"/>
          <p:cNvSpPr txBox="1"/>
          <p:nvPr/>
        </p:nvSpPr>
        <p:spPr>
          <a:xfrm>
            <a:off x="2618734" y="5824406"/>
            <a:ext cx="3156497" cy="956929"/>
          </a:xfrm>
          <a:prstGeom prst="rect">
            <a:avLst/>
          </a:prstGeom>
        </p:spPr>
        <p:txBody>
          <a:bodyPr wrap="square" lIns="0" tIns="0" rIns="0" bIns="0" rtlCol="0" anchor="t">
            <a:spAutoFit/>
          </a:bodyPr>
          <a:lstStyle/>
          <a:p>
            <a:pPr marL="604519" lvl="1" indent="-302260" algn="ctr">
              <a:lnSpc>
                <a:spcPts val="3919"/>
              </a:lnSpc>
              <a:buFont typeface="Arial"/>
              <a:buChar char="•"/>
            </a:pPr>
            <a:r>
              <a:rPr lang="en-US" sz="2799" dirty="0">
                <a:solidFill>
                  <a:srgbClr val="000000"/>
                </a:solidFill>
                <a:latin typeface="Arial"/>
                <a:ea typeface="Arial"/>
                <a:cs typeface="Arial"/>
                <a:sym typeface="Arial"/>
              </a:rPr>
              <a:t>Train-Test-Split</a:t>
            </a:r>
          </a:p>
          <a:p>
            <a:pPr marL="604519" lvl="1" indent="-302260" algn="ctr">
              <a:lnSpc>
                <a:spcPts val="3919"/>
              </a:lnSpc>
              <a:buFont typeface="Arial"/>
              <a:buChar char="•"/>
            </a:pPr>
            <a:r>
              <a:rPr lang="en-US" sz="2799" dirty="0">
                <a:solidFill>
                  <a:srgbClr val="000000"/>
                </a:solidFill>
                <a:latin typeface="Arial"/>
                <a:ea typeface="Arial"/>
                <a:cs typeface="Arial"/>
                <a:sym typeface="Arial"/>
              </a:rPr>
              <a:t>Standardization</a:t>
            </a:r>
          </a:p>
        </p:txBody>
      </p:sp>
      <p:sp>
        <p:nvSpPr>
          <p:cNvPr id="53" name="TextBox 53"/>
          <p:cNvSpPr txBox="1"/>
          <p:nvPr/>
        </p:nvSpPr>
        <p:spPr>
          <a:xfrm>
            <a:off x="2874167" y="6978155"/>
            <a:ext cx="3386733" cy="604520"/>
          </a:xfrm>
          <a:prstGeom prst="rect">
            <a:avLst/>
          </a:prstGeom>
        </p:spPr>
        <p:txBody>
          <a:bodyPr lIns="0" tIns="0" rIns="0" bIns="0" rtlCol="0" anchor="t">
            <a:spAutoFit/>
          </a:bodyPr>
          <a:lstStyle/>
          <a:p>
            <a:pPr algn="ctr">
              <a:lnSpc>
                <a:spcPts val="4480"/>
              </a:lnSpc>
            </a:pPr>
            <a:r>
              <a:rPr lang="en-US" sz="3200" b="1">
                <a:solidFill>
                  <a:srgbClr val="000000"/>
                </a:solidFill>
                <a:latin typeface="Arial Bold"/>
                <a:ea typeface="Arial Bold"/>
                <a:cs typeface="Arial Bold"/>
                <a:sym typeface="Arial Bold"/>
              </a:rPr>
              <a:t>Algorithm’s Used</a:t>
            </a:r>
          </a:p>
        </p:txBody>
      </p:sp>
      <p:sp>
        <p:nvSpPr>
          <p:cNvPr id="54" name="TextBox 54"/>
          <p:cNvSpPr txBox="1"/>
          <p:nvPr/>
        </p:nvSpPr>
        <p:spPr>
          <a:xfrm>
            <a:off x="2618734" y="7687449"/>
            <a:ext cx="5306065" cy="2519680"/>
          </a:xfrm>
          <a:prstGeom prst="rect">
            <a:avLst/>
          </a:prstGeom>
        </p:spPr>
        <p:txBody>
          <a:bodyPr wrap="square" lIns="0" tIns="0" rIns="0" bIns="0" rtlCol="0" anchor="t">
            <a:spAutoFit/>
          </a:bodyPr>
          <a:lstStyle/>
          <a:p>
            <a:pPr marL="604523" lvl="1" indent="-302261" algn="l">
              <a:lnSpc>
                <a:spcPts val="3920"/>
              </a:lnSpc>
              <a:buFont typeface="Arial"/>
              <a:buChar char="•"/>
            </a:pPr>
            <a:r>
              <a:rPr lang="en-US" sz="2800" dirty="0">
                <a:solidFill>
                  <a:srgbClr val="000000"/>
                </a:solidFill>
                <a:latin typeface="Arial"/>
                <a:ea typeface="Arial"/>
                <a:cs typeface="Arial"/>
                <a:sym typeface="Arial"/>
              </a:rPr>
              <a:t>Logistic Regression</a:t>
            </a:r>
          </a:p>
          <a:p>
            <a:pPr marL="604523" lvl="1" indent="-302261" algn="l">
              <a:lnSpc>
                <a:spcPts val="3920"/>
              </a:lnSpc>
              <a:buFont typeface="Arial"/>
              <a:buChar char="•"/>
            </a:pPr>
            <a:r>
              <a:rPr lang="en-US" sz="2800" dirty="0">
                <a:solidFill>
                  <a:srgbClr val="000000"/>
                </a:solidFill>
                <a:latin typeface="Arial"/>
                <a:ea typeface="Arial"/>
                <a:cs typeface="Arial"/>
                <a:sym typeface="Arial"/>
              </a:rPr>
              <a:t>Decision Tree</a:t>
            </a:r>
          </a:p>
          <a:p>
            <a:pPr marL="604523" lvl="1" indent="-302261" algn="l">
              <a:lnSpc>
                <a:spcPts val="3920"/>
              </a:lnSpc>
              <a:buFont typeface="Arial"/>
              <a:buChar char="•"/>
            </a:pPr>
            <a:r>
              <a:rPr lang="en-US" sz="2800" dirty="0">
                <a:solidFill>
                  <a:srgbClr val="000000"/>
                </a:solidFill>
                <a:latin typeface="Arial"/>
                <a:ea typeface="Arial"/>
                <a:cs typeface="Arial"/>
                <a:sym typeface="Arial"/>
              </a:rPr>
              <a:t>Random Forest</a:t>
            </a:r>
          </a:p>
          <a:p>
            <a:pPr marL="604523" lvl="1" indent="-302261" algn="l">
              <a:lnSpc>
                <a:spcPts val="3920"/>
              </a:lnSpc>
              <a:buFont typeface="Arial"/>
              <a:buChar char="•"/>
            </a:pPr>
            <a:r>
              <a:rPr lang="en-US" sz="2800" dirty="0">
                <a:solidFill>
                  <a:srgbClr val="000000"/>
                </a:solidFill>
                <a:latin typeface="Arial"/>
                <a:ea typeface="Arial"/>
                <a:cs typeface="Arial"/>
                <a:sym typeface="Arial"/>
              </a:rPr>
              <a:t>K-nearest neighbor</a:t>
            </a:r>
          </a:p>
          <a:p>
            <a:pPr marL="604523" lvl="1" indent="-302261" algn="l">
              <a:lnSpc>
                <a:spcPts val="3920"/>
              </a:lnSpc>
              <a:buFont typeface="Arial"/>
              <a:buChar char="•"/>
            </a:pPr>
            <a:r>
              <a:rPr lang="en-US" sz="2800" dirty="0">
                <a:solidFill>
                  <a:srgbClr val="000000"/>
                </a:solidFill>
                <a:latin typeface="Arial"/>
                <a:ea typeface="Arial"/>
                <a:cs typeface="Arial"/>
                <a:sym typeface="Arial"/>
              </a:rPr>
              <a:t>Gradient boosting classifier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806</Words>
  <Application>Microsoft Office PowerPoint</Application>
  <PresentationFormat>Custom</PresentationFormat>
  <Paragraphs>208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Canva Sans</vt:lpstr>
      <vt:lpstr>Arial Bold</vt:lpstr>
      <vt:lpstr>Arial</vt:lpstr>
      <vt:lpstr>Calibri</vt:lpstr>
      <vt:lpstr>Gotham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Orange Simple Portfolio Presentation</dc:title>
  <cp:lastModifiedBy>Prasen Waikar</cp:lastModifiedBy>
  <cp:revision>1</cp:revision>
  <dcterms:created xsi:type="dcterms:W3CDTF">2006-08-16T00:00:00Z</dcterms:created>
  <dcterms:modified xsi:type="dcterms:W3CDTF">2025-02-08T12:18:36Z</dcterms:modified>
  <dc:identifier>DAGeWdJyHo0</dc:identifier>
</cp:coreProperties>
</file>