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65" r:id="rId5"/>
    <p:sldId id="259" r:id="rId6"/>
    <p:sldId id="263" r:id="rId7"/>
    <p:sldId id="264" r:id="rId8"/>
    <p:sldId id="260" r:id="rId9"/>
    <p:sldId id="261" r:id="rId10"/>
    <p:sldId id="262" r:id="rId11"/>
  </p:sldIdLst>
  <p:sldSz cx="18288000" cy="10287000"/>
  <p:notesSz cx="6858000" cy="9144000"/>
  <p:embeddedFontLst>
    <p:embeddedFont>
      <p:font typeface="Arial Bold" panose="020B0704020202020204" pitchFamily="34" charset="0"/>
      <p:regular r:id="rId12"/>
      <p:bold r:id="rId13"/>
    </p:embeddedFont>
    <p:embeddedFont>
      <p:font typeface="Arial Nova" panose="020B0504020202020204" pitchFamily="3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596588" y="1071732"/>
            <a:ext cx="14858355" cy="2842144"/>
          </a:xfrm>
          <a:prstGeom prst="rect">
            <a:avLst/>
          </a:prstGeom>
        </p:spPr>
        <p:txBody>
          <a:bodyPr lIns="0" tIns="0" rIns="0" bIns="0" rtlCol="0" anchor="t">
            <a:spAutoFit/>
          </a:bodyPr>
          <a:lstStyle/>
          <a:p>
            <a:pPr algn="ctr">
              <a:lnSpc>
                <a:spcPts val="10821"/>
              </a:lnSpc>
            </a:pPr>
            <a:r>
              <a:rPr lang="en-US" sz="7729" b="1">
                <a:solidFill>
                  <a:srgbClr val="000000"/>
                </a:solidFill>
                <a:latin typeface="Arial Bold"/>
                <a:ea typeface="Arial Bold"/>
                <a:cs typeface="Arial Bold"/>
                <a:sym typeface="Arial Bold"/>
              </a:rPr>
              <a:t>RECOMMENDATION BASED ON USER SEARCH QUERIES</a:t>
            </a:r>
          </a:p>
        </p:txBody>
      </p:sp>
      <p:sp>
        <p:nvSpPr>
          <p:cNvPr id="10" name="TextBox 10"/>
          <p:cNvSpPr txBox="1"/>
          <p:nvPr/>
        </p:nvSpPr>
        <p:spPr>
          <a:xfrm>
            <a:off x="12745497" y="7858952"/>
            <a:ext cx="4291727" cy="539073"/>
          </a:xfrm>
          <a:prstGeom prst="rect">
            <a:avLst/>
          </a:prstGeom>
        </p:spPr>
        <p:txBody>
          <a:bodyPr lIns="0" tIns="0" rIns="0" bIns="0" rtlCol="0" anchor="t">
            <a:spAutoFit/>
          </a:bodyPr>
          <a:lstStyle/>
          <a:p>
            <a:pPr algn="ctr">
              <a:lnSpc>
                <a:spcPts val="4412"/>
              </a:lnSpc>
              <a:spcBef>
                <a:spcPct val="0"/>
              </a:spcBef>
            </a:pPr>
            <a:r>
              <a:rPr lang="en-US" sz="3151">
                <a:solidFill>
                  <a:srgbClr val="000000"/>
                </a:solidFill>
                <a:latin typeface="Arial Nova"/>
                <a:ea typeface="Arial Nova"/>
                <a:cs typeface="Arial Nova"/>
                <a:sym typeface="Arial Nova"/>
              </a:rPr>
              <a:t>GUIDED BY : Dr.A.Divya</a:t>
            </a:r>
          </a:p>
        </p:txBody>
      </p:sp>
      <p:sp>
        <p:nvSpPr>
          <p:cNvPr id="11" name="TextBox 11"/>
          <p:cNvSpPr txBox="1"/>
          <p:nvPr/>
        </p:nvSpPr>
        <p:spPr>
          <a:xfrm>
            <a:off x="412750" y="7932245"/>
            <a:ext cx="8731250" cy="1100243"/>
          </a:xfrm>
          <a:prstGeom prst="rect">
            <a:avLst/>
          </a:prstGeom>
        </p:spPr>
        <p:txBody>
          <a:bodyPr lIns="0" tIns="0" rIns="0" bIns="0" rtlCol="0" anchor="t">
            <a:spAutoFit/>
          </a:bodyPr>
          <a:lstStyle/>
          <a:p>
            <a:pPr algn="l">
              <a:lnSpc>
                <a:spcPts val="4456"/>
              </a:lnSpc>
              <a:spcBef>
                <a:spcPct val="0"/>
              </a:spcBef>
            </a:pPr>
            <a:r>
              <a:rPr lang="en-US" sz="3183">
                <a:solidFill>
                  <a:srgbClr val="000000"/>
                </a:solidFill>
                <a:latin typeface="Arial Nova"/>
                <a:ea typeface="Arial Nova"/>
                <a:cs typeface="Arial Nova"/>
                <a:sym typeface="Arial Nova"/>
              </a:rPr>
              <a:t>D MANOVA PRASENNA RAJ– 42130269</a:t>
            </a:r>
          </a:p>
          <a:p>
            <a:pPr algn="l">
              <a:lnSpc>
                <a:spcPts val="4456"/>
              </a:lnSpc>
              <a:spcBef>
                <a:spcPct val="0"/>
              </a:spcBef>
            </a:pPr>
            <a:r>
              <a:rPr lang="en-US" sz="3183">
                <a:solidFill>
                  <a:srgbClr val="000000"/>
                </a:solidFill>
                <a:latin typeface="Arial Nova"/>
                <a:ea typeface="Arial Nova"/>
                <a:cs typeface="Arial Nova"/>
                <a:sym typeface="Arial Nova"/>
              </a:rPr>
              <a:t>M S MOZHIMARAN- 42130292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825368" y="2551140"/>
            <a:ext cx="16959070" cy="8048391"/>
          </a:xfrm>
          <a:prstGeom prst="rect">
            <a:avLst/>
          </a:prstGeom>
        </p:spPr>
        <p:txBody>
          <a:bodyPr lIns="0" tIns="0" rIns="0" bIns="0" rtlCol="0" anchor="t">
            <a:spAutoFit/>
          </a:bodyPr>
          <a:lstStyle/>
          <a:p>
            <a:pPr algn="just">
              <a:lnSpc>
                <a:spcPts val="4212"/>
              </a:lnSpc>
            </a:pPr>
            <a:r>
              <a:rPr lang="en-US" sz="3009">
                <a:solidFill>
                  <a:srgbClr val="000000"/>
                </a:solidFill>
                <a:latin typeface="Arial"/>
                <a:ea typeface="Arial"/>
                <a:cs typeface="Arial"/>
                <a:sym typeface="Arial"/>
              </a:rPr>
              <a:t>[1] Ricci, F., Rokach, L., Shapira, B. (2015). Recommender Systems Handbook. Springer.</a:t>
            </a:r>
          </a:p>
          <a:p>
            <a:pPr algn="just">
              <a:lnSpc>
                <a:spcPts val="4212"/>
              </a:lnSpc>
            </a:pPr>
            <a:endParaRPr lang="en-US" sz="3009">
              <a:solidFill>
                <a:srgbClr val="000000"/>
              </a:solidFill>
              <a:latin typeface="Arial"/>
              <a:ea typeface="Arial"/>
              <a:cs typeface="Arial"/>
              <a:sym typeface="Arial"/>
            </a:endParaRPr>
          </a:p>
          <a:p>
            <a:pPr algn="just">
              <a:lnSpc>
                <a:spcPts val="4212"/>
              </a:lnSpc>
            </a:pPr>
            <a:r>
              <a:rPr lang="en-US" sz="3009">
                <a:solidFill>
                  <a:srgbClr val="000000"/>
                </a:solidFill>
                <a:latin typeface="Arial"/>
                <a:ea typeface="Arial"/>
                <a:cs typeface="Arial"/>
                <a:sym typeface="Arial"/>
              </a:rPr>
              <a:t>[2] Adomavicius, G., &amp; Tuzhilin, A. (2005). Toward the Next Generation of Recommender Systems: A Survey of the State-of-the-Art and Possible Extensions. IEEE Transactions on Knowledge and Data Engineering.</a:t>
            </a:r>
          </a:p>
          <a:p>
            <a:pPr algn="just">
              <a:lnSpc>
                <a:spcPts val="4212"/>
              </a:lnSpc>
            </a:pPr>
            <a:endParaRPr lang="en-US" sz="3009">
              <a:solidFill>
                <a:srgbClr val="000000"/>
              </a:solidFill>
              <a:latin typeface="Arial"/>
              <a:ea typeface="Arial"/>
              <a:cs typeface="Arial"/>
              <a:sym typeface="Arial"/>
            </a:endParaRPr>
          </a:p>
          <a:p>
            <a:pPr algn="just">
              <a:lnSpc>
                <a:spcPts val="4212"/>
              </a:lnSpc>
            </a:pPr>
            <a:r>
              <a:rPr lang="en-US" sz="3009">
                <a:solidFill>
                  <a:srgbClr val="000000"/>
                </a:solidFill>
                <a:latin typeface="Arial"/>
                <a:ea typeface="Arial"/>
                <a:cs typeface="Arial"/>
                <a:sym typeface="Arial"/>
              </a:rPr>
              <a:t>[3] Hu, Y., Koren, Y., &amp; Volinsky, C. (2008). Collaborative Filtering for Implicit Feedback Datasets. In Proceedings of the IEEE International Conference on Data Mining.</a:t>
            </a:r>
          </a:p>
          <a:p>
            <a:pPr algn="just">
              <a:lnSpc>
                <a:spcPts val="4212"/>
              </a:lnSpc>
            </a:pPr>
            <a:endParaRPr lang="en-US" sz="3009">
              <a:solidFill>
                <a:srgbClr val="000000"/>
              </a:solidFill>
              <a:latin typeface="Arial"/>
              <a:ea typeface="Arial"/>
              <a:cs typeface="Arial"/>
              <a:sym typeface="Arial"/>
            </a:endParaRPr>
          </a:p>
          <a:p>
            <a:pPr algn="just">
              <a:lnSpc>
                <a:spcPts val="4212"/>
              </a:lnSpc>
            </a:pPr>
            <a:r>
              <a:rPr lang="en-US" sz="3009">
                <a:solidFill>
                  <a:srgbClr val="000000"/>
                </a:solidFill>
                <a:latin typeface="Arial"/>
                <a:ea typeface="Arial"/>
                <a:cs typeface="Arial"/>
                <a:sym typeface="Arial"/>
              </a:rPr>
              <a:t>[4] Mikolov, T., Chen, K., Corrado, G., &amp; Dean, J. (2013). Efficient Estimation of Word Representations in Vector Space. arXiv:1301.3781 [cs.CL].</a:t>
            </a:r>
          </a:p>
          <a:p>
            <a:pPr algn="just">
              <a:lnSpc>
                <a:spcPts val="4212"/>
              </a:lnSpc>
            </a:pPr>
            <a:endParaRPr lang="en-US" sz="3009">
              <a:solidFill>
                <a:srgbClr val="000000"/>
              </a:solidFill>
              <a:latin typeface="Arial"/>
              <a:ea typeface="Arial"/>
              <a:cs typeface="Arial"/>
              <a:sym typeface="Arial"/>
            </a:endParaRPr>
          </a:p>
          <a:p>
            <a:pPr algn="just">
              <a:lnSpc>
                <a:spcPts val="4212"/>
              </a:lnSpc>
            </a:pPr>
            <a:r>
              <a:rPr lang="en-US" sz="3009">
                <a:solidFill>
                  <a:srgbClr val="000000"/>
                </a:solidFill>
                <a:latin typeface="Arial"/>
                <a:ea typeface="Arial"/>
                <a:cs typeface="Arial"/>
                <a:sym typeface="Arial"/>
              </a:rPr>
              <a:t>[5] Zhang, S., Yao, L., Sun, A., &amp; Tay, Y. (2019). Deep Learning Based Recommender System: A Survey and New Perspectives. ACM Computing Surveys.</a:t>
            </a:r>
          </a:p>
          <a:p>
            <a:pPr algn="just">
              <a:lnSpc>
                <a:spcPts val="4212"/>
              </a:lnSpc>
              <a:spcBef>
                <a:spcPct val="0"/>
              </a:spcBef>
            </a:pPr>
            <a:endParaRPr lang="en-US" sz="3009">
              <a:solidFill>
                <a:srgbClr val="000000"/>
              </a:solidFill>
              <a:latin typeface="Arial"/>
              <a:ea typeface="Arial"/>
              <a:cs typeface="Arial"/>
              <a:sym typeface="Arial"/>
            </a:endParaRPr>
          </a:p>
        </p:txBody>
      </p:sp>
      <p:sp>
        <p:nvSpPr>
          <p:cNvPr id="4" name="TextBox 4"/>
          <p:cNvSpPr txBox="1"/>
          <p:nvPr/>
        </p:nvSpPr>
        <p:spPr>
          <a:xfrm>
            <a:off x="1375410" y="1006054"/>
            <a:ext cx="4516041" cy="819199"/>
          </a:xfrm>
          <a:prstGeom prst="rect">
            <a:avLst/>
          </a:prstGeom>
        </p:spPr>
        <p:txBody>
          <a:bodyPr lIns="0" tIns="0" rIns="0" bIns="0" rtlCol="0" anchor="t">
            <a:spAutoFit/>
          </a:bodyPr>
          <a:lstStyle/>
          <a:p>
            <a:pPr algn="ctr">
              <a:lnSpc>
                <a:spcPts val="6999"/>
              </a:lnSpc>
              <a:spcBef>
                <a:spcPct val="0"/>
              </a:spcBef>
            </a:pPr>
            <a:r>
              <a:rPr lang="en-US" sz="4999" dirty="0">
                <a:solidFill>
                  <a:srgbClr val="000000"/>
                </a:solidFill>
                <a:latin typeface="Arial"/>
                <a:ea typeface="Arial"/>
                <a:cs typeface="Arial"/>
                <a:sym typeface="Arial"/>
              </a:rPr>
              <a:t>REFERENCE: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219200" y="3238500"/>
            <a:ext cx="16111012" cy="3723455"/>
          </a:xfrm>
          <a:prstGeom prst="rect">
            <a:avLst/>
          </a:prstGeom>
        </p:spPr>
        <p:txBody>
          <a:bodyPr wrap="square" lIns="0" tIns="0" rIns="0" bIns="0" rtlCol="0" anchor="t">
            <a:spAutoFit/>
          </a:bodyPr>
          <a:lstStyle/>
          <a:p>
            <a:pPr marL="285750" indent="-285750">
              <a:buFont typeface="Arial" panose="020B0604020202020204" pitchFamily="34" charset="0"/>
              <a:buChar char="•"/>
            </a:pPr>
            <a:endParaRPr lang="en-US" dirty="0"/>
          </a:p>
          <a:p>
            <a:pPr marL="457200" indent="-457200">
              <a:lnSpc>
                <a:spcPct val="150000"/>
              </a:lnSpc>
              <a:buFont typeface="Arial" panose="020B0604020202020204" pitchFamily="34" charset="0"/>
              <a:buChar char="•"/>
              <a:defRPr sz="2000">
                <a:solidFill>
                  <a:srgbClr val="000000"/>
                </a:solidFill>
              </a:defRPr>
            </a:pPr>
            <a:r>
              <a:rPr lang="en-US" sz="3200" dirty="0"/>
              <a:t>This project aims to design a recommendation system that suggests relevant information based on user search queries, similar to how search engines like Google work. It utilizes the</a:t>
            </a:r>
          </a:p>
          <a:p>
            <a:pPr marL="457200" indent="-457200">
              <a:lnSpc>
                <a:spcPct val="150000"/>
              </a:lnSpc>
              <a:buFont typeface="Arial" panose="020B0604020202020204" pitchFamily="34" charset="0"/>
              <a:buChar char="•"/>
              <a:defRPr sz="2000">
                <a:solidFill>
                  <a:srgbClr val="000000"/>
                </a:solidFill>
              </a:defRPr>
            </a:pPr>
            <a:r>
              <a:rPr lang="en-US" sz="3200" dirty="0"/>
              <a:t>DuckDuckGo API to retrieve search results, which are then sorted and filtered based on recency (time) and geographical relevance (place).	 	</a:t>
            </a:r>
          </a:p>
          <a:p>
            <a:pPr algn="just">
              <a:lnSpc>
                <a:spcPts val="4212"/>
              </a:lnSpc>
              <a:spcBef>
                <a:spcPct val="0"/>
              </a:spcBef>
            </a:pPr>
            <a:endParaRPr lang="en-US" sz="3009" dirty="0">
              <a:solidFill>
                <a:srgbClr val="000000"/>
              </a:solidFill>
              <a:latin typeface="Arial"/>
              <a:ea typeface="Arial"/>
              <a:cs typeface="Arial"/>
              <a:sym typeface="Arial"/>
            </a:endParaRPr>
          </a:p>
        </p:txBody>
      </p:sp>
      <p:sp>
        <p:nvSpPr>
          <p:cNvPr id="4" name="TextBox 4"/>
          <p:cNvSpPr txBox="1"/>
          <p:nvPr/>
        </p:nvSpPr>
        <p:spPr>
          <a:xfrm>
            <a:off x="381000" y="1943100"/>
            <a:ext cx="5209461" cy="819199"/>
          </a:xfrm>
          <a:prstGeom prst="rect">
            <a:avLst/>
          </a:prstGeom>
        </p:spPr>
        <p:txBody>
          <a:bodyPr lIns="0" tIns="0" rIns="0" bIns="0" rtlCol="0" anchor="t">
            <a:spAutoFit/>
          </a:bodyPr>
          <a:lstStyle/>
          <a:p>
            <a:pPr algn="ctr">
              <a:lnSpc>
                <a:spcPts val="6999"/>
              </a:lnSpc>
              <a:spcBef>
                <a:spcPct val="0"/>
              </a:spcBef>
            </a:pPr>
            <a:r>
              <a:rPr lang="en-US" sz="4999" dirty="0">
                <a:solidFill>
                  <a:srgbClr val="000000"/>
                </a:solidFill>
                <a:latin typeface="Arial"/>
                <a:ea typeface="Arial"/>
                <a:cs typeface="Arial"/>
                <a:sym typeface="Arial"/>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609600" y="3656302"/>
            <a:ext cx="17462632" cy="2707793"/>
          </a:xfrm>
          <a:prstGeom prst="rect">
            <a:avLst/>
          </a:prstGeom>
        </p:spPr>
        <p:txBody>
          <a:bodyPr lIns="0" tIns="0" rIns="0" bIns="0" rtlCol="0" anchor="t">
            <a:spAutoFit/>
          </a:bodyPr>
          <a:lstStyle/>
          <a:p>
            <a:pPr marL="2286000" lvl="4" indent="-457200">
              <a:lnSpc>
                <a:spcPct val="150000"/>
              </a:lnSpc>
              <a:buFont typeface="Arial" panose="020B0604020202020204" pitchFamily="34" charset="0"/>
              <a:buChar char="•"/>
              <a:defRPr sz="2000">
                <a:solidFill>
                  <a:srgbClr val="000000"/>
                </a:solidFill>
              </a:defRPr>
            </a:pPr>
            <a:r>
              <a:rPr lang="en-US" sz="3200" dirty="0"/>
              <a:t>To develop a search query-based recommendation system.</a:t>
            </a:r>
          </a:p>
          <a:p>
            <a:pPr marL="2286000" lvl="4" indent="-457200">
              <a:lnSpc>
                <a:spcPct val="150000"/>
              </a:lnSpc>
              <a:buFont typeface="Arial" panose="020B0604020202020204" pitchFamily="34" charset="0"/>
              <a:buChar char="•"/>
              <a:defRPr sz="2000">
                <a:solidFill>
                  <a:srgbClr val="000000"/>
                </a:solidFill>
              </a:defRPr>
            </a:pPr>
            <a:r>
              <a:rPr lang="en-US" sz="3200" dirty="0"/>
              <a:t>To integrate the DuckDuckGo API for retrieving relevant data.</a:t>
            </a:r>
          </a:p>
          <a:p>
            <a:pPr marL="2286000" lvl="4" indent="-457200">
              <a:lnSpc>
                <a:spcPct val="150000"/>
              </a:lnSpc>
              <a:buFont typeface="Arial" panose="020B0604020202020204" pitchFamily="34" charset="0"/>
              <a:buChar char="•"/>
              <a:defRPr sz="2000">
                <a:solidFill>
                  <a:srgbClr val="000000"/>
                </a:solidFill>
              </a:defRPr>
            </a:pPr>
            <a:r>
              <a:rPr lang="en-US" sz="3200" dirty="0"/>
              <a:t>To sort and filter results based on time and user's location.</a:t>
            </a:r>
          </a:p>
          <a:p>
            <a:pPr algn="just">
              <a:lnSpc>
                <a:spcPts val="4212"/>
              </a:lnSpc>
              <a:spcBef>
                <a:spcPct val="0"/>
              </a:spcBef>
            </a:pPr>
            <a:endParaRPr lang="en-US" sz="3009" dirty="0">
              <a:solidFill>
                <a:srgbClr val="000000"/>
              </a:solidFill>
              <a:latin typeface="Arial"/>
              <a:ea typeface="Arial"/>
              <a:cs typeface="Arial"/>
              <a:sym typeface="Arial"/>
            </a:endParaRPr>
          </a:p>
        </p:txBody>
      </p:sp>
      <p:sp>
        <p:nvSpPr>
          <p:cNvPr id="4" name="TextBox 4"/>
          <p:cNvSpPr txBox="1"/>
          <p:nvPr/>
        </p:nvSpPr>
        <p:spPr>
          <a:xfrm>
            <a:off x="914400" y="2095500"/>
            <a:ext cx="4128611" cy="819199"/>
          </a:xfrm>
          <a:prstGeom prst="rect">
            <a:avLst/>
          </a:prstGeom>
        </p:spPr>
        <p:txBody>
          <a:bodyPr lIns="0" tIns="0" rIns="0" bIns="0" rtlCol="0" anchor="t">
            <a:spAutoFit/>
          </a:bodyPr>
          <a:lstStyle/>
          <a:p>
            <a:pPr algn="ctr">
              <a:lnSpc>
                <a:spcPts val="6999"/>
              </a:lnSpc>
              <a:spcBef>
                <a:spcPct val="0"/>
              </a:spcBef>
            </a:pPr>
            <a:r>
              <a:rPr lang="en-US" sz="4999" dirty="0">
                <a:solidFill>
                  <a:srgbClr val="000000"/>
                </a:solidFill>
                <a:latin typeface="Arial"/>
                <a:ea typeface="Arial"/>
                <a:cs typeface="Arial"/>
                <a:sym typeface="Arial"/>
              </a:rPr>
              <a:t>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80C707-C291-218A-F650-CC34B5BAE2C9}"/>
              </a:ext>
            </a:extLst>
          </p:cNvPr>
          <p:cNvSpPr txBox="1"/>
          <p:nvPr/>
        </p:nvSpPr>
        <p:spPr>
          <a:xfrm>
            <a:off x="2095500" y="3150326"/>
            <a:ext cx="14097000" cy="3986348"/>
          </a:xfrm>
          <a:prstGeom prst="rect">
            <a:avLst/>
          </a:prstGeom>
          <a:noFill/>
        </p:spPr>
        <p:txBody>
          <a:bodyPr wrap="square">
            <a:spAutoFit/>
          </a:bodyPr>
          <a:lstStyle/>
          <a:p>
            <a:endParaRPr lang="en-US" dirty="0"/>
          </a:p>
          <a:p>
            <a:pPr marL="457200" indent="-457200">
              <a:lnSpc>
                <a:spcPct val="150000"/>
              </a:lnSpc>
              <a:buFont typeface="Arial" panose="020B0604020202020204" pitchFamily="34" charset="0"/>
              <a:buChar char="•"/>
              <a:defRPr sz="2000">
                <a:solidFill>
                  <a:srgbClr val="000000"/>
                </a:solidFill>
              </a:defRPr>
            </a:pPr>
            <a:r>
              <a:rPr lang="en-US" sz="3200" dirty="0"/>
              <a:t>Traditional search engines provide generalized results without user-specific customization.</a:t>
            </a:r>
          </a:p>
          <a:p>
            <a:pPr marL="457200" indent="-457200">
              <a:lnSpc>
                <a:spcPct val="150000"/>
              </a:lnSpc>
              <a:buFont typeface="Arial" panose="020B0604020202020204" pitchFamily="34" charset="0"/>
              <a:buChar char="•"/>
              <a:defRPr sz="2000">
                <a:solidFill>
                  <a:srgbClr val="000000"/>
                </a:solidFill>
              </a:defRPr>
            </a:pPr>
            <a:r>
              <a:rPr lang="en-US" sz="3200" dirty="0"/>
              <a:t>Most systems lack real-time customization based on user location and recency.</a:t>
            </a:r>
          </a:p>
          <a:p>
            <a:pPr marL="457200" indent="-457200">
              <a:lnSpc>
                <a:spcPct val="150000"/>
              </a:lnSpc>
              <a:buFont typeface="Arial" panose="020B0604020202020204" pitchFamily="34" charset="0"/>
              <a:buChar char="•"/>
              <a:defRPr sz="2000">
                <a:solidFill>
                  <a:srgbClr val="000000"/>
                </a:solidFill>
              </a:defRPr>
            </a:pPr>
            <a:r>
              <a:rPr lang="en-US" sz="3200" dirty="0"/>
              <a:t>Existing recommendation systems are primarily based on user preferences rather than search queries.</a:t>
            </a:r>
          </a:p>
        </p:txBody>
      </p:sp>
      <p:sp>
        <p:nvSpPr>
          <p:cNvPr id="4" name="TextBox 4">
            <a:extLst>
              <a:ext uri="{FF2B5EF4-FFF2-40B4-BE49-F238E27FC236}">
                <a16:creationId xmlns:a16="http://schemas.microsoft.com/office/drawing/2014/main" id="{2D731BCD-7A9E-003D-C9B6-825902AC35F7}"/>
              </a:ext>
            </a:extLst>
          </p:cNvPr>
          <p:cNvSpPr txBox="1"/>
          <p:nvPr/>
        </p:nvSpPr>
        <p:spPr>
          <a:xfrm>
            <a:off x="685800" y="2019300"/>
            <a:ext cx="9067800" cy="819199"/>
          </a:xfrm>
          <a:prstGeom prst="rect">
            <a:avLst/>
          </a:prstGeom>
        </p:spPr>
        <p:txBody>
          <a:bodyPr wrap="square" lIns="0" tIns="0" rIns="0" bIns="0" rtlCol="0" anchor="t">
            <a:spAutoFit/>
          </a:bodyPr>
          <a:lstStyle/>
          <a:p>
            <a:pPr algn="ctr">
              <a:lnSpc>
                <a:spcPts val="6999"/>
              </a:lnSpc>
              <a:spcBef>
                <a:spcPct val="0"/>
              </a:spcBef>
            </a:pPr>
            <a:r>
              <a:rPr lang="en-US" sz="4999" dirty="0">
                <a:solidFill>
                  <a:srgbClr val="000000"/>
                </a:solidFill>
                <a:latin typeface="Arial"/>
                <a:ea typeface="Arial"/>
                <a:cs typeface="Arial"/>
                <a:sym typeface="Arial"/>
              </a:rPr>
              <a:t>EXISTING METHODOLGY :</a:t>
            </a:r>
          </a:p>
        </p:txBody>
      </p:sp>
    </p:spTree>
    <p:extLst>
      <p:ext uri="{BB962C8B-B14F-4D97-AF65-F5344CB8AC3E}">
        <p14:creationId xmlns:p14="http://schemas.microsoft.com/office/powerpoint/2010/main" val="345338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3600450" y="3086100"/>
            <a:ext cx="11087100" cy="4520084"/>
          </a:xfrm>
          <a:prstGeom prst="rect">
            <a:avLst/>
          </a:prstGeom>
        </p:spPr>
        <p:txBody>
          <a:bodyPr wrap="square" lIns="0" tIns="0" rIns="0" bIns="0" rtlCol="0" anchor="t">
            <a:spAutoFit/>
          </a:bodyPr>
          <a:lstStyle/>
          <a:p>
            <a:endParaRPr lang="en-US" dirty="0"/>
          </a:p>
          <a:p>
            <a:pPr marL="342900" indent="-342900">
              <a:lnSpc>
                <a:spcPct val="150000"/>
              </a:lnSpc>
              <a:buFont typeface="Arial" panose="020B0604020202020204" pitchFamily="34" charset="0"/>
              <a:buChar char="•"/>
              <a:defRPr sz="2000">
                <a:solidFill>
                  <a:srgbClr val="000000"/>
                </a:solidFill>
              </a:defRPr>
            </a:pPr>
            <a:r>
              <a:rPr lang="en-US" sz="3200" dirty="0"/>
              <a:t>Use DuckDuckGo API to fetch query results.</a:t>
            </a:r>
          </a:p>
          <a:p>
            <a:pPr marL="342900" indent="-342900">
              <a:lnSpc>
                <a:spcPct val="150000"/>
              </a:lnSpc>
              <a:buFont typeface="Arial" panose="020B0604020202020204" pitchFamily="34" charset="0"/>
              <a:buChar char="•"/>
              <a:defRPr sz="2000">
                <a:solidFill>
                  <a:srgbClr val="000000"/>
                </a:solidFill>
              </a:defRPr>
            </a:pPr>
            <a:r>
              <a:rPr lang="en-US" sz="3200" dirty="0"/>
              <a:t>Extract metadata including timestamp and location context.</a:t>
            </a:r>
          </a:p>
          <a:p>
            <a:pPr marL="342900" indent="-342900">
              <a:lnSpc>
                <a:spcPct val="150000"/>
              </a:lnSpc>
              <a:buFont typeface="Arial" panose="020B0604020202020204" pitchFamily="34" charset="0"/>
              <a:buChar char="•"/>
              <a:defRPr sz="2000">
                <a:solidFill>
                  <a:srgbClr val="000000"/>
                </a:solidFill>
              </a:defRPr>
            </a:pPr>
            <a:r>
              <a:rPr lang="en-US" sz="3200" dirty="0"/>
              <a:t>Sort and recommend results prioritizing the most recent and geographically relevant content.</a:t>
            </a:r>
          </a:p>
          <a:p>
            <a:pPr marL="342900" indent="-342900">
              <a:lnSpc>
                <a:spcPct val="150000"/>
              </a:lnSpc>
              <a:buFont typeface="Arial" panose="020B0604020202020204" pitchFamily="34" charset="0"/>
              <a:buChar char="•"/>
              <a:defRPr sz="2000">
                <a:solidFill>
                  <a:srgbClr val="000000"/>
                </a:solidFill>
              </a:defRPr>
            </a:pPr>
            <a:r>
              <a:rPr lang="en-US" sz="3200" dirty="0"/>
              <a:t>Display customized recommendations to users.</a:t>
            </a:r>
          </a:p>
          <a:p>
            <a:pPr algn="just">
              <a:lnSpc>
                <a:spcPts val="4686"/>
              </a:lnSpc>
              <a:spcBef>
                <a:spcPct val="0"/>
              </a:spcBef>
            </a:pPr>
            <a:endParaRPr lang="en-US" sz="3347" dirty="0">
              <a:solidFill>
                <a:srgbClr val="000000"/>
              </a:solidFill>
              <a:latin typeface="Arial"/>
              <a:ea typeface="Arial"/>
              <a:cs typeface="Arial"/>
              <a:sym typeface="Arial"/>
            </a:endParaRPr>
          </a:p>
        </p:txBody>
      </p:sp>
      <p:sp>
        <p:nvSpPr>
          <p:cNvPr id="4" name="TextBox 4"/>
          <p:cNvSpPr txBox="1"/>
          <p:nvPr/>
        </p:nvSpPr>
        <p:spPr>
          <a:xfrm>
            <a:off x="762000" y="2095500"/>
            <a:ext cx="7370078" cy="819199"/>
          </a:xfrm>
          <a:prstGeom prst="rect">
            <a:avLst/>
          </a:prstGeom>
        </p:spPr>
        <p:txBody>
          <a:bodyPr wrap="square" lIns="0" tIns="0" rIns="0" bIns="0" rtlCol="0" anchor="t">
            <a:spAutoFit/>
          </a:bodyPr>
          <a:lstStyle/>
          <a:p>
            <a:pPr algn="ctr">
              <a:lnSpc>
                <a:spcPts val="6999"/>
              </a:lnSpc>
              <a:spcBef>
                <a:spcPct val="0"/>
              </a:spcBef>
            </a:pPr>
            <a:r>
              <a:rPr lang="en-US" sz="4999" dirty="0">
                <a:solidFill>
                  <a:srgbClr val="000000"/>
                </a:solidFill>
                <a:latin typeface="Arial"/>
                <a:ea typeface="Arial"/>
                <a:cs typeface="Arial"/>
                <a:sym typeface="Arial"/>
              </a:rPr>
              <a:t> PROPOSED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0B3994-F8A2-731F-DC2A-42CB681C668E}"/>
              </a:ext>
            </a:extLst>
          </p:cNvPr>
          <p:cNvGraphicFramePr>
            <a:graphicFrameLocks noGrp="1"/>
          </p:cNvGraphicFramePr>
          <p:nvPr>
            <p:extLst>
              <p:ext uri="{D42A27DB-BD31-4B8C-83A1-F6EECF244321}">
                <p14:modId xmlns:p14="http://schemas.microsoft.com/office/powerpoint/2010/main" val="2155267435"/>
              </p:ext>
            </p:extLst>
          </p:nvPr>
        </p:nvGraphicFramePr>
        <p:xfrm>
          <a:off x="762000" y="2491740"/>
          <a:ext cx="16383000" cy="5303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576283051"/>
                    </a:ext>
                  </a:extLst>
                </a:gridCol>
                <a:gridCol w="3276600">
                  <a:extLst>
                    <a:ext uri="{9D8B030D-6E8A-4147-A177-3AD203B41FA5}">
                      <a16:colId xmlns:a16="http://schemas.microsoft.com/office/drawing/2014/main" val="1023639227"/>
                    </a:ext>
                  </a:extLst>
                </a:gridCol>
                <a:gridCol w="1981200">
                  <a:extLst>
                    <a:ext uri="{9D8B030D-6E8A-4147-A177-3AD203B41FA5}">
                      <a16:colId xmlns:a16="http://schemas.microsoft.com/office/drawing/2014/main" val="1564548036"/>
                    </a:ext>
                  </a:extLst>
                </a:gridCol>
                <a:gridCol w="4140200">
                  <a:extLst>
                    <a:ext uri="{9D8B030D-6E8A-4147-A177-3AD203B41FA5}">
                      <a16:colId xmlns:a16="http://schemas.microsoft.com/office/drawing/2014/main" val="3913512754"/>
                    </a:ext>
                  </a:extLst>
                </a:gridCol>
                <a:gridCol w="2730500">
                  <a:extLst>
                    <a:ext uri="{9D8B030D-6E8A-4147-A177-3AD203B41FA5}">
                      <a16:colId xmlns:a16="http://schemas.microsoft.com/office/drawing/2014/main" val="4216072515"/>
                    </a:ext>
                  </a:extLst>
                </a:gridCol>
                <a:gridCol w="2730500">
                  <a:extLst>
                    <a:ext uri="{9D8B030D-6E8A-4147-A177-3AD203B41FA5}">
                      <a16:colId xmlns:a16="http://schemas.microsoft.com/office/drawing/2014/main" val="1353737904"/>
                    </a:ext>
                  </a:extLst>
                </a:gridCol>
              </a:tblGrid>
              <a:tr h="1490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0" u="none" strike="noStrike" dirty="0">
                        <a:solidFill>
                          <a:schemeClr val="bg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0" u="none" strike="noStrike" dirty="0">
                        <a:solidFill>
                          <a:schemeClr val="bg1"/>
                        </a:solidFill>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u="none" strike="noStrike" dirty="0">
                          <a:solidFill>
                            <a:schemeClr val="bg1"/>
                          </a:solidFill>
                          <a:latin typeface="Times New Roman" pitchFamily="18" charset="0"/>
                          <a:cs typeface="Times New Roman" pitchFamily="18" charset="0"/>
                        </a:rPr>
                        <a:t>S</a:t>
                      </a:r>
                      <a:r>
                        <a:rPr lang="en-US" sz="2400" b="1" i="0" u="none" strike="noStrike" baseline="0" dirty="0">
                          <a:solidFill>
                            <a:schemeClr val="bg1"/>
                          </a:solidFill>
                          <a:latin typeface="Times New Roman" pitchFamily="18" charset="0"/>
                          <a:cs typeface="Times New Roman" pitchFamily="18" charset="0"/>
                        </a:rPr>
                        <a:t> </a:t>
                      </a:r>
                      <a:r>
                        <a:rPr lang="en-US" sz="2400" b="1" i="0" u="none" strike="noStrike" dirty="0">
                          <a:solidFill>
                            <a:schemeClr val="bg1"/>
                          </a:solidFill>
                          <a:latin typeface="Times New Roman" pitchFamily="18" charset="0"/>
                          <a:cs typeface="Times New Roman" pitchFamily="18" charset="0"/>
                        </a:rPr>
                        <a:t>NO</a:t>
                      </a:r>
                    </a:p>
                    <a:p>
                      <a:pPr algn="ctr"/>
                      <a:endParaRPr lang="en-IN" sz="2400" dirty="0"/>
                    </a:p>
                  </a:txBody>
                  <a:tcPr/>
                </a:tc>
                <a:tc>
                  <a:txBody>
                    <a:bodyPr/>
                    <a:lstStyle/>
                    <a:p>
                      <a:endParaRPr lang="en-US" sz="2400" dirty="0"/>
                    </a:p>
                    <a:p>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 AUTHOR</a:t>
                      </a:r>
                    </a:p>
                    <a:p>
                      <a:endParaRPr lang="en-IN" sz="2400" dirty="0"/>
                    </a:p>
                  </a:txBody>
                  <a:tcPr/>
                </a:tc>
                <a:tc>
                  <a:txBody>
                    <a:bodyPr/>
                    <a:lstStyle/>
                    <a:p>
                      <a:endParaRPr lang="en-US" sz="2400" dirty="0"/>
                    </a:p>
                    <a:p>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YEAR</a:t>
                      </a:r>
                    </a:p>
                    <a:p>
                      <a:endParaRPr lang="en-IN" sz="2400" dirty="0"/>
                    </a:p>
                  </a:txBody>
                  <a:tcPr/>
                </a:tc>
                <a:tc>
                  <a:txBody>
                    <a:bodyPr/>
                    <a:lstStyle/>
                    <a:p>
                      <a:endParaRPr lang="en-US" sz="2400" dirty="0"/>
                    </a:p>
                    <a:p>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TITLE</a:t>
                      </a:r>
                    </a:p>
                    <a:p>
                      <a:endParaRPr lang="en-IN" sz="2400" dirty="0"/>
                    </a:p>
                  </a:txBody>
                  <a:tcPr/>
                </a:tc>
                <a:tc>
                  <a:txBody>
                    <a:bodyPr/>
                    <a:lstStyle/>
                    <a:p>
                      <a:endParaRPr lang="en-US" sz="2400" dirty="0"/>
                    </a:p>
                    <a:p>
                      <a:endParaRPr lang="en-IN" sz="2400" dirty="0"/>
                    </a:p>
                    <a:p>
                      <a:pPr algn="ctr"/>
                      <a:r>
                        <a:rPr lang="en-US" sz="2400" dirty="0">
                          <a:latin typeface="Times New Roman" pitchFamily="18" charset="0"/>
                          <a:cs typeface="Times New Roman" pitchFamily="18" charset="0"/>
                        </a:rPr>
                        <a:t>CONTRIBUTION</a:t>
                      </a:r>
                      <a:endParaRPr lang="en-IN" sz="2400" dirty="0"/>
                    </a:p>
                  </a:txBody>
                  <a:tcPr/>
                </a:tc>
                <a:tc>
                  <a:txBody>
                    <a:bodyPr/>
                    <a:lstStyle/>
                    <a:p>
                      <a:endParaRPr lang="en-US" sz="2400" dirty="0"/>
                    </a:p>
                    <a:p>
                      <a:endParaRPr lang="en-IN" sz="2400" dirty="0"/>
                    </a:p>
                    <a:p>
                      <a:pPr algn="ctr"/>
                      <a:r>
                        <a:rPr lang="en-US" sz="2400" dirty="0">
                          <a:latin typeface="Times New Roman" pitchFamily="18" charset="0"/>
                          <a:cs typeface="Times New Roman" pitchFamily="18" charset="0"/>
                        </a:rPr>
                        <a:t>INFERENCE</a:t>
                      </a:r>
                      <a:endParaRPr lang="en-IN" sz="2400" dirty="0"/>
                    </a:p>
                  </a:txBody>
                  <a:tcPr/>
                </a:tc>
                <a:extLst>
                  <a:ext uri="{0D108BD9-81ED-4DB2-BD59-A6C34878D82A}">
                    <a16:rowId xmlns:a16="http://schemas.microsoft.com/office/drawing/2014/main" val="1117059833"/>
                  </a:ext>
                </a:extLst>
              </a:tr>
              <a:tr h="1490133">
                <a:tc>
                  <a:txBody>
                    <a:bodyPr/>
                    <a:lstStyle/>
                    <a:p>
                      <a:pPr algn="ctr"/>
                      <a:endParaRPr lang="en-US" dirty="0"/>
                    </a:p>
                    <a:p>
                      <a:pPr algn="ctr"/>
                      <a:endParaRPr lang="en-US" dirty="0"/>
                    </a:p>
                    <a:p>
                      <a:pPr algn="ctr"/>
                      <a:r>
                        <a:rPr lang="en-US" dirty="0"/>
                        <a:t>1.</a:t>
                      </a:r>
                      <a:endParaRPr lang="en-IN" dirty="0"/>
                    </a:p>
                  </a:txBody>
                  <a:tcPr/>
                </a:tc>
                <a:tc>
                  <a:txBody>
                    <a:bodyPr/>
                    <a:lstStyle/>
                    <a:p>
                      <a:pPr algn="ctr"/>
                      <a:endParaRPr lang="en-IN" dirty="0"/>
                    </a:p>
                    <a:p>
                      <a:pPr algn="ctr"/>
                      <a:endParaRPr lang="en-IN" dirty="0"/>
                    </a:p>
                    <a:p>
                      <a:pPr algn="ctr"/>
                      <a:r>
                        <a:rPr lang="en-IN" dirty="0"/>
                        <a:t>Ricardo Baeza-Yates</a:t>
                      </a:r>
                    </a:p>
                  </a:txBody>
                  <a:tcPr/>
                </a:tc>
                <a:tc>
                  <a:txBody>
                    <a:bodyPr/>
                    <a:lstStyle/>
                    <a:p>
                      <a:pPr algn="ctr"/>
                      <a:endParaRPr lang="en-IN" dirty="0"/>
                    </a:p>
                    <a:p>
                      <a:pPr algn="ctr"/>
                      <a:endParaRPr lang="en-IN" dirty="0"/>
                    </a:p>
                    <a:p>
                      <a:pPr algn="ctr"/>
                      <a:r>
                        <a:rPr lang="en-IN" dirty="0"/>
                        <a:t>2023</a:t>
                      </a:r>
                    </a:p>
                  </a:txBody>
                  <a:tcPr/>
                </a:tc>
                <a:tc>
                  <a:txBody>
                    <a:bodyPr/>
                    <a:lstStyle/>
                    <a:p>
                      <a:pPr algn="ctr"/>
                      <a:endParaRPr lang="en-US" dirty="0"/>
                    </a:p>
                    <a:p>
                      <a:pPr algn="ctr"/>
                      <a:r>
                        <a:rPr lang="en-US" dirty="0"/>
                        <a:t>Personalized Web Search and Recommendation Techniques</a:t>
                      </a:r>
                      <a:endParaRPr lang="en-IN" dirty="0"/>
                    </a:p>
                  </a:txBody>
                  <a:tcPr/>
                </a:tc>
                <a:tc>
                  <a:txBody>
                    <a:bodyPr/>
                    <a:lstStyle/>
                    <a:p>
                      <a:pPr algn="ctr"/>
                      <a:r>
                        <a:rPr lang="en-US" dirty="0"/>
                        <a:t>Proposed advanced algorithms for improving search engine personalization by analyzing user behavior and context (time, location).</a:t>
                      </a:r>
                      <a:endParaRPr lang="en-IN" dirty="0"/>
                    </a:p>
                  </a:txBody>
                  <a:tcPr/>
                </a:tc>
                <a:tc>
                  <a:txBody>
                    <a:bodyPr/>
                    <a:lstStyle/>
                    <a:p>
                      <a:pPr algn="ctr"/>
                      <a:r>
                        <a:rPr lang="en-US" dirty="0"/>
                        <a:t>Enhances search relevance and recommendation quality, making search engines more adaptive to individual users.</a:t>
                      </a:r>
                      <a:endParaRPr lang="en-IN" dirty="0"/>
                    </a:p>
                  </a:txBody>
                  <a:tcPr/>
                </a:tc>
                <a:extLst>
                  <a:ext uri="{0D108BD9-81ED-4DB2-BD59-A6C34878D82A}">
                    <a16:rowId xmlns:a16="http://schemas.microsoft.com/office/drawing/2014/main" val="1052784375"/>
                  </a:ext>
                </a:extLst>
              </a:tr>
              <a:tr h="1490133">
                <a:tc>
                  <a:txBody>
                    <a:bodyPr/>
                    <a:lstStyle/>
                    <a:p>
                      <a:pPr algn="ctr"/>
                      <a:endParaRPr lang="en-US" dirty="0"/>
                    </a:p>
                    <a:p>
                      <a:pPr algn="ctr"/>
                      <a:endParaRPr lang="en-US" dirty="0"/>
                    </a:p>
                    <a:p>
                      <a:pPr algn="ctr"/>
                      <a:r>
                        <a:rPr lang="en-US" dirty="0"/>
                        <a:t>2.</a:t>
                      </a:r>
                      <a:endParaRPr lang="en-IN" dirty="0"/>
                    </a:p>
                  </a:txBody>
                  <a:tcPr/>
                </a:tc>
                <a:tc>
                  <a:txBody>
                    <a:bodyPr/>
                    <a:lstStyle/>
                    <a:p>
                      <a:pPr algn="ctr"/>
                      <a:endParaRPr lang="en-IN" dirty="0"/>
                    </a:p>
                    <a:p>
                      <a:pPr algn="ctr"/>
                      <a:endParaRPr lang="en-IN" dirty="0"/>
                    </a:p>
                    <a:p>
                      <a:pPr algn="ctr"/>
                      <a:r>
                        <a:rPr lang="en-IN" dirty="0"/>
                        <a:t>Christopher Manning</a:t>
                      </a:r>
                    </a:p>
                  </a:txBody>
                  <a:tcPr/>
                </a:tc>
                <a:tc>
                  <a:txBody>
                    <a:bodyPr/>
                    <a:lstStyle/>
                    <a:p>
                      <a:pPr algn="ctr"/>
                      <a:endParaRPr lang="en-IN" dirty="0"/>
                    </a:p>
                    <a:p>
                      <a:pPr algn="ctr"/>
                      <a:endParaRPr lang="en-IN" dirty="0"/>
                    </a:p>
                    <a:p>
                      <a:pPr algn="ctr"/>
                      <a:r>
                        <a:rPr lang="en-IN" dirty="0"/>
                        <a:t>2022</a:t>
                      </a:r>
                    </a:p>
                  </a:txBody>
                  <a:tcPr/>
                </a:tc>
                <a:tc>
                  <a:txBody>
                    <a:bodyPr/>
                    <a:lstStyle/>
                    <a:p>
                      <a:pPr algn="ctr"/>
                      <a:endParaRPr lang="en-US" dirty="0"/>
                    </a:p>
                    <a:p>
                      <a:pPr algn="ctr"/>
                      <a:r>
                        <a:rPr lang="en-US" dirty="0"/>
                        <a:t>Natural Language Understanding for Search Query Optimization</a:t>
                      </a:r>
                      <a:endParaRPr lang="en-IN" dirty="0"/>
                    </a:p>
                  </a:txBody>
                  <a:tcPr/>
                </a:tc>
                <a:tc>
                  <a:txBody>
                    <a:bodyPr/>
                    <a:lstStyle/>
                    <a:p>
                      <a:pPr algn="ctr"/>
                      <a:r>
                        <a:rPr lang="en-US" dirty="0"/>
                        <a:t>Developed NLP methods to better interpret user queries and improve search result ranking using semantic analysis.</a:t>
                      </a:r>
                      <a:endParaRPr lang="en-IN" dirty="0"/>
                    </a:p>
                  </a:txBody>
                  <a:tcPr/>
                </a:tc>
                <a:tc>
                  <a:txBody>
                    <a:bodyPr/>
                    <a:lstStyle/>
                    <a:p>
                      <a:pPr algn="ctr"/>
                      <a:r>
                        <a:rPr lang="en-US" dirty="0"/>
                        <a:t>Improves the accuracy of search engines and recommendation systems through better understanding of user intent.</a:t>
                      </a:r>
                      <a:endParaRPr lang="en-IN" dirty="0"/>
                    </a:p>
                  </a:txBody>
                  <a:tcPr/>
                </a:tc>
                <a:extLst>
                  <a:ext uri="{0D108BD9-81ED-4DB2-BD59-A6C34878D82A}">
                    <a16:rowId xmlns:a16="http://schemas.microsoft.com/office/drawing/2014/main" val="3003251691"/>
                  </a:ext>
                </a:extLst>
              </a:tr>
            </a:tbl>
          </a:graphicData>
        </a:graphic>
      </p:graphicFrame>
      <p:sp>
        <p:nvSpPr>
          <p:cNvPr id="7" name="TextBox 4">
            <a:extLst>
              <a:ext uri="{FF2B5EF4-FFF2-40B4-BE49-F238E27FC236}">
                <a16:creationId xmlns:a16="http://schemas.microsoft.com/office/drawing/2014/main" id="{FCDBEA0B-3BB2-2258-115A-1A3FB88EA8BB}"/>
              </a:ext>
            </a:extLst>
          </p:cNvPr>
          <p:cNvSpPr txBox="1"/>
          <p:nvPr/>
        </p:nvSpPr>
        <p:spPr>
          <a:xfrm>
            <a:off x="304800" y="1257300"/>
            <a:ext cx="7370078" cy="819199"/>
          </a:xfrm>
          <a:prstGeom prst="rect">
            <a:avLst/>
          </a:prstGeom>
        </p:spPr>
        <p:txBody>
          <a:bodyPr wrap="square" lIns="0" tIns="0" rIns="0" bIns="0" rtlCol="0" anchor="t">
            <a:spAutoFit/>
          </a:bodyPr>
          <a:lstStyle/>
          <a:p>
            <a:pPr algn="ctr">
              <a:lnSpc>
                <a:spcPts val="6999"/>
              </a:lnSpc>
              <a:spcBef>
                <a:spcPct val="0"/>
              </a:spcBef>
            </a:pPr>
            <a:r>
              <a:rPr lang="en-US" sz="4999" dirty="0">
                <a:solidFill>
                  <a:srgbClr val="000000"/>
                </a:solidFill>
                <a:latin typeface="Arial"/>
                <a:ea typeface="Arial"/>
                <a:cs typeface="Arial"/>
                <a:sym typeface="Arial"/>
              </a:rPr>
              <a:t> LITERTURE SURVEY:</a:t>
            </a:r>
          </a:p>
        </p:txBody>
      </p:sp>
    </p:spTree>
    <p:extLst>
      <p:ext uri="{BB962C8B-B14F-4D97-AF65-F5344CB8AC3E}">
        <p14:creationId xmlns:p14="http://schemas.microsoft.com/office/powerpoint/2010/main" val="288967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78736FF-4567-B6F4-D32C-26004D83A385}"/>
              </a:ext>
            </a:extLst>
          </p:cNvPr>
          <p:cNvGraphicFramePr>
            <a:graphicFrameLocks noGrp="1"/>
          </p:cNvGraphicFramePr>
          <p:nvPr>
            <p:extLst>
              <p:ext uri="{D42A27DB-BD31-4B8C-83A1-F6EECF244321}">
                <p14:modId xmlns:p14="http://schemas.microsoft.com/office/powerpoint/2010/main" val="1357458748"/>
              </p:ext>
            </p:extLst>
          </p:nvPr>
        </p:nvGraphicFramePr>
        <p:xfrm>
          <a:off x="952500" y="2552700"/>
          <a:ext cx="16383000" cy="6454986"/>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635714317"/>
                    </a:ext>
                  </a:extLst>
                </a:gridCol>
                <a:gridCol w="3276600">
                  <a:extLst>
                    <a:ext uri="{9D8B030D-6E8A-4147-A177-3AD203B41FA5}">
                      <a16:colId xmlns:a16="http://schemas.microsoft.com/office/drawing/2014/main" val="1411915937"/>
                    </a:ext>
                  </a:extLst>
                </a:gridCol>
                <a:gridCol w="1981200">
                  <a:extLst>
                    <a:ext uri="{9D8B030D-6E8A-4147-A177-3AD203B41FA5}">
                      <a16:colId xmlns:a16="http://schemas.microsoft.com/office/drawing/2014/main" val="2991119278"/>
                    </a:ext>
                  </a:extLst>
                </a:gridCol>
                <a:gridCol w="4140200">
                  <a:extLst>
                    <a:ext uri="{9D8B030D-6E8A-4147-A177-3AD203B41FA5}">
                      <a16:colId xmlns:a16="http://schemas.microsoft.com/office/drawing/2014/main" val="4245863792"/>
                    </a:ext>
                  </a:extLst>
                </a:gridCol>
                <a:gridCol w="2730500">
                  <a:extLst>
                    <a:ext uri="{9D8B030D-6E8A-4147-A177-3AD203B41FA5}">
                      <a16:colId xmlns:a16="http://schemas.microsoft.com/office/drawing/2014/main" val="3940869899"/>
                    </a:ext>
                  </a:extLst>
                </a:gridCol>
                <a:gridCol w="2730500">
                  <a:extLst>
                    <a:ext uri="{9D8B030D-6E8A-4147-A177-3AD203B41FA5}">
                      <a16:colId xmlns:a16="http://schemas.microsoft.com/office/drawing/2014/main" val="4174837664"/>
                    </a:ext>
                  </a:extLst>
                </a:gridCol>
              </a:tblGrid>
              <a:tr h="1490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0" u="none" strike="noStrike" dirty="0">
                        <a:solidFill>
                          <a:schemeClr val="bg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0" u="none" strike="noStrike" dirty="0">
                        <a:solidFill>
                          <a:schemeClr val="bg1"/>
                        </a:solidFill>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u="none" strike="noStrike" dirty="0">
                          <a:solidFill>
                            <a:schemeClr val="bg1"/>
                          </a:solidFill>
                          <a:latin typeface="Times New Roman" pitchFamily="18" charset="0"/>
                          <a:cs typeface="Times New Roman" pitchFamily="18" charset="0"/>
                        </a:rPr>
                        <a:t>S</a:t>
                      </a:r>
                      <a:r>
                        <a:rPr lang="en-US" sz="2400" b="1" i="0" u="none" strike="noStrike" baseline="0" dirty="0">
                          <a:solidFill>
                            <a:schemeClr val="bg1"/>
                          </a:solidFill>
                          <a:latin typeface="Times New Roman" pitchFamily="18" charset="0"/>
                          <a:cs typeface="Times New Roman" pitchFamily="18" charset="0"/>
                        </a:rPr>
                        <a:t> </a:t>
                      </a:r>
                      <a:r>
                        <a:rPr lang="en-US" sz="2400" b="1" i="0" u="none" strike="noStrike" dirty="0">
                          <a:solidFill>
                            <a:schemeClr val="bg1"/>
                          </a:solidFill>
                          <a:latin typeface="Times New Roman" pitchFamily="18" charset="0"/>
                          <a:cs typeface="Times New Roman" pitchFamily="18" charset="0"/>
                        </a:rPr>
                        <a:t>NO</a:t>
                      </a:r>
                    </a:p>
                  </a:txBody>
                  <a:tcPr/>
                </a:tc>
                <a:tc>
                  <a:txBody>
                    <a:bodyPr/>
                    <a:lstStyle/>
                    <a:p>
                      <a:endParaRPr lang="en-US" sz="2400" dirty="0"/>
                    </a:p>
                    <a:p>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 AUTHOR</a:t>
                      </a:r>
                    </a:p>
                  </a:txBody>
                  <a:tcPr/>
                </a:tc>
                <a:tc>
                  <a:txBody>
                    <a:bodyPr/>
                    <a:lstStyle/>
                    <a:p>
                      <a:endParaRPr lang="en-US" sz="2400" dirty="0"/>
                    </a:p>
                    <a:p>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YEAR</a:t>
                      </a:r>
                    </a:p>
                  </a:txBody>
                  <a:tcPr/>
                </a:tc>
                <a:tc>
                  <a:txBody>
                    <a:bodyPr/>
                    <a:lstStyle/>
                    <a:p>
                      <a:endParaRPr lang="en-US" sz="2400" dirty="0"/>
                    </a:p>
                    <a:p>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TITLE</a:t>
                      </a:r>
                    </a:p>
                  </a:txBody>
                  <a:tcPr/>
                </a:tc>
                <a:tc>
                  <a:txBody>
                    <a:bodyPr/>
                    <a:lstStyle/>
                    <a:p>
                      <a:endParaRPr lang="en-US" sz="2400" dirty="0"/>
                    </a:p>
                    <a:p>
                      <a:endParaRPr lang="en-IN" sz="2400" dirty="0"/>
                    </a:p>
                    <a:p>
                      <a:pPr algn="ctr"/>
                      <a:r>
                        <a:rPr lang="en-US" sz="2400" dirty="0">
                          <a:latin typeface="Times New Roman" pitchFamily="18" charset="0"/>
                          <a:cs typeface="Times New Roman" pitchFamily="18" charset="0"/>
                        </a:rPr>
                        <a:t>CONTRIBUTION</a:t>
                      </a:r>
                      <a:endParaRPr lang="en-IN" sz="2400" dirty="0"/>
                    </a:p>
                  </a:txBody>
                  <a:tcPr/>
                </a:tc>
                <a:tc>
                  <a:txBody>
                    <a:bodyPr/>
                    <a:lstStyle/>
                    <a:p>
                      <a:endParaRPr lang="en-US" sz="2400" dirty="0"/>
                    </a:p>
                    <a:p>
                      <a:endParaRPr lang="en-IN" sz="2400" dirty="0"/>
                    </a:p>
                    <a:p>
                      <a:pPr algn="ctr"/>
                      <a:r>
                        <a:rPr lang="en-US" sz="2400" dirty="0">
                          <a:latin typeface="Times New Roman" pitchFamily="18" charset="0"/>
                          <a:cs typeface="Times New Roman" pitchFamily="18" charset="0"/>
                        </a:rPr>
                        <a:t>INFERENCE</a:t>
                      </a:r>
                      <a:endParaRPr lang="en-IN" sz="2400" dirty="0"/>
                    </a:p>
                  </a:txBody>
                  <a:tcPr/>
                </a:tc>
                <a:extLst>
                  <a:ext uri="{0D108BD9-81ED-4DB2-BD59-A6C34878D82A}">
                    <a16:rowId xmlns:a16="http://schemas.microsoft.com/office/drawing/2014/main" val="3111554191"/>
                  </a:ext>
                </a:extLst>
              </a:tr>
              <a:tr h="1490133">
                <a:tc>
                  <a:txBody>
                    <a:bodyPr/>
                    <a:lstStyle/>
                    <a:p>
                      <a:pPr algn="ctr"/>
                      <a:endParaRPr lang="en-US" dirty="0"/>
                    </a:p>
                    <a:p>
                      <a:pPr algn="ctr"/>
                      <a:endParaRPr lang="en-US" dirty="0"/>
                    </a:p>
                    <a:p>
                      <a:pPr algn="ctr"/>
                      <a:r>
                        <a:rPr lang="en-US" dirty="0"/>
                        <a:t>3.</a:t>
                      </a:r>
                      <a:endParaRPr lang="en-IN" dirty="0"/>
                    </a:p>
                  </a:txBody>
                  <a:tcPr/>
                </a:tc>
                <a:tc>
                  <a:txBody>
                    <a:bodyPr/>
                    <a:lstStyle/>
                    <a:p>
                      <a:pPr algn="ctr"/>
                      <a:endParaRPr lang="en-IN" dirty="0"/>
                    </a:p>
                    <a:p>
                      <a:pPr algn="ctr"/>
                      <a:endParaRPr lang="en-IN" dirty="0"/>
                    </a:p>
                    <a:p>
                      <a:pPr algn="ctr"/>
                      <a:r>
                        <a:rPr lang="en-IN" dirty="0"/>
                        <a:t>Chirag Shah</a:t>
                      </a:r>
                    </a:p>
                  </a:txBody>
                  <a:tcPr/>
                </a:tc>
                <a:tc>
                  <a:txBody>
                    <a:bodyPr/>
                    <a:lstStyle/>
                    <a:p>
                      <a:pPr algn="ctr"/>
                      <a:endParaRPr lang="en-IN" dirty="0"/>
                    </a:p>
                    <a:p>
                      <a:pPr algn="ctr"/>
                      <a:endParaRPr lang="en-IN" dirty="0"/>
                    </a:p>
                    <a:p>
                      <a:pPr algn="ctr"/>
                      <a:r>
                        <a:rPr lang="en-IN" dirty="0"/>
                        <a:t>2024</a:t>
                      </a:r>
                    </a:p>
                  </a:txBody>
                  <a:tcPr/>
                </a:tc>
                <a:tc>
                  <a:txBody>
                    <a:bodyPr/>
                    <a:lstStyle/>
                    <a:p>
                      <a:pPr algn="ctr"/>
                      <a:endParaRPr lang="en-US" dirty="0"/>
                    </a:p>
                    <a:p>
                      <a:pPr algn="ctr"/>
                      <a:r>
                        <a:rPr lang="en-US" dirty="0"/>
                        <a:t>Context-Aware Search and Recommendation Systems</a:t>
                      </a:r>
                      <a:endParaRPr lang="en-IN" dirty="0"/>
                    </a:p>
                  </a:txBody>
                  <a:tcPr/>
                </a:tc>
                <a:tc>
                  <a:txBody>
                    <a:bodyPr/>
                    <a:lstStyle/>
                    <a:p>
                      <a:pPr algn="ctr"/>
                      <a:r>
                        <a:rPr lang="en-US" dirty="0"/>
                        <a:t>Introduced models that combine user profile, search history, and real-time context to provide personalized recommendations.</a:t>
                      </a:r>
                      <a:endParaRPr lang="en-IN" dirty="0"/>
                    </a:p>
                  </a:txBody>
                  <a:tcPr/>
                </a:tc>
                <a:tc>
                  <a:txBody>
                    <a:bodyPr/>
                    <a:lstStyle/>
                    <a:p>
                      <a:pPr algn="ctr"/>
                      <a:r>
                        <a:rPr lang="en-US" dirty="0"/>
                        <a:t>Enables context-sensitive recommendations ideal for systems sorting results by time and location.</a:t>
                      </a:r>
                      <a:endParaRPr lang="en-IN" dirty="0"/>
                    </a:p>
                  </a:txBody>
                  <a:tcPr/>
                </a:tc>
                <a:extLst>
                  <a:ext uri="{0D108BD9-81ED-4DB2-BD59-A6C34878D82A}">
                    <a16:rowId xmlns:a16="http://schemas.microsoft.com/office/drawing/2014/main" val="858842358"/>
                  </a:ext>
                </a:extLst>
              </a:tr>
              <a:tr h="1490133">
                <a:tc>
                  <a:txBody>
                    <a:bodyPr/>
                    <a:lstStyle/>
                    <a:p>
                      <a:pPr algn="ctr"/>
                      <a:endParaRPr lang="en-US" dirty="0"/>
                    </a:p>
                    <a:p>
                      <a:pPr algn="ctr"/>
                      <a:endParaRPr lang="en-US" dirty="0"/>
                    </a:p>
                    <a:p>
                      <a:pPr algn="ctr"/>
                      <a:r>
                        <a:rPr lang="en-US" dirty="0"/>
                        <a:t>4.</a:t>
                      </a:r>
                      <a:endParaRPr lang="en-IN" dirty="0"/>
                    </a:p>
                  </a:txBody>
                  <a:tcPr/>
                </a:tc>
                <a:tc>
                  <a:txBody>
                    <a:bodyPr/>
                    <a:lstStyle/>
                    <a:p>
                      <a:pPr algn="ctr"/>
                      <a:r>
                        <a:rPr lang="en-IN" dirty="0"/>
                        <a:t>Filip Radlinski</a:t>
                      </a:r>
                    </a:p>
                  </a:txBody>
                  <a:tcPr anchor="ctr"/>
                </a:tc>
                <a:tc>
                  <a:txBody>
                    <a:bodyPr/>
                    <a:lstStyle/>
                    <a:p>
                      <a:pPr algn="ctr"/>
                      <a:r>
                        <a:rPr lang="en-IN" dirty="0"/>
                        <a:t>2023</a:t>
                      </a:r>
                    </a:p>
                  </a:txBody>
                  <a:tcPr/>
                </a:tc>
                <a:tc>
                  <a:txBody>
                    <a:bodyPr/>
                    <a:lstStyle/>
                    <a:p>
                      <a:pPr algn="ctr"/>
                      <a:endParaRPr lang="en-IN" dirty="0"/>
                    </a:p>
                    <a:p>
                      <a:pPr algn="ctr"/>
                      <a:r>
                        <a:rPr lang="en-IN" dirty="0"/>
                        <a:t>Interactive Information Retrieval and Recommendations</a:t>
                      </a:r>
                    </a:p>
                  </a:txBody>
                  <a:tcPr/>
                </a:tc>
                <a:tc>
                  <a:txBody>
                    <a:bodyPr/>
                    <a:lstStyle/>
                    <a:p>
                      <a:pPr algn="ctr"/>
                      <a:r>
                        <a:rPr lang="en-US" dirty="0"/>
                        <a:t>Researched interactive models for refining search results dynamically based on user feedback and behavior.</a:t>
                      </a:r>
                      <a:endParaRPr lang="en-IN" dirty="0"/>
                    </a:p>
                  </a:txBody>
                  <a:tcPr/>
                </a:tc>
                <a:tc>
                  <a:txBody>
                    <a:bodyPr/>
                    <a:lstStyle/>
                    <a:p>
                      <a:pPr algn="ctr"/>
                      <a:r>
                        <a:rPr lang="en-US" dirty="0"/>
                        <a:t>Enhances user experience by adapting recommendations in real-time, similar to modern search engines.</a:t>
                      </a:r>
                      <a:endParaRPr lang="en-IN" dirty="0"/>
                    </a:p>
                  </a:txBody>
                  <a:tcPr/>
                </a:tc>
                <a:extLst>
                  <a:ext uri="{0D108BD9-81ED-4DB2-BD59-A6C34878D82A}">
                    <a16:rowId xmlns:a16="http://schemas.microsoft.com/office/drawing/2014/main" val="3489931493"/>
                  </a:ext>
                </a:extLst>
              </a:tr>
              <a:tr h="1490133">
                <a:tc>
                  <a:txBody>
                    <a:bodyPr/>
                    <a:lstStyle/>
                    <a:p>
                      <a:pPr algn="ctr"/>
                      <a:endParaRPr lang="en-US" dirty="0"/>
                    </a:p>
                    <a:p>
                      <a:pPr algn="ctr"/>
                      <a:endParaRPr lang="en-US" dirty="0"/>
                    </a:p>
                    <a:p>
                      <a:pPr algn="ctr"/>
                      <a:r>
                        <a:rPr lang="en-US" dirty="0"/>
                        <a:t>5.</a:t>
                      </a:r>
                      <a:endParaRPr lang="en-IN" dirty="0"/>
                    </a:p>
                  </a:txBody>
                  <a:tcPr/>
                </a:tc>
                <a:tc>
                  <a:txBody>
                    <a:bodyPr/>
                    <a:lstStyle/>
                    <a:p>
                      <a:pPr algn="ctr"/>
                      <a:endParaRPr lang="en-IN" dirty="0"/>
                    </a:p>
                    <a:p>
                      <a:pPr algn="ctr"/>
                      <a:endParaRPr lang="en-IN" dirty="0"/>
                    </a:p>
                    <a:p>
                      <a:pPr algn="ctr"/>
                      <a:r>
                        <a:rPr lang="en-IN" dirty="0"/>
                        <a:t>Susan Dumais</a:t>
                      </a:r>
                    </a:p>
                  </a:txBody>
                  <a:tcPr/>
                </a:tc>
                <a:tc>
                  <a:txBody>
                    <a:bodyPr/>
                    <a:lstStyle/>
                    <a:p>
                      <a:pPr algn="ctr"/>
                      <a:endParaRPr lang="en-IN" dirty="0"/>
                    </a:p>
                    <a:p>
                      <a:pPr algn="ctr"/>
                      <a:endParaRPr lang="en-IN" dirty="0"/>
                    </a:p>
                    <a:p>
                      <a:pPr algn="ctr"/>
                      <a:r>
                        <a:rPr lang="en-IN" dirty="0"/>
                        <a:t>2024</a:t>
                      </a:r>
                    </a:p>
                  </a:txBody>
                  <a:tcPr/>
                </a:tc>
                <a:tc>
                  <a:txBody>
                    <a:bodyPr/>
                    <a:lstStyle/>
                    <a:p>
                      <a:pPr algn="ctr"/>
                      <a:endParaRPr lang="en-US" dirty="0"/>
                    </a:p>
                    <a:p>
                      <a:pPr algn="ctr"/>
                      <a:r>
                        <a:rPr lang="en-US" dirty="0"/>
                        <a:t>User Modeling and Search Result Ranking for Recommendation Engines</a:t>
                      </a:r>
                      <a:endParaRPr lang="en-IN" dirty="0"/>
                    </a:p>
                  </a:txBody>
                  <a:tcPr/>
                </a:tc>
                <a:tc>
                  <a:txBody>
                    <a:bodyPr/>
                    <a:lstStyle/>
                    <a:p>
                      <a:pPr algn="ctr"/>
                      <a:r>
                        <a:rPr lang="en-US" dirty="0"/>
                        <a:t>Proposed innovative ranking algorithms using implicit user feedback to improve relevance of recommended search results.</a:t>
                      </a:r>
                      <a:endParaRPr lang="en-IN" dirty="0"/>
                    </a:p>
                  </a:txBody>
                  <a:tcPr/>
                </a:tc>
                <a:tc>
                  <a:txBody>
                    <a:bodyPr/>
                    <a:lstStyle/>
                    <a:p>
                      <a:pPr algn="ctr"/>
                      <a:r>
                        <a:rPr lang="en-US" dirty="0"/>
                        <a:t>Strengthens personalization and efficiency in search engines, aligning with recommendation-based projects.</a:t>
                      </a:r>
                      <a:endParaRPr lang="en-IN" dirty="0"/>
                    </a:p>
                  </a:txBody>
                  <a:tcPr/>
                </a:tc>
                <a:extLst>
                  <a:ext uri="{0D108BD9-81ED-4DB2-BD59-A6C34878D82A}">
                    <a16:rowId xmlns:a16="http://schemas.microsoft.com/office/drawing/2014/main" val="3845650001"/>
                  </a:ext>
                </a:extLst>
              </a:tr>
            </a:tbl>
          </a:graphicData>
        </a:graphic>
      </p:graphicFrame>
      <p:sp>
        <p:nvSpPr>
          <p:cNvPr id="3" name="TextBox 4">
            <a:extLst>
              <a:ext uri="{FF2B5EF4-FFF2-40B4-BE49-F238E27FC236}">
                <a16:creationId xmlns:a16="http://schemas.microsoft.com/office/drawing/2014/main" id="{E30A5094-93A3-4F8C-39AE-C961161B6F85}"/>
              </a:ext>
            </a:extLst>
          </p:cNvPr>
          <p:cNvSpPr txBox="1"/>
          <p:nvPr/>
        </p:nvSpPr>
        <p:spPr>
          <a:xfrm>
            <a:off x="533400" y="1409700"/>
            <a:ext cx="7370078" cy="819199"/>
          </a:xfrm>
          <a:prstGeom prst="rect">
            <a:avLst/>
          </a:prstGeom>
        </p:spPr>
        <p:txBody>
          <a:bodyPr wrap="square" lIns="0" tIns="0" rIns="0" bIns="0" rtlCol="0" anchor="t">
            <a:spAutoFit/>
          </a:bodyPr>
          <a:lstStyle/>
          <a:p>
            <a:pPr algn="ctr">
              <a:lnSpc>
                <a:spcPts val="6999"/>
              </a:lnSpc>
              <a:spcBef>
                <a:spcPct val="0"/>
              </a:spcBef>
            </a:pPr>
            <a:r>
              <a:rPr lang="en-US" sz="4999" dirty="0">
                <a:solidFill>
                  <a:srgbClr val="000000"/>
                </a:solidFill>
                <a:latin typeface="Arial"/>
                <a:ea typeface="Arial"/>
                <a:cs typeface="Arial"/>
                <a:sym typeface="Arial"/>
              </a:rPr>
              <a:t> LITERATURE SURVEY:</a:t>
            </a:r>
          </a:p>
        </p:txBody>
      </p:sp>
    </p:spTree>
    <p:extLst>
      <p:ext uri="{BB962C8B-B14F-4D97-AF65-F5344CB8AC3E}">
        <p14:creationId xmlns:p14="http://schemas.microsoft.com/office/powerpoint/2010/main" val="260490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990600" y="2527161"/>
            <a:ext cx="16949212" cy="5471113"/>
          </a:xfrm>
          <a:prstGeom prst="rect">
            <a:avLst/>
          </a:prstGeom>
        </p:spPr>
        <p:txBody>
          <a:bodyPr wrap="square" lIns="0" tIns="0" rIns="0" bIns="0" rtlCol="0" anchor="t">
            <a:spAutoFit/>
          </a:bodyPr>
          <a:lstStyle/>
          <a:p>
            <a:pPr marL="649690" lvl="1" indent="-324845" algn="just">
              <a:lnSpc>
                <a:spcPct val="150000"/>
              </a:lnSpc>
              <a:buFont typeface="Arial"/>
              <a:buChar char="•"/>
            </a:pPr>
            <a:r>
              <a:rPr lang="en-US" sz="3009" dirty="0">
                <a:solidFill>
                  <a:srgbClr val="000000"/>
                </a:solidFill>
                <a:latin typeface="Arial"/>
                <a:ea typeface="Arial"/>
                <a:cs typeface="Arial"/>
                <a:sym typeface="Arial"/>
              </a:rPr>
              <a:t>E-Commerce Platforms (e.g., Amazon, Flipkart)</a:t>
            </a:r>
          </a:p>
          <a:p>
            <a:pPr marL="649690" lvl="1" indent="-324845" algn="just">
              <a:lnSpc>
                <a:spcPct val="150000"/>
              </a:lnSpc>
              <a:spcBef>
                <a:spcPct val="0"/>
              </a:spcBef>
              <a:buFont typeface="Arial"/>
              <a:buChar char="•"/>
            </a:pPr>
            <a:r>
              <a:rPr lang="en-US" sz="3009" dirty="0">
                <a:solidFill>
                  <a:srgbClr val="000000"/>
                </a:solidFill>
                <a:latin typeface="Arial"/>
                <a:ea typeface="Arial"/>
                <a:cs typeface="Arial"/>
                <a:sym typeface="Arial"/>
              </a:rPr>
              <a:t>Recommend products based on what users are currently searching for, improving sales and customer satisfaction.</a:t>
            </a:r>
          </a:p>
          <a:p>
            <a:pPr marL="649690" lvl="1" indent="-324845" algn="just">
              <a:lnSpc>
                <a:spcPct val="150000"/>
              </a:lnSpc>
              <a:spcBef>
                <a:spcPct val="0"/>
              </a:spcBef>
              <a:buFont typeface="Arial"/>
              <a:buChar char="•"/>
            </a:pPr>
            <a:r>
              <a:rPr lang="en-US" sz="3009" dirty="0">
                <a:solidFill>
                  <a:srgbClr val="000000"/>
                </a:solidFill>
                <a:latin typeface="Arial"/>
                <a:ea typeface="Arial"/>
                <a:cs typeface="Arial"/>
                <a:sym typeface="Arial"/>
              </a:rPr>
              <a:t>Suggest relevant videos or shows based on user search terms rather than only watch history.</a:t>
            </a:r>
          </a:p>
          <a:p>
            <a:pPr marL="649690" lvl="1" indent="-324845" algn="just">
              <a:lnSpc>
                <a:spcPct val="150000"/>
              </a:lnSpc>
              <a:spcBef>
                <a:spcPct val="0"/>
              </a:spcBef>
              <a:buFont typeface="Arial"/>
              <a:buChar char="•"/>
            </a:pPr>
            <a:r>
              <a:rPr lang="en-US" sz="3009" dirty="0">
                <a:solidFill>
                  <a:srgbClr val="000000"/>
                </a:solidFill>
                <a:latin typeface="Arial"/>
                <a:ea typeface="Arial"/>
                <a:cs typeface="Arial"/>
                <a:sym typeface="Arial"/>
              </a:rPr>
              <a:t>Online Learning Platforms (e.g., Coursera, Udemy)</a:t>
            </a:r>
          </a:p>
          <a:p>
            <a:pPr marL="649690" lvl="1" indent="-324845" algn="just">
              <a:lnSpc>
                <a:spcPct val="150000"/>
              </a:lnSpc>
              <a:spcBef>
                <a:spcPct val="0"/>
              </a:spcBef>
              <a:buFont typeface="Arial"/>
              <a:buChar char="•"/>
            </a:pPr>
            <a:r>
              <a:rPr lang="en-US" sz="3009" dirty="0">
                <a:solidFill>
                  <a:srgbClr val="000000"/>
                </a:solidFill>
                <a:latin typeface="Arial"/>
                <a:ea typeface="Arial"/>
                <a:cs typeface="Arial"/>
                <a:sym typeface="Arial"/>
              </a:rPr>
              <a:t>Recommend courses, tutorials, or study materials based on students' learning-related queries.</a:t>
            </a:r>
          </a:p>
          <a:p>
            <a:pPr marL="649690" lvl="1" indent="-324845" algn="just">
              <a:lnSpc>
                <a:spcPct val="150000"/>
              </a:lnSpc>
              <a:spcBef>
                <a:spcPct val="0"/>
              </a:spcBef>
              <a:buFont typeface="Arial"/>
              <a:buChar char="•"/>
            </a:pPr>
            <a:r>
              <a:rPr lang="en-US" sz="3009" dirty="0">
                <a:solidFill>
                  <a:srgbClr val="000000"/>
                </a:solidFill>
                <a:latin typeface="Arial"/>
                <a:ea typeface="Arial"/>
                <a:cs typeface="Arial"/>
                <a:sym typeface="Arial"/>
              </a:rPr>
              <a:t>Search Engines (e.g., Google, Bing)</a:t>
            </a:r>
          </a:p>
          <a:p>
            <a:pPr algn="just">
              <a:lnSpc>
                <a:spcPct val="150000"/>
              </a:lnSpc>
              <a:spcBef>
                <a:spcPct val="0"/>
              </a:spcBef>
            </a:pPr>
            <a:endParaRPr lang="en-US" sz="3009" dirty="0">
              <a:solidFill>
                <a:srgbClr val="000000"/>
              </a:solidFill>
              <a:latin typeface="Arial"/>
              <a:ea typeface="Arial"/>
              <a:cs typeface="Arial"/>
              <a:sym typeface="Arial"/>
            </a:endParaRPr>
          </a:p>
        </p:txBody>
      </p:sp>
      <p:sp>
        <p:nvSpPr>
          <p:cNvPr id="4" name="TextBox 4"/>
          <p:cNvSpPr txBox="1"/>
          <p:nvPr/>
        </p:nvSpPr>
        <p:spPr>
          <a:xfrm>
            <a:off x="838200" y="1335712"/>
            <a:ext cx="4799171" cy="949327"/>
          </a:xfrm>
          <a:prstGeom prst="rect">
            <a:avLst/>
          </a:prstGeom>
        </p:spPr>
        <p:txBody>
          <a:bodyPr lIns="0" tIns="0" rIns="0" bIns="0" rtlCol="0" anchor="t">
            <a:spAutoFit/>
          </a:bodyPr>
          <a:lstStyle/>
          <a:p>
            <a:pPr algn="ctr">
              <a:lnSpc>
                <a:spcPts val="6999"/>
              </a:lnSpc>
              <a:spcBef>
                <a:spcPct val="0"/>
              </a:spcBef>
            </a:pPr>
            <a:r>
              <a:rPr lang="en-US" sz="4999" dirty="0">
                <a:solidFill>
                  <a:srgbClr val="000000"/>
                </a:solidFill>
                <a:latin typeface="Arial"/>
                <a:ea typeface="Arial"/>
                <a:cs typeface="Arial"/>
                <a:sym typeface="Arial"/>
              </a:rPr>
              <a:t>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477180" y="2527161"/>
            <a:ext cx="17277420" cy="4800673"/>
          </a:xfrm>
          <a:prstGeom prst="rect">
            <a:avLst/>
          </a:prstGeom>
        </p:spPr>
        <p:txBody>
          <a:bodyPr wrap="square" lIns="0" tIns="0" rIns="0" bIns="0" rtlCol="0" anchor="t">
            <a:spAutoFit/>
          </a:bodyPr>
          <a:lstStyle/>
          <a:p>
            <a:pPr marL="649690" lvl="1" indent="-324845" algn="just">
              <a:lnSpc>
                <a:spcPts val="4212"/>
              </a:lnSpc>
              <a:spcBef>
                <a:spcPct val="0"/>
              </a:spcBef>
              <a:buFont typeface="Arial"/>
              <a:buChar char="•"/>
            </a:pPr>
            <a:r>
              <a:rPr lang="en-US" sz="3009" dirty="0">
                <a:solidFill>
                  <a:srgbClr val="000000"/>
                </a:solidFill>
                <a:latin typeface="Arial"/>
                <a:ea typeface="Arial"/>
                <a:cs typeface="Arial"/>
                <a:sym typeface="Arial"/>
              </a:rPr>
              <a:t>This project demonstrates the potential of building a smart recommendation system that focuses on user search queries to deliver real-time, relevant, and personalized suggestions. Unlike traditional systems that depend heavily on user history, our approach adapts to the current intent of the user by understanding the semantic meaning behind their queries using NLP techniques.</a:t>
            </a:r>
          </a:p>
          <a:p>
            <a:pPr algn="just">
              <a:lnSpc>
                <a:spcPts val="4212"/>
              </a:lnSpc>
              <a:spcBef>
                <a:spcPct val="0"/>
              </a:spcBef>
            </a:pPr>
            <a:endParaRPr lang="en-US" sz="3009" dirty="0">
              <a:solidFill>
                <a:srgbClr val="000000"/>
              </a:solidFill>
              <a:latin typeface="Arial"/>
              <a:ea typeface="Arial"/>
              <a:cs typeface="Arial"/>
              <a:sym typeface="Arial"/>
            </a:endParaRPr>
          </a:p>
          <a:p>
            <a:pPr marL="649690" lvl="1" indent="-324845" algn="just">
              <a:lnSpc>
                <a:spcPts val="4212"/>
              </a:lnSpc>
              <a:spcBef>
                <a:spcPct val="0"/>
              </a:spcBef>
              <a:buFont typeface="Arial"/>
              <a:buChar char="•"/>
            </a:pPr>
            <a:r>
              <a:rPr lang="en-US" sz="3009" dirty="0">
                <a:solidFill>
                  <a:srgbClr val="000000"/>
                </a:solidFill>
                <a:latin typeface="Arial"/>
                <a:ea typeface="Arial"/>
                <a:cs typeface="Arial"/>
                <a:sym typeface="Arial"/>
              </a:rPr>
              <a:t>Overall, the project highlights the importance of query-based recommendations in today’s fast-paced digital world, offering a flexible, scalable, and user-focused solution that evolves with changing user needs.</a:t>
            </a:r>
          </a:p>
          <a:p>
            <a:pPr algn="just">
              <a:lnSpc>
                <a:spcPts val="4212"/>
              </a:lnSpc>
              <a:spcBef>
                <a:spcPct val="0"/>
              </a:spcBef>
            </a:pPr>
            <a:endParaRPr lang="en-US" sz="3009" dirty="0">
              <a:solidFill>
                <a:srgbClr val="000000"/>
              </a:solidFill>
              <a:latin typeface="Arial"/>
              <a:ea typeface="Arial"/>
              <a:cs typeface="Arial"/>
              <a:sym typeface="Arial"/>
            </a:endParaRPr>
          </a:p>
        </p:txBody>
      </p:sp>
      <p:sp>
        <p:nvSpPr>
          <p:cNvPr id="4" name="TextBox 4"/>
          <p:cNvSpPr txBox="1"/>
          <p:nvPr/>
        </p:nvSpPr>
        <p:spPr>
          <a:xfrm>
            <a:off x="838200" y="1181100"/>
            <a:ext cx="4956810" cy="819199"/>
          </a:xfrm>
          <a:prstGeom prst="rect">
            <a:avLst/>
          </a:prstGeom>
        </p:spPr>
        <p:txBody>
          <a:bodyPr wrap="square" lIns="0" tIns="0" rIns="0" bIns="0" rtlCol="0" anchor="t">
            <a:spAutoFit/>
          </a:bodyPr>
          <a:lstStyle/>
          <a:p>
            <a:pPr algn="ctr">
              <a:lnSpc>
                <a:spcPts val="6999"/>
              </a:lnSpc>
              <a:spcBef>
                <a:spcPct val="0"/>
              </a:spcBef>
            </a:pPr>
            <a:r>
              <a:rPr lang="en-US" sz="4999" dirty="0">
                <a:solidFill>
                  <a:srgbClr val="000000"/>
                </a:solidFill>
                <a:latin typeface="Arial"/>
                <a:ea typeface="Arial"/>
                <a:cs typeface="Arial"/>
                <a:sym typeface="Arial"/>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54</TotalTime>
  <Words>792</Words>
  <Application>Microsoft Office PowerPoint</Application>
  <PresentationFormat>Custom</PresentationFormat>
  <Paragraphs>143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Arial</vt:lpstr>
      <vt:lpstr>Arial Bold</vt:lpstr>
      <vt:lpstr>Calibri</vt:lpstr>
      <vt:lpstr>Arial 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BASED ON USER SEARCH QUERIES</dc:title>
  <cp:lastModifiedBy>Prasenna Draj</cp:lastModifiedBy>
  <cp:revision>2</cp:revision>
  <dcterms:created xsi:type="dcterms:W3CDTF">2006-08-16T00:00:00Z</dcterms:created>
  <dcterms:modified xsi:type="dcterms:W3CDTF">2025-08-01T04:10:47Z</dcterms:modified>
  <dc:identifier>DAGr_GTaau4</dc:identifier>
</cp:coreProperties>
</file>