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1"/>
  </p:notesMasterIdLst>
  <p:sldIdLst>
    <p:sldId id="256" r:id="rId2"/>
    <p:sldId id="258" r:id="rId3"/>
    <p:sldId id="259" r:id="rId4"/>
    <p:sldId id="314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2" r:id="rId16"/>
    <p:sldId id="312" r:id="rId17"/>
    <p:sldId id="279" r:id="rId18"/>
    <p:sldId id="313" r:id="rId19"/>
    <p:sldId id="283" r:id="rId20"/>
  </p:sldIdLst>
  <p:sldSz cx="9144000" cy="5143500" type="screen16x9"/>
  <p:notesSz cx="6858000" cy="9144000"/>
  <p:embeddedFontLst>
    <p:embeddedFont>
      <p:font typeface="Barlow" charset="0"/>
      <p:regular r:id="rId22"/>
      <p:bold r:id="rId23"/>
      <p:italic r:id="rId24"/>
      <p:boldItalic r:id="rId25"/>
    </p:embeddedFont>
    <p:embeddedFont>
      <p:font typeface="Archivo SemiBold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3F3F749-824F-4779-AB43-ABE80880D2FE}">
  <a:tblStyle styleId="{C3F3F749-824F-4779-AB43-ABE80880D2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A420EC-2685-427F-B022-D3CDE541642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9674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b14cee54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b14cee54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b14cee54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b14cee54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b14cee540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b14cee540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b14cee540_0_19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b14cee540_0_19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db14cee540_0_19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db14cee540_0_19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b14cee54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b14cee54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14cee540_0_19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14cee540_0_19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b14cee54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b14cee54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b14cee540_0_19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b14cee540_0_19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a3843629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a3843629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a38436298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a38436298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b14cee5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db14cee5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a38436298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a38436298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a38436298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a38436298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b14cee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b14cee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b14cee54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b14cee54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b14cee54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b14cee54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69088"/>
            <a:ext cx="4163700" cy="24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57113"/>
            <a:ext cx="34689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225" y="3084987"/>
            <a:ext cx="4163700" cy="6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19300" y="270067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97625" y="35782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15225" y="35782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 flipH="1">
            <a:off x="4308475" y="2334763"/>
            <a:ext cx="412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 flipH="1">
            <a:off x="5694475" y="3227713"/>
            <a:ext cx="2736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643775" y="1084274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50" name="Google Shape;150;p15"/>
          <p:cNvSpPr/>
          <p:nvPr/>
        </p:nvSpPr>
        <p:spPr>
          <a:xfrm>
            <a:off x="565025" y="10842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801300" y="65605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386500" y="445089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13225" y="2332200"/>
            <a:ext cx="412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713225" y="3225125"/>
            <a:ext cx="2736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81700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57" name="Google Shape;157;p16"/>
          <p:cNvSpPr/>
          <p:nvPr/>
        </p:nvSpPr>
        <p:spPr>
          <a:xfrm>
            <a:off x="2124125" y="7805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075325" y="43927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8065200" y="7805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7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 flipH="1">
            <a:off x="4308475" y="2413800"/>
            <a:ext cx="412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 flipH="1">
            <a:off x="5694475" y="3317010"/>
            <a:ext cx="27363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643775" y="1163300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64" name="Google Shape;164;p17"/>
          <p:cNvSpPr/>
          <p:nvPr/>
        </p:nvSpPr>
        <p:spPr>
          <a:xfrm>
            <a:off x="270025" y="22747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855325" y="47439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988350" y="445090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630175" y="445025"/>
            <a:ext cx="38004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1"/>
          </p:nvPr>
        </p:nvSpPr>
        <p:spPr>
          <a:xfrm>
            <a:off x="4630175" y="1706925"/>
            <a:ext cx="3800400" cy="23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745800" y="4458488"/>
            <a:ext cx="919525" cy="280075"/>
            <a:chOff x="3021700" y="595375"/>
            <a:chExt cx="919525" cy="280075"/>
          </a:xfrm>
        </p:grpSpPr>
        <p:sp>
          <p:nvSpPr>
            <p:cNvPr id="204" name="Google Shape;204;p20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7899313" y="437275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986525" y="67753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7410025" y="-65910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73575" y="42553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640725" y="852422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4179313" y="46770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ubTitle" idx="1"/>
          </p:nvPr>
        </p:nvSpPr>
        <p:spPr>
          <a:xfrm>
            <a:off x="713225" y="1719125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ubTitle" idx="2"/>
          </p:nvPr>
        </p:nvSpPr>
        <p:spPr>
          <a:xfrm>
            <a:off x="713225" y="3111925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subTitle" idx="3"/>
          </p:nvPr>
        </p:nvSpPr>
        <p:spPr>
          <a:xfrm>
            <a:off x="713225" y="2173625"/>
            <a:ext cx="2418000" cy="89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subTitle" idx="4"/>
          </p:nvPr>
        </p:nvSpPr>
        <p:spPr>
          <a:xfrm>
            <a:off x="713225" y="3566427"/>
            <a:ext cx="2418000" cy="89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7399097" y="42399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3343500" y="46013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8609950" y="32003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1"/>
          </p:nvPr>
        </p:nvSpPr>
        <p:spPr>
          <a:xfrm>
            <a:off x="5800550" y="3450400"/>
            <a:ext cx="2630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subTitle" idx="2"/>
          </p:nvPr>
        </p:nvSpPr>
        <p:spPr>
          <a:xfrm>
            <a:off x="5800550" y="2352699"/>
            <a:ext cx="2630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3"/>
          </p:nvPr>
        </p:nvSpPr>
        <p:spPr>
          <a:xfrm>
            <a:off x="5800550" y="3904900"/>
            <a:ext cx="2630400" cy="6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4"/>
          </p:nvPr>
        </p:nvSpPr>
        <p:spPr>
          <a:xfrm>
            <a:off x="5800550" y="2807200"/>
            <a:ext cx="2630400" cy="6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5"/>
          </p:nvPr>
        </p:nvSpPr>
        <p:spPr>
          <a:xfrm>
            <a:off x="5800550" y="1255000"/>
            <a:ext cx="2630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6"/>
          </p:nvPr>
        </p:nvSpPr>
        <p:spPr>
          <a:xfrm>
            <a:off x="5800550" y="1709500"/>
            <a:ext cx="2630400" cy="6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2926175" y="758275"/>
            <a:ext cx="919525" cy="280075"/>
            <a:chOff x="3021700" y="595375"/>
            <a:chExt cx="919525" cy="280075"/>
          </a:xfrm>
        </p:grpSpPr>
        <p:sp>
          <p:nvSpPr>
            <p:cNvPr id="369" name="Google Shape;369;p34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4"/>
          <p:cNvSpPr/>
          <p:nvPr/>
        </p:nvSpPr>
        <p:spPr>
          <a:xfrm>
            <a:off x="1536947" y="470055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469247" y="5251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subTitle" idx="1"/>
          </p:nvPr>
        </p:nvSpPr>
        <p:spPr>
          <a:xfrm>
            <a:off x="1014175" y="1480438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2"/>
          </p:nvPr>
        </p:nvSpPr>
        <p:spPr>
          <a:xfrm>
            <a:off x="3400625" y="1480450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20" name="Google Shape;420;p37"/>
          <p:cNvSpPr txBox="1">
            <a:spLocks noGrp="1"/>
          </p:cNvSpPr>
          <p:nvPr>
            <p:ph type="subTitle" idx="3"/>
          </p:nvPr>
        </p:nvSpPr>
        <p:spPr>
          <a:xfrm>
            <a:off x="1014175" y="1918428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subTitle" idx="4"/>
          </p:nvPr>
        </p:nvSpPr>
        <p:spPr>
          <a:xfrm>
            <a:off x="3400625" y="1918438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5"/>
          </p:nvPr>
        </p:nvSpPr>
        <p:spPr>
          <a:xfrm>
            <a:off x="5787075" y="1480438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subTitle" idx="6"/>
          </p:nvPr>
        </p:nvSpPr>
        <p:spPr>
          <a:xfrm>
            <a:off x="5787075" y="1918428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subTitle" idx="7"/>
          </p:nvPr>
        </p:nvSpPr>
        <p:spPr>
          <a:xfrm>
            <a:off x="1014175" y="2863500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8"/>
          </p:nvPr>
        </p:nvSpPr>
        <p:spPr>
          <a:xfrm>
            <a:off x="3400625" y="2863475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26" name="Google Shape;426;p37"/>
          <p:cNvSpPr txBox="1">
            <a:spLocks noGrp="1"/>
          </p:cNvSpPr>
          <p:nvPr>
            <p:ph type="subTitle" idx="9"/>
          </p:nvPr>
        </p:nvSpPr>
        <p:spPr>
          <a:xfrm>
            <a:off x="1014175" y="3318046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37"/>
          <p:cNvSpPr txBox="1">
            <a:spLocks noGrp="1"/>
          </p:cNvSpPr>
          <p:nvPr>
            <p:ph type="subTitle" idx="13"/>
          </p:nvPr>
        </p:nvSpPr>
        <p:spPr>
          <a:xfrm>
            <a:off x="3400625" y="3318025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37"/>
          <p:cNvSpPr txBox="1">
            <a:spLocks noGrp="1"/>
          </p:cNvSpPr>
          <p:nvPr>
            <p:ph type="subTitle" idx="14"/>
          </p:nvPr>
        </p:nvSpPr>
        <p:spPr>
          <a:xfrm>
            <a:off x="5787075" y="2863475"/>
            <a:ext cx="2342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rchivo SemiBold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29" name="Google Shape;429;p37"/>
          <p:cNvSpPr txBox="1">
            <a:spLocks noGrp="1"/>
          </p:cNvSpPr>
          <p:nvPr>
            <p:ph type="subTitle" idx="15"/>
          </p:nvPr>
        </p:nvSpPr>
        <p:spPr>
          <a:xfrm>
            <a:off x="5787075" y="3318025"/>
            <a:ext cx="2342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-1359125" y="186977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8325925" y="803888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8325925" y="2855338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33" name="Google Shape;433;p37"/>
          <p:cNvGrpSpPr/>
          <p:nvPr/>
        </p:nvGrpSpPr>
        <p:grpSpPr>
          <a:xfrm>
            <a:off x="4112200" y="4459388"/>
            <a:ext cx="919525" cy="280075"/>
            <a:chOff x="3021700" y="595375"/>
            <a:chExt cx="919525" cy="280075"/>
          </a:xfrm>
        </p:grpSpPr>
        <p:sp>
          <p:nvSpPr>
            <p:cNvPr id="434" name="Google Shape;434;p37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7"/>
          <p:cNvSpPr/>
          <p:nvPr/>
        </p:nvSpPr>
        <p:spPr>
          <a:xfrm>
            <a:off x="488825" y="10080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/>
          <p:nvPr/>
        </p:nvSpPr>
        <p:spPr>
          <a:xfrm flipH="1">
            <a:off x="-851875" y="157680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39"/>
          <p:cNvSpPr/>
          <p:nvPr/>
        </p:nvSpPr>
        <p:spPr>
          <a:xfrm flipH="1">
            <a:off x="4573075" y="35099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39"/>
          <p:cNvSpPr/>
          <p:nvPr/>
        </p:nvSpPr>
        <p:spPr>
          <a:xfrm flipH="1">
            <a:off x="2099425" y="157679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9"/>
          <p:cNvSpPr/>
          <p:nvPr/>
        </p:nvSpPr>
        <p:spPr>
          <a:xfrm flipH="1">
            <a:off x="1697500" y="428509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7624013" y="2146250"/>
            <a:ext cx="919525" cy="280075"/>
            <a:chOff x="3021700" y="595375"/>
            <a:chExt cx="919525" cy="280075"/>
          </a:xfrm>
        </p:grpSpPr>
        <p:sp>
          <p:nvSpPr>
            <p:cNvPr id="470" name="Google Shape;470;p39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 flipH="1">
            <a:off x="2713213" y="349252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3" name="Google Shape;483;p40"/>
          <p:cNvSpPr/>
          <p:nvPr/>
        </p:nvSpPr>
        <p:spPr>
          <a:xfrm flipH="1">
            <a:off x="5808775" y="-47727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40"/>
          <p:cNvGrpSpPr/>
          <p:nvPr/>
        </p:nvGrpSpPr>
        <p:grpSpPr>
          <a:xfrm>
            <a:off x="496238" y="2155725"/>
            <a:ext cx="919525" cy="280075"/>
            <a:chOff x="3021700" y="595375"/>
            <a:chExt cx="919525" cy="280075"/>
          </a:xfrm>
        </p:grpSpPr>
        <p:sp>
          <p:nvSpPr>
            <p:cNvPr id="485" name="Google Shape;485;p40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1881450" y="3567284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5010325" y="65615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0"/>
          <p:cNvSpPr/>
          <p:nvPr/>
        </p:nvSpPr>
        <p:spPr>
          <a:xfrm>
            <a:off x="7368275" y="334400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3225" y="2332200"/>
            <a:ext cx="412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230275"/>
            <a:ext cx="2736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81700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469363" y="43219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3534650" y="47438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20225" y="432577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/>
          <p:nvPr/>
        </p:nvSpPr>
        <p:spPr>
          <a:xfrm>
            <a:off x="1329700" y="42441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-560925" y="3231375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2" name="Google Shape;502;p41"/>
          <p:cNvSpPr/>
          <p:nvPr/>
        </p:nvSpPr>
        <p:spPr>
          <a:xfrm flipH="1">
            <a:off x="5547050" y="-86540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3" name="Google Shape;503;p41"/>
          <p:cNvGrpSpPr/>
          <p:nvPr/>
        </p:nvGrpSpPr>
        <p:grpSpPr>
          <a:xfrm>
            <a:off x="6235825" y="1370075"/>
            <a:ext cx="919525" cy="280075"/>
            <a:chOff x="3021700" y="595375"/>
            <a:chExt cx="919525" cy="280075"/>
          </a:xfrm>
        </p:grpSpPr>
        <p:sp>
          <p:nvSpPr>
            <p:cNvPr id="504" name="Google Shape;504;p41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41"/>
          <p:cNvSpPr/>
          <p:nvPr/>
        </p:nvSpPr>
        <p:spPr>
          <a:xfrm flipH="1">
            <a:off x="1181175" y="975972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1"/>
          <p:cNvSpPr/>
          <p:nvPr/>
        </p:nvSpPr>
        <p:spPr>
          <a:xfrm flipH="1">
            <a:off x="7310750" y="443654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150918" y="1735325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253463" y="3545075"/>
            <a:ext cx="919525" cy="280075"/>
            <a:chOff x="3021700" y="595375"/>
            <a:chExt cx="919525" cy="280075"/>
          </a:xfrm>
        </p:grpSpPr>
        <p:sp>
          <p:nvSpPr>
            <p:cNvPr id="25" name="Google Shape;25;p4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356513" y="47438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5102550" y="1069800"/>
            <a:ext cx="3328200" cy="21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5102575" y="3177600"/>
            <a:ext cx="33282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7419338" y="713513"/>
            <a:ext cx="919525" cy="280075"/>
            <a:chOff x="3021700" y="595375"/>
            <a:chExt cx="919525" cy="280075"/>
          </a:xfrm>
        </p:grpSpPr>
        <p:sp>
          <p:nvSpPr>
            <p:cNvPr id="79" name="Google Shape;79;p7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7"/>
          <p:cNvSpPr/>
          <p:nvPr/>
        </p:nvSpPr>
        <p:spPr>
          <a:xfrm>
            <a:off x="686550" y="453771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2749650" y="47563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4923000" cy="19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8264497" y="47438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86550" y="415671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39090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713225" y="1637350"/>
            <a:ext cx="37890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5868575" y="42749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8623800" y="144095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468875" y="31570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3647150" y="1521800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2"/>
          </p:nvPr>
        </p:nvSpPr>
        <p:spPr>
          <a:xfrm>
            <a:off x="6427850" y="1521800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3"/>
          </p:nvPr>
        </p:nvSpPr>
        <p:spPr>
          <a:xfrm>
            <a:off x="3647150" y="2927212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4"/>
          </p:nvPr>
        </p:nvSpPr>
        <p:spPr>
          <a:xfrm>
            <a:off x="6427850" y="2927212"/>
            <a:ext cx="1913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5"/>
          </p:nvPr>
        </p:nvSpPr>
        <p:spPr>
          <a:xfrm>
            <a:off x="3647150" y="1912534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6"/>
          </p:nvPr>
        </p:nvSpPr>
        <p:spPr>
          <a:xfrm>
            <a:off x="6427850" y="1912534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7"/>
          </p:nvPr>
        </p:nvSpPr>
        <p:spPr>
          <a:xfrm>
            <a:off x="3647150" y="3315100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8"/>
          </p:nvPr>
        </p:nvSpPr>
        <p:spPr>
          <a:xfrm>
            <a:off x="6427850" y="3315100"/>
            <a:ext cx="19134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9" hasCustomPrompt="1"/>
          </p:nvPr>
        </p:nvSpPr>
        <p:spPr>
          <a:xfrm>
            <a:off x="2784022" y="152180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3" hasCustomPrompt="1"/>
          </p:nvPr>
        </p:nvSpPr>
        <p:spPr>
          <a:xfrm>
            <a:off x="5560547" y="152180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4" hasCustomPrompt="1"/>
          </p:nvPr>
        </p:nvSpPr>
        <p:spPr>
          <a:xfrm>
            <a:off x="2784022" y="2927212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560547" y="2927212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 flipH="1">
            <a:off x="4999675" y="2981550"/>
            <a:ext cx="34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 flipH="1">
            <a:off x="4999675" y="1589250"/>
            <a:ext cx="34311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8004000" y="397717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453050" y="82855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136200" y="42247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72" r:id="rId14"/>
    <p:sldLayoutId id="2147483678" r:id="rId15"/>
    <p:sldLayoutId id="2147483680" r:id="rId16"/>
    <p:sldLayoutId id="2147483683" r:id="rId17"/>
    <p:sldLayoutId id="2147483685" r:id="rId18"/>
    <p:sldLayoutId id="2147483686" r:id="rId19"/>
    <p:sldLayoutId id="214748368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>
            <a:spLocks noGrp="1"/>
          </p:cNvSpPr>
          <p:nvPr>
            <p:ph type="ctrTitle"/>
          </p:nvPr>
        </p:nvSpPr>
        <p:spPr>
          <a:xfrm>
            <a:off x="713225" y="669088"/>
            <a:ext cx="4163700" cy="24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Business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Decision </a:t>
            </a:r>
            <a:r>
              <a:rPr lang="en" dirty="0" smtClean="0">
                <a:solidFill>
                  <a:schemeClr val="dk2"/>
                </a:solidFill>
              </a:rPr>
              <a:t>Research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27" name="Google Shape;527;p44"/>
          <p:cNvSpPr txBox="1">
            <a:spLocks noGrp="1"/>
          </p:cNvSpPr>
          <p:nvPr>
            <p:ph type="subTitle" idx="1"/>
          </p:nvPr>
        </p:nvSpPr>
        <p:spPr>
          <a:xfrm>
            <a:off x="713225" y="3757113"/>
            <a:ext cx="425025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1A1A1A"/>
              </a:buClr>
              <a:buSzPts val="1100"/>
            </a:pPr>
            <a:r>
              <a:rPr lang="en" dirty="0" smtClean="0"/>
              <a:t>Data Mentor :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Herlambang</a:t>
            </a:r>
            <a:r>
              <a:rPr lang="en-US" dirty="0"/>
              <a:t> — Senior Data Analyst </a:t>
            </a:r>
            <a:r>
              <a:rPr lang="en-US" dirty="0" err="1"/>
              <a:t>Traveloka</a:t>
            </a:r>
            <a:endParaRPr dirty="0"/>
          </a:p>
        </p:txBody>
      </p:sp>
      <p:sp>
        <p:nvSpPr>
          <p:cNvPr id="528" name="Google Shape;528;p44"/>
          <p:cNvSpPr txBox="1">
            <a:spLocks noGrp="1"/>
          </p:cNvSpPr>
          <p:nvPr>
            <p:ph type="ctrTitle" idx="2"/>
          </p:nvPr>
        </p:nvSpPr>
        <p:spPr>
          <a:xfrm>
            <a:off x="713100" y="3028950"/>
            <a:ext cx="4163700" cy="6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PRASETYO  WIDYANTORO</a:t>
            </a:r>
            <a:endParaRPr sz="2000" dirty="0"/>
          </a:p>
        </p:txBody>
      </p:sp>
      <p:sp>
        <p:nvSpPr>
          <p:cNvPr id="530" name="Google Shape;530;p44"/>
          <p:cNvSpPr/>
          <p:nvPr/>
        </p:nvSpPr>
        <p:spPr>
          <a:xfrm>
            <a:off x="6085675" y="1105475"/>
            <a:ext cx="2672400" cy="2415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5100000" y="2060850"/>
            <a:ext cx="2672400" cy="2415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6430475" y="2956000"/>
            <a:ext cx="2457000" cy="2221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44"/>
          <p:cNvGrpSpPr/>
          <p:nvPr/>
        </p:nvGrpSpPr>
        <p:grpSpPr>
          <a:xfrm>
            <a:off x="4595925" y="1168700"/>
            <a:ext cx="919525" cy="280075"/>
            <a:chOff x="3021700" y="595375"/>
            <a:chExt cx="919525" cy="280075"/>
          </a:xfrm>
        </p:grpSpPr>
        <p:sp>
          <p:nvSpPr>
            <p:cNvPr id="534" name="Google Shape;534;p44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44"/>
          <p:cNvSpPr/>
          <p:nvPr/>
        </p:nvSpPr>
        <p:spPr>
          <a:xfrm>
            <a:off x="2523900" y="468187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6" name="Google Shape;546;p44"/>
          <p:cNvCxnSpPr/>
          <p:nvPr/>
        </p:nvCxnSpPr>
        <p:spPr>
          <a:xfrm>
            <a:off x="6715575" y="3392425"/>
            <a:ext cx="41100" cy="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"/>
          <p:cNvSpPr txBox="1">
            <a:spLocks noGrp="1"/>
          </p:cNvSpPr>
          <p:nvPr>
            <p:ph type="title"/>
          </p:nvPr>
        </p:nvSpPr>
        <p:spPr>
          <a:xfrm>
            <a:off x="713224" y="520436"/>
            <a:ext cx="8125975" cy="1213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dk2"/>
                </a:solidFill>
              </a:rPr>
              <a:t>Melihat Trend Akuisisi</a:t>
            </a:r>
            <a:r>
              <a:rPr lang="en" sz="2800" dirty="0" smtClean="0"/>
              <a:t> </a:t>
            </a:r>
            <a:br>
              <a:rPr lang="en" sz="2800" dirty="0" smtClean="0"/>
            </a:br>
            <a:r>
              <a:rPr lang="en" sz="2800" dirty="0" smtClean="0"/>
              <a:t>Pelanggan Berdasarkan Tahun</a:t>
            </a:r>
            <a:endParaRPr sz="2800" dirty="0"/>
          </a:p>
        </p:txBody>
      </p:sp>
      <p:sp>
        <p:nvSpPr>
          <p:cNvPr id="708" name="Google Shape;708;p52"/>
          <p:cNvSpPr/>
          <p:nvPr/>
        </p:nvSpPr>
        <p:spPr>
          <a:xfrm>
            <a:off x="-317432" y="579926"/>
            <a:ext cx="2186700" cy="1976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09" name="Google Shape;709;p52"/>
          <p:cNvSpPr/>
          <p:nvPr/>
        </p:nvSpPr>
        <p:spPr>
          <a:xfrm>
            <a:off x="-347249" y="2038350"/>
            <a:ext cx="2186700" cy="1976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0" name="Google Shape;710;p52"/>
          <p:cNvSpPr/>
          <p:nvPr/>
        </p:nvSpPr>
        <p:spPr>
          <a:xfrm>
            <a:off x="5056650" y="25720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2"/>
          <p:cNvSpPr/>
          <p:nvPr/>
        </p:nvSpPr>
        <p:spPr>
          <a:xfrm>
            <a:off x="-1219200" y="1616126"/>
            <a:ext cx="2186700" cy="1976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146" name="Picture 2" descr="C:\Users\HALAL\Downloads\download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68126"/>
            <a:ext cx="4953000" cy="32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title"/>
          </p:nvPr>
        </p:nvSpPr>
        <p:spPr>
          <a:xfrm>
            <a:off x="76200" y="133350"/>
            <a:ext cx="4923000" cy="19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 err="1"/>
              <a:t>Melihat</a:t>
            </a:r>
            <a:r>
              <a:rPr lang="en-US" sz="2800" b="1" dirty="0"/>
              <a:t> Trend </a:t>
            </a:r>
            <a:r>
              <a:rPr lang="en-US" sz="2800" b="1" dirty="0" err="1"/>
              <a:t>Transaksi</a:t>
            </a:r>
            <a:r>
              <a:rPr lang="en-US" sz="2800" b="1" dirty="0"/>
              <a:t> </a:t>
            </a:r>
            <a:r>
              <a:rPr lang="en-US" sz="2800" b="1" dirty="0" err="1" smtClean="0"/>
              <a:t>Pelanggan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 err="1" smtClean="0">
                <a:solidFill>
                  <a:schemeClr val="dk2"/>
                </a:solidFill>
              </a:rPr>
              <a:t>Berdasarkan</a:t>
            </a:r>
            <a:r>
              <a:rPr lang="en-US" sz="2800" dirty="0" smtClean="0">
                <a:solidFill>
                  <a:schemeClr val="dk2"/>
                </a:solidFill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</a:rPr>
              <a:t>Tahun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719" name="Google Shape;719;p53"/>
          <p:cNvSpPr/>
          <p:nvPr/>
        </p:nvSpPr>
        <p:spPr>
          <a:xfrm>
            <a:off x="7091817" y="2003963"/>
            <a:ext cx="2082000" cy="1881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0" name="Google Shape;720;p53"/>
          <p:cNvSpPr/>
          <p:nvPr/>
        </p:nvSpPr>
        <p:spPr>
          <a:xfrm>
            <a:off x="6629400" y="-32260"/>
            <a:ext cx="2082000" cy="1881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1" name="Google Shape;721;p53"/>
          <p:cNvGrpSpPr/>
          <p:nvPr/>
        </p:nvGrpSpPr>
        <p:grpSpPr>
          <a:xfrm>
            <a:off x="8266234" y="4095750"/>
            <a:ext cx="919525" cy="280075"/>
            <a:chOff x="3021700" y="595375"/>
            <a:chExt cx="919525" cy="280075"/>
          </a:xfrm>
        </p:grpSpPr>
        <p:sp>
          <p:nvSpPr>
            <p:cNvPr id="722" name="Google Shape;722;p53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3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3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53"/>
          <p:cNvSpPr/>
          <p:nvPr/>
        </p:nvSpPr>
        <p:spPr>
          <a:xfrm>
            <a:off x="7467600" y="788390"/>
            <a:ext cx="2348400" cy="2122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53"/>
          <p:cNvSpPr/>
          <p:nvPr/>
        </p:nvSpPr>
        <p:spPr>
          <a:xfrm>
            <a:off x="5212475" y="185543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1" name="Picture 3" descr="C:\Users\HALAL\Downloads\download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8104"/>
            <a:ext cx="444246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4"/>
          <p:cNvSpPr txBox="1">
            <a:spLocks noGrp="1"/>
          </p:cNvSpPr>
          <p:nvPr>
            <p:ph type="title"/>
          </p:nvPr>
        </p:nvSpPr>
        <p:spPr>
          <a:xfrm>
            <a:off x="2472546" y="-118900"/>
            <a:ext cx="4914508" cy="21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i-FI" dirty="0"/>
              <a:t>Jumlah transaksi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rata-rata </a:t>
            </a:r>
            <a:r>
              <a:rPr lang="en-US" dirty="0" err="1" smtClean="0">
                <a:solidFill>
                  <a:schemeClr val="dk2"/>
                </a:solidFill>
              </a:rPr>
              <a:t>berdasarkan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dirty="0" err="1" smtClean="0">
                <a:solidFill>
                  <a:schemeClr val="dk2"/>
                </a:solidFill>
              </a:rPr>
              <a:t>tahun</a:t>
            </a:r>
            <a:endParaRPr dirty="0"/>
          </a:p>
        </p:txBody>
      </p:sp>
      <p:sp>
        <p:nvSpPr>
          <p:cNvPr id="743" name="Google Shape;743;p54"/>
          <p:cNvSpPr/>
          <p:nvPr/>
        </p:nvSpPr>
        <p:spPr>
          <a:xfrm>
            <a:off x="-152400" y="1962150"/>
            <a:ext cx="2433600" cy="2199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4" name="Google Shape;744;p54"/>
          <p:cNvSpPr/>
          <p:nvPr/>
        </p:nvSpPr>
        <p:spPr>
          <a:xfrm>
            <a:off x="-304800" y="438150"/>
            <a:ext cx="2433600" cy="2199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4781275" y="39251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 descr="C:\Users\HALAL\Downloads\download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85950"/>
            <a:ext cx="4800600" cy="31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6"/>
          <p:cNvSpPr txBox="1">
            <a:spLocks noGrp="1"/>
          </p:cNvSpPr>
          <p:nvPr>
            <p:ph type="title" idx="2"/>
          </p:nvPr>
        </p:nvSpPr>
        <p:spPr>
          <a:xfrm flipH="1">
            <a:off x="3870950" y="283659"/>
            <a:ext cx="504445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Proporsi</a:t>
            </a:r>
            <a:r>
              <a:rPr lang="en-US" sz="2800" dirty="0"/>
              <a:t> </a:t>
            </a:r>
            <a:r>
              <a:rPr lang="en-US" sz="2800" dirty="0" err="1"/>
              <a:t>Perpindahan</a:t>
            </a:r>
            <a:r>
              <a:rPr lang="en-US" sz="2800" dirty="0"/>
              <a:t> </a:t>
            </a:r>
            <a:r>
              <a:rPr lang="en-US" sz="2800" dirty="0" smtClean="0"/>
              <a:t>Customer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 smtClean="0"/>
              <a:t>Produk</a:t>
            </a:r>
            <a:endParaRPr sz="2800" dirty="0"/>
          </a:p>
        </p:txBody>
      </p:sp>
      <p:sp>
        <p:nvSpPr>
          <p:cNvPr id="771" name="Google Shape;771;p56"/>
          <p:cNvSpPr/>
          <p:nvPr/>
        </p:nvSpPr>
        <p:spPr>
          <a:xfrm>
            <a:off x="-1256800" y="28072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56"/>
          <p:cNvSpPr/>
          <p:nvPr/>
        </p:nvSpPr>
        <p:spPr>
          <a:xfrm>
            <a:off x="-228600" y="-1714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p56"/>
          <p:cNvSpPr/>
          <p:nvPr/>
        </p:nvSpPr>
        <p:spPr>
          <a:xfrm>
            <a:off x="-762000" y="1459797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4" name="Google Shape;774;p56"/>
          <p:cNvGrpSpPr/>
          <p:nvPr/>
        </p:nvGrpSpPr>
        <p:grpSpPr>
          <a:xfrm>
            <a:off x="4729063" y="3903013"/>
            <a:ext cx="919525" cy="280075"/>
            <a:chOff x="3021700" y="595375"/>
            <a:chExt cx="919525" cy="280075"/>
          </a:xfrm>
        </p:grpSpPr>
        <p:sp>
          <p:nvSpPr>
            <p:cNvPr id="775" name="Google Shape;775;p56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6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6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6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6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56"/>
          <p:cNvSpPr/>
          <p:nvPr/>
        </p:nvSpPr>
        <p:spPr>
          <a:xfrm>
            <a:off x="5314250" y="1459797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 descr="C:\Users\HALAL\Downloads\download (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70" y="1534059"/>
            <a:ext cx="3988130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7"/>
          <p:cNvSpPr txBox="1">
            <a:spLocks noGrp="1"/>
          </p:cNvSpPr>
          <p:nvPr>
            <p:ph type="title"/>
          </p:nvPr>
        </p:nvSpPr>
        <p:spPr>
          <a:xfrm>
            <a:off x="304800" y="445025"/>
            <a:ext cx="8458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/>
              <a:t>Distribusi</a:t>
            </a:r>
            <a:r>
              <a:rPr lang="en-US" sz="2800" dirty="0"/>
              <a:t> </a:t>
            </a:r>
            <a:r>
              <a:rPr lang="en-US" sz="2800" dirty="0" err="1"/>
              <a:t>Kategorisasi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chemeClr val="dk2"/>
                </a:solidFill>
              </a:rPr>
              <a:t>Berdasarkan</a:t>
            </a:r>
            <a:r>
              <a:rPr lang="en-US" sz="2800" dirty="0" smtClean="0">
                <a:solidFill>
                  <a:schemeClr val="dk2"/>
                </a:solidFill>
              </a:rPr>
              <a:t> </a:t>
            </a:r>
            <a:r>
              <a:rPr lang="en-US" sz="2800" dirty="0" err="1">
                <a:solidFill>
                  <a:schemeClr val="dk2"/>
                </a:solidFill>
              </a:rPr>
              <a:t>Jumlah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</a:rPr>
              <a:t>Transaksi</a:t>
            </a:r>
            <a:endParaRPr sz="2800" dirty="0"/>
          </a:p>
        </p:txBody>
      </p:sp>
      <p:sp>
        <p:nvSpPr>
          <p:cNvPr id="804" name="Google Shape;804;p57"/>
          <p:cNvSpPr/>
          <p:nvPr/>
        </p:nvSpPr>
        <p:spPr>
          <a:xfrm>
            <a:off x="2996575" y="2836888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7"/>
          <p:cNvSpPr/>
          <p:nvPr/>
        </p:nvSpPr>
        <p:spPr>
          <a:xfrm>
            <a:off x="7717550" y="140811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 descr="C:\Users\HALAL\Downloads\download (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82375"/>
            <a:ext cx="53848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0"/>
          <p:cNvSpPr txBox="1">
            <a:spLocks noGrp="1"/>
          </p:cNvSpPr>
          <p:nvPr>
            <p:ph type="title" idx="2"/>
          </p:nvPr>
        </p:nvSpPr>
        <p:spPr>
          <a:xfrm>
            <a:off x="304800" y="599850"/>
            <a:ext cx="5001775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i-FI" sz="3200" b="1" dirty="0"/>
              <a:t>Distribusi Kategorisasi rata-rata Jumlah Transaksi</a:t>
            </a:r>
          </a:p>
        </p:txBody>
      </p:sp>
      <p:sp>
        <p:nvSpPr>
          <p:cNvPr id="868" name="Google Shape;868;p60"/>
          <p:cNvSpPr/>
          <p:nvPr/>
        </p:nvSpPr>
        <p:spPr>
          <a:xfrm>
            <a:off x="6846900" y="349113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9" name="Google Shape;869;p60"/>
          <p:cNvSpPr/>
          <p:nvPr/>
        </p:nvSpPr>
        <p:spPr>
          <a:xfrm>
            <a:off x="7492800" y="157680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0" name="Google Shape;870;p60"/>
          <p:cNvGrpSpPr/>
          <p:nvPr/>
        </p:nvGrpSpPr>
        <p:grpSpPr>
          <a:xfrm>
            <a:off x="7721825" y="1074500"/>
            <a:ext cx="919525" cy="280075"/>
            <a:chOff x="3021700" y="595375"/>
            <a:chExt cx="919525" cy="280075"/>
          </a:xfrm>
        </p:grpSpPr>
        <p:sp>
          <p:nvSpPr>
            <p:cNvPr id="871" name="Google Shape;871;p60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0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0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0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0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0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0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0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0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0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0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6" name="Picture 2" descr="C:\Users\HALAL\Downloads\download 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18106"/>
            <a:ext cx="4387170" cy="28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4"/>
          <p:cNvSpPr txBox="1">
            <a:spLocks noGrp="1"/>
          </p:cNvSpPr>
          <p:nvPr>
            <p:ph type="title"/>
          </p:nvPr>
        </p:nvSpPr>
        <p:spPr>
          <a:xfrm>
            <a:off x="2472546" y="-118900"/>
            <a:ext cx="4914508" cy="21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i-FI" dirty="0"/>
              <a:t>Jumlah transaksi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rata-rata </a:t>
            </a:r>
            <a:r>
              <a:rPr lang="en-US" dirty="0" err="1" smtClean="0">
                <a:solidFill>
                  <a:schemeClr val="dk2"/>
                </a:solidFill>
              </a:rPr>
              <a:t>berdasarkan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dirty="0" err="1" smtClean="0">
                <a:solidFill>
                  <a:schemeClr val="dk2"/>
                </a:solidFill>
              </a:rPr>
              <a:t>tahun</a:t>
            </a:r>
            <a:endParaRPr dirty="0"/>
          </a:p>
        </p:txBody>
      </p:sp>
      <p:sp>
        <p:nvSpPr>
          <p:cNvPr id="743" name="Google Shape;743;p54"/>
          <p:cNvSpPr/>
          <p:nvPr/>
        </p:nvSpPr>
        <p:spPr>
          <a:xfrm>
            <a:off x="-152400" y="1962150"/>
            <a:ext cx="2433600" cy="2199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4" name="Google Shape;744;p54"/>
          <p:cNvSpPr/>
          <p:nvPr/>
        </p:nvSpPr>
        <p:spPr>
          <a:xfrm>
            <a:off x="-304800" y="438150"/>
            <a:ext cx="2433600" cy="2199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4781275" y="39251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 descr="C:\Users\HALAL\Downloads\download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85950"/>
            <a:ext cx="4800600" cy="31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4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"/>
          <p:cNvSpPr txBox="1">
            <a:spLocks noGrp="1"/>
          </p:cNvSpPr>
          <p:nvPr>
            <p:ph type="title"/>
          </p:nvPr>
        </p:nvSpPr>
        <p:spPr>
          <a:xfrm>
            <a:off x="28391" y="438150"/>
            <a:ext cx="7717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err="1"/>
              <a:t>Melakukan</a:t>
            </a:r>
            <a:r>
              <a:rPr lang="en-US" sz="2000" b="1" dirty="0"/>
              <a:t> </a:t>
            </a:r>
            <a:r>
              <a:rPr lang="en-US" sz="2000" b="1" dirty="0" err="1"/>
              <a:t>Pelatihan</a:t>
            </a:r>
            <a:r>
              <a:rPr lang="en-US" sz="2000" b="1" dirty="0"/>
              <a:t>, </a:t>
            </a:r>
            <a:r>
              <a:rPr lang="en-US" sz="2000" b="1" dirty="0" err="1"/>
              <a:t>Prediksi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Evaluasi</a:t>
            </a:r>
            <a:r>
              <a:rPr lang="en-US" sz="2000" b="1" dirty="0"/>
              <a:t> Data</a:t>
            </a:r>
          </a:p>
        </p:txBody>
      </p:sp>
      <p:sp>
        <p:nvSpPr>
          <p:cNvPr id="1044" name="Google Shape;1044;p67"/>
          <p:cNvSpPr/>
          <p:nvPr/>
        </p:nvSpPr>
        <p:spPr>
          <a:xfrm>
            <a:off x="6553200" y="4629150"/>
            <a:ext cx="233400" cy="202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6" name="Google Shape;1046;p67"/>
          <p:cNvSpPr/>
          <p:nvPr/>
        </p:nvSpPr>
        <p:spPr>
          <a:xfrm flipH="1">
            <a:off x="8534400" y="4629150"/>
            <a:ext cx="233400" cy="202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4" name="Google Shape;1054;p67"/>
          <p:cNvSpPr/>
          <p:nvPr/>
        </p:nvSpPr>
        <p:spPr>
          <a:xfrm>
            <a:off x="3747800" y="2291409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67"/>
          <p:cNvGrpSpPr/>
          <p:nvPr/>
        </p:nvGrpSpPr>
        <p:grpSpPr>
          <a:xfrm>
            <a:off x="2808525" y="4730250"/>
            <a:ext cx="919525" cy="280075"/>
            <a:chOff x="3021700" y="595375"/>
            <a:chExt cx="919525" cy="280075"/>
          </a:xfrm>
        </p:grpSpPr>
        <p:sp>
          <p:nvSpPr>
            <p:cNvPr id="1056" name="Google Shape;1056;p67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7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7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7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7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90" name="Picture 2" descr="C:\Users\HALAL\Pictures\Screenshots\Screenshot (70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9" y="1830334"/>
            <a:ext cx="27913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HALAL\Downloads\download (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0" y="1513564"/>
            <a:ext cx="4656033" cy="31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"/>
          <p:cNvSpPr txBox="1">
            <a:spLocks noGrp="1"/>
          </p:cNvSpPr>
          <p:nvPr>
            <p:ph type="title"/>
          </p:nvPr>
        </p:nvSpPr>
        <p:spPr>
          <a:xfrm>
            <a:off x="713224" y="520436"/>
            <a:ext cx="8125975" cy="1213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 smtClean="0">
                <a:solidFill>
                  <a:schemeClr val="dk2"/>
                </a:solidFill>
              </a:rPr>
              <a:t>Menghitung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-US" sz="2800" dirty="0"/>
              <a:t>Accuracy, Precision, </a:t>
            </a:r>
            <a:r>
              <a:rPr lang="en-US" sz="2800" dirty="0" err="1"/>
              <a:t>dan</a:t>
            </a:r>
            <a:r>
              <a:rPr lang="en-US" sz="2800" dirty="0"/>
              <a:t> Recall</a:t>
            </a:r>
            <a:endParaRPr sz="2800" dirty="0"/>
          </a:p>
        </p:txBody>
      </p:sp>
      <p:sp>
        <p:nvSpPr>
          <p:cNvPr id="708" name="Google Shape;708;p52"/>
          <p:cNvSpPr/>
          <p:nvPr/>
        </p:nvSpPr>
        <p:spPr>
          <a:xfrm>
            <a:off x="-317432" y="579926"/>
            <a:ext cx="2186700" cy="1976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09" name="Google Shape;709;p52"/>
          <p:cNvSpPr/>
          <p:nvPr/>
        </p:nvSpPr>
        <p:spPr>
          <a:xfrm>
            <a:off x="-347249" y="2038350"/>
            <a:ext cx="2186700" cy="1976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0" name="Google Shape;710;p52"/>
          <p:cNvSpPr/>
          <p:nvPr/>
        </p:nvSpPr>
        <p:spPr>
          <a:xfrm>
            <a:off x="5056650" y="2572063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2"/>
          <p:cNvSpPr/>
          <p:nvPr/>
        </p:nvSpPr>
        <p:spPr>
          <a:xfrm>
            <a:off x="-1219200" y="1616126"/>
            <a:ext cx="2186700" cy="1976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314" name="Picture 2" descr="C:\Users\HALAL\Pictures\Screenshots\Screenshot (70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46967"/>
            <a:ext cx="3657600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1"/>
          <p:cNvSpPr txBox="1">
            <a:spLocks noGrp="1"/>
          </p:cNvSpPr>
          <p:nvPr>
            <p:ph type="title"/>
          </p:nvPr>
        </p:nvSpPr>
        <p:spPr>
          <a:xfrm flipH="1">
            <a:off x="4308475" y="2413800"/>
            <a:ext cx="412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Kasih</a:t>
            </a:r>
            <a:endParaRPr sz="6600" dirty="0"/>
          </a:p>
        </p:txBody>
      </p:sp>
      <p:sp>
        <p:nvSpPr>
          <p:cNvPr id="1149" name="Google Shape;1149;p71"/>
          <p:cNvSpPr txBox="1">
            <a:spLocks noGrp="1"/>
          </p:cNvSpPr>
          <p:nvPr>
            <p:ph type="title" idx="2"/>
          </p:nvPr>
        </p:nvSpPr>
        <p:spPr>
          <a:xfrm flipH="1">
            <a:off x="4635925" y="1163300"/>
            <a:ext cx="379485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Terima</a:t>
            </a:r>
            <a:endParaRPr sz="7200" dirty="0"/>
          </a:p>
        </p:txBody>
      </p:sp>
      <p:sp>
        <p:nvSpPr>
          <p:cNvPr id="1153" name="Google Shape;1153;p71"/>
          <p:cNvSpPr/>
          <p:nvPr/>
        </p:nvSpPr>
        <p:spPr>
          <a:xfrm>
            <a:off x="2011375" y="2848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4" name="Google Shape;1154;p71"/>
          <p:cNvSpPr/>
          <p:nvPr/>
        </p:nvSpPr>
        <p:spPr>
          <a:xfrm>
            <a:off x="2338825" y="3626350"/>
            <a:ext cx="2297100" cy="198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5" name="Google Shape;1155;p71"/>
          <p:cNvGrpSpPr/>
          <p:nvPr/>
        </p:nvGrpSpPr>
        <p:grpSpPr>
          <a:xfrm>
            <a:off x="4844288" y="3944850"/>
            <a:ext cx="919525" cy="280075"/>
            <a:chOff x="3021700" y="595375"/>
            <a:chExt cx="919525" cy="280075"/>
          </a:xfrm>
        </p:grpSpPr>
        <p:sp>
          <p:nvSpPr>
            <p:cNvPr id="1156" name="Google Shape;1156;p71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1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1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1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1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1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71"/>
          <p:cNvSpPr/>
          <p:nvPr/>
        </p:nvSpPr>
        <p:spPr>
          <a:xfrm>
            <a:off x="5065588" y="1657172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8600" y="4400550"/>
            <a:ext cx="211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by : </a:t>
            </a:r>
            <a:r>
              <a:rPr lang="en-US" dirty="0" err="1" smtClean="0"/>
              <a:t>Slidesgo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OF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0" name="Google Shape;560;p46"/>
          <p:cNvSpPr txBox="1">
            <a:spLocks noGrp="1"/>
          </p:cNvSpPr>
          <p:nvPr>
            <p:ph type="subTitle" idx="1"/>
          </p:nvPr>
        </p:nvSpPr>
        <p:spPr>
          <a:xfrm>
            <a:off x="3647150" y="1521800"/>
            <a:ext cx="1913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 smtClean="0"/>
              <a:t>Data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 smtClean="0"/>
              <a:t>Preparation</a:t>
            </a:r>
            <a:endParaRPr sz="2000" dirty="0"/>
          </a:p>
        </p:txBody>
      </p:sp>
      <p:sp>
        <p:nvSpPr>
          <p:cNvPr id="561" name="Google Shape;561;p46"/>
          <p:cNvSpPr txBox="1">
            <a:spLocks noGrp="1"/>
          </p:cNvSpPr>
          <p:nvPr>
            <p:ph type="subTitle" idx="2"/>
          </p:nvPr>
        </p:nvSpPr>
        <p:spPr>
          <a:xfrm>
            <a:off x="6427850" y="1521800"/>
            <a:ext cx="1913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/>
              <a:t>Data Cleansing</a:t>
            </a:r>
            <a:endParaRPr sz="2400" dirty="0"/>
          </a:p>
        </p:txBody>
      </p:sp>
      <p:sp>
        <p:nvSpPr>
          <p:cNvPr id="562" name="Google Shape;562;p46"/>
          <p:cNvSpPr txBox="1">
            <a:spLocks noGrp="1"/>
          </p:cNvSpPr>
          <p:nvPr>
            <p:ph type="subTitle" idx="3"/>
          </p:nvPr>
        </p:nvSpPr>
        <p:spPr>
          <a:xfrm>
            <a:off x="3647150" y="2927212"/>
            <a:ext cx="1913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Eksplorasi Data</a:t>
            </a:r>
            <a:endParaRPr dirty="0"/>
          </a:p>
        </p:txBody>
      </p:sp>
      <p:sp>
        <p:nvSpPr>
          <p:cNvPr id="563" name="Google Shape;563;p46"/>
          <p:cNvSpPr txBox="1">
            <a:spLocks noGrp="1"/>
          </p:cNvSpPr>
          <p:nvPr>
            <p:ph type="subTitle" idx="4"/>
          </p:nvPr>
        </p:nvSpPr>
        <p:spPr>
          <a:xfrm>
            <a:off x="6427850" y="2927212"/>
            <a:ext cx="1913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Modelling</a:t>
            </a:r>
            <a:endParaRPr dirty="0"/>
          </a:p>
        </p:txBody>
      </p:sp>
      <p:sp>
        <p:nvSpPr>
          <p:cNvPr id="568" name="Google Shape;568;p46"/>
          <p:cNvSpPr txBox="1">
            <a:spLocks noGrp="1"/>
          </p:cNvSpPr>
          <p:nvPr>
            <p:ph type="title" idx="9"/>
          </p:nvPr>
        </p:nvSpPr>
        <p:spPr>
          <a:xfrm>
            <a:off x="2784022" y="1521800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sp>
        <p:nvSpPr>
          <p:cNvPr id="569" name="Google Shape;569;p46"/>
          <p:cNvSpPr txBox="1">
            <a:spLocks noGrp="1"/>
          </p:cNvSpPr>
          <p:nvPr>
            <p:ph type="title" idx="13"/>
          </p:nvPr>
        </p:nvSpPr>
        <p:spPr>
          <a:xfrm>
            <a:off x="5560547" y="1521800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title" idx="14"/>
          </p:nvPr>
        </p:nvSpPr>
        <p:spPr>
          <a:xfrm>
            <a:off x="2784022" y="2927212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1" name="Google Shape;571;p46"/>
          <p:cNvSpPr txBox="1">
            <a:spLocks noGrp="1"/>
          </p:cNvSpPr>
          <p:nvPr>
            <p:ph type="title" idx="15"/>
          </p:nvPr>
        </p:nvSpPr>
        <p:spPr>
          <a:xfrm>
            <a:off x="5560547" y="2927212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-1244700" y="548640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528518" y="1582425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-1244700" y="2614102"/>
            <a:ext cx="2217300" cy="200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5" name="Google Shape;575;p46"/>
          <p:cNvGrpSpPr/>
          <p:nvPr/>
        </p:nvGrpSpPr>
        <p:grpSpPr>
          <a:xfrm>
            <a:off x="1752325" y="4140525"/>
            <a:ext cx="919525" cy="280075"/>
            <a:chOff x="3021700" y="595375"/>
            <a:chExt cx="919525" cy="280075"/>
          </a:xfrm>
        </p:grpSpPr>
        <p:sp>
          <p:nvSpPr>
            <p:cNvPr id="576" name="Google Shape;576;p46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6"/>
          <p:cNvSpPr/>
          <p:nvPr/>
        </p:nvSpPr>
        <p:spPr>
          <a:xfrm>
            <a:off x="5560550" y="47061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1997425" y="7168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6"/>
          <p:cNvSpPr/>
          <p:nvPr/>
        </p:nvSpPr>
        <p:spPr>
          <a:xfrm>
            <a:off x="8504800" y="123257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39090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dk1"/>
                </a:solidFill>
              </a:rPr>
              <a:t>Sport </a:t>
            </a:r>
            <a:r>
              <a:rPr lang="en" sz="4000" dirty="0" smtClean="0">
                <a:solidFill>
                  <a:schemeClr val="dk2"/>
                </a:solidFill>
              </a:rPr>
              <a:t>Center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595" name="Google Shape;595;p47"/>
          <p:cNvSpPr txBox="1">
            <a:spLocks noGrp="1"/>
          </p:cNvSpPr>
          <p:nvPr>
            <p:ph type="subTitle" idx="1"/>
          </p:nvPr>
        </p:nvSpPr>
        <p:spPr>
          <a:xfrm>
            <a:off x="713224" y="1637350"/>
            <a:ext cx="5154175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Sport Center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yang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Jaket</a:t>
            </a:r>
            <a:r>
              <a:rPr lang="en-US" dirty="0"/>
              <a:t>, </a:t>
            </a:r>
            <a:r>
              <a:rPr lang="en-US" dirty="0" err="1"/>
              <a:t>Baju</a:t>
            </a:r>
            <a:r>
              <a:rPr lang="en-US" dirty="0"/>
              <a:t>, </a:t>
            </a:r>
            <a:r>
              <a:rPr lang="en-US" dirty="0" err="1"/>
              <a:t>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Sepatu.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2013</a:t>
            </a:r>
            <a:endParaRPr dirty="0"/>
          </a:p>
        </p:txBody>
      </p:sp>
      <p:sp>
        <p:nvSpPr>
          <p:cNvPr id="599" name="Google Shape;599;p47"/>
          <p:cNvSpPr/>
          <p:nvPr/>
        </p:nvSpPr>
        <p:spPr>
          <a:xfrm>
            <a:off x="6001500" y="1733550"/>
            <a:ext cx="2380500" cy="2151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7"/>
          <p:cNvSpPr/>
          <p:nvPr/>
        </p:nvSpPr>
        <p:spPr>
          <a:xfrm>
            <a:off x="6306300" y="-189750"/>
            <a:ext cx="2380500" cy="2151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47"/>
          <p:cNvGrpSpPr/>
          <p:nvPr/>
        </p:nvGrpSpPr>
        <p:grpSpPr>
          <a:xfrm>
            <a:off x="7995875" y="4552950"/>
            <a:ext cx="919525" cy="280075"/>
            <a:chOff x="3021700" y="595375"/>
            <a:chExt cx="919525" cy="280075"/>
          </a:xfrm>
        </p:grpSpPr>
        <p:sp>
          <p:nvSpPr>
            <p:cNvPr id="602" name="Google Shape;602;p47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47"/>
          <p:cNvSpPr/>
          <p:nvPr/>
        </p:nvSpPr>
        <p:spPr>
          <a:xfrm>
            <a:off x="4923350" y="677275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95;p47"/>
          <p:cNvSpPr txBox="1">
            <a:spLocks/>
          </p:cNvSpPr>
          <p:nvPr/>
        </p:nvSpPr>
        <p:spPr>
          <a:xfrm>
            <a:off x="685800" y="2814150"/>
            <a:ext cx="5154175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SzPts val="1100"/>
            </a:pP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customer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di </a:t>
            </a:r>
            <a:r>
              <a:rPr lang="en-US" dirty="0" err="1"/>
              <a:t>toko</a:t>
            </a:r>
            <a:r>
              <a:rPr lang="en-US" dirty="0"/>
              <a:t> sport center (churn)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bertransaksi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tokonya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update data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r>
              <a:rPr lang="en-US" dirty="0" err="1" smtClean="0"/>
              <a:t>Row_Num</a:t>
            </a:r>
            <a:endParaRPr lang="en-US" dirty="0" smtClean="0"/>
          </a:p>
          <a:p>
            <a:r>
              <a:rPr lang="en-US" dirty="0" err="1" smtClean="0"/>
              <a:t>Customer_ID</a:t>
            </a:r>
            <a:endParaRPr lang="en-US" dirty="0" smtClean="0"/>
          </a:p>
          <a:p>
            <a:r>
              <a:rPr lang="en-US" dirty="0" smtClean="0"/>
              <a:t>Product</a:t>
            </a:r>
          </a:p>
          <a:p>
            <a:r>
              <a:rPr lang="en-US" dirty="0" err="1" smtClean="0"/>
              <a:t>First_Transaction</a:t>
            </a:r>
            <a:endParaRPr lang="en-US" dirty="0" smtClean="0"/>
          </a:p>
          <a:p>
            <a:r>
              <a:rPr lang="en-US" dirty="0" err="1" smtClean="0"/>
              <a:t>Last_Transaction</a:t>
            </a:r>
            <a:endParaRPr lang="en-US" dirty="0" smtClean="0"/>
          </a:p>
          <a:p>
            <a:r>
              <a:rPr lang="en-US" dirty="0" err="1" smtClean="0"/>
              <a:t>Average_Transaction_Amount</a:t>
            </a:r>
            <a:endParaRPr lang="en-US" dirty="0" smtClean="0"/>
          </a:p>
          <a:p>
            <a:r>
              <a:rPr lang="en-US" dirty="0" err="1" smtClean="0"/>
              <a:t>Count_Transaction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Preparation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4816825" y="11740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5"/>
          <p:cNvSpPr/>
          <p:nvPr/>
        </p:nvSpPr>
        <p:spPr>
          <a:xfrm>
            <a:off x="7179025" y="277420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b="1" dirty="0"/>
              <a:t>Importing </a:t>
            </a:r>
            <a:r>
              <a:rPr lang="en-US" b="1" dirty="0" smtClean="0"/>
              <a:t>Data</a:t>
            </a:r>
          </a:p>
          <a:p>
            <a:pPr marL="152400" indent="0">
              <a:buNone/>
            </a:pPr>
            <a:endParaRPr lang="en-US" b="1" dirty="0"/>
          </a:p>
          <a:p>
            <a:pPr marL="152400" indent="0">
              <a:buNone/>
            </a:pPr>
            <a:endParaRPr lang="en-US" b="1" dirty="0"/>
          </a:p>
          <a:p>
            <a:endParaRPr lang="en-US" i="1" dirty="0"/>
          </a:p>
        </p:txBody>
      </p:sp>
      <p:pic>
        <p:nvPicPr>
          <p:cNvPr id="1026" name="Picture 2" descr="C:\Users\HALAL\Pictures\Screenshots\Screenshot (68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1150"/>
            <a:ext cx="4813852" cy="193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LAL\Pictures\Screenshots\Screenshot (68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84568"/>
            <a:ext cx="4086225" cy="230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"/>
          <p:cNvSpPr txBox="1">
            <a:spLocks noGrp="1"/>
          </p:cNvSpPr>
          <p:nvPr>
            <p:ph type="title"/>
          </p:nvPr>
        </p:nvSpPr>
        <p:spPr>
          <a:xfrm flipH="1">
            <a:off x="1523999" y="438150"/>
            <a:ext cx="46692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 smtClean="0">
                <a:solidFill>
                  <a:schemeClr val="dk2"/>
                </a:solidFill>
              </a:rPr>
              <a:t>—Data </a:t>
            </a:r>
            <a:r>
              <a:rPr lang="en" sz="2800" dirty="0"/>
              <a:t> </a:t>
            </a:r>
            <a:r>
              <a:rPr lang="en" sz="2800" dirty="0" smtClean="0"/>
              <a:t>Cleansing</a:t>
            </a:r>
            <a:endParaRPr sz="2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622" name="Google Shape;622;p48"/>
          <p:cNvSpPr/>
          <p:nvPr/>
        </p:nvSpPr>
        <p:spPr>
          <a:xfrm>
            <a:off x="-685800" y="2277750"/>
            <a:ext cx="2348400" cy="21228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8"/>
          <p:cNvSpPr/>
          <p:nvPr/>
        </p:nvSpPr>
        <p:spPr>
          <a:xfrm>
            <a:off x="-685800" y="2495550"/>
            <a:ext cx="2308800" cy="2087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4" name="Google Shape;624;p48"/>
          <p:cNvGrpSpPr/>
          <p:nvPr/>
        </p:nvGrpSpPr>
        <p:grpSpPr>
          <a:xfrm>
            <a:off x="640800" y="4838324"/>
            <a:ext cx="919525" cy="280075"/>
            <a:chOff x="3021700" y="595375"/>
            <a:chExt cx="919525" cy="280075"/>
          </a:xfrm>
        </p:grpSpPr>
        <p:sp>
          <p:nvSpPr>
            <p:cNvPr id="625" name="Google Shape;625;p48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C:\Users\HALAL\Pictures\Screenshots\Screenshot (68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43" y="971550"/>
            <a:ext cx="476795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LAL\Pictures\Screenshots\Screenshot (69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97533"/>
            <a:ext cx="4832350" cy="228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0" y="1123950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Kendala</a:t>
            </a:r>
            <a:r>
              <a:rPr lang="en-US" dirty="0" smtClean="0"/>
              <a:t> :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First_Transaction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Last Transaction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smtClean="0"/>
              <a:t>integer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9"/>
          <p:cNvSpPr txBox="1">
            <a:spLocks noGrp="1"/>
          </p:cNvSpPr>
          <p:nvPr>
            <p:ph type="title" idx="2"/>
          </p:nvPr>
        </p:nvSpPr>
        <p:spPr>
          <a:xfrm>
            <a:off x="304800" y="285750"/>
            <a:ext cx="5077976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 err="1"/>
              <a:t>Pelanggan</a:t>
            </a:r>
            <a:r>
              <a:rPr lang="en-US" sz="3600" b="1" dirty="0"/>
              <a:t> yang </a:t>
            </a:r>
            <a:r>
              <a:rPr lang="en-US" sz="3600" b="1" dirty="0" err="1"/>
              <a:t>Berpindah</a:t>
            </a:r>
            <a:r>
              <a:rPr lang="en-US" sz="3600" b="1" dirty="0"/>
              <a:t> (Churn)</a:t>
            </a:r>
          </a:p>
        </p:txBody>
      </p:sp>
      <p:sp>
        <p:nvSpPr>
          <p:cNvPr id="645" name="Google Shape;645;p49"/>
          <p:cNvSpPr/>
          <p:nvPr/>
        </p:nvSpPr>
        <p:spPr>
          <a:xfrm>
            <a:off x="5654675" y="-95250"/>
            <a:ext cx="2348400" cy="21228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9"/>
          <p:cNvSpPr/>
          <p:nvPr/>
        </p:nvSpPr>
        <p:spPr>
          <a:xfrm>
            <a:off x="6940940" y="-323850"/>
            <a:ext cx="2348400" cy="21228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49"/>
          <p:cNvGrpSpPr/>
          <p:nvPr/>
        </p:nvGrpSpPr>
        <p:grpSpPr>
          <a:xfrm>
            <a:off x="7970703" y="4171950"/>
            <a:ext cx="919525" cy="280075"/>
            <a:chOff x="3021700" y="595375"/>
            <a:chExt cx="919525" cy="280075"/>
          </a:xfrm>
        </p:grpSpPr>
        <p:sp>
          <p:nvSpPr>
            <p:cNvPr id="648" name="Google Shape;648;p49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9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9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9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9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9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9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9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52550"/>
            <a:ext cx="3733800" cy="841800"/>
          </a:xfrm>
        </p:spPr>
        <p:txBody>
          <a:bodyPr/>
          <a:lstStyle/>
          <a:p>
            <a:pPr marL="342900" indent="4763">
              <a:tabLst>
                <a:tab pos="119063" algn="l"/>
              </a:tabLst>
            </a:pPr>
            <a:r>
              <a:rPr lang="en-US" sz="1200" dirty="0"/>
              <a:t>Hal yang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 smtClean="0"/>
              <a:t>ialah</a:t>
            </a:r>
            <a:r>
              <a:rPr lang="en-US" sz="1200" dirty="0" smtClean="0"/>
              <a:t> :</a:t>
            </a:r>
            <a:endParaRPr lang="en-US" sz="1200" dirty="0"/>
          </a:p>
          <a:p>
            <a:pPr marL="571500" indent="-228600">
              <a:buFont typeface="+mj-lt"/>
              <a:buAutoNum type="arabicPeriod"/>
              <a:tabLst>
                <a:tab pos="119063" algn="l"/>
              </a:tabLst>
            </a:pPr>
            <a:r>
              <a:rPr lang="en-US" sz="1200" dirty="0" err="1"/>
              <a:t>M</a:t>
            </a:r>
            <a:r>
              <a:rPr lang="en-US" sz="1200" dirty="0" err="1" smtClean="0"/>
              <a:t>engecek</a:t>
            </a:r>
            <a:r>
              <a:rPr lang="en-US" sz="1200" dirty="0" smtClean="0"/>
              <a:t> </a:t>
            </a:r>
            <a:r>
              <a:rPr lang="en-US" sz="1200" dirty="0"/>
              <a:t>data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en-US" sz="1200" dirty="0"/>
          </a:p>
          <a:p>
            <a:pPr marL="571500" indent="-228600">
              <a:buFont typeface="+mj-lt"/>
              <a:buAutoNum type="arabicPeriod"/>
              <a:tabLst>
                <a:tab pos="119063" algn="l"/>
              </a:tabLst>
            </a:pPr>
            <a:r>
              <a:rPr lang="en-US" sz="1200" dirty="0" err="1"/>
              <a:t>Mengklasifikasikan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smtClean="0"/>
              <a:t>yang </a:t>
            </a:r>
            <a:r>
              <a:rPr lang="en-US" sz="1200" dirty="0" err="1" smtClean="0"/>
              <a:t>berpindah</a:t>
            </a:r>
            <a:r>
              <a:rPr lang="en-US" sz="1200" dirty="0" smtClean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 descr="C:\Users\HALAL\Pictures\Screenshots\Screenshot (69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6" y="2412185"/>
            <a:ext cx="4462379" cy="18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LAL\Pictures\Screenshots\Screenshot (69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62" y="2093908"/>
            <a:ext cx="3804365" cy="2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/>
          <p:cNvSpPr txBox="1">
            <a:spLocks noGrp="1"/>
          </p:cNvSpPr>
          <p:nvPr>
            <p:ph type="title"/>
          </p:nvPr>
        </p:nvSpPr>
        <p:spPr>
          <a:xfrm>
            <a:off x="4008050" y="445024"/>
            <a:ext cx="5135949" cy="266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smtClean="0">
                <a:solidFill>
                  <a:schemeClr val="dk2"/>
                </a:solidFill>
              </a:rPr>
              <a:t>(</a:t>
            </a:r>
            <a:r>
              <a:rPr lang="en-US" dirty="0">
                <a:solidFill>
                  <a:schemeClr val="dk2"/>
                </a:solidFill>
              </a:rPr>
              <a:t>False </a:t>
            </a:r>
            <a:r>
              <a:rPr lang="en-US" dirty="0" err="1">
                <a:solidFill>
                  <a:schemeClr val="dk2"/>
                </a:solidFill>
              </a:rPr>
              <a:t>atau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smtClean="0">
                <a:solidFill>
                  <a:schemeClr val="dk2"/>
                </a:solidFill>
              </a:rPr>
              <a:t>True)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67" name="Google Shape;667;p50"/>
          <p:cNvSpPr/>
          <p:nvPr/>
        </p:nvSpPr>
        <p:spPr>
          <a:xfrm>
            <a:off x="1293375" y="677559"/>
            <a:ext cx="2348400" cy="21228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50"/>
          <p:cNvSpPr/>
          <p:nvPr/>
        </p:nvSpPr>
        <p:spPr>
          <a:xfrm>
            <a:off x="393900" y="2329709"/>
            <a:ext cx="2348400" cy="21228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50"/>
          <p:cNvSpPr/>
          <p:nvPr/>
        </p:nvSpPr>
        <p:spPr>
          <a:xfrm>
            <a:off x="4008050" y="1891850"/>
            <a:ext cx="148525" cy="148525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0" y="2957"/>
                </a:moveTo>
                <a:cubicBezTo>
                  <a:pt x="5940" y="4611"/>
                  <a:pt x="4611" y="5941"/>
                  <a:pt x="2957" y="5941"/>
                </a:cubicBezTo>
                <a:cubicBezTo>
                  <a:pt x="1329" y="5941"/>
                  <a:pt x="0" y="4611"/>
                  <a:pt x="0" y="2957"/>
                </a:cubicBezTo>
                <a:cubicBezTo>
                  <a:pt x="0" y="1329"/>
                  <a:pt x="1329" y="0"/>
                  <a:pt x="2957" y="0"/>
                </a:cubicBezTo>
                <a:cubicBezTo>
                  <a:pt x="4611" y="0"/>
                  <a:pt x="5940" y="1329"/>
                  <a:pt x="5940" y="2957"/>
                </a:cubicBez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:\Users\HALAL\Pictures\Screenshots\Screenshot (69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197" y="2190750"/>
            <a:ext cx="381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1"/>
          <p:cNvSpPr txBox="1">
            <a:spLocks noGrp="1"/>
          </p:cNvSpPr>
          <p:nvPr>
            <p:ph type="title"/>
          </p:nvPr>
        </p:nvSpPr>
        <p:spPr>
          <a:xfrm>
            <a:off x="54900" y="361950"/>
            <a:ext cx="77175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smtClean="0"/>
              <a:t>Feature </a:t>
            </a:r>
            <a:br>
              <a:rPr lang="en-US" dirty="0" smtClean="0"/>
            </a:br>
            <a:r>
              <a:rPr lang="en-US" dirty="0" err="1">
                <a:solidFill>
                  <a:schemeClr val="dk2"/>
                </a:solidFill>
              </a:rPr>
              <a:t>M</a:t>
            </a:r>
            <a:r>
              <a:rPr lang="en-US" dirty="0" err="1" smtClean="0">
                <a:solidFill>
                  <a:schemeClr val="dk2"/>
                </a:solidFill>
              </a:rPr>
              <a:t>enjadi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dirty="0" err="1" smtClean="0">
                <a:solidFill>
                  <a:schemeClr val="dk2"/>
                </a:solidFill>
              </a:rPr>
              <a:t>Numerik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dirty="0" err="1" smtClean="0">
                <a:solidFill>
                  <a:schemeClr val="dk2"/>
                </a:solidFill>
              </a:rPr>
              <a:t>dan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dirty="0" err="1" smtClean="0">
                <a:solidFill>
                  <a:schemeClr val="dk2"/>
                </a:solidFill>
              </a:rPr>
              <a:t>Menghapus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dirty="0" err="1" smtClean="0">
                <a:solidFill>
                  <a:schemeClr val="dk2"/>
                </a:solidFill>
              </a:rPr>
              <a:t>Kolom</a:t>
            </a:r>
            <a:r>
              <a:rPr lang="en-US" dirty="0" smtClean="0">
                <a:solidFill>
                  <a:schemeClr val="dk2"/>
                </a:solidFill>
              </a:rPr>
              <a:t> yang </a:t>
            </a:r>
            <a:r>
              <a:rPr lang="en-US" dirty="0" err="1" smtClean="0">
                <a:solidFill>
                  <a:schemeClr val="dk2"/>
                </a:solidFill>
              </a:rPr>
              <a:t>tidak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dirty="0" err="1" smtClean="0">
                <a:solidFill>
                  <a:schemeClr val="dk2"/>
                </a:solidFill>
              </a:rPr>
              <a:t>diperlukan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2" name="Google Shape;682;p51"/>
          <p:cNvSpPr/>
          <p:nvPr/>
        </p:nvSpPr>
        <p:spPr>
          <a:xfrm>
            <a:off x="7543800" y="455838"/>
            <a:ext cx="1994100" cy="1802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51"/>
          <p:cNvGrpSpPr/>
          <p:nvPr/>
        </p:nvGrpSpPr>
        <p:grpSpPr>
          <a:xfrm>
            <a:off x="6858000" y="455838"/>
            <a:ext cx="919525" cy="280075"/>
            <a:chOff x="3021700" y="595375"/>
            <a:chExt cx="919525" cy="280075"/>
          </a:xfrm>
        </p:grpSpPr>
        <p:sp>
          <p:nvSpPr>
            <p:cNvPr id="684" name="Google Shape;684;p51"/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:\Users\HALAL\Pictures\Screenshots\Screenshot (69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62250"/>
            <a:ext cx="40576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ALAL\Pictures\Screenshots\Screenshot (70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08" y="2114550"/>
            <a:ext cx="44004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adership Training Event for Business by Slidesgo">
  <a:themeElements>
    <a:clrScheme name="Simple Light">
      <a:dk1>
        <a:srgbClr val="22467A"/>
      </a:dk1>
      <a:lt1>
        <a:srgbClr val="FFFFFF"/>
      </a:lt1>
      <a:dk2>
        <a:srgbClr val="FF854A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46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204</Words>
  <Application>Microsoft Office PowerPoint</Application>
  <PresentationFormat>On-screen Show (16:9)</PresentationFormat>
  <Paragraphs>51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Roboto Condensed Light</vt:lpstr>
      <vt:lpstr>Barlow</vt:lpstr>
      <vt:lpstr>Nunito</vt:lpstr>
      <vt:lpstr>Archivo SemiBold</vt:lpstr>
      <vt:lpstr>Leadership Training Event for Business by Slidesgo</vt:lpstr>
      <vt:lpstr>Business  Decision Research</vt:lpstr>
      <vt:lpstr>TABLE OF CONTENTS</vt:lpstr>
      <vt:lpstr>Sport Center</vt:lpstr>
      <vt:lpstr>Daftar Field</vt:lpstr>
      <vt:lpstr>Data Preparation</vt:lpstr>
      <vt:lpstr>—Data  Cleansing </vt:lpstr>
      <vt:lpstr>Pelanggan yang Berpindah (Churn)</vt:lpstr>
      <vt:lpstr>Melihat Daftar Perpindahan Pelanggan (False atau True)</vt:lpstr>
      <vt:lpstr>Mengubah Feature  Menjadi Numerik dan Menghapus Kolom yang tidak diperlukan</vt:lpstr>
      <vt:lpstr>Melihat Trend Akuisisi  Pelanggan Berdasarkan Tahun</vt:lpstr>
      <vt:lpstr>Melihat Trend Transaksi Pelanggan Berdasarkan Tahun</vt:lpstr>
      <vt:lpstr>Jumlah transaksi  rata-rata berdasarkan tahun</vt:lpstr>
      <vt:lpstr>Melihat Proporsi Perpindahan Customer untuk setiap Produk</vt:lpstr>
      <vt:lpstr>Distribusi Kategorisasi Berdasarkan Jumlah Transaksi</vt:lpstr>
      <vt:lpstr>Distribusi Kategorisasi rata-rata Jumlah Transaksi</vt:lpstr>
      <vt:lpstr>Jumlah transaksi  rata-rata berdasarkan tahun</vt:lpstr>
      <vt:lpstr>Melakukan Pelatihan, Prediksi dan Evaluasi Data</vt:lpstr>
      <vt:lpstr>Menghitung Accuracy, Precision, dan Recall</vt:lpstr>
      <vt:lpstr>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Decision Research</dc:title>
  <dc:creator>HALAL</dc:creator>
  <cp:lastModifiedBy>Windows User</cp:lastModifiedBy>
  <cp:revision>8</cp:revision>
  <dcterms:modified xsi:type="dcterms:W3CDTF">2021-11-15T04:22:32Z</dcterms:modified>
</cp:coreProperties>
</file>