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68" r:id="rId11"/>
    <p:sldId id="271" r:id="rId12"/>
    <p:sldId id="272" r:id="rId13"/>
    <p:sldId id="295" r:id="rId14"/>
    <p:sldId id="262" r:id="rId15"/>
    <p:sldId id="273" r:id="rId16"/>
    <p:sldId id="296" r:id="rId17"/>
    <p:sldId id="278" r:id="rId18"/>
  </p:sldIdLst>
  <p:sldSz cx="9144000" cy="5143500" type="screen16x9"/>
  <p:notesSz cx="6858000" cy="9144000"/>
  <p:embeddedFontLst>
    <p:embeddedFont>
      <p:font typeface="Montserrat" charset="0"/>
      <p:regular r:id="rId20"/>
      <p:bold r:id="rId21"/>
      <p:italic r:id="rId22"/>
      <p:boldItalic r:id="rId23"/>
    </p:embeddedFont>
    <p:embeddedFont>
      <p:font typeface="Montserrat Light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67115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381000" y="8953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4000" dirty="0" err="1"/>
              <a:t>Pembersihan</a:t>
            </a:r>
            <a:r>
              <a:rPr lang="en-US" sz="4000" dirty="0"/>
              <a:t> Data Perusahaan Telekomunikasi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2366486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Prasetyo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Widyantoro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Ex – Data Analyst Propertree.id (Internship)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Teaching Assistant PROA and TA Digital Talent Scholarship</a:t>
            </a:r>
          </a:p>
        </p:txBody>
      </p:sp>
      <p:grpSp>
        <p:nvGrpSpPr>
          <p:cNvPr id="4" name="Google Shape;1098;p48"/>
          <p:cNvGrpSpPr/>
          <p:nvPr/>
        </p:nvGrpSpPr>
        <p:grpSpPr>
          <a:xfrm>
            <a:off x="7162800" y="4171950"/>
            <a:ext cx="445833" cy="445792"/>
            <a:chOff x="5926265" y="4424051"/>
            <a:chExt cx="720246" cy="720181"/>
          </a:xfrm>
        </p:grpSpPr>
        <p:sp>
          <p:nvSpPr>
            <p:cNvPr id="5" name="Google Shape;109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0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0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0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1120;p48"/>
          <p:cNvGrpSpPr/>
          <p:nvPr/>
        </p:nvGrpSpPr>
        <p:grpSpPr>
          <a:xfrm>
            <a:off x="7804022" y="4183315"/>
            <a:ext cx="445818" cy="423063"/>
            <a:chOff x="7000306" y="4442411"/>
            <a:chExt cx="720224" cy="683463"/>
          </a:xfrm>
        </p:grpSpPr>
        <p:sp>
          <p:nvSpPr>
            <p:cNvPr id="10" name="Google Shape;112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2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2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2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26;p48"/>
          <p:cNvGrpSpPr/>
          <p:nvPr/>
        </p:nvGrpSpPr>
        <p:grpSpPr>
          <a:xfrm>
            <a:off x="8445230" y="4181112"/>
            <a:ext cx="445779" cy="427468"/>
            <a:chOff x="8074325" y="4438852"/>
            <a:chExt cx="720160" cy="690579"/>
          </a:xfrm>
        </p:grpSpPr>
        <p:sp>
          <p:nvSpPr>
            <p:cNvPr id="16" name="Google Shape;112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2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3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3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3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7831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dirty="0" err="1"/>
              <a:t>Mengatasi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Hilang</a:t>
            </a:r>
            <a:r>
              <a:rPr lang="en-US" sz="2000" dirty="0"/>
              <a:t> (Missing Value)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Replikasi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</p:txBody>
      </p:sp>
      <p:sp>
        <p:nvSpPr>
          <p:cNvPr id="203" name="Google Shape;203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04800" y="819150"/>
            <a:ext cx="685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Apakah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masih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ada</a:t>
            </a:r>
            <a:r>
              <a:rPr lang="en-US" dirty="0">
                <a:solidFill>
                  <a:srgbClr val="00B0F0"/>
                </a:solidFill>
              </a:rPr>
              <a:t> data yang </a:t>
            </a:r>
            <a:r>
              <a:rPr lang="en-US" dirty="0" err="1">
                <a:solidFill>
                  <a:srgbClr val="00B0F0"/>
                </a:solidFill>
              </a:rPr>
              <a:t>nilai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hilang</a:t>
            </a:r>
            <a:r>
              <a:rPr lang="en-US" dirty="0">
                <a:solidFill>
                  <a:srgbClr val="00B0F0"/>
                </a:solidFill>
              </a:rPr>
              <a:t> (missing values)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rgbClr val="00B0F0"/>
                </a:solidFill>
              </a:rPr>
              <a:t>Jumlah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nilai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hilang</a:t>
            </a:r>
            <a:r>
              <a:rPr lang="en-US" dirty="0">
                <a:solidFill>
                  <a:srgbClr val="00B0F0"/>
                </a:solidFill>
              </a:rPr>
              <a:t> (missing values)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masing-masing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variabel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Kita </a:t>
            </a:r>
            <a:r>
              <a:rPr lang="en-US" dirty="0" err="1">
                <a:solidFill>
                  <a:srgbClr val="00B0F0"/>
                </a:solidFill>
              </a:rPr>
              <a:t>akan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mengatasi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nilai</a:t>
            </a:r>
            <a:r>
              <a:rPr lang="en-US" dirty="0">
                <a:solidFill>
                  <a:srgbClr val="00B0F0"/>
                </a:solidFill>
              </a:rPr>
              <a:t> yang </a:t>
            </a:r>
            <a:r>
              <a:rPr lang="en-US" dirty="0" err="1">
                <a:solidFill>
                  <a:srgbClr val="00B0F0"/>
                </a:solidFill>
              </a:rPr>
              <a:t>hilang</a:t>
            </a:r>
            <a:r>
              <a:rPr lang="en-US" dirty="0">
                <a:solidFill>
                  <a:srgbClr val="00B0F0"/>
                </a:solidFill>
              </a:rPr>
              <a:t> (missing values)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2575"/>
            <a:ext cx="29908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643062"/>
            <a:ext cx="36385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77000" y="1545741"/>
            <a:ext cx="2590800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Missing values </a:t>
            </a:r>
            <a:r>
              <a:rPr lang="en-US" dirty="0" err="1">
                <a:solidFill>
                  <a:srgbClr val="00B0F0"/>
                </a:solidFill>
              </a:rPr>
              <a:t>terdapat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pada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kolom</a:t>
            </a:r>
            <a:r>
              <a:rPr lang="en-US" dirty="0">
                <a:solidFill>
                  <a:srgbClr val="00B0F0"/>
                </a:solidFill>
              </a:rPr>
              <a:t> Churn, tenure, </a:t>
            </a:r>
            <a:r>
              <a:rPr lang="en-US" dirty="0" err="1">
                <a:solidFill>
                  <a:srgbClr val="00B0F0"/>
                </a:solidFill>
              </a:rPr>
              <a:t>MonthlyCharges</a:t>
            </a:r>
            <a:r>
              <a:rPr lang="en-US" dirty="0">
                <a:solidFill>
                  <a:srgbClr val="00B0F0"/>
                </a:solidFill>
              </a:rPr>
              <a:t> &amp; </a:t>
            </a:r>
            <a:r>
              <a:rPr lang="en-US" dirty="0" err="1">
                <a:solidFill>
                  <a:srgbClr val="00B0F0"/>
                </a:solidFill>
              </a:rPr>
              <a:t>TotalCharges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rgbClr val="00B0F0"/>
                </a:solidFill>
              </a:rPr>
              <a:t>Setelah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tangani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dengan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cara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penghapusan</a:t>
            </a:r>
            <a:r>
              <a:rPr lang="en-US" dirty="0">
                <a:solidFill>
                  <a:srgbClr val="00B0F0"/>
                </a:solidFill>
              </a:rPr>
              <a:t> rows </a:t>
            </a:r>
            <a:r>
              <a:rPr lang="en-US" dirty="0" err="1">
                <a:solidFill>
                  <a:srgbClr val="00B0F0"/>
                </a:solidFill>
              </a:rPr>
              <a:t>dan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pengisian</a:t>
            </a:r>
            <a:r>
              <a:rPr lang="en-US" dirty="0">
                <a:solidFill>
                  <a:srgbClr val="00B0F0"/>
                </a:solidFill>
              </a:rPr>
              <a:t> rows </a:t>
            </a:r>
            <a:r>
              <a:rPr lang="en-US" dirty="0" err="1">
                <a:solidFill>
                  <a:srgbClr val="00B0F0"/>
                </a:solidFill>
              </a:rPr>
              <a:t>dengan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nilai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tertentu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terbukti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sudah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tidak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ada</a:t>
            </a:r>
            <a:r>
              <a:rPr lang="en-US" dirty="0">
                <a:solidFill>
                  <a:srgbClr val="00B0F0"/>
                </a:solidFill>
              </a:rPr>
              <a:t> missing values </a:t>
            </a:r>
            <a:r>
              <a:rPr lang="en-US" dirty="0" err="1">
                <a:solidFill>
                  <a:srgbClr val="00B0F0"/>
                </a:solidFill>
              </a:rPr>
              <a:t>lagi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pada</a:t>
            </a:r>
            <a:r>
              <a:rPr lang="en-US" dirty="0">
                <a:solidFill>
                  <a:srgbClr val="00B0F0"/>
                </a:solidFill>
              </a:rPr>
              <a:t> data, </a:t>
            </a:r>
            <a:r>
              <a:rPr lang="en-US" dirty="0" err="1">
                <a:solidFill>
                  <a:srgbClr val="00B0F0"/>
                </a:solidFill>
              </a:rPr>
              <a:t>terbukti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dari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jumlah</a:t>
            </a:r>
            <a:r>
              <a:rPr lang="en-US" dirty="0">
                <a:solidFill>
                  <a:srgbClr val="00B0F0"/>
                </a:solidFill>
              </a:rPr>
              <a:t> missing values </a:t>
            </a:r>
            <a:r>
              <a:rPr lang="en-US" dirty="0" err="1">
                <a:solidFill>
                  <a:srgbClr val="00B0F0"/>
                </a:solidFill>
              </a:rPr>
              <a:t>masing-masing</a:t>
            </a:r>
            <a:r>
              <a:rPr lang="en-US" dirty="0">
                <a:solidFill>
                  <a:srgbClr val="00B0F0"/>
                </a:solidFill>
              </a:rPr>
              <a:t> variable yang </a:t>
            </a:r>
            <a:r>
              <a:rPr lang="en-US" dirty="0" err="1">
                <a:solidFill>
                  <a:srgbClr val="00B0F0"/>
                </a:solidFill>
              </a:rPr>
              <a:t>bernilai</a:t>
            </a:r>
            <a:r>
              <a:rPr lang="en-US" dirty="0">
                <a:solidFill>
                  <a:srgbClr val="00B0F0"/>
                </a:solidFill>
              </a:rPr>
              <a:t> 0. </a:t>
            </a:r>
            <a:r>
              <a:rPr lang="en-US" dirty="0" err="1">
                <a:solidFill>
                  <a:srgbClr val="00B0F0"/>
                </a:solidFill>
              </a:rPr>
              <a:t>Selanjutnya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kita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akan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melakukan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penanganan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pencilan</a:t>
            </a:r>
            <a:r>
              <a:rPr lang="en-US" dirty="0">
                <a:solidFill>
                  <a:srgbClr val="00B0F0"/>
                </a:solidFill>
              </a:rPr>
              <a:t> (outlier)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>
            <a:spLocks noGrp="1"/>
          </p:cNvSpPr>
          <p:nvPr>
            <p:ph type="ctrTitle" idx="4294967295"/>
          </p:nvPr>
        </p:nvSpPr>
        <p:spPr>
          <a:xfrm>
            <a:off x="76200" y="-247650"/>
            <a:ext cx="76029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Melihat Data Pencilan</a:t>
            </a:r>
            <a:endParaRPr sz="4400" dirty="0"/>
          </a:p>
        </p:txBody>
      </p:sp>
      <p:sp>
        <p:nvSpPr>
          <p:cNvPr id="236" name="Google Shape;236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1758"/>
            <a:ext cx="4114800" cy="17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13" y="2495550"/>
            <a:ext cx="3200400" cy="23821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61990"/>
            <a:ext cx="3276600" cy="221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73955"/>
            <a:ext cx="3276600" cy="20477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68048" y="1333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Mengatasi</a:t>
            </a:r>
            <a:r>
              <a:rPr lang="en-US" dirty="0"/>
              <a:t> Data </a:t>
            </a:r>
            <a:r>
              <a:rPr lang="en-US" dirty="0" err="1"/>
              <a:t>Pencilan</a:t>
            </a:r>
            <a:endParaRPr lang="en-US"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" y="678418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Nilai minimum dan maximum data di tolerir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Ubah nilai yang di luar range minimum &amp; maximum ke dalam nilai minimum dan maximum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3962400" cy="319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168048" y="1333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Mengatasi</a:t>
            </a:r>
            <a:r>
              <a:rPr lang="en-US" dirty="0"/>
              <a:t> Data </a:t>
            </a:r>
            <a:r>
              <a:rPr lang="en-US" dirty="0" err="1"/>
              <a:t>Pencilan</a:t>
            </a:r>
            <a:endParaRPr lang="en-US"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" y="678418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Nilai minimum dan maximum data di tolerir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n-NO" dirty="0"/>
              <a:t>Ubah nilai yang di luar range minimum &amp; maximum ke dalam nilai minimum dan maximum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3962400" cy="319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0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0" y="-476250"/>
            <a:ext cx="4644900" cy="197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1"/>
                </a:solidFill>
              </a:rPr>
              <a:t>Kesimpulan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228600" y="1784453"/>
            <a:ext cx="4644900" cy="117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 sz="1400" dirty="0">
                <a:solidFill>
                  <a:schemeClr val="bg1"/>
                </a:solidFill>
              </a:rPr>
              <a:t>Dari </a:t>
            </a:r>
            <a:r>
              <a:rPr lang="en-US" sz="1400" dirty="0" err="1">
                <a:solidFill>
                  <a:schemeClr val="bg1"/>
                </a:solidFill>
              </a:rPr>
              <a:t>ketiga</a:t>
            </a:r>
            <a:r>
              <a:rPr lang="en-US" sz="1400" dirty="0">
                <a:solidFill>
                  <a:schemeClr val="bg1"/>
                </a:solidFill>
              </a:rPr>
              <a:t> boxplot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variable 'tenure','</a:t>
            </a:r>
            <a:r>
              <a:rPr lang="en-US" sz="1400" dirty="0" err="1">
                <a:solidFill>
                  <a:schemeClr val="bg1"/>
                </a:solidFill>
              </a:rPr>
              <a:t>MonthlyCharges</a:t>
            </a:r>
            <a:r>
              <a:rPr lang="en-US" sz="1400" dirty="0">
                <a:solidFill>
                  <a:schemeClr val="bg1"/>
                </a:solidFill>
              </a:rPr>
              <a:t>' &amp; '</a:t>
            </a:r>
            <a:r>
              <a:rPr lang="en-US" sz="1400" dirty="0" err="1">
                <a:solidFill>
                  <a:schemeClr val="bg1"/>
                </a:solidFill>
              </a:rPr>
              <a:t>TotalCharges</a:t>
            </a:r>
            <a:r>
              <a:rPr lang="en-US" sz="1400" dirty="0">
                <a:solidFill>
                  <a:schemeClr val="bg1"/>
                </a:solidFill>
              </a:rPr>
              <a:t>' </a:t>
            </a:r>
            <a:r>
              <a:rPr lang="en-US" sz="1400" dirty="0" err="1">
                <a:solidFill>
                  <a:schemeClr val="bg1"/>
                </a:solidFill>
              </a:rPr>
              <a:t>terlihat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jelas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bahwasannya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 outlier. Hal </a:t>
            </a:r>
            <a:r>
              <a:rPr lang="en-US" sz="1400" dirty="0" err="1">
                <a:solidFill>
                  <a:schemeClr val="bg1"/>
                </a:solidFill>
              </a:rPr>
              <a:t>ini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bisa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identifikasi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adanya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titik-titik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berada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jauh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gambar</a:t>
            </a:r>
            <a:r>
              <a:rPr lang="en-US" sz="1400" dirty="0">
                <a:solidFill>
                  <a:schemeClr val="bg1"/>
                </a:solidFill>
              </a:rPr>
              <a:t> boxplot-</a:t>
            </a:r>
            <a:r>
              <a:rPr lang="en-US" sz="1400" dirty="0" err="1">
                <a:solidFill>
                  <a:schemeClr val="bg1"/>
                </a:solidFill>
              </a:rPr>
              <a:t>nya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Kemudian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kalau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kita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persebaran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datanya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kolom</a:t>
            </a:r>
            <a:r>
              <a:rPr lang="en-US" sz="1400" dirty="0">
                <a:solidFill>
                  <a:schemeClr val="bg1"/>
                </a:solidFill>
              </a:rPr>
              <a:t> max </a:t>
            </a:r>
            <a:r>
              <a:rPr lang="en-US" sz="1400" dirty="0" err="1">
                <a:solidFill>
                  <a:schemeClr val="bg1"/>
                </a:solidFill>
              </a:rPr>
              <a:t>nya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juga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sangat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tinggi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sekali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Kemudian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outlier </a:t>
            </a:r>
            <a:r>
              <a:rPr lang="en-US" sz="1400" dirty="0" err="1">
                <a:solidFill>
                  <a:schemeClr val="bg1"/>
                </a:solidFill>
              </a:rPr>
              <a:t>tersebut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ditangani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merubah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nilainya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maximum &amp; minimum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interquartile range (IQR). </a:t>
            </a:r>
            <a:r>
              <a:rPr lang="en-US" sz="1400" dirty="0" err="1">
                <a:solidFill>
                  <a:schemeClr val="bg1"/>
                </a:solidFill>
              </a:rPr>
              <a:t>Setelah</a:t>
            </a:r>
            <a:r>
              <a:rPr lang="en-US" sz="1400" dirty="0">
                <a:solidFill>
                  <a:schemeClr val="bg1"/>
                </a:solidFill>
              </a:rPr>
              <a:t> di </a:t>
            </a:r>
            <a:r>
              <a:rPr lang="en-US" sz="1400" dirty="0" err="1">
                <a:solidFill>
                  <a:schemeClr val="bg1"/>
                </a:solidFill>
              </a:rPr>
              <a:t>tangani</a:t>
            </a:r>
            <a:r>
              <a:rPr lang="en-US" sz="1400" dirty="0">
                <a:solidFill>
                  <a:schemeClr val="bg1"/>
                </a:solidFill>
              </a:rPr>
              <a:t> outlier-</a:t>
            </a:r>
            <a:r>
              <a:rPr lang="en-US" sz="1400" dirty="0" err="1">
                <a:solidFill>
                  <a:schemeClr val="bg1"/>
                </a:solidFill>
              </a:rPr>
              <a:t>nya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dan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dilihat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perseberan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datanya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terlihat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sudah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tidak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lagi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yang outlier.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431857" y="3487748"/>
            <a:ext cx="342784" cy="3273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5699940" y="1934386"/>
            <a:ext cx="476257" cy="4547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6396455" y="2220529"/>
            <a:ext cx="342748" cy="32726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7406506" y="837929"/>
            <a:ext cx="231253" cy="2208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152400" y="514350"/>
            <a:ext cx="8534400" cy="41315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Standar</a:t>
            </a:r>
            <a:endParaRPr lang="en-US" dirty="0"/>
          </a:p>
        </p:txBody>
      </p:sp>
      <p:sp>
        <p:nvSpPr>
          <p:cNvPr id="276" name="Google Shape;27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" y="979004"/>
            <a:ext cx="330410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02" y="969065"/>
            <a:ext cx="3804598" cy="381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16" y="969065"/>
            <a:ext cx="3017145" cy="1454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188100" y="30646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000" dirty="0" err="1"/>
              <a:t>Menstandarisasi</a:t>
            </a:r>
            <a:r>
              <a:rPr lang="en-US" sz="4000" dirty="0"/>
              <a:t> Variable </a:t>
            </a:r>
            <a:r>
              <a:rPr lang="en-US" sz="4000" dirty="0" err="1"/>
              <a:t>Kategorik</a:t>
            </a:r>
            <a:endParaRPr lang="en-US" sz="40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81150"/>
            <a:ext cx="4876800" cy="243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7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>
            <a:spLocks noGrp="1"/>
          </p:cNvSpPr>
          <p:nvPr>
            <p:ph type="ctrTitle" idx="4294967295"/>
          </p:nvPr>
        </p:nvSpPr>
        <p:spPr>
          <a:xfrm>
            <a:off x="762000" y="1581150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Thanks!</a:t>
            </a:r>
            <a:endParaRPr sz="9600"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langkah Analisa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18739" y="31813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Data Preparation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.</a:t>
            </a: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4903942" y="3138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Eksplorasi</a:t>
            </a:r>
            <a:r>
              <a:rPr lang="en-US" b="1" dirty="0" smtClean="0"/>
              <a:t> Data</a:t>
            </a:r>
            <a:endParaRPr b="1"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" name="Google Shape;1069;p48"/>
          <p:cNvGrpSpPr/>
          <p:nvPr/>
        </p:nvGrpSpPr>
        <p:grpSpPr>
          <a:xfrm>
            <a:off x="5306741" y="1352550"/>
            <a:ext cx="1246459" cy="1329655"/>
            <a:chOff x="7638277" y="937343"/>
            <a:chExt cx="744273" cy="793950"/>
          </a:xfrm>
        </p:grpSpPr>
        <p:sp>
          <p:nvSpPr>
            <p:cNvPr id="9" name="Google Shape;1070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71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72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3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107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4" name="Google Shape;107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07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07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07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07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08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08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08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08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08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" name="Google Shape;1252;p48"/>
          <p:cNvGrpSpPr/>
          <p:nvPr/>
        </p:nvGrpSpPr>
        <p:grpSpPr>
          <a:xfrm>
            <a:off x="1905000" y="1581150"/>
            <a:ext cx="1143000" cy="1027515"/>
            <a:chOff x="9626723" y="5526313"/>
            <a:chExt cx="720002" cy="647256"/>
          </a:xfrm>
        </p:grpSpPr>
        <p:sp>
          <p:nvSpPr>
            <p:cNvPr id="25" name="Google Shape;125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5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5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5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5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5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59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60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61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62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63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64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1098;p48"/>
          <p:cNvGrpSpPr/>
          <p:nvPr/>
        </p:nvGrpSpPr>
        <p:grpSpPr>
          <a:xfrm>
            <a:off x="7239000" y="4248150"/>
            <a:ext cx="445833" cy="445792"/>
            <a:chOff x="5926265" y="4424051"/>
            <a:chExt cx="720246" cy="720181"/>
          </a:xfrm>
        </p:grpSpPr>
        <p:sp>
          <p:nvSpPr>
            <p:cNvPr id="38" name="Google Shape;109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10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10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0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120;p48"/>
          <p:cNvGrpSpPr/>
          <p:nvPr/>
        </p:nvGrpSpPr>
        <p:grpSpPr>
          <a:xfrm>
            <a:off x="7880222" y="4259515"/>
            <a:ext cx="445818" cy="423063"/>
            <a:chOff x="7000306" y="4442411"/>
            <a:chExt cx="720224" cy="683463"/>
          </a:xfrm>
        </p:grpSpPr>
        <p:sp>
          <p:nvSpPr>
            <p:cNvPr id="43" name="Google Shape;112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12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12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12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12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1126;p48"/>
          <p:cNvGrpSpPr/>
          <p:nvPr/>
        </p:nvGrpSpPr>
        <p:grpSpPr>
          <a:xfrm>
            <a:off x="8521430" y="4257312"/>
            <a:ext cx="445779" cy="427468"/>
            <a:chOff x="8074325" y="4438852"/>
            <a:chExt cx="720160" cy="690579"/>
          </a:xfrm>
        </p:grpSpPr>
        <p:sp>
          <p:nvSpPr>
            <p:cNvPr id="49" name="Google Shape;112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12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12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13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3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13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Langkah Pembersihan Data</a:t>
            </a:r>
            <a:endParaRPr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0" y="1885950"/>
            <a:ext cx="64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Langkah-langkah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perlu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dilakukan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pembersihan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ialah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Mencari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pelanggan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Nomor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telepon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yang valid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Mengatasi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data-data yang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masih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kosong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(Missing Values)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Mengatasi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Nilai-Nilai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Pencilan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(Outlier)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setiap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variabel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Stadardisasi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Nilai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suatu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variabel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oogle Shape;1098;p48"/>
          <p:cNvGrpSpPr/>
          <p:nvPr/>
        </p:nvGrpSpPr>
        <p:grpSpPr>
          <a:xfrm>
            <a:off x="7239000" y="4171950"/>
            <a:ext cx="445833" cy="445792"/>
            <a:chOff x="5926265" y="4424051"/>
            <a:chExt cx="720246" cy="720181"/>
          </a:xfrm>
        </p:grpSpPr>
        <p:sp>
          <p:nvSpPr>
            <p:cNvPr id="12" name="Google Shape;1099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00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01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02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120;p48"/>
          <p:cNvGrpSpPr/>
          <p:nvPr/>
        </p:nvGrpSpPr>
        <p:grpSpPr>
          <a:xfrm>
            <a:off x="7880222" y="4183315"/>
            <a:ext cx="445818" cy="423063"/>
            <a:chOff x="7000306" y="4442411"/>
            <a:chExt cx="720224" cy="683463"/>
          </a:xfrm>
        </p:grpSpPr>
        <p:sp>
          <p:nvSpPr>
            <p:cNvPr id="17" name="Google Shape;1121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22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23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24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25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1126;p48"/>
          <p:cNvGrpSpPr/>
          <p:nvPr/>
        </p:nvGrpSpPr>
        <p:grpSpPr>
          <a:xfrm>
            <a:off x="8521430" y="4181112"/>
            <a:ext cx="445779" cy="427468"/>
            <a:chOff x="8074325" y="4438852"/>
            <a:chExt cx="720160" cy="690579"/>
          </a:xfrm>
        </p:grpSpPr>
        <p:sp>
          <p:nvSpPr>
            <p:cNvPr id="23" name="Google Shape;1127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28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29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30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31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32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/>
              <a:t>Package</a:t>
            </a:r>
            <a:endParaRPr sz="9600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2"/>
                </a:solidFill>
              </a:rPr>
              <a:t>Pandas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chemeClr val="accent2"/>
                </a:solidFill>
              </a:rPr>
              <a:t>Matplotlib</a:t>
            </a:r>
            <a:endParaRPr lang="en-US" sz="3600" b="1" dirty="0" smtClean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 smtClean="0">
                <a:solidFill>
                  <a:schemeClr val="accent2"/>
                </a:solidFill>
              </a:rPr>
              <a:t>Seaborn</a:t>
            </a:r>
            <a:endParaRPr sz="360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ctrTitle"/>
          </p:nvPr>
        </p:nvSpPr>
        <p:spPr>
          <a:xfrm>
            <a:off x="76200" y="-400050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dirty="0" err="1"/>
              <a:t>Memasukkan</a:t>
            </a:r>
            <a:r>
              <a:rPr lang="en-US" sz="2800" dirty="0"/>
              <a:t> Data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Importasi</a:t>
            </a:r>
            <a:r>
              <a:rPr lang="en-US" sz="2800" dirty="0"/>
              <a:t>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4267200" cy="395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76800" y="1829017"/>
            <a:ext cx="419100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Jumlah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row data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ketika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pertama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kali di load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ada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sebanyak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7113 rows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22 columns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7017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jumlah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ID yang unique.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143000" y="590550"/>
            <a:ext cx="818115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b="1" dirty="0" err="1"/>
              <a:t>Filterisasi</a:t>
            </a:r>
            <a:r>
              <a:rPr lang="en-US" sz="2400" b="1" dirty="0"/>
              <a:t> ID Number </a:t>
            </a:r>
            <a:r>
              <a:rPr lang="en-US" sz="2400" b="1" dirty="0" err="1"/>
              <a:t>Pelanggan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Format yang </a:t>
            </a:r>
            <a:r>
              <a:rPr lang="en-US" sz="2400" b="1" dirty="0" err="1"/>
              <a:t>telah</a:t>
            </a:r>
            <a:r>
              <a:rPr lang="en-US" sz="2400" b="1" dirty="0"/>
              <a:t> </a:t>
            </a:r>
            <a:r>
              <a:rPr lang="en-US" sz="2400" b="1" dirty="0" err="1"/>
              <a:t>ditentukan</a:t>
            </a:r>
            <a:endParaRPr lang="en-US" sz="2400" b="1"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600" y="1504950"/>
            <a:ext cx="784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Ketentuan</a:t>
            </a:r>
            <a:r>
              <a:rPr lang="en-US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Panjang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karakter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11-12.</a:t>
            </a:r>
          </a:p>
          <a:p>
            <a:r>
              <a:rPr lang="en-US" dirty="0" err="1">
                <a:solidFill>
                  <a:schemeClr val="bg1"/>
                </a:solidFill>
              </a:rPr>
              <a:t>Terdiri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tidak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diperkenankan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karakter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selain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Diawali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angka</a:t>
            </a:r>
            <a:r>
              <a:rPr lang="en-US" dirty="0">
                <a:solidFill>
                  <a:schemeClr val="bg1"/>
                </a:solidFill>
              </a:rPr>
              <a:t> 45 2 digit </a:t>
            </a:r>
            <a:r>
              <a:rPr lang="en-US" dirty="0" err="1">
                <a:solidFill>
                  <a:schemeClr val="bg1"/>
                </a:solidFill>
              </a:rPr>
              <a:t>pertama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79" y="3006620"/>
            <a:ext cx="6623921" cy="40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38200" y="97155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ID Number </a:t>
            </a:r>
            <a:r>
              <a:rPr lang="en-US" dirty="0" err="1"/>
              <a:t>Pelanggan</a:t>
            </a:r>
            <a:endParaRPr lang="en-US"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err="1"/>
              <a:t>Duplikasi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data </a:t>
            </a:r>
            <a:r>
              <a:rPr lang="en-US" sz="1200" dirty="0" err="1"/>
              <a:t>masukan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kali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yang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/>
              <a:t>tiap</a:t>
            </a:r>
            <a:r>
              <a:rPr lang="en-US" sz="1200" dirty="0"/>
              <a:t> </a:t>
            </a:r>
            <a:r>
              <a:rPr lang="en-US" sz="1200" dirty="0" err="1"/>
              <a:t>kolomnya</a:t>
            </a:r>
            <a:endParaRPr lang="en-US" sz="1200" dirty="0"/>
          </a:p>
          <a:p>
            <a:r>
              <a:rPr lang="en-US" sz="1200" dirty="0" err="1"/>
              <a:t>Duplikasi</a:t>
            </a:r>
            <a:r>
              <a:rPr lang="en-US" sz="1200" dirty="0"/>
              <a:t> </a:t>
            </a:r>
            <a:r>
              <a:rPr lang="en-US" sz="1200" dirty="0" err="1"/>
              <a:t>dikarenakan</a:t>
            </a:r>
            <a:r>
              <a:rPr lang="en-US" sz="1200" dirty="0"/>
              <a:t> data </a:t>
            </a:r>
            <a:r>
              <a:rPr lang="en-US" sz="1200" dirty="0" err="1"/>
              <a:t>masukan</a:t>
            </a:r>
            <a:r>
              <a:rPr lang="en-US" sz="1200" dirty="0"/>
              <a:t> </a:t>
            </a:r>
            <a:r>
              <a:rPr lang="en-US" sz="1200" dirty="0" err="1"/>
              <a:t>beda</a:t>
            </a:r>
            <a:r>
              <a:rPr lang="en-US" sz="1200" dirty="0"/>
              <a:t> </a:t>
            </a:r>
            <a:r>
              <a:rPr lang="en-US" sz="1200" dirty="0" err="1"/>
              <a:t>periode</a:t>
            </a:r>
            <a:r>
              <a:rPr lang="en-US" sz="1200" dirty="0"/>
              <a:t> </a:t>
            </a:r>
            <a:r>
              <a:rPr lang="en-US" sz="1200" dirty="0" err="1"/>
              <a:t>pengambilan</a:t>
            </a:r>
            <a:r>
              <a:rPr lang="en-US" sz="1200" dirty="0"/>
              <a:t> data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 dirty="0" smtClean="0"/>
              <a:t>. </a:t>
            </a:r>
            <a:endParaRPr sz="12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33687"/>
            <a:ext cx="6452152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66800" y="37909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Kemudian</a:t>
            </a:r>
            <a:r>
              <a:rPr lang="en-US" dirty="0" smtClean="0"/>
              <a:t>, </a:t>
            </a:r>
            <a:r>
              <a:rPr lang="en-US" dirty="0" err="1"/>
              <a:t>setelah</a:t>
            </a:r>
            <a:r>
              <a:rPr lang="en-US" dirty="0"/>
              <a:t>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validitas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ID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tersisa</a:t>
            </a:r>
            <a:r>
              <a:rPr lang="en-US" dirty="0"/>
              <a:t> 6993 rows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836000"/>
            <a:ext cx="7831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err="1"/>
              <a:t>Melihat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duplikatnya</a:t>
            </a:r>
            <a:endParaRPr lang="en-US" dirty="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26752"/>
            <a:ext cx="4495800" cy="33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304800" y="590550"/>
            <a:ext cx="7831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Hilang</a:t>
            </a:r>
            <a:r>
              <a:rPr lang="en-US" sz="2400" dirty="0"/>
              <a:t> (Missing Value)</a:t>
            </a: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28600" y="1047750"/>
            <a:ext cx="822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CCFF"/>
                </a:solidFill>
              </a:rPr>
              <a:t>menghapus</a:t>
            </a:r>
            <a:r>
              <a:rPr lang="en-US" dirty="0">
                <a:solidFill>
                  <a:srgbClr val="00CCFF"/>
                </a:solidFill>
              </a:rPr>
              <a:t> rows </a:t>
            </a:r>
            <a:r>
              <a:rPr lang="en-US" dirty="0" err="1">
                <a:solidFill>
                  <a:srgbClr val="00CCFF"/>
                </a:solidFill>
              </a:rPr>
              <a:t>dari</a:t>
            </a:r>
            <a:r>
              <a:rPr lang="en-US" dirty="0">
                <a:solidFill>
                  <a:srgbClr val="00CCFF"/>
                </a:solidFill>
              </a:rPr>
              <a:t> data-data yang </a:t>
            </a:r>
            <a:r>
              <a:rPr lang="en-US" dirty="0" err="1">
                <a:solidFill>
                  <a:srgbClr val="00CCFF"/>
                </a:solidFill>
              </a:rPr>
              <a:t>tidak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terdeteksi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apakah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dia</a:t>
            </a:r>
            <a:r>
              <a:rPr lang="en-US" dirty="0">
                <a:solidFill>
                  <a:srgbClr val="00CCFF"/>
                </a:solidFill>
              </a:rPr>
              <a:t> churn </a:t>
            </a:r>
            <a:r>
              <a:rPr lang="en-US" dirty="0" err="1">
                <a:solidFill>
                  <a:srgbClr val="00CCFF"/>
                </a:solidFill>
              </a:rPr>
              <a:t>atau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tidak</a:t>
            </a:r>
            <a:r>
              <a:rPr lang="en-US" dirty="0">
                <a:solidFill>
                  <a:srgbClr val="00CCFF"/>
                </a:solidFill>
              </a:rPr>
              <a:t>. </a:t>
            </a:r>
            <a:r>
              <a:rPr lang="en-US" dirty="0" err="1">
                <a:solidFill>
                  <a:srgbClr val="00CCFF"/>
                </a:solidFill>
              </a:rPr>
              <a:t>Diasumsikan</a:t>
            </a:r>
            <a:r>
              <a:rPr lang="en-US" dirty="0">
                <a:solidFill>
                  <a:srgbClr val="00CCFF"/>
                </a:solidFill>
              </a:rPr>
              <a:t> data </a:t>
            </a:r>
            <a:r>
              <a:rPr lang="en-US" dirty="0" err="1">
                <a:solidFill>
                  <a:srgbClr val="00CCFF"/>
                </a:solidFill>
              </a:rPr>
              <a:t>modeller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hanya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mau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menerima</a:t>
            </a:r>
            <a:r>
              <a:rPr lang="en-US" dirty="0">
                <a:solidFill>
                  <a:srgbClr val="00CCFF"/>
                </a:solidFill>
              </a:rPr>
              <a:t> data yang </a:t>
            </a:r>
            <a:r>
              <a:rPr lang="en-US" dirty="0" err="1">
                <a:solidFill>
                  <a:srgbClr val="00CCFF"/>
                </a:solidFill>
              </a:rPr>
              <a:t>benar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ada</a:t>
            </a:r>
            <a:r>
              <a:rPr lang="en-US" dirty="0">
                <a:solidFill>
                  <a:srgbClr val="00CCFF"/>
                </a:solidFill>
              </a:rPr>
              <a:t> flag churn-</a:t>
            </a:r>
            <a:r>
              <a:rPr lang="en-US" dirty="0" err="1">
                <a:solidFill>
                  <a:srgbClr val="00CCFF"/>
                </a:solidFill>
              </a:rPr>
              <a:t>nya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atau</a:t>
            </a:r>
            <a:r>
              <a:rPr lang="en-US" dirty="0">
                <a:solidFill>
                  <a:srgbClr val="00CCFF"/>
                </a:solidFill>
              </a:rPr>
              <a:t> </a:t>
            </a:r>
            <a:r>
              <a:rPr lang="en-US" dirty="0" err="1">
                <a:solidFill>
                  <a:srgbClr val="00CCFF"/>
                </a:solidFill>
              </a:rPr>
              <a:t>tidak</a:t>
            </a:r>
            <a:r>
              <a:rPr lang="en-US" dirty="0">
                <a:solidFill>
                  <a:srgbClr val="00CCFF"/>
                </a:solidFill>
              </a:rPr>
              <a:t>.</a:t>
            </a:r>
            <a:endParaRPr lang="en-US" dirty="0">
              <a:solidFill>
                <a:srgbClr val="00CC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4" y="2495550"/>
            <a:ext cx="7685706" cy="49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499</Words>
  <Application>Microsoft Office PowerPoint</Application>
  <PresentationFormat>On-screen Show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Wingdings</vt:lpstr>
      <vt:lpstr>Montserrat</vt:lpstr>
      <vt:lpstr>Montserrat Light</vt:lpstr>
      <vt:lpstr>Calibri</vt:lpstr>
      <vt:lpstr>Nicholas template</vt:lpstr>
      <vt:lpstr>Pembersihan Data Perusahaan Telekomunikasi</vt:lpstr>
      <vt:lpstr>Langkah langkah Analisa</vt:lpstr>
      <vt:lpstr>Langkah Pembersihan Data</vt:lpstr>
      <vt:lpstr>Package</vt:lpstr>
      <vt:lpstr>Memasukkan Data atau Importasi Data</vt:lpstr>
      <vt:lpstr>PowerPoint Presentation</vt:lpstr>
      <vt:lpstr>Menghapus Duplikasi atau Perulangan ID Number Pelanggan</vt:lpstr>
      <vt:lpstr>Melihat data yang sudah dihilangkan duplikatnya</vt:lpstr>
      <vt:lpstr>Mengatasi Nilai yang Hilang (Missing Value)</vt:lpstr>
      <vt:lpstr>Mengatasi Nilai yang Hilang (Missing Value) dengan Melakukan Replikasi dengan Nilai Tertentu</vt:lpstr>
      <vt:lpstr>Melihat Data Pencilan</vt:lpstr>
      <vt:lpstr>Mengatasi Data Pencilan</vt:lpstr>
      <vt:lpstr>Mengatasi Data Pencilan</vt:lpstr>
      <vt:lpstr>Kesimpulan</vt:lpstr>
      <vt:lpstr>Mendeteksi suatu Nilai yang tidak Standar</vt:lpstr>
      <vt:lpstr>Menstandarisasi Variable Kategorik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Pembersihan Data Perusahaan Telekomunikasi</dc:title>
  <dc:creator>HALAL</dc:creator>
  <cp:lastModifiedBy>Windows User</cp:lastModifiedBy>
  <cp:revision>6</cp:revision>
  <dcterms:modified xsi:type="dcterms:W3CDTF">2021-11-16T03:22:00Z</dcterms:modified>
</cp:coreProperties>
</file>