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60" r:id="rId3"/>
    <p:sldId id="257" r:id="rId4"/>
    <p:sldId id="313" r:id="rId5"/>
    <p:sldId id="314" r:id="rId6"/>
    <p:sldId id="258" r:id="rId7"/>
    <p:sldId id="315" r:id="rId8"/>
    <p:sldId id="316" r:id="rId9"/>
    <p:sldId id="261" r:id="rId10"/>
    <p:sldId id="317" r:id="rId11"/>
    <p:sldId id="263" r:id="rId12"/>
    <p:sldId id="318" r:id="rId13"/>
    <p:sldId id="264" r:id="rId14"/>
    <p:sldId id="319" r:id="rId15"/>
    <p:sldId id="320" r:id="rId16"/>
    <p:sldId id="321" r:id="rId17"/>
    <p:sldId id="262" r:id="rId18"/>
    <p:sldId id="322" r:id="rId19"/>
    <p:sldId id="259" r:id="rId20"/>
  </p:sldIdLst>
  <p:sldSz cx="9144000" cy="5143500" type="screen16x9"/>
  <p:notesSz cx="6858000" cy="9144000"/>
  <p:embeddedFontLst>
    <p:embeddedFont>
      <p:font typeface="Arimo" charset="0"/>
      <p:regular r:id="rId22"/>
      <p:bold r:id="rId23"/>
      <p:italic r:id="rId24"/>
      <p:boldItalic r:id="rId25"/>
    </p:embeddedFont>
    <p:embeddedFont>
      <p:font typeface="Bebas Neue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8BB9-DA44-4E1E-990B-3F469EA86DD7}">
  <a:tblStyle styleId="{90658BB9-DA44-4E1E-990B-3F469EA86D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17223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5e77e654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5e77e654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f5e77e6543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f5e77e6543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5e77e6543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5e77e6543_0_1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5e6061853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5e6061853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61a32cbe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61a32cbe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e606185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e606185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6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8" hasCustomPrompt="1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4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6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 idx="7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8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title" idx="9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3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14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5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3" r:id="rId8"/>
    <p:sldLayoutId id="2147483669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888/notebooks/Segmentasi%20Pasar%20dalam%20Perencanaan%20Pemasaran%20dengan%20Python.ipynb#Visualisasi-Hasil-Clustering-menggunakan-Count-Plot" TargetMode="External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localhost:8888/notebooks/Segmentasi%20Pasar%20dalam%20Perencanaan%20Pemasaran%20dengan%20Python.ipynb#Visualisasi-Hasil-Clustering-menggunakan-Count-Plo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.xml"/><Relationship Id="rId5" Type="http://schemas.openxmlformats.org/officeDocument/2006/relationships/slide" Target="slide12.xml"/><Relationship Id="rId4" Type="http://schemas.openxmlformats.org/officeDocument/2006/relationships/slide" Target="slide2.xml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450326" y="1254801"/>
            <a:ext cx="6209938" cy="2341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400" dirty="0" err="1"/>
              <a:t>Segmentasi</a:t>
            </a:r>
            <a:r>
              <a:rPr lang="en-US" sz="4400" dirty="0"/>
              <a:t> </a:t>
            </a:r>
            <a:r>
              <a:rPr lang="en-US" sz="4400" dirty="0" err="1" smtClean="0"/>
              <a:t>Pelanggan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/>
              <a:t>Pemasaran</a:t>
            </a:r>
            <a:r>
              <a:rPr lang="en-US" sz="4400" dirty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err="1" smtClean="0"/>
              <a:t>dengan</a:t>
            </a:r>
            <a:r>
              <a:rPr lang="en-US" sz="4400" dirty="0" smtClean="0"/>
              <a:t> </a:t>
            </a:r>
            <a:r>
              <a:rPr lang="en-US" sz="4400" dirty="0"/>
              <a:t>Python</a:t>
            </a:r>
            <a:br>
              <a:rPr lang="en-US" sz="4400" dirty="0"/>
            </a:br>
            <a:endParaRPr sz="4400"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75454" y="2884266"/>
            <a:ext cx="5043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Prasetyo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Widyantoro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 - Data </a:t>
            </a:r>
            <a:r>
              <a:rPr lang="en-US" dirty="0">
                <a:solidFill>
                  <a:schemeClr val="tx1"/>
                </a:solidFill>
              </a:rPr>
              <a:t>Analyst Propertree.id (Internship)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Teaching </a:t>
            </a:r>
            <a:r>
              <a:rPr lang="en-US" dirty="0">
                <a:solidFill>
                  <a:schemeClr val="tx1"/>
                </a:solidFill>
              </a:rPr>
              <a:t>Assistant PROA and TA Digital Talent Scholarship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58342" y="568425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</a:t>
            </a:r>
            <a:r>
              <a:rPr lang="en" sz="4000" dirty="0" smtClean="0"/>
              <a:t>ata pre-processing</a:t>
            </a:r>
            <a:endParaRPr sz="4000" dirty="0"/>
          </a:p>
        </p:txBody>
      </p:sp>
      <p:sp>
        <p:nvSpPr>
          <p:cNvPr id="557" name="Google Shape;557;p39"/>
          <p:cNvSpPr/>
          <p:nvPr/>
        </p:nvSpPr>
        <p:spPr>
          <a:xfrm>
            <a:off x="3254241" y="151562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4180263" y="20215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697325" y="4400550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109756" y="1121789"/>
            <a:ext cx="461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Konversi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Kategorikal</a:t>
            </a:r>
            <a:r>
              <a:rPr lang="en-US" b="1" dirty="0">
                <a:solidFill>
                  <a:schemeClr val="tx1"/>
                </a:solidFill>
              </a:rPr>
              <a:t> Data </a:t>
            </a:r>
            <a:r>
              <a:rPr lang="en-US" b="1" dirty="0" err="1">
                <a:solidFill>
                  <a:schemeClr val="tx1"/>
                </a:solidFill>
              </a:rPr>
              <a:t>dengan</a:t>
            </a:r>
            <a:r>
              <a:rPr lang="en-US" b="1" dirty="0">
                <a:solidFill>
                  <a:schemeClr val="tx1"/>
                </a:solidFill>
              </a:rPr>
              <a:t> Label Encoder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27" y="2265023"/>
            <a:ext cx="3852176" cy="128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5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669500" y="548529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MENGGABUNGKAN DATA UNTUK PEMODELAN</a:t>
            </a:r>
            <a:endParaRPr sz="2400" dirty="0"/>
          </a:p>
        </p:txBody>
      </p:sp>
      <p:cxnSp>
        <p:nvCxnSpPr>
          <p:cNvPr id="695" name="Google Shape;695;p41"/>
          <p:cNvCxnSpPr/>
          <p:nvPr/>
        </p:nvCxnSpPr>
        <p:spPr>
          <a:xfrm>
            <a:off x="6354900" y="4521321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50" y="1652043"/>
            <a:ext cx="4930361" cy="116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1"/>
          <p:cNvSpPr txBox="1">
            <a:spLocks noGrp="1"/>
          </p:cNvSpPr>
          <p:nvPr>
            <p:ph type="title" idx="4"/>
          </p:nvPr>
        </p:nvSpPr>
        <p:spPr>
          <a:xfrm>
            <a:off x="669500" y="548529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MENGGABUNGKAN DATA UNTUK PEMODELAN</a:t>
            </a:r>
            <a:endParaRPr sz="2400" dirty="0"/>
          </a:p>
        </p:txBody>
      </p:sp>
      <p:cxnSp>
        <p:nvCxnSpPr>
          <p:cNvPr id="695" name="Google Shape;695;p41"/>
          <p:cNvCxnSpPr/>
          <p:nvPr/>
        </p:nvCxnSpPr>
        <p:spPr>
          <a:xfrm>
            <a:off x="6354900" y="4521321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7" name="Google Shape;697;p41"/>
          <p:cNvSpPr/>
          <p:nvPr/>
        </p:nvSpPr>
        <p:spPr>
          <a:xfrm rot="7198710">
            <a:off x="820086" y="3368814"/>
            <a:ext cx="630918" cy="62770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7466519" y="1006366"/>
            <a:ext cx="953591" cy="334099"/>
            <a:chOff x="2271950" y="2722775"/>
            <a:chExt cx="575875" cy="201775"/>
          </a:xfrm>
        </p:grpSpPr>
        <p:sp>
          <p:nvSpPr>
            <p:cNvPr id="699" name="Google Shape;699;p41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2039925" y="32525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1"/>
          <p:cNvSpPr/>
          <p:nvPr/>
        </p:nvSpPr>
        <p:spPr>
          <a:xfrm>
            <a:off x="2842313" y="3913300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1"/>
          <p:cNvSpPr/>
          <p:nvPr/>
        </p:nvSpPr>
        <p:spPr>
          <a:xfrm>
            <a:off x="7873188" y="16520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1"/>
          <p:cNvSpPr/>
          <p:nvPr/>
        </p:nvSpPr>
        <p:spPr>
          <a:xfrm>
            <a:off x="6836438" y="1006378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/>
          <p:nvPr/>
        </p:nvSpPr>
        <p:spPr>
          <a:xfrm>
            <a:off x="8084327" y="191086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1"/>
          <p:cNvSpPr/>
          <p:nvPr/>
        </p:nvSpPr>
        <p:spPr>
          <a:xfrm>
            <a:off x="4261262" y="3832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-1685758">
            <a:off x="2484228" y="376179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>
            <a:off x="7253088" y="7068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1685758">
            <a:off x="5822966" y="826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6236062" y="13674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1"/>
          <p:cNvSpPr/>
          <p:nvPr/>
        </p:nvSpPr>
        <p:spPr>
          <a:xfrm>
            <a:off x="3526488" y="42909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41"/>
          <p:cNvSpPr/>
          <p:nvPr/>
        </p:nvSpPr>
        <p:spPr>
          <a:xfrm rot="7201932">
            <a:off x="1199737" y="40517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41"/>
          <p:cNvSpPr/>
          <p:nvPr/>
        </p:nvSpPr>
        <p:spPr>
          <a:xfrm>
            <a:off x="2057089" y="4182499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1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41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33" y="1915004"/>
            <a:ext cx="4930361" cy="1164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83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291548" y="62120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M</a:t>
            </a:r>
            <a:r>
              <a:rPr lang="en" sz="3200" dirty="0" smtClean="0"/>
              <a:t>encari jumlah cluster yang optimal</a:t>
            </a:r>
            <a:endParaRPr sz="3200" dirty="0"/>
          </a:p>
        </p:txBody>
      </p: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04800" y="1226907"/>
            <a:ext cx="77187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Salah </a:t>
            </a:r>
            <a:r>
              <a:rPr lang="en-US" dirty="0" err="1">
                <a:solidFill>
                  <a:schemeClr val="tx1"/>
                </a:solidFill>
              </a:rPr>
              <a:t>satu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optimal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bantuan</a:t>
            </a:r>
            <a:r>
              <a:rPr lang="en-US" dirty="0">
                <a:solidFill>
                  <a:schemeClr val="tx1"/>
                </a:solidFill>
              </a:rPr>
              <a:t> 'elbow plot</a:t>
            </a:r>
            <a:r>
              <a:rPr lang="en-US" dirty="0" smtClean="0">
                <a:solidFill>
                  <a:schemeClr val="tx1"/>
                </a:solidFill>
              </a:rPr>
              <a:t>'. Elbow </a:t>
            </a:r>
            <a:r>
              <a:rPr lang="en-US" dirty="0">
                <a:solidFill>
                  <a:schemeClr val="tx1"/>
                </a:solidFill>
              </a:rPr>
              <a:t>plot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memvisualisasikan</a:t>
            </a:r>
            <a:r>
              <a:rPr lang="en-US" dirty="0">
                <a:solidFill>
                  <a:schemeClr val="tx1"/>
                </a:solidFill>
              </a:rPr>
              <a:t> total </a:t>
            </a:r>
            <a:r>
              <a:rPr lang="en-US" dirty="0" err="1">
                <a:solidFill>
                  <a:schemeClr val="tx1"/>
                </a:solidFill>
              </a:rPr>
              <a:t>jarak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data </a:t>
            </a:r>
            <a:r>
              <a:rPr lang="en-US" dirty="0" err="1">
                <a:solidFill>
                  <a:schemeClr val="tx1"/>
                </a:solidFill>
              </a:rPr>
              <a:t>kita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pusat</a:t>
            </a:r>
            <a:r>
              <a:rPr lang="en-US" dirty="0">
                <a:solidFill>
                  <a:schemeClr val="tx1"/>
                </a:solidFill>
              </a:rPr>
              <a:t> cluster-</a:t>
            </a:r>
            <a:r>
              <a:rPr lang="en-US" dirty="0" err="1">
                <a:solidFill>
                  <a:schemeClr val="tx1"/>
                </a:solidFill>
              </a:rPr>
              <a:t>nya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410" y="2038350"/>
            <a:ext cx="3492207" cy="2369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291548" y="62120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 smtClean="0"/>
              <a:t>Membuat</a:t>
            </a:r>
            <a:r>
              <a:rPr lang="en-US" sz="3200" dirty="0" smtClean="0"/>
              <a:t> model</a:t>
            </a:r>
            <a:endParaRPr sz="3200" dirty="0"/>
          </a:p>
        </p:txBody>
      </p: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04800" y="1226907"/>
            <a:ext cx="7718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pembuatan</a:t>
            </a:r>
            <a:r>
              <a:rPr lang="en-US" dirty="0">
                <a:solidFill>
                  <a:schemeClr val="tx1"/>
                </a:solidFill>
              </a:rPr>
              <a:t> model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kluster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tahap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sebelumnya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yaitu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62150"/>
            <a:ext cx="492792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20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291548" y="62120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 err="1"/>
              <a:t>Visualisasi</a:t>
            </a:r>
            <a:r>
              <a:rPr lang="en-US" sz="3200" b="1" dirty="0"/>
              <a:t> </a:t>
            </a:r>
            <a:r>
              <a:rPr lang="en-US" sz="3200" b="1" dirty="0" err="1"/>
              <a:t>Hasil</a:t>
            </a:r>
            <a:r>
              <a:rPr lang="en-US" sz="3200" b="1" dirty="0"/>
              <a:t> Clustering </a:t>
            </a:r>
            <a:r>
              <a:rPr lang="en-US" sz="3200" b="1" dirty="0" err="1"/>
              <a:t>menggunakan</a:t>
            </a:r>
            <a:r>
              <a:rPr lang="en-US" sz="3200" b="1" dirty="0"/>
              <a:t> Box Plot</a:t>
            </a:r>
          </a:p>
        </p:txBody>
      </p: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04800" y="1226907"/>
            <a:ext cx="7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menampilkan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mengobservasi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membantu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memberi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cluster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karakteristiknya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50" y="2092324"/>
            <a:ext cx="3047695" cy="23968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440" y="2038350"/>
            <a:ext cx="3148786" cy="24508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Visualisasi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Clustering </a:t>
            </a:r>
            <a:r>
              <a:rPr lang="en-US" b="1" dirty="0" err="1"/>
              <a:t>menggunakan</a:t>
            </a:r>
            <a:r>
              <a:rPr lang="en-US" b="1" dirty="0"/>
              <a:t> Count Plot</a:t>
            </a:r>
            <a:r>
              <a:rPr lang="en-US" b="1" dirty="0">
                <a:hlinkClick r:id="rId8"/>
              </a:rPr>
              <a:t>¶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850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291548" y="62120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 err="1"/>
              <a:t>Visualisasi</a:t>
            </a:r>
            <a:r>
              <a:rPr lang="en-US" sz="3200" b="1" dirty="0"/>
              <a:t> </a:t>
            </a:r>
            <a:r>
              <a:rPr lang="en-US" sz="3200" b="1" dirty="0" err="1"/>
              <a:t>Hasil</a:t>
            </a:r>
            <a:r>
              <a:rPr lang="en-US" sz="3200" b="1" dirty="0"/>
              <a:t> Clustering </a:t>
            </a:r>
            <a:r>
              <a:rPr lang="en-US" sz="3200" b="1" dirty="0" err="1"/>
              <a:t>menggunakan</a:t>
            </a:r>
            <a:r>
              <a:rPr lang="en-US" sz="3200" b="1" dirty="0"/>
              <a:t> Count Plot</a:t>
            </a:r>
            <a:r>
              <a:rPr lang="en-US" sz="3200" b="1" dirty="0">
                <a:hlinkClick r:id="rId3"/>
              </a:rPr>
              <a:t>¶</a:t>
            </a:r>
            <a:endParaRPr lang="en-US" sz="3200" b="1" dirty="0"/>
          </a:p>
        </p:txBody>
      </p: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4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5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6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04800" y="1226907"/>
            <a:ext cx="7718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membuat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visualisasi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clustering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melakukan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penamaan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tiap-tiap</a:t>
            </a:r>
            <a:r>
              <a:rPr lang="en-US" dirty="0">
                <a:solidFill>
                  <a:schemeClr val="tx1"/>
                </a:solidFill>
              </a:rPr>
              <a:t> cluster.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565330"/>
            <a:ext cx="3657057" cy="1614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83" y="1575812"/>
            <a:ext cx="3536033" cy="15612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278296"/>
            <a:ext cx="3617007" cy="159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9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6907662" cy="17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800" b="1" dirty="0" err="1"/>
              <a:t>Menamakan</a:t>
            </a:r>
            <a:r>
              <a:rPr lang="en-US" sz="4800" b="1" dirty="0"/>
              <a:t> Cluster</a:t>
            </a:r>
          </a:p>
        </p:txBody>
      </p:sp>
      <p:sp>
        <p:nvSpPr>
          <p:cNvPr id="650" name="Google Shape;65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1" name="Google Shape;651;p40"/>
          <p:cNvSpPr/>
          <p:nvPr/>
        </p:nvSpPr>
        <p:spPr>
          <a:xfrm>
            <a:off x="7234875" y="7045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7910100" y="2261476"/>
            <a:ext cx="262479" cy="26244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0"/>
          <p:cNvSpPr/>
          <p:nvPr/>
        </p:nvSpPr>
        <p:spPr>
          <a:xfrm>
            <a:off x="830067" y="316681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0"/>
          <p:cNvSpPr/>
          <p:nvPr/>
        </p:nvSpPr>
        <p:spPr>
          <a:xfrm>
            <a:off x="1567052" y="42553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"/>
          <p:cNvSpPr/>
          <p:nvPr/>
        </p:nvSpPr>
        <p:spPr>
          <a:xfrm>
            <a:off x="8172564" y="3182711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40"/>
          <p:cNvGrpSpPr/>
          <p:nvPr/>
        </p:nvGrpSpPr>
        <p:grpSpPr>
          <a:xfrm>
            <a:off x="7741747" y="734402"/>
            <a:ext cx="695830" cy="243805"/>
            <a:chOff x="2271950" y="2722775"/>
            <a:chExt cx="575875" cy="201775"/>
          </a:xfrm>
        </p:grpSpPr>
        <p:sp>
          <p:nvSpPr>
            <p:cNvPr id="657" name="Google Shape;657;p4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0"/>
          <p:cNvSpPr/>
          <p:nvPr/>
        </p:nvSpPr>
        <p:spPr>
          <a:xfrm rot="7198898">
            <a:off x="8353066" y="747898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0"/>
          <p:cNvSpPr/>
          <p:nvPr/>
        </p:nvSpPr>
        <p:spPr>
          <a:xfrm rot="7201932">
            <a:off x="771379" y="376159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6625763" y="9105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0"/>
          <p:cNvSpPr/>
          <p:nvPr/>
        </p:nvSpPr>
        <p:spPr>
          <a:xfrm rot="-1685758">
            <a:off x="1428932" y="38078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7932086" y="36930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0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0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0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0" name="Google Shape;670;p40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71" name="Google Shape;671;p40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72" name="Google Shape;672;p40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73" name="Google Shape;673;p40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0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372" y="1514892"/>
            <a:ext cx="840877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Dari </a:t>
            </a:r>
            <a:r>
              <a:rPr lang="en-US" sz="1200" dirty="0" err="1">
                <a:solidFill>
                  <a:schemeClr val="tx1"/>
                </a:solidFill>
              </a:rPr>
              <a:t>hasil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observasi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dilakukan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kamu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memberikan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nama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segmen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tiap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tiap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nomor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klusternya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yaitu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1. </a:t>
            </a:r>
            <a:r>
              <a:rPr lang="en-US" sz="1200" b="1" dirty="0" smtClean="0">
                <a:solidFill>
                  <a:schemeClr val="tx1"/>
                </a:solidFill>
              </a:rPr>
              <a:t>Cluster </a:t>
            </a:r>
            <a:r>
              <a:rPr lang="en-US" sz="1200" b="1" dirty="0">
                <a:solidFill>
                  <a:schemeClr val="tx1"/>
                </a:solidFill>
              </a:rPr>
              <a:t>0: Diamond Young Entrepreneur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isi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para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wiraswasta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memiliki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transaksi</a:t>
            </a:r>
            <a:r>
              <a:rPr lang="en-US" sz="1200" dirty="0">
                <a:solidFill>
                  <a:schemeClr val="tx1"/>
                </a:solidFill>
              </a:rPr>
              <a:t> rata-rata </a:t>
            </a:r>
            <a:r>
              <a:rPr lang="en-US" sz="1200" dirty="0" err="1">
                <a:solidFill>
                  <a:schemeClr val="tx1"/>
                </a:solidFill>
              </a:rPr>
              <a:t>mendekati</a:t>
            </a:r>
            <a:r>
              <a:rPr lang="en-US" sz="1200" dirty="0">
                <a:solidFill>
                  <a:schemeClr val="tx1"/>
                </a:solidFill>
              </a:rPr>
              <a:t> 10 </a:t>
            </a:r>
            <a:r>
              <a:rPr lang="en-US" sz="1200" dirty="0" err="1">
                <a:solidFill>
                  <a:schemeClr val="tx1"/>
                </a:solidFill>
              </a:rPr>
              <a:t>juta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>
                <a:solidFill>
                  <a:schemeClr val="tx1"/>
                </a:solidFill>
              </a:rPr>
              <a:t>Selain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memiliki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sekitar</a:t>
            </a:r>
            <a:r>
              <a:rPr lang="en-US" sz="1200" dirty="0">
                <a:solidFill>
                  <a:schemeClr val="tx1"/>
                </a:solidFill>
              </a:rPr>
              <a:t> 18 - 41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rata-</a:t>
            </a:r>
            <a:r>
              <a:rPr lang="en-US" sz="1200" dirty="0" err="1">
                <a:solidFill>
                  <a:schemeClr val="tx1"/>
                </a:solidFill>
              </a:rPr>
              <a:t>ratanya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29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2. </a:t>
            </a:r>
            <a:r>
              <a:rPr lang="en-US" sz="1200" b="1" dirty="0" smtClean="0">
                <a:solidFill>
                  <a:schemeClr val="tx1"/>
                </a:solidFill>
              </a:rPr>
              <a:t>Cluster </a:t>
            </a:r>
            <a:r>
              <a:rPr lang="en-US" sz="1200" b="1" dirty="0">
                <a:solidFill>
                  <a:schemeClr val="tx1"/>
                </a:solidFill>
              </a:rPr>
              <a:t>1: Diamond Senior Entrepreneur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isi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para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wiraswasta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memiliki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transaksi</a:t>
            </a:r>
            <a:r>
              <a:rPr lang="en-US" sz="1200" dirty="0">
                <a:solidFill>
                  <a:schemeClr val="tx1"/>
                </a:solidFill>
              </a:rPr>
              <a:t> rata-rata </a:t>
            </a:r>
            <a:r>
              <a:rPr lang="en-US" sz="1200" dirty="0" err="1">
                <a:solidFill>
                  <a:schemeClr val="tx1"/>
                </a:solidFill>
              </a:rPr>
              <a:t>mendekati</a:t>
            </a:r>
            <a:r>
              <a:rPr lang="en-US" sz="1200" dirty="0">
                <a:solidFill>
                  <a:schemeClr val="tx1"/>
                </a:solidFill>
              </a:rPr>
              <a:t> 10 </a:t>
            </a:r>
            <a:r>
              <a:rPr lang="en-US" sz="1200" dirty="0" err="1">
                <a:solidFill>
                  <a:schemeClr val="tx1"/>
                </a:solidFill>
              </a:rPr>
              <a:t>juta</a:t>
            </a:r>
            <a:r>
              <a:rPr lang="en-US" sz="1200" dirty="0">
                <a:solidFill>
                  <a:schemeClr val="tx1"/>
                </a:solidFill>
              </a:rPr>
              <a:t>. Isi </a:t>
            </a:r>
            <a:r>
              <a:rPr lang="en-US" sz="1200" dirty="0" err="1">
                <a:solidFill>
                  <a:schemeClr val="tx1"/>
                </a:solidFill>
              </a:rPr>
              <a:t>dari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memiliki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sekitar</a:t>
            </a:r>
            <a:r>
              <a:rPr lang="en-US" sz="1200" dirty="0">
                <a:solidFill>
                  <a:schemeClr val="tx1"/>
                </a:solidFill>
              </a:rPr>
              <a:t> 45 - 64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rata-</a:t>
            </a:r>
            <a:r>
              <a:rPr lang="en-US" sz="1200" dirty="0" err="1">
                <a:solidFill>
                  <a:schemeClr val="tx1"/>
                </a:solidFill>
              </a:rPr>
              <a:t>ratanya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55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3. </a:t>
            </a:r>
            <a:r>
              <a:rPr lang="en-US" sz="1200" b="1" dirty="0" smtClean="0">
                <a:solidFill>
                  <a:schemeClr val="tx1"/>
                </a:solidFill>
              </a:rPr>
              <a:t>Cluster </a:t>
            </a:r>
            <a:r>
              <a:rPr lang="en-US" sz="1200" b="1" dirty="0">
                <a:solidFill>
                  <a:schemeClr val="tx1"/>
                </a:solidFill>
              </a:rPr>
              <a:t>2: Silver Students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isi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para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pelajar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mahasiswa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rata-rata </a:t>
            </a:r>
            <a:r>
              <a:rPr lang="en-US" sz="1200" dirty="0" err="1">
                <a:solidFill>
                  <a:schemeClr val="tx1"/>
                </a:solidFill>
              </a:rPr>
              <a:t>umur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mereka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16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belanja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mendekati</a:t>
            </a:r>
            <a:r>
              <a:rPr lang="en-US" sz="1200" dirty="0">
                <a:solidFill>
                  <a:schemeClr val="tx1"/>
                </a:solidFill>
              </a:rPr>
              <a:t> 3 </a:t>
            </a:r>
            <a:r>
              <a:rPr lang="en-US" sz="1200" dirty="0" err="1">
                <a:solidFill>
                  <a:schemeClr val="tx1"/>
                </a:solidFill>
              </a:rPr>
              <a:t>juta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4. </a:t>
            </a:r>
            <a:r>
              <a:rPr lang="en-US" sz="1200" b="1" dirty="0" smtClean="0">
                <a:solidFill>
                  <a:schemeClr val="tx1"/>
                </a:solidFill>
              </a:rPr>
              <a:t>Cluster </a:t>
            </a:r>
            <a:r>
              <a:rPr lang="en-US" sz="1200" b="1" dirty="0">
                <a:solidFill>
                  <a:schemeClr val="tx1"/>
                </a:solidFill>
              </a:rPr>
              <a:t>3: Gold Young Member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isi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para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profesional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ibu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rumah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tangga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berusia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muda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rentang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umur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sekitar</a:t>
            </a:r>
            <a:r>
              <a:rPr lang="en-US" sz="1200" dirty="0">
                <a:solidFill>
                  <a:schemeClr val="tx1"/>
                </a:solidFill>
              </a:rPr>
              <a:t> 20 - 40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rata-rata 30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belanja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setahunnya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mendekati</a:t>
            </a:r>
            <a:r>
              <a:rPr lang="en-US" sz="1200" dirty="0">
                <a:solidFill>
                  <a:schemeClr val="tx1"/>
                </a:solidFill>
              </a:rPr>
              <a:t> 6 </a:t>
            </a:r>
            <a:r>
              <a:rPr lang="en-US" sz="1200" dirty="0" err="1">
                <a:solidFill>
                  <a:schemeClr val="tx1"/>
                </a:solidFill>
              </a:rPr>
              <a:t>juta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5. </a:t>
            </a:r>
            <a:r>
              <a:rPr lang="en-US" sz="1200" b="1" dirty="0" smtClean="0">
                <a:solidFill>
                  <a:schemeClr val="tx1"/>
                </a:solidFill>
              </a:rPr>
              <a:t>Cluster </a:t>
            </a:r>
            <a:r>
              <a:rPr lang="en-US" sz="1200" b="1" dirty="0">
                <a:solidFill>
                  <a:schemeClr val="tx1"/>
                </a:solidFill>
              </a:rPr>
              <a:t>4: Gold Senior Member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isi</a:t>
            </a:r>
            <a:r>
              <a:rPr lang="en-US" sz="1200" dirty="0">
                <a:solidFill>
                  <a:schemeClr val="tx1"/>
                </a:solidFill>
              </a:rPr>
              <a:t> cluster </a:t>
            </a:r>
            <a:r>
              <a:rPr lang="en-US" sz="1200" dirty="0" err="1">
                <a:solidFill>
                  <a:schemeClr val="tx1"/>
                </a:solidFill>
              </a:rPr>
              <a:t>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adalah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para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profesional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ibu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rumah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tangga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berusia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tua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rentang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umur</a:t>
            </a:r>
            <a:r>
              <a:rPr lang="en-US" sz="1200" dirty="0">
                <a:solidFill>
                  <a:schemeClr val="tx1"/>
                </a:solidFill>
              </a:rPr>
              <a:t> 46 - 63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rata-rata 53 </a:t>
            </a:r>
            <a:r>
              <a:rPr lang="en-US" sz="1200" dirty="0" err="1">
                <a:solidFill>
                  <a:schemeClr val="tx1"/>
                </a:solidFill>
              </a:rPr>
              <a:t>tahun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belanja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setahunnya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mendekati</a:t>
            </a:r>
            <a:r>
              <a:rPr lang="en-US" sz="1200" dirty="0">
                <a:solidFill>
                  <a:schemeClr val="tx1"/>
                </a:solidFill>
              </a:rPr>
              <a:t> 6 </a:t>
            </a:r>
            <a:r>
              <a:rPr lang="en-US" sz="1200" dirty="0" err="1">
                <a:solidFill>
                  <a:schemeClr val="tx1"/>
                </a:solidFill>
              </a:rPr>
              <a:t>juta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2"/>
          <p:cNvSpPr txBox="1">
            <a:spLocks noGrp="1"/>
          </p:cNvSpPr>
          <p:nvPr>
            <p:ph type="title" idx="6"/>
          </p:nvPr>
        </p:nvSpPr>
        <p:spPr>
          <a:xfrm>
            <a:off x="291548" y="62120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 smtClean="0"/>
              <a:t>HASIL PENAMAAN CLUSTER</a:t>
            </a:r>
            <a:endParaRPr lang="en-US" sz="3200" b="1" dirty="0"/>
          </a:p>
        </p:txBody>
      </p:sp>
      <p:sp>
        <p:nvSpPr>
          <p:cNvPr id="759" name="Google Shape;759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69" name="Google Shape;769;p42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42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2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2" name="Google Shape;772;p42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73" name="Google Shape;773;p42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74" name="Google Shape;774;p4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75" name="Google Shape;775;p4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4" name="Google Shape;784;p42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>
            <a:off x="6997163" y="1006675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>
            <a:off x="7855677" y="763038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6424164" y="80207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>
            <a:off x="7556037" y="7229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>
            <a:off x="8297713" y="13352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221360"/>
            <a:ext cx="3709987" cy="316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061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ubTitle" idx="1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Template by :  Slidesgo</a:t>
            </a:r>
            <a:endParaRPr dirty="0"/>
          </a:p>
        </p:txBody>
      </p:sp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TERIMA KASIH</a:t>
            </a:r>
            <a:endParaRPr sz="5400" dirty="0"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2308150" y="1262488"/>
            <a:ext cx="65475" cy="397950"/>
            <a:chOff x="2551425" y="1409425"/>
            <a:chExt cx="65475" cy="397950"/>
          </a:xfrm>
        </p:grpSpPr>
        <p:sp>
          <p:nvSpPr>
            <p:cNvPr id="401" name="Google Shape;401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714300" y="922363"/>
            <a:ext cx="472550" cy="202200"/>
            <a:chOff x="1441900" y="2926313"/>
            <a:chExt cx="472550" cy="202200"/>
          </a:xfrm>
        </p:grpSpPr>
        <p:sp>
          <p:nvSpPr>
            <p:cNvPr id="412" name="Google Shape;412;p37"/>
            <p:cNvSpPr/>
            <p:nvPr/>
          </p:nvSpPr>
          <p:spPr>
            <a:xfrm>
              <a:off x="1441900" y="2926313"/>
              <a:ext cx="285500" cy="202200"/>
            </a:xfrm>
            <a:custGeom>
              <a:avLst/>
              <a:gdLst/>
              <a:ahLst/>
              <a:cxnLst/>
              <a:rect l="l" t="t" r="r" b="b"/>
              <a:pathLst>
                <a:path w="11420" h="8088" fill="none" extrusionOk="0">
                  <a:moveTo>
                    <a:pt x="11420" y="0"/>
                  </a:moveTo>
                  <a:cubicBezTo>
                    <a:pt x="9140" y="0"/>
                    <a:pt x="7180" y="1639"/>
                    <a:pt x="6753" y="3884"/>
                  </a:cubicBezTo>
                  <a:cubicBezTo>
                    <a:pt x="5025" y="3403"/>
                    <a:pt x="3243" y="4436"/>
                    <a:pt x="2780" y="6164"/>
                  </a:cubicBezTo>
                  <a:cubicBezTo>
                    <a:pt x="1462" y="5594"/>
                    <a:pt x="1" y="6645"/>
                    <a:pt x="126" y="8088"/>
                  </a:cubicBezTo>
                  <a:lnTo>
                    <a:pt x="2994" y="808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52325" y="2926313"/>
              <a:ext cx="35650" cy="13375"/>
            </a:xfrm>
            <a:custGeom>
              <a:avLst/>
              <a:gdLst/>
              <a:ahLst/>
              <a:cxnLst/>
              <a:rect l="l" t="t" r="r" b="b"/>
              <a:pathLst>
                <a:path w="1426" h="535" fill="none" extrusionOk="0">
                  <a:moveTo>
                    <a:pt x="0" y="0"/>
                  </a:moveTo>
                  <a:cubicBezTo>
                    <a:pt x="0" y="0"/>
                    <a:pt x="998" y="107"/>
                    <a:pt x="1426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40325" y="3127613"/>
              <a:ext cx="248100" cy="25"/>
            </a:xfrm>
            <a:custGeom>
              <a:avLst/>
              <a:gdLst/>
              <a:ahLst/>
              <a:cxnLst/>
              <a:rect l="l" t="t" r="r" b="b"/>
              <a:pathLst>
                <a:path w="9924" h="1" fill="none" extrusionOk="0">
                  <a:moveTo>
                    <a:pt x="1" y="0"/>
                  </a:moveTo>
                  <a:lnTo>
                    <a:pt x="992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1540325" y="3040313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586" y="1"/>
                  </a:moveTo>
                  <a:cubicBezTo>
                    <a:pt x="1586" y="1"/>
                    <a:pt x="428" y="108"/>
                    <a:pt x="1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829375" y="3002013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0" y="357"/>
                  </a:moveTo>
                  <a:cubicBezTo>
                    <a:pt x="0" y="357"/>
                    <a:pt x="2102" y="1"/>
                    <a:pt x="3403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093400" y="1043938"/>
            <a:ext cx="1043050" cy="1488400"/>
            <a:chOff x="910475" y="761863"/>
            <a:chExt cx="1043050" cy="1488400"/>
          </a:xfrm>
        </p:grpSpPr>
        <p:sp>
          <p:nvSpPr>
            <p:cNvPr id="418" name="Google Shape;418;p37"/>
            <p:cNvSpPr/>
            <p:nvPr/>
          </p:nvSpPr>
          <p:spPr>
            <a:xfrm>
              <a:off x="910475" y="761863"/>
              <a:ext cx="1043050" cy="1488400"/>
            </a:xfrm>
            <a:custGeom>
              <a:avLst/>
              <a:gdLst/>
              <a:ahLst/>
              <a:cxnLst/>
              <a:rect l="l" t="t" r="r" b="b"/>
              <a:pathLst>
                <a:path w="41722" h="59536" fill="none" extrusionOk="0">
                  <a:moveTo>
                    <a:pt x="41722" y="8159"/>
                  </a:moveTo>
                  <a:lnTo>
                    <a:pt x="41722" y="57914"/>
                  </a:lnTo>
                  <a:cubicBezTo>
                    <a:pt x="41722" y="58805"/>
                    <a:pt x="40991" y="59536"/>
                    <a:pt x="40101" y="59536"/>
                  </a:cubicBezTo>
                  <a:lnTo>
                    <a:pt x="1622" y="59536"/>
                  </a:lnTo>
                  <a:cubicBezTo>
                    <a:pt x="731" y="59536"/>
                    <a:pt x="1" y="58805"/>
                    <a:pt x="1" y="57914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22" y="0"/>
                  </a:cubicBezTo>
                  <a:lnTo>
                    <a:pt x="325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1723250" y="761863"/>
              <a:ext cx="224500" cy="206225"/>
            </a:xfrm>
            <a:custGeom>
              <a:avLst/>
              <a:gdLst/>
              <a:ahLst/>
              <a:cxnLst/>
              <a:rect l="l" t="t" r="r" b="b"/>
              <a:pathLst>
                <a:path w="8980" h="8249" fill="none" extrusionOk="0">
                  <a:moveTo>
                    <a:pt x="1" y="0"/>
                  </a:moveTo>
                  <a:lnTo>
                    <a:pt x="1" y="6645"/>
                  </a:lnTo>
                  <a:cubicBezTo>
                    <a:pt x="1" y="7518"/>
                    <a:pt x="713" y="8248"/>
                    <a:pt x="1604" y="8248"/>
                  </a:cubicBezTo>
                  <a:lnTo>
                    <a:pt x="8979" y="8248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1051650" y="10624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1051650" y="1162663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1051650" y="1262888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1051650" y="13630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1051650" y="14632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1051650" y="1563488"/>
              <a:ext cx="760700" cy="22300"/>
            </a:xfrm>
            <a:custGeom>
              <a:avLst/>
              <a:gdLst/>
              <a:ahLst/>
              <a:cxnLst/>
              <a:rect l="l" t="t" r="r" b="b"/>
              <a:pathLst>
                <a:path w="30428" h="892" fill="none" extrusionOk="0">
                  <a:moveTo>
                    <a:pt x="1" y="1"/>
                  </a:moveTo>
                  <a:lnTo>
                    <a:pt x="30428" y="1"/>
                  </a:lnTo>
                  <a:lnTo>
                    <a:pt x="30428" y="892"/>
                  </a:lnTo>
                  <a:lnTo>
                    <a:pt x="1" y="8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1051650" y="1663713"/>
              <a:ext cx="760700" cy="22275"/>
            </a:xfrm>
            <a:custGeom>
              <a:avLst/>
              <a:gdLst/>
              <a:ahLst/>
              <a:cxnLst/>
              <a:rect l="l" t="t" r="r" b="b"/>
              <a:pathLst>
                <a:path w="30428" h="891" fill="none" extrusionOk="0">
                  <a:moveTo>
                    <a:pt x="1" y="0"/>
                  </a:moveTo>
                  <a:lnTo>
                    <a:pt x="30428" y="0"/>
                  </a:lnTo>
                  <a:lnTo>
                    <a:pt x="30428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1051650" y="1782613"/>
              <a:ext cx="315350" cy="22300"/>
            </a:xfrm>
            <a:custGeom>
              <a:avLst/>
              <a:gdLst/>
              <a:ahLst/>
              <a:cxnLst/>
              <a:rect l="l" t="t" r="r" b="b"/>
              <a:pathLst>
                <a:path w="12614" h="892" fill="none" extrusionOk="0">
                  <a:moveTo>
                    <a:pt x="1" y="1"/>
                  </a:moveTo>
                  <a:lnTo>
                    <a:pt x="12613" y="1"/>
                  </a:lnTo>
                  <a:lnTo>
                    <a:pt x="12613" y="891"/>
                  </a:lnTo>
                  <a:lnTo>
                    <a:pt x="1" y="89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51650" y="1990163"/>
              <a:ext cx="393275" cy="0"/>
            </a:xfrm>
            <a:custGeom>
              <a:avLst/>
              <a:gdLst/>
              <a:ahLst/>
              <a:cxnLst/>
              <a:rect l="l" t="t" r="r" b="b"/>
              <a:pathLst>
                <a:path w="15731" fill="none" extrusionOk="0">
                  <a:moveTo>
                    <a:pt x="1" y="0"/>
                  </a:moveTo>
                  <a:lnTo>
                    <a:pt x="15731" y="0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7"/>
          <p:cNvGrpSpPr/>
          <p:nvPr/>
        </p:nvGrpSpPr>
        <p:grpSpPr>
          <a:xfrm>
            <a:off x="1701625" y="2135638"/>
            <a:ext cx="875600" cy="1088925"/>
            <a:chOff x="5962175" y="478150"/>
            <a:chExt cx="875600" cy="1088925"/>
          </a:xfrm>
        </p:grpSpPr>
        <p:sp>
          <p:nvSpPr>
            <p:cNvPr id="430" name="Google Shape;430;p37"/>
            <p:cNvSpPr/>
            <p:nvPr/>
          </p:nvSpPr>
          <p:spPr>
            <a:xfrm>
              <a:off x="6095350" y="582825"/>
              <a:ext cx="504600" cy="504600"/>
            </a:xfrm>
            <a:custGeom>
              <a:avLst/>
              <a:gdLst/>
              <a:ahLst/>
              <a:cxnLst/>
              <a:rect l="l" t="t" r="r" b="b"/>
              <a:pathLst>
                <a:path w="20184" h="20184" extrusionOk="0">
                  <a:moveTo>
                    <a:pt x="10083" y="0"/>
                  </a:moveTo>
                  <a:lnTo>
                    <a:pt x="10083" y="0"/>
                  </a:lnTo>
                  <a:cubicBezTo>
                    <a:pt x="15659" y="18"/>
                    <a:pt x="20166" y="4525"/>
                    <a:pt x="20184" y="10101"/>
                  </a:cubicBezTo>
                  <a:lnTo>
                    <a:pt x="20184" y="10101"/>
                  </a:lnTo>
                  <a:cubicBezTo>
                    <a:pt x="20166" y="15659"/>
                    <a:pt x="15659" y="20166"/>
                    <a:pt x="10083" y="20184"/>
                  </a:cubicBezTo>
                  <a:lnTo>
                    <a:pt x="10083" y="20184"/>
                  </a:lnTo>
                  <a:cubicBezTo>
                    <a:pt x="4525" y="20166"/>
                    <a:pt x="0" y="15659"/>
                    <a:pt x="0" y="10101"/>
                  </a:cubicBezTo>
                  <a:lnTo>
                    <a:pt x="0" y="10101"/>
                  </a:lnTo>
                  <a:cubicBezTo>
                    <a:pt x="0" y="4525"/>
                    <a:pt x="4525" y="18"/>
                    <a:pt x="1008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501075" y="1086075"/>
              <a:ext cx="145650" cy="186625"/>
            </a:xfrm>
            <a:custGeom>
              <a:avLst/>
              <a:gdLst/>
              <a:ahLst/>
              <a:cxnLst/>
              <a:rect l="l" t="t" r="r" b="b"/>
              <a:pathLst>
                <a:path w="5826" h="7465" extrusionOk="0">
                  <a:moveTo>
                    <a:pt x="0" y="1176"/>
                  </a:moveTo>
                  <a:lnTo>
                    <a:pt x="1888" y="0"/>
                  </a:lnTo>
                  <a:lnTo>
                    <a:pt x="5825" y="6289"/>
                  </a:lnTo>
                  <a:lnTo>
                    <a:pt x="3937" y="746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5962175" y="478150"/>
              <a:ext cx="742450" cy="742000"/>
            </a:xfrm>
            <a:custGeom>
              <a:avLst/>
              <a:gdLst/>
              <a:ahLst/>
              <a:cxnLst/>
              <a:rect l="l" t="t" r="r" b="b"/>
              <a:pathLst>
                <a:path w="29698" h="29680" extrusionOk="0">
                  <a:moveTo>
                    <a:pt x="15410" y="1"/>
                  </a:moveTo>
                  <a:cubicBezTo>
                    <a:pt x="9638" y="1"/>
                    <a:pt x="4419" y="3475"/>
                    <a:pt x="2210" y="8819"/>
                  </a:cubicBezTo>
                  <a:cubicBezTo>
                    <a:pt x="1" y="14146"/>
                    <a:pt x="1230" y="20291"/>
                    <a:pt x="5309" y="24371"/>
                  </a:cubicBezTo>
                  <a:cubicBezTo>
                    <a:pt x="9389" y="28468"/>
                    <a:pt x="15535" y="29680"/>
                    <a:pt x="20879" y="27471"/>
                  </a:cubicBezTo>
                  <a:cubicBezTo>
                    <a:pt x="26206" y="25262"/>
                    <a:pt x="29697" y="20060"/>
                    <a:pt x="29697" y="14288"/>
                  </a:cubicBezTo>
                  <a:cubicBezTo>
                    <a:pt x="29697" y="6396"/>
                    <a:pt x="23302" y="1"/>
                    <a:pt x="15410" y="1"/>
                  </a:cubicBezTo>
                  <a:close/>
                  <a:moveTo>
                    <a:pt x="15410" y="24068"/>
                  </a:moveTo>
                  <a:cubicBezTo>
                    <a:pt x="11455" y="24068"/>
                    <a:pt x="7875" y="21681"/>
                    <a:pt x="6360" y="18029"/>
                  </a:cubicBezTo>
                  <a:cubicBezTo>
                    <a:pt x="4846" y="14359"/>
                    <a:pt x="5684" y="10155"/>
                    <a:pt x="8480" y="7358"/>
                  </a:cubicBezTo>
                  <a:cubicBezTo>
                    <a:pt x="11277" y="4544"/>
                    <a:pt x="15499" y="3706"/>
                    <a:pt x="19151" y="5221"/>
                  </a:cubicBezTo>
                  <a:cubicBezTo>
                    <a:pt x="22821" y="6735"/>
                    <a:pt x="25208" y="10315"/>
                    <a:pt x="25208" y="14270"/>
                  </a:cubicBezTo>
                  <a:cubicBezTo>
                    <a:pt x="25208" y="19686"/>
                    <a:pt x="20826" y="24068"/>
                    <a:pt x="15410" y="2406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6581675" y="1224575"/>
              <a:ext cx="256100" cy="342500"/>
            </a:xfrm>
            <a:custGeom>
              <a:avLst/>
              <a:gdLst/>
              <a:ahLst/>
              <a:cxnLst/>
              <a:rect l="l" t="t" r="r" b="b"/>
              <a:pathLst>
                <a:path w="10244" h="13700" extrusionOk="0">
                  <a:moveTo>
                    <a:pt x="9086" y="13148"/>
                  </a:moveTo>
                  <a:lnTo>
                    <a:pt x="9086" y="13148"/>
                  </a:lnTo>
                  <a:cubicBezTo>
                    <a:pt x="8177" y="13700"/>
                    <a:pt x="6984" y="13433"/>
                    <a:pt x="6414" y="12542"/>
                  </a:cubicBezTo>
                  <a:lnTo>
                    <a:pt x="571" y="3243"/>
                  </a:lnTo>
                  <a:cubicBezTo>
                    <a:pt x="1" y="2334"/>
                    <a:pt x="286" y="1141"/>
                    <a:pt x="1194" y="571"/>
                  </a:cubicBezTo>
                  <a:lnTo>
                    <a:pt x="1194" y="571"/>
                  </a:lnTo>
                  <a:cubicBezTo>
                    <a:pt x="2085" y="1"/>
                    <a:pt x="3278" y="286"/>
                    <a:pt x="3848" y="1176"/>
                  </a:cubicBezTo>
                  <a:lnTo>
                    <a:pt x="9692" y="10476"/>
                  </a:lnTo>
                  <a:cubicBezTo>
                    <a:pt x="10244" y="11384"/>
                    <a:pt x="9977" y="12578"/>
                    <a:pt x="9086" y="1314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6203125" y="760525"/>
              <a:ext cx="320675" cy="185725"/>
            </a:xfrm>
            <a:custGeom>
              <a:avLst/>
              <a:gdLst/>
              <a:ahLst/>
              <a:cxnLst/>
              <a:rect l="l" t="t" r="r" b="b"/>
              <a:pathLst>
                <a:path w="12827" h="7429" extrusionOk="0">
                  <a:moveTo>
                    <a:pt x="0" y="4525"/>
                  </a:moveTo>
                  <a:lnTo>
                    <a:pt x="2494" y="7429"/>
                  </a:lnTo>
                  <a:cubicBezTo>
                    <a:pt x="2494" y="7429"/>
                    <a:pt x="5558" y="1782"/>
                    <a:pt x="12827" y="0"/>
                  </a:cubicBezTo>
                  <a:cubicBezTo>
                    <a:pt x="12827" y="0"/>
                    <a:pt x="6039" y="89"/>
                    <a:pt x="2334" y="60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7701156" y="1589321"/>
            <a:ext cx="612965" cy="612965"/>
            <a:chOff x="5208200" y="980975"/>
            <a:chExt cx="440475" cy="440475"/>
          </a:xfrm>
        </p:grpSpPr>
        <p:sp>
          <p:nvSpPr>
            <p:cNvPr id="436" name="Google Shape;436;p37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37"/>
          <p:cNvSpPr/>
          <p:nvPr/>
        </p:nvSpPr>
        <p:spPr>
          <a:xfrm>
            <a:off x="830238" y="3140280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1287513" y="2770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2039913" y="74261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7"/>
          <p:cNvSpPr/>
          <p:nvPr/>
        </p:nvSpPr>
        <p:spPr>
          <a:xfrm rot="-1685758">
            <a:off x="724953" y="2780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6522182" y="1124566"/>
            <a:ext cx="953591" cy="334099"/>
            <a:chOff x="2271950" y="2722775"/>
            <a:chExt cx="575875" cy="201775"/>
          </a:xfrm>
        </p:grpSpPr>
        <p:sp>
          <p:nvSpPr>
            <p:cNvPr id="443" name="Google Shape;443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7"/>
          <p:cNvGrpSpPr/>
          <p:nvPr/>
        </p:nvGrpSpPr>
        <p:grpSpPr>
          <a:xfrm>
            <a:off x="7618297" y="3712639"/>
            <a:ext cx="695830" cy="243805"/>
            <a:chOff x="2271950" y="2722775"/>
            <a:chExt cx="575875" cy="201775"/>
          </a:xfrm>
        </p:grpSpPr>
        <p:sp>
          <p:nvSpPr>
            <p:cNvPr id="449" name="Google Shape;449;p37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Google Shape;454;p37"/>
          <p:cNvSpPr/>
          <p:nvPr/>
        </p:nvSpPr>
        <p:spPr>
          <a:xfrm>
            <a:off x="2039926" y="390146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2810726" y="803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012013" y="417420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7"/>
          <p:cNvSpPr/>
          <p:nvPr/>
        </p:nvSpPr>
        <p:spPr>
          <a:xfrm rot="7201932">
            <a:off x="1637012" y="3349078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7140551" y="342741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/>
          <p:nvPr/>
        </p:nvSpPr>
        <p:spPr>
          <a:xfrm rot="7198898">
            <a:off x="7188899" y="21191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7"/>
          <p:cNvSpPr/>
          <p:nvPr/>
        </p:nvSpPr>
        <p:spPr>
          <a:xfrm rot="7201932">
            <a:off x="7821662" y="2772440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7"/>
          <p:cNvSpPr/>
          <p:nvPr/>
        </p:nvSpPr>
        <p:spPr>
          <a:xfrm rot="7198898">
            <a:off x="838849" y="3636219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7"/>
          <p:cNvSpPr/>
          <p:nvPr/>
        </p:nvSpPr>
        <p:spPr>
          <a:xfrm rot="-1685758">
            <a:off x="7151203" y="18657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6647613" y="8564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7"/>
          <p:cNvGrpSpPr/>
          <p:nvPr/>
        </p:nvGrpSpPr>
        <p:grpSpPr>
          <a:xfrm rot="5400000">
            <a:off x="7461288" y="4014463"/>
            <a:ext cx="65475" cy="397950"/>
            <a:chOff x="2551425" y="1409425"/>
            <a:chExt cx="65475" cy="397950"/>
          </a:xfrm>
        </p:grpSpPr>
        <p:sp>
          <p:nvSpPr>
            <p:cNvPr id="465" name="Google Shape;465;p37"/>
            <p:cNvSpPr/>
            <p:nvPr/>
          </p:nvSpPr>
          <p:spPr>
            <a:xfrm>
              <a:off x="2568775" y="1499550"/>
              <a:ext cx="36100" cy="30850"/>
            </a:xfrm>
            <a:custGeom>
              <a:avLst/>
              <a:gdLst/>
              <a:ahLst/>
              <a:cxnLst/>
              <a:rect l="l" t="t" r="r" b="b"/>
              <a:pathLst>
                <a:path w="1444" h="1234" extrusionOk="0">
                  <a:moveTo>
                    <a:pt x="621" y="0"/>
                  </a:moveTo>
                  <a:cubicBezTo>
                    <a:pt x="304" y="0"/>
                    <a:pt x="1" y="248"/>
                    <a:pt x="1" y="610"/>
                  </a:cubicBezTo>
                  <a:cubicBezTo>
                    <a:pt x="1" y="949"/>
                    <a:pt x="268" y="1234"/>
                    <a:pt x="607" y="1234"/>
                  </a:cubicBezTo>
                  <a:cubicBezTo>
                    <a:pt x="1159" y="1234"/>
                    <a:pt x="1444" y="575"/>
                    <a:pt x="1052" y="183"/>
                  </a:cubicBezTo>
                  <a:cubicBezTo>
                    <a:pt x="926" y="56"/>
                    <a:pt x="772" y="0"/>
                    <a:pt x="62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2559875" y="1490575"/>
              <a:ext cx="57025" cy="48750"/>
            </a:xfrm>
            <a:custGeom>
              <a:avLst/>
              <a:gdLst/>
              <a:ahLst/>
              <a:cxnLst/>
              <a:rect l="l" t="t" r="r" b="b"/>
              <a:pathLst>
                <a:path w="2281" h="1950" extrusionOk="0">
                  <a:moveTo>
                    <a:pt x="984" y="96"/>
                  </a:moveTo>
                  <a:cubicBezTo>
                    <a:pt x="1772" y="96"/>
                    <a:pt x="2169" y="1046"/>
                    <a:pt x="1622" y="1611"/>
                  </a:cubicBezTo>
                  <a:cubicBezTo>
                    <a:pt x="1435" y="1797"/>
                    <a:pt x="1207" y="1880"/>
                    <a:pt x="984" y="1880"/>
                  </a:cubicBezTo>
                  <a:cubicBezTo>
                    <a:pt x="525" y="1880"/>
                    <a:pt x="90" y="1527"/>
                    <a:pt x="90" y="987"/>
                  </a:cubicBezTo>
                  <a:cubicBezTo>
                    <a:pt x="90" y="488"/>
                    <a:pt x="482" y="96"/>
                    <a:pt x="963" y="96"/>
                  </a:cubicBezTo>
                  <a:cubicBezTo>
                    <a:pt x="970" y="96"/>
                    <a:pt x="977" y="96"/>
                    <a:pt x="984" y="96"/>
                  </a:cubicBezTo>
                  <a:close/>
                  <a:moveTo>
                    <a:pt x="979" y="0"/>
                  </a:moveTo>
                  <a:cubicBezTo>
                    <a:pt x="481" y="0"/>
                    <a:pt x="1" y="391"/>
                    <a:pt x="1" y="969"/>
                  </a:cubicBezTo>
                  <a:cubicBezTo>
                    <a:pt x="1" y="1504"/>
                    <a:pt x="428" y="1949"/>
                    <a:pt x="963" y="1949"/>
                  </a:cubicBezTo>
                  <a:cubicBezTo>
                    <a:pt x="1835" y="1949"/>
                    <a:pt x="2281" y="898"/>
                    <a:pt x="1657" y="292"/>
                  </a:cubicBezTo>
                  <a:cubicBezTo>
                    <a:pt x="1461" y="90"/>
                    <a:pt x="1218" y="0"/>
                    <a:pt x="97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2568775" y="1418400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0"/>
                  </a:moveTo>
                  <a:cubicBezTo>
                    <a:pt x="299" y="0"/>
                    <a:pt x="1" y="243"/>
                    <a:pt x="1" y="614"/>
                  </a:cubicBezTo>
                  <a:cubicBezTo>
                    <a:pt x="1" y="952"/>
                    <a:pt x="268" y="1220"/>
                    <a:pt x="607" y="1238"/>
                  </a:cubicBezTo>
                  <a:cubicBezTo>
                    <a:pt x="1159" y="1238"/>
                    <a:pt x="1444" y="578"/>
                    <a:pt x="1052" y="186"/>
                  </a:cubicBezTo>
                  <a:cubicBezTo>
                    <a:pt x="923" y="58"/>
                    <a:pt x="766" y="0"/>
                    <a:pt x="61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2559875" y="1409425"/>
              <a:ext cx="56900" cy="48400"/>
            </a:xfrm>
            <a:custGeom>
              <a:avLst/>
              <a:gdLst/>
              <a:ahLst/>
              <a:cxnLst/>
              <a:rect l="l" t="t" r="r" b="b"/>
              <a:pathLst>
                <a:path w="2276" h="1936" extrusionOk="0">
                  <a:moveTo>
                    <a:pt x="984" y="100"/>
                  </a:moveTo>
                  <a:cubicBezTo>
                    <a:pt x="1772" y="100"/>
                    <a:pt x="2169" y="1049"/>
                    <a:pt x="1604" y="1614"/>
                  </a:cubicBezTo>
                  <a:cubicBezTo>
                    <a:pt x="1426" y="1798"/>
                    <a:pt x="1204" y="1880"/>
                    <a:pt x="985" y="1880"/>
                  </a:cubicBezTo>
                  <a:cubicBezTo>
                    <a:pt x="524" y="1880"/>
                    <a:pt x="78" y="1517"/>
                    <a:pt x="90" y="973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0"/>
                  </a:moveTo>
                  <a:cubicBezTo>
                    <a:pt x="476" y="0"/>
                    <a:pt x="1" y="386"/>
                    <a:pt x="1" y="973"/>
                  </a:cubicBezTo>
                  <a:cubicBezTo>
                    <a:pt x="1" y="1507"/>
                    <a:pt x="428" y="1935"/>
                    <a:pt x="963" y="1935"/>
                  </a:cubicBezTo>
                  <a:cubicBezTo>
                    <a:pt x="970" y="1935"/>
                    <a:pt x="977" y="1935"/>
                    <a:pt x="984" y="1935"/>
                  </a:cubicBezTo>
                  <a:cubicBezTo>
                    <a:pt x="1843" y="1935"/>
                    <a:pt x="2276" y="897"/>
                    <a:pt x="1657" y="296"/>
                  </a:cubicBezTo>
                  <a:cubicBezTo>
                    <a:pt x="1459" y="92"/>
                    <a:pt x="1213" y="0"/>
                    <a:pt x="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2568775" y="1588075"/>
              <a:ext cx="36100" cy="30950"/>
            </a:xfrm>
            <a:custGeom>
              <a:avLst/>
              <a:gdLst/>
              <a:ahLst/>
              <a:cxnLst/>
              <a:rect l="l" t="t" r="r" b="b"/>
              <a:pathLst>
                <a:path w="1444" h="1238" extrusionOk="0">
                  <a:moveTo>
                    <a:pt x="613" y="1"/>
                  </a:moveTo>
                  <a:cubicBezTo>
                    <a:pt x="299" y="1"/>
                    <a:pt x="1" y="243"/>
                    <a:pt x="1" y="614"/>
                  </a:cubicBezTo>
                  <a:cubicBezTo>
                    <a:pt x="1" y="953"/>
                    <a:pt x="268" y="1220"/>
                    <a:pt x="607" y="1238"/>
                  </a:cubicBezTo>
                  <a:cubicBezTo>
                    <a:pt x="1159" y="1238"/>
                    <a:pt x="1444" y="579"/>
                    <a:pt x="1052" y="187"/>
                  </a:cubicBezTo>
                  <a:cubicBezTo>
                    <a:pt x="923" y="58"/>
                    <a:pt x="766" y="1"/>
                    <a:pt x="6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559875" y="1579100"/>
              <a:ext cx="57025" cy="48850"/>
            </a:xfrm>
            <a:custGeom>
              <a:avLst/>
              <a:gdLst/>
              <a:ahLst/>
              <a:cxnLst/>
              <a:rect l="l" t="t" r="r" b="b"/>
              <a:pathLst>
                <a:path w="2281" h="1954" extrusionOk="0">
                  <a:moveTo>
                    <a:pt x="984" y="100"/>
                  </a:moveTo>
                  <a:cubicBezTo>
                    <a:pt x="1772" y="100"/>
                    <a:pt x="2169" y="1050"/>
                    <a:pt x="1622" y="1615"/>
                  </a:cubicBezTo>
                  <a:cubicBezTo>
                    <a:pt x="1438" y="1793"/>
                    <a:pt x="1213" y="1873"/>
                    <a:pt x="992" y="1873"/>
                  </a:cubicBezTo>
                  <a:cubicBezTo>
                    <a:pt x="531" y="1873"/>
                    <a:pt x="90" y="1522"/>
                    <a:pt x="90" y="991"/>
                  </a:cubicBezTo>
                  <a:cubicBezTo>
                    <a:pt x="90" y="492"/>
                    <a:pt x="482" y="100"/>
                    <a:pt x="963" y="100"/>
                  </a:cubicBezTo>
                  <a:cubicBezTo>
                    <a:pt x="970" y="100"/>
                    <a:pt x="977" y="100"/>
                    <a:pt x="984" y="100"/>
                  </a:cubicBezTo>
                  <a:close/>
                  <a:moveTo>
                    <a:pt x="971" y="1"/>
                  </a:moveTo>
                  <a:cubicBezTo>
                    <a:pt x="476" y="1"/>
                    <a:pt x="1" y="386"/>
                    <a:pt x="1" y="973"/>
                  </a:cubicBezTo>
                  <a:cubicBezTo>
                    <a:pt x="1" y="1508"/>
                    <a:pt x="428" y="1935"/>
                    <a:pt x="963" y="1953"/>
                  </a:cubicBezTo>
                  <a:cubicBezTo>
                    <a:pt x="1835" y="1953"/>
                    <a:pt x="2281" y="902"/>
                    <a:pt x="1657" y="296"/>
                  </a:cubicBezTo>
                  <a:cubicBezTo>
                    <a:pt x="1459" y="92"/>
                    <a:pt x="1213" y="1"/>
                    <a:pt x="97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2563450" y="1679125"/>
              <a:ext cx="35650" cy="30950"/>
            </a:xfrm>
            <a:custGeom>
              <a:avLst/>
              <a:gdLst/>
              <a:ahLst/>
              <a:cxnLst/>
              <a:rect l="l" t="t" r="r" b="b"/>
              <a:pathLst>
                <a:path w="1426" h="1238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3" y="1180"/>
                    <a:pt x="660" y="1238"/>
                    <a:pt x="813" y="1238"/>
                  </a:cubicBezTo>
                  <a:cubicBezTo>
                    <a:pt x="1127" y="1238"/>
                    <a:pt x="1425" y="995"/>
                    <a:pt x="1425" y="624"/>
                  </a:cubicBezTo>
                  <a:cubicBezTo>
                    <a:pt x="1425" y="286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2551425" y="1670225"/>
              <a:ext cx="56575" cy="48750"/>
            </a:xfrm>
            <a:custGeom>
              <a:avLst/>
              <a:gdLst/>
              <a:ahLst/>
              <a:cxnLst/>
              <a:rect l="l" t="t" r="r" b="b"/>
              <a:pathLst>
                <a:path w="2263" h="1950" extrusionOk="0">
                  <a:moveTo>
                    <a:pt x="1278" y="73"/>
                  </a:moveTo>
                  <a:cubicBezTo>
                    <a:pt x="1739" y="73"/>
                    <a:pt x="2186" y="437"/>
                    <a:pt x="2173" y="980"/>
                  </a:cubicBezTo>
                  <a:cubicBezTo>
                    <a:pt x="2173" y="1461"/>
                    <a:pt x="1782" y="1853"/>
                    <a:pt x="1301" y="1853"/>
                  </a:cubicBez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37" y="155"/>
                    <a:pt x="1059" y="73"/>
                    <a:pt x="1278" y="73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51"/>
                    <a:pt x="606" y="1657"/>
                  </a:cubicBezTo>
                  <a:cubicBezTo>
                    <a:pt x="802" y="1859"/>
                    <a:pt x="1045" y="1949"/>
                    <a:pt x="1284" y="1949"/>
                  </a:cubicBezTo>
                  <a:cubicBezTo>
                    <a:pt x="1782" y="1949"/>
                    <a:pt x="2263" y="1558"/>
                    <a:pt x="2263" y="980"/>
                  </a:cubicBezTo>
                  <a:cubicBezTo>
                    <a:pt x="2263" y="446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2563450" y="1767750"/>
              <a:ext cx="35650" cy="30850"/>
            </a:xfrm>
            <a:custGeom>
              <a:avLst/>
              <a:gdLst/>
              <a:ahLst/>
              <a:cxnLst/>
              <a:rect l="l" t="t" r="r" b="b"/>
              <a:pathLst>
                <a:path w="1426" h="1234" extrusionOk="0">
                  <a:moveTo>
                    <a:pt x="820" y="1"/>
                  </a:moveTo>
                  <a:cubicBezTo>
                    <a:pt x="267" y="1"/>
                    <a:pt x="0" y="660"/>
                    <a:pt x="374" y="1052"/>
                  </a:cubicBezTo>
                  <a:cubicBezTo>
                    <a:pt x="500" y="1177"/>
                    <a:pt x="653" y="1234"/>
                    <a:pt x="803" y="1234"/>
                  </a:cubicBezTo>
                  <a:cubicBezTo>
                    <a:pt x="1121" y="1234"/>
                    <a:pt x="1425" y="982"/>
                    <a:pt x="1425" y="606"/>
                  </a:cubicBezTo>
                  <a:cubicBezTo>
                    <a:pt x="1425" y="268"/>
                    <a:pt x="1158" y="1"/>
                    <a:pt x="820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551425" y="1758850"/>
              <a:ext cx="56575" cy="48525"/>
            </a:xfrm>
            <a:custGeom>
              <a:avLst/>
              <a:gdLst/>
              <a:ahLst/>
              <a:cxnLst/>
              <a:rect l="l" t="t" r="r" b="b"/>
              <a:pathLst>
                <a:path w="2263" h="1941" extrusionOk="0">
                  <a:moveTo>
                    <a:pt x="1284" y="69"/>
                  </a:moveTo>
                  <a:cubicBezTo>
                    <a:pt x="1738" y="69"/>
                    <a:pt x="2173" y="423"/>
                    <a:pt x="2173" y="962"/>
                  </a:cubicBezTo>
                  <a:cubicBezTo>
                    <a:pt x="2191" y="1461"/>
                    <a:pt x="1799" y="1853"/>
                    <a:pt x="1301" y="1871"/>
                  </a:cubicBezTo>
                  <a:lnTo>
                    <a:pt x="1301" y="1853"/>
                  </a:lnTo>
                  <a:cubicBezTo>
                    <a:pt x="1293" y="1853"/>
                    <a:pt x="1286" y="1853"/>
                    <a:pt x="1279" y="1853"/>
                  </a:cubicBezTo>
                  <a:cubicBezTo>
                    <a:pt x="491" y="1853"/>
                    <a:pt x="94" y="904"/>
                    <a:pt x="659" y="339"/>
                  </a:cubicBezTo>
                  <a:cubicBezTo>
                    <a:pt x="840" y="153"/>
                    <a:pt x="1064" y="69"/>
                    <a:pt x="1284" y="69"/>
                  </a:cubicBezTo>
                  <a:close/>
                  <a:moveTo>
                    <a:pt x="1301" y="0"/>
                  </a:moveTo>
                  <a:cubicBezTo>
                    <a:pt x="428" y="0"/>
                    <a:pt x="0" y="1034"/>
                    <a:pt x="606" y="1657"/>
                  </a:cubicBezTo>
                  <a:cubicBezTo>
                    <a:pt x="801" y="1853"/>
                    <a:pt x="1043" y="1941"/>
                    <a:pt x="1281" y="1941"/>
                  </a:cubicBezTo>
                  <a:cubicBezTo>
                    <a:pt x="1780" y="1941"/>
                    <a:pt x="2263" y="1554"/>
                    <a:pt x="2263" y="962"/>
                  </a:cubicBezTo>
                  <a:cubicBezTo>
                    <a:pt x="2263" y="428"/>
                    <a:pt x="1835" y="0"/>
                    <a:pt x="130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7"/>
          <p:cNvSpPr/>
          <p:nvPr/>
        </p:nvSpPr>
        <p:spPr>
          <a:xfrm>
            <a:off x="8021301" y="7426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6661124" y="25315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0" name="Google Shape;480;p37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1" name="Google Shape;481;p37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82" name="Google Shape;482;p3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83" name="Google Shape;483;p3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>
            <a:off x="3185561" y="2770463"/>
            <a:ext cx="2772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8"/>
          <p:cNvSpPr/>
          <p:nvPr/>
        </p:nvSpPr>
        <p:spPr>
          <a:xfrm>
            <a:off x="46638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9" name="Google Shape;499;p38"/>
          <p:cNvCxnSpPr/>
          <p:nvPr/>
        </p:nvCxnSpPr>
        <p:spPr>
          <a:xfrm>
            <a:off x="55794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0" name="Google Shape;500;p38"/>
          <p:cNvSpPr/>
          <p:nvPr/>
        </p:nvSpPr>
        <p:spPr>
          <a:xfrm>
            <a:off x="8061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1" name="Google Shape;501;p38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38"/>
          <p:cNvSpPr/>
          <p:nvPr/>
        </p:nvSpPr>
        <p:spPr>
          <a:xfrm>
            <a:off x="4663811" y="34193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p38"/>
          <p:cNvCxnSpPr/>
          <p:nvPr/>
        </p:nvCxnSpPr>
        <p:spPr>
          <a:xfrm>
            <a:off x="5579436" y="37310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38"/>
          <p:cNvSpPr/>
          <p:nvPr/>
        </p:nvSpPr>
        <p:spPr>
          <a:xfrm>
            <a:off x="806111" y="1676771"/>
            <a:ext cx="711900" cy="711808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8"/>
          <p:cNvSpPr txBox="1">
            <a:spLocks noGrp="1"/>
          </p:cNvSpPr>
          <p:nvPr>
            <p:ph type="title" idx="15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</a:t>
            </a:r>
            <a:r>
              <a:rPr lang="en" dirty="0" smtClean="0"/>
              <a:t>angkah analisa data</a:t>
            </a:r>
            <a:endParaRPr dirty="0"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1691919" y="1420205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PERSIAPAN DATA</a:t>
            </a:r>
            <a:endParaRPr dirty="0"/>
          </a:p>
        </p:txBody>
      </p:sp>
      <p:sp>
        <p:nvSpPr>
          <p:cNvPr id="508" name="Google Shape;508;p38"/>
          <p:cNvSpPr txBox="1">
            <a:spLocks noGrp="1"/>
          </p:cNvSpPr>
          <p:nvPr>
            <p:ph type="title" idx="2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509" name="Google Shape;509;p38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Google Shape;510;p38"/>
          <p:cNvSpPr txBox="1">
            <a:spLocks noGrp="1"/>
          </p:cNvSpPr>
          <p:nvPr>
            <p:ph type="title" idx="3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EKSPLORASI DATA</a:t>
            </a:r>
            <a:endParaRPr dirty="0"/>
          </a:p>
        </p:txBody>
      </p:sp>
      <p:sp>
        <p:nvSpPr>
          <p:cNvPr id="512" name="Google Shape;512;p38"/>
          <p:cNvSpPr txBox="1">
            <a:spLocks noGrp="1"/>
          </p:cNvSpPr>
          <p:nvPr>
            <p:ph type="title" idx="5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title" idx="6"/>
          </p:nvPr>
        </p:nvSpPr>
        <p:spPr>
          <a:xfrm>
            <a:off x="1645200" y="3118950"/>
            <a:ext cx="27744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PRE-PROCESSING</a:t>
            </a:r>
            <a:endParaRPr dirty="0"/>
          </a:p>
        </p:txBody>
      </p:sp>
      <p:sp>
        <p:nvSpPr>
          <p:cNvPr id="515" name="Google Shape;515;p38"/>
          <p:cNvSpPr txBox="1">
            <a:spLocks noGrp="1"/>
          </p:cNvSpPr>
          <p:nvPr>
            <p:ph type="title" idx="8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6" name="Google Shape;516;p38"/>
          <p:cNvSpPr txBox="1">
            <a:spLocks noGrp="1"/>
          </p:cNvSpPr>
          <p:nvPr>
            <p:ph type="title" idx="9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Pembuatan</a:t>
            </a:r>
            <a:r>
              <a:rPr lang="en" dirty="0" smtClean="0"/>
              <a:t> Model</a:t>
            </a:r>
            <a:endParaRPr dirty="0"/>
          </a:p>
        </p:txBody>
      </p:sp>
      <p:sp>
        <p:nvSpPr>
          <p:cNvPr id="518" name="Google Shape;518;p38"/>
          <p:cNvSpPr txBox="1">
            <a:spLocks noGrp="1"/>
          </p:cNvSpPr>
          <p:nvPr>
            <p:ph type="title" idx="14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0" name="Google Shape;520;p38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8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8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3" name="Google Shape;523;p38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4" name="Google Shape;524;p38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25" name="Google Shape;525;p3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26" name="Google Shape;526;p3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8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7450613" y="136080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7671697" y="886552"/>
            <a:ext cx="695830" cy="243805"/>
            <a:chOff x="2271950" y="2722775"/>
            <a:chExt cx="575875" cy="201775"/>
          </a:xfrm>
        </p:grpSpPr>
        <p:sp>
          <p:nvSpPr>
            <p:cNvPr id="538" name="Google Shape;538;p38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 rot="-1685758">
            <a:off x="8157103" y="15712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7401588" y="76482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116751" y="2689056"/>
            <a:ext cx="140247" cy="141086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8116751" y="325525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 rot="-1685758">
            <a:off x="7659553" y="31307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1167876" y="3061168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 rot="-1685758">
            <a:off x="933116" y="27827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706061" y="139048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Pandas,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pemrosesan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Matplotlib</a:t>
            </a:r>
            <a:r>
              <a:rPr lang="en-US" sz="1400" dirty="0"/>
              <a:t>,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dasar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visualisasi</a:t>
            </a:r>
            <a:r>
              <a:rPr lang="en-US" sz="1400" dirty="0"/>
              <a:t> data</a:t>
            </a:r>
          </a:p>
          <a:p>
            <a:r>
              <a:rPr lang="en-US" sz="1400" dirty="0" err="1"/>
              <a:t>Seaborn</a:t>
            </a:r>
            <a:r>
              <a:rPr lang="en-US" sz="1400" dirty="0"/>
              <a:t>, </a:t>
            </a:r>
            <a:r>
              <a:rPr lang="en-US" sz="1400" dirty="0" err="1"/>
              <a:t>digunakan</a:t>
            </a:r>
            <a:r>
              <a:rPr lang="en-US" sz="1400" dirty="0"/>
              <a:t> di </a:t>
            </a:r>
            <a:r>
              <a:rPr lang="en-US" sz="1400" dirty="0" err="1"/>
              <a:t>atas</a:t>
            </a:r>
            <a:r>
              <a:rPr lang="en-US" sz="1400" dirty="0"/>
              <a:t> </a:t>
            </a:r>
            <a:r>
              <a:rPr lang="en-US" sz="1400" dirty="0" err="1"/>
              <a:t>matplotlib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data </a:t>
            </a:r>
            <a:r>
              <a:rPr lang="en-US" sz="1400" dirty="0" err="1"/>
              <a:t>visualisasi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menarik</a:t>
            </a:r>
            <a:endParaRPr lang="en-US" sz="1400" dirty="0"/>
          </a:p>
          <a:p>
            <a:r>
              <a:rPr lang="en-US" sz="1400" dirty="0" err="1"/>
              <a:t>Scikit</a:t>
            </a:r>
            <a:r>
              <a:rPr lang="en-US" sz="1400" dirty="0"/>
              <a:t> - Learn,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mempersiapkan</a:t>
            </a:r>
            <a:r>
              <a:rPr lang="en-US" sz="1400" dirty="0"/>
              <a:t> data </a:t>
            </a:r>
            <a:r>
              <a:rPr lang="en-US" sz="1400" dirty="0" err="1"/>
              <a:t>sebelum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permodelan</a:t>
            </a:r>
            <a:endParaRPr lang="en-US" sz="1400" dirty="0"/>
          </a:p>
          <a:p>
            <a:r>
              <a:rPr lang="en-US" sz="1400" dirty="0" err="1"/>
              <a:t>kmodes</a:t>
            </a:r>
            <a:r>
              <a:rPr lang="en-US" sz="1400" dirty="0"/>
              <a:t>,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permodelan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 K-Modes </a:t>
            </a:r>
            <a:r>
              <a:rPr lang="en-US" sz="1400" dirty="0" err="1"/>
              <a:t>dan</a:t>
            </a:r>
            <a:r>
              <a:rPr lang="en-US" sz="1400" dirty="0"/>
              <a:t> K-Prototypes.</a:t>
            </a:r>
          </a:p>
          <a:p>
            <a:r>
              <a:rPr lang="en-US" sz="1400" dirty="0"/>
              <a:t>Pickle,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penyimpanan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model yang </a:t>
            </a:r>
            <a:r>
              <a:rPr lang="en-US" sz="1400" dirty="0" err="1"/>
              <a:t>akan</a:t>
            </a:r>
            <a:r>
              <a:rPr lang="en-US" sz="1400" dirty="0"/>
              <a:t> di </a:t>
            </a:r>
            <a:r>
              <a:rPr lang="en-US" sz="1400" dirty="0" err="1"/>
              <a:t>buat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ersiapan package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</a:t>
            </a:r>
            <a:r>
              <a:rPr lang="en" dirty="0" smtClean="0"/>
              <a:t>ersiapan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Customer ID: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CUST-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tentunya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: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data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Wanita</a:t>
            </a:r>
            <a:endParaRPr lang="en-US" dirty="0"/>
          </a:p>
          <a:p>
            <a:r>
              <a:rPr lang="en-US" dirty="0" err="1"/>
              <a:t>Umur</a:t>
            </a:r>
            <a:r>
              <a:rPr lang="en-US" dirty="0"/>
              <a:t>: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angka</a:t>
            </a:r>
            <a:endParaRPr lang="en-US" dirty="0"/>
          </a:p>
          <a:p>
            <a:r>
              <a:rPr lang="en-US" dirty="0" err="1"/>
              <a:t>Profesi</a:t>
            </a:r>
            <a:r>
              <a:rPr lang="en-US" dirty="0"/>
              <a:t>: </a:t>
            </a:r>
            <a:r>
              <a:rPr lang="en-US" dirty="0" err="1"/>
              <a:t>Profesi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Wiraswasta</a:t>
            </a:r>
            <a:r>
              <a:rPr lang="en-US" dirty="0"/>
              <a:t>, </a:t>
            </a:r>
            <a:r>
              <a:rPr lang="en-US" dirty="0" err="1"/>
              <a:t>Pelajar</a:t>
            </a:r>
            <a:r>
              <a:rPr lang="en-US" dirty="0"/>
              <a:t>, Professional, </a:t>
            </a:r>
            <a:r>
              <a:rPr lang="en-US" dirty="0" err="1"/>
              <a:t>Ibu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  <a:p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Residen</a:t>
            </a:r>
            <a:r>
              <a:rPr lang="en-US" dirty="0"/>
              <a:t>: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dataset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: Cluster </a:t>
            </a:r>
            <a:r>
              <a:rPr lang="en-US" dirty="0" err="1"/>
              <a:t>dan</a:t>
            </a:r>
            <a:r>
              <a:rPr lang="en-US" dirty="0"/>
              <a:t> Sector.</a:t>
            </a:r>
          </a:p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Setahun</a:t>
            </a:r>
            <a:r>
              <a:rPr lang="en-US" dirty="0"/>
              <a:t>: </a:t>
            </a:r>
            <a:r>
              <a:rPr lang="en-US" dirty="0" err="1"/>
              <a:t>Merupakan</a:t>
            </a:r>
            <a:r>
              <a:rPr lang="en-US" dirty="0"/>
              <a:t> total </a:t>
            </a:r>
            <a:r>
              <a:rPr lang="en-US" dirty="0" err="1"/>
              <a:t>belanja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Melihat</a:t>
            </a:r>
            <a:r>
              <a:rPr lang="en-US" dirty="0" smtClean="0"/>
              <a:t> data customer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7540"/>
            <a:ext cx="6034602" cy="240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2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946249" y="668817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/>
              <a:t>Membaca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Data</a:t>
            </a:r>
          </a:p>
        </p:txBody>
      </p:sp>
      <p:grpSp>
        <p:nvGrpSpPr>
          <p:cNvPr id="356" name="Google Shape;356;p36"/>
          <p:cNvGrpSpPr/>
          <p:nvPr/>
        </p:nvGrpSpPr>
        <p:grpSpPr>
          <a:xfrm rot="5400000">
            <a:off x="1071931" y="3617221"/>
            <a:ext cx="612965" cy="612965"/>
            <a:chOff x="5208200" y="980975"/>
            <a:chExt cx="440475" cy="440475"/>
          </a:xfrm>
        </p:grpSpPr>
        <p:sp>
          <p:nvSpPr>
            <p:cNvPr id="357" name="Google Shape;357;p36"/>
            <p:cNvSpPr/>
            <p:nvPr/>
          </p:nvSpPr>
          <p:spPr>
            <a:xfrm>
              <a:off x="5208200" y="980975"/>
              <a:ext cx="197300" cy="199975"/>
            </a:xfrm>
            <a:custGeom>
              <a:avLst/>
              <a:gdLst/>
              <a:ahLst/>
              <a:cxnLst/>
              <a:rect l="l" t="t" r="r" b="b"/>
              <a:pathLst>
                <a:path w="7892" h="7999" extrusionOk="0">
                  <a:moveTo>
                    <a:pt x="7892" y="0"/>
                  </a:moveTo>
                  <a:cubicBezTo>
                    <a:pt x="3510" y="72"/>
                    <a:pt x="0" y="3617"/>
                    <a:pt x="0" y="7999"/>
                  </a:cubicBezTo>
                  <a:lnTo>
                    <a:pt x="7892" y="79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233125" y="1005900"/>
              <a:ext cx="415550" cy="415550"/>
            </a:xfrm>
            <a:custGeom>
              <a:avLst/>
              <a:gdLst/>
              <a:ahLst/>
              <a:cxnLst/>
              <a:rect l="l" t="t" r="r" b="b"/>
              <a:pathLst>
                <a:path w="16622" h="16622" extrusionOk="0">
                  <a:moveTo>
                    <a:pt x="7999" y="1"/>
                  </a:moveTo>
                  <a:lnTo>
                    <a:pt x="7892" y="1"/>
                  </a:lnTo>
                  <a:lnTo>
                    <a:pt x="7892" y="8000"/>
                  </a:lnTo>
                  <a:lnTo>
                    <a:pt x="1" y="8000"/>
                  </a:lnTo>
                  <a:cubicBezTo>
                    <a:pt x="1" y="11242"/>
                    <a:pt x="1960" y="14145"/>
                    <a:pt x="4935" y="15392"/>
                  </a:cubicBezTo>
                  <a:cubicBezTo>
                    <a:pt x="7928" y="16622"/>
                    <a:pt x="11366" y="15945"/>
                    <a:pt x="13664" y="13647"/>
                  </a:cubicBezTo>
                  <a:cubicBezTo>
                    <a:pt x="15945" y="11366"/>
                    <a:pt x="16621" y="7928"/>
                    <a:pt x="15392" y="4935"/>
                  </a:cubicBezTo>
                  <a:cubicBezTo>
                    <a:pt x="14145" y="1943"/>
                    <a:pt x="11242" y="1"/>
                    <a:pt x="799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6"/>
          <p:cNvGrpSpPr/>
          <p:nvPr/>
        </p:nvGrpSpPr>
        <p:grpSpPr>
          <a:xfrm>
            <a:off x="8337395" y="2952750"/>
            <a:ext cx="695830" cy="243805"/>
            <a:chOff x="2271950" y="2722775"/>
            <a:chExt cx="575875" cy="201775"/>
          </a:xfrm>
        </p:grpSpPr>
        <p:sp>
          <p:nvSpPr>
            <p:cNvPr id="360" name="Google Shape;360;p36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6"/>
          <p:cNvSpPr/>
          <p:nvPr/>
        </p:nvSpPr>
        <p:spPr>
          <a:xfrm rot="7201932">
            <a:off x="8445812" y="1527515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7530851" y="38417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6"/>
          <p:cNvSpPr/>
          <p:nvPr/>
        </p:nvSpPr>
        <p:spPr>
          <a:xfrm rot="7198898">
            <a:off x="8010398" y="1110533"/>
            <a:ext cx="700377" cy="696805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 rot="7201932">
            <a:off x="8461002" y="1751352"/>
            <a:ext cx="371928" cy="370031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 rot="-1685758">
            <a:off x="8472902" y="215987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2635388" y="3617213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4246262" y="353637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8013038" y="3288315"/>
            <a:ext cx="416654" cy="491569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3848926" y="374492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5887138" y="411591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"/>
          <p:cNvSpPr/>
          <p:nvPr/>
        </p:nvSpPr>
        <p:spPr>
          <a:xfrm rot="-1685758">
            <a:off x="5627203" y="39183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8756518" y="1274517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6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0" name="Google Shape;380;p36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p36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83" name="Google Shape;383;p3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6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9" y="1464370"/>
            <a:ext cx="4273959" cy="237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15364" y="1526792"/>
            <a:ext cx="20574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yang </a:t>
            </a:r>
            <a:r>
              <a:rPr lang="en-US" dirty="0" err="1">
                <a:solidFill>
                  <a:schemeClr val="tx1"/>
                </a:solidFill>
              </a:rPr>
              <a:t>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terdiri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50 </a:t>
            </a:r>
            <a:r>
              <a:rPr lang="en-US" dirty="0" err="1">
                <a:solidFill>
                  <a:schemeClr val="tx1"/>
                </a:solidFill>
              </a:rPr>
              <a:t>baris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7 </a:t>
            </a:r>
            <a:r>
              <a:rPr lang="en-US" dirty="0" err="1" smtClean="0">
                <a:solidFill>
                  <a:schemeClr val="tx1"/>
                </a:solidFill>
              </a:rPr>
              <a:t>kolom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null </a:t>
            </a:r>
            <a:r>
              <a:rPr lang="en-US" dirty="0" err="1">
                <a:solidFill>
                  <a:schemeClr val="tx1"/>
                </a:solidFill>
              </a:rPr>
              <a:t>pada</a:t>
            </a:r>
            <a:r>
              <a:rPr lang="en-US" dirty="0">
                <a:solidFill>
                  <a:schemeClr val="tx1"/>
                </a:solidFill>
              </a:rPr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tipe</a:t>
            </a:r>
            <a:r>
              <a:rPr lang="en-US" dirty="0">
                <a:solidFill>
                  <a:schemeClr val="tx1"/>
                </a:solidFill>
              </a:rPr>
              <a:t> data numeric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lima data </a:t>
            </a:r>
            <a:r>
              <a:rPr lang="en-US" dirty="0" err="1">
                <a:solidFill>
                  <a:schemeClr val="tx1"/>
                </a:solidFill>
              </a:rPr>
              <a:t>bertipe</a:t>
            </a:r>
            <a:r>
              <a:rPr lang="en-US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-26504" y="5905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Ekploratory</a:t>
            </a:r>
            <a:r>
              <a:rPr lang="en-US" dirty="0" smtClean="0"/>
              <a:t> data analysis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8;p35"/>
          <p:cNvSpPr txBox="1">
            <a:spLocks/>
          </p:cNvSpPr>
          <p:nvPr/>
        </p:nvSpPr>
        <p:spPr>
          <a:xfrm>
            <a:off x="0" y="1047750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 err="1" smtClean="0"/>
              <a:t>Ekplorasi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numerik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78" y="1166640"/>
            <a:ext cx="3727071" cy="33863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88931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Rata-rata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37.5 </a:t>
            </a:r>
            <a:r>
              <a:rPr lang="en-US" dirty="0" err="1" smtClean="0">
                <a:solidFill>
                  <a:schemeClr val="tx1"/>
                </a:solidFill>
              </a:rPr>
              <a:t>tahun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Rata-rata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belanja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setahun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7,069,874.82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3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44782" y="564702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Ekploratory</a:t>
            </a:r>
            <a:r>
              <a:rPr lang="en-US" dirty="0" smtClean="0"/>
              <a:t> data analysis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35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28;p35"/>
          <p:cNvSpPr txBox="1">
            <a:spLocks/>
          </p:cNvSpPr>
          <p:nvPr/>
        </p:nvSpPr>
        <p:spPr>
          <a:xfrm>
            <a:off x="51408" y="1020731"/>
            <a:ext cx="77154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 err="1" smtClean="0"/>
              <a:t>Ekplorasi</a:t>
            </a:r>
            <a:r>
              <a:rPr lang="en-US" sz="2400" dirty="0" smtClean="0"/>
              <a:t> data </a:t>
            </a:r>
            <a:r>
              <a:rPr lang="en-US" sz="2400" dirty="0" err="1" smtClean="0"/>
              <a:t>kategorik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04" y="590550"/>
            <a:ext cx="2877900" cy="39281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410" y="162643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kelamin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dominasi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wanita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sebanyak</a:t>
            </a:r>
            <a:r>
              <a:rPr lang="en-US" dirty="0">
                <a:solidFill>
                  <a:schemeClr val="tx1"/>
                </a:solidFill>
              </a:rPr>
              <a:t> 41 orang (82%)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laki-laki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sebanyak</a:t>
            </a:r>
            <a:r>
              <a:rPr lang="en-US" dirty="0">
                <a:solidFill>
                  <a:schemeClr val="tx1"/>
                </a:solidFill>
              </a:rPr>
              <a:t> 9 orang (18%)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Profesi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terbanyak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Wiraswasta</a:t>
            </a:r>
            <a:r>
              <a:rPr lang="en-US" dirty="0">
                <a:solidFill>
                  <a:schemeClr val="tx1"/>
                </a:solidFill>
              </a:rPr>
              <a:t> (40%) </a:t>
            </a:r>
            <a:r>
              <a:rPr lang="en-US" dirty="0" err="1">
                <a:solidFill>
                  <a:schemeClr val="tx1"/>
                </a:solidFill>
              </a:rPr>
              <a:t>diikuti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Professional (36%)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lainnya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sebanyak</a:t>
            </a:r>
            <a:r>
              <a:rPr lang="en-US" dirty="0">
                <a:solidFill>
                  <a:schemeClr val="tx1"/>
                </a:solidFill>
              </a:rPr>
              <a:t> (24%)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Dari </a:t>
            </a:r>
            <a:r>
              <a:rPr lang="en-US" dirty="0" err="1">
                <a:solidFill>
                  <a:schemeClr val="tx1"/>
                </a:solidFill>
              </a:rPr>
              <a:t>seluruh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pelanggan</a:t>
            </a:r>
            <a:r>
              <a:rPr lang="en-US" dirty="0">
                <a:solidFill>
                  <a:schemeClr val="tx1"/>
                </a:solidFill>
              </a:rPr>
              <a:t> 64%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mereka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tinggal</a:t>
            </a:r>
            <a:r>
              <a:rPr lang="en-US" dirty="0">
                <a:solidFill>
                  <a:schemeClr val="tx1"/>
                </a:solidFill>
              </a:rPr>
              <a:t> di Cluster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36% </a:t>
            </a:r>
            <a:r>
              <a:rPr lang="en-US" dirty="0" err="1">
                <a:solidFill>
                  <a:schemeClr val="tx1"/>
                </a:solidFill>
              </a:rPr>
              <a:t>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tinggal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Sektor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85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358342" y="568425"/>
            <a:ext cx="40452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D</a:t>
            </a:r>
            <a:r>
              <a:rPr lang="en" sz="4000" dirty="0" smtClean="0"/>
              <a:t>ata pre-processing</a:t>
            </a:r>
            <a:endParaRPr sz="4000" dirty="0"/>
          </a:p>
        </p:txBody>
      </p:sp>
      <p:sp>
        <p:nvSpPr>
          <p:cNvPr id="557" name="Google Shape;557;p39"/>
          <p:cNvSpPr/>
          <p:nvPr/>
        </p:nvSpPr>
        <p:spPr>
          <a:xfrm>
            <a:off x="3254241" y="1515625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4180263" y="2021569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9"/>
          <p:cNvSpPr/>
          <p:nvPr/>
        </p:nvSpPr>
        <p:spPr>
          <a:xfrm rot="-1685758">
            <a:off x="4258316" y="9674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39"/>
          <p:cNvGrpSpPr/>
          <p:nvPr/>
        </p:nvGrpSpPr>
        <p:grpSpPr>
          <a:xfrm>
            <a:off x="706057" y="956975"/>
            <a:ext cx="3107245" cy="3299166"/>
            <a:chOff x="299357" y="956975"/>
            <a:chExt cx="3107245" cy="3299166"/>
          </a:xfrm>
        </p:grpSpPr>
        <p:grpSp>
          <p:nvGrpSpPr>
            <p:cNvPr id="561" name="Google Shape;561;p39"/>
            <p:cNvGrpSpPr/>
            <p:nvPr/>
          </p:nvGrpSpPr>
          <p:grpSpPr>
            <a:xfrm>
              <a:off x="2494950" y="1297100"/>
              <a:ext cx="65475" cy="397950"/>
              <a:chOff x="2551425" y="1409425"/>
              <a:chExt cx="65475" cy="397950"/>
            </a:xfrm>
          </p:grpSpPr>
          <p:sp>
            <p:nvSpPr>
              <p:cNvPr id="562" name="Google Shape;562;p39"/>
              <p:cNvSpPr/>
              <p:nvPr/>
            </p:nvSpPr>
            <p:spPr>
              <a:xfrm>
                <a:off x="2568775" y="1499550"/>
                <a:ext cx="3610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4" extrusionOk="0">
                    <a:moveTo>
                      <a:pt x="621" y="0"/>
                    </a:moveTo>
                    <a:cubicBezTo>
                      <a:pt x="304" y="0"/>
                      <a:pt x="1" y="248"/>
                      <a:pt x="1" y="610"/>
                    </a:cubicBezTo>
                    <a:cubicBezTo>
                      <a:pt x="1" y="949"/>
                      <a:pt x="268" y="1234"/>
                      <a:pt x="607" y="1234"/>
                    </a:cubicBezTo>
                    <a:cubicBezTo>
                      <a:pt x="1159" y="1234"/>
                      <a:pt x="1444" y="575"/>
                      <a:pt x="1052" y="183"/>
                    </a:cubicBezTo>
                    <a:cubicBezTo>
                      <a:pt x="926" y="56"/>
                      <a:pt x="772" y="0"/>
                      <a:pt x="6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2559875" y="1490575"/>
                <a:ext cx="5702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0" extrusionOk="0">
                    <a:moveTo>
                      <a:pt x="984" y="96"/>
                    </a:moveTo>
                    <a:cubicBezTo>
                      <a:pt x="1772" y="96"/>
                      <a:pt x="2169" y="1046"/>
                      <a:pt x="1622" y="1611"/>
                    </a:cubicBezTo>
                    <a:cubicBezTo>
                      <a:pt x="1435" y="1797"/>
                      <a:pt x="1207" y="1880"/>
                      <a:pt x="984" y="1880"/>
                    </a:cubicBezTo>
                    <a:cubicBezTo>
                      <a:pt x="525" y="1880"/>
                      <a:pt x="90" y="1527"/>
                      <a:pt x="90" y="987"/>
                    </a:cubicBezTo>
                    <a:cubicBezTo>
                      <a:pt x="90" y="488"/>
                      <a:pt x="482" y="96"/>
                      <a:pt x="963" y="96"/>
                    </a:cubicBezTo>
                    <a:cubicBezTo>
                      <a:pt x="970" y="96"/>
                      <a:pt x="977" y="96"/>
                      <a:pt x="984" y="96"/>
                    </a:cubicBezTo>
                    <a:close/>
                    <a:moveTo>
                      <a:pt x="979" y="0"/>
                    </a:moveTo>
                    <a:cubicBezTo>
                      <a:pt x="481" y="0"/>
                      <a:pt x="1" y="391"/>
                      <a:pt x="1" y="969"/>
                    </a:cubicBezTo>
                    <a:cubicBezTo>
                      <a:pt x="1" y="1504"/>
                      <a:pt x="428" y="1949"/>
                      <a:pt x="963" y="1949"/>
                    </a:cubicBezTo>
                    <a:cubicBezTo>
                      <a:pt x="1835" y="1949"/>
                      <a:pt x="2281" y="898"/>
                      <a:pt x="1657" y="292"/>
                    </a:cubicBezTo>
                    <a:cubicBezTo>
                      <a:pt x="1461" y="90"/>
                      <a:pt x="1218" y="0"/>
                      <a:pt x="9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2568775" y="1418400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0"/>
                    </a:moveTo>
                    <a:cubicBezTo>
                      <a:pt x="299" y="0"/>
                      <a:pt x="1" y="243"/>
                      <a:pt x="1" y="614"/>
                    </a:cubicBezTo>
                    <a:cubicBezTo>
                      <a:pt x="1" y="952"/>
                      <a:pt x="268" y="1220"/>
                      <a:pt x="607" y="1238"/>
                    </a:cubicBezTo>
                    <a:cubicBezTo>
                      <a:pt x="1159" y="1238"/>
                      <a:pt x="1444" y="578"/>
                      <a:pt x="1052" y="186"/>
                    </a:cubicBezTo>
                    <a:cubicBezTo>
                      <a:pt x="923" y="58"/>
                      <a:pt x="766" y="0"/>
                      <a:pt x="6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2559875" y="1409425"/>
                <a:ext cx="569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936" extrusionOk="0">
                    <a:moveTo>
                      <a:pt x="984" y="100"/>
                    </a:moveTo>
                    <a:cubicBezTo>
                      <a:pt x="1772" y="100"/>
                      <a:pt x="2169" y="1049"/>
                      <a:pt x="1604" y="1614"/>
                    </a:cubicBezTo>
                    <a:cubicBezTo>
                      <a:pt x="1426" y="1798"/>
                      <a:pt x="1204" y="1880"/>
                      <a:pt x="985" y="1880"/>
                    </a:cubicBezTo>
                    <a:cubicBezTo>
                      <a:pt x="524" y="1880"/>
                      <a:pt x="78" y="1517"/>
                      <a:pt x="90" y="973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0"/>
                    </a:moveTo>
                    <a:cubicBezTo>
                      <a:pt x="476" y="0"/>
                      <a:pt x="1" y="386"/>
                      <a:pt x="1" y="973"/>
                    </a:cubicBezTo>
                    <a:cubicBezTo>
                      <a:pt x="1" y="1507"/>
                      <a:pt x="428" y="1935"/>
                      <a:pt x="963" y="1935"/>
                    </a:cubicBezTo>
                    <a:cubicBezTo>
                      <a:pt x="970" y="1935"/>
                      <a:pt x="977" y="1935"/>
                      <a:pt x="984" y="1935"/>
                    </a:cubicBezTo>
                    <a:cubicBezTo>
                      <a:pt x="1843" y="1935"/>
                      <a:pt x="2276" y="897"/>
                      <a:pt x="1657" y="296"/>
                    </a:cubicBezTo>
                    <a:cubicBezTo>
                      <a:pt x="1459" y="92"/>
                      <a:pt x="1213" y="0"/>
                      <a:pt x="9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2568775" y="1588075"/>
                <a:ext cx="3610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238" extrusionOk="0">
                    <a:moveTo>
                      <a:pt x="613" y="1"/>
                    </a:moveTo>
                    <a:cubicBezTo>
                      <a:pt x="299" y="1"/>
                      <a:pt x="1" y="243"/>
                      <a:pt x="1" y="614"/>
                    </a:cubicBezTo>
                    <a:cubicBezTo>
                      <a:pt x="1" y="953"/>
                      <a:pt x="268" y="1220"/>
                      <a:pt x="607" y="1238"/>
                    </a:cubicBezTo>
                    <a:cubicBezTo>
                      <a:pt x="1159" y="1238"/>
                      <a:pt x="1444" y="579"/>
                      <a:pt x="1052" y="187"/>
                    </a:cubicBezTo>
                    <a:cubicBezTo>
                      <a:pt x="923" y="58"/>
                      <a:pt x="766" y="1"/>
                      <a:pt x="6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2559875" y="1579100"/>
                <a:ext cx="570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954" extrusionOk="0">
                    <a:moveTo>
                      <a:pt x="984" y="100"/>
                    </a:moveTo>
                    <a:cubicBezTo>
                      <a:pt x="1772" y="100"/>
                      <a:pt x="2169" y="1050"/>
                      <a:pt x="1622" y="1615"/>
                    </a:cubicBezTo>
                    <a:cubicBezTo>
                      <a:pt x="1438" y="1793"/>
                      <a:pt x="1213" y="1873"/>
                      <a:pt x="992" y="1873"/>
                    </a:cubicBezTo>
                    <a:cubicBezTo>
                      <a:pt x="531" y="1873"/>
                      <a:pt x="90" y="1522"/>
                      <a:pt x="90" y="991"/>
                    </a:cubicBezTo>
                    <a:cubicBezTo>
                      <a:pt x="90" y="492"/>
                      <a:pt x="482" y="100"/>
                      <a:pt x="963" y="100"/>
                    </a:cubicBezTo>
                    <a:cubicBezTo>
                      <a:pt x="970" y="100"/>
                      <a:pt x="977" y="100"/>
                      <a:pt x="984" y="100"/>
                    </a:cubicBezTo>
                    <a:close/>
                    <a:moveTo>
                      <a:pt x="971" y="1"/>
                    </a:moveTo>
                    <a:cubicBezTo>
                      <a:pt x="476" y="1"/>
                      <a:pt x="1" y="386"/>
                      <a:pt x="1" y="973"/>
                    </a:cubicBezTo>
                    <a:cubicBezTo>
                      <a:pt x="1" y="1508"/>
                      <a:pt x="428" y="1935"/>
                      <a:pt x="963" y="1953"/>
                    </a:cubicBezTo>
                    <a:cubicBezTo>
                      <a:pt x="1835" y="1953"/>
                      <a:pt x="2281" y="902"/>
                      <a:pt x="1657" y="296"/>
                    </a:cubicBezTo>
                    <a:cubicBezTo>
                      <a:pt x="1459" y="92"/>
                      <a:pt x="1213" y="1"/>
                      <a:pt x="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2563450" y="1679125"/>
                <a:ext cx="356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8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3" y="1180"/>
                      <a:pt x="660" y="1238"/>
                      <a:pt x="813" y="1238"/>
                    </a:cubicBezTo>
                    <a:cubicBezTo>
                      <a:pt x="1127" y="1238"/>
                      <a:pt x="1425" y="995"/>
                      <a:pt x="1425" y="624"/>
                    </a:cubicBezTo>
                    <a:cubicBezTo>
                      <a:pt x="1425" y="286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2551425" y="1670225"/>
                <a:ext cx="56575" cy="48750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50" extrusionOk="0">
                    <a:moveTo>
                      <a:pt x="1278" y="73"/>
                    </a:moveTo>
                    <a:cubicBezTo>
                      <a:pt x="1739" y="73"/>
                      <a:pt x="2186" y="437"/>
                      <a:pt x="2173" y="980"/>
                    </a:cubicBezTo>
                    <a:cubicBezTo>
                      <a:pt x="2173" y="1461"/>
                      <a:pt x="1782" y="1853"/>
                      <a:pt x="1301" y="1853"/>
                    </a:cubicBez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37" y="155"/>
                      <a:pt x="1059" y="73"/>
                      <a:pt x="1278" y="73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51"/>
                      <a:pt x="606" y="1657"/>
                    </a:cubicBezTo>
                    <a:cubicBezTo>
                      <a:pt x="802" y="1859"/>
                      <a:pt x="1045" y="1949"/>
                      <a:pt x="1284" y="1949"/>
                    </a:cubicBezTo>
                    <a:cubicBezTo>
                      <a:pt x="1782" y="1949"/>
                      <a:pt x="2263" y="1558"/>
                      <a:pt x="2263" y="980"/>
                    </a:cubicBezTo>
                    <a:cubicBezTo>
                      <a:pt x="2263" y="446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2563450" y="1767750"/>
                <a:ext cx="35650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234" extrusionOk="0">
                    <a:moveTo>
                      <a:pt x="820" y="1"/>
                    </a:moveTo>
                    <a:cubicBezTo>
                      <a:pt x="267" y="1"/>
                      <a:pt x="0" y="660"/>
                      <a:pt x="374" y="1052"/>
                    </a:cubicBezTo>
                    <a:cubicBezTo>
                      <a:pt x="500" y="1177"/>
                      <a:pt x="653" y="1234"/>
                      <a:pt x="803" y="1234"/>
                    </a:cubicBezTo>
                    <a:cubicBezTo>
                      <a:pt x="1121" y="1234"/>
                      <a:pt x="1425" y="982"/>
                      <a:pt x="1425" y="606"/>
                    </a:cubicBezTo>
                    <a:cubicBezTo>
                      <a:pt x="1425" y="268"/>
                      <a:pt x="1158" y="1"/>
                      <a:pt x="8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2551425" y="1758850"/>
                <a:ext cx="5657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1941" extrusionOk="0">
                    <a:moveTo>
                      <a:pt x="1284" y="69"/>
                    </a:moveTo>
                    <a:cubicBezTo>
                      <a:pt x="1738" y="69"/>
                      <a:pt x="2173" y="423"/>
                      <a:pt x="2173" y="962"/>
                    </a:cubicBezTo>
                    <a:cubicBezTo>
                      <a:pt x="2191" y="1461"/>
                      <a:pt x="1799" y="1853"/>
                      <a:pt x="1301" y="1871"/>
                    </a:cubicBezTo>
                    <a:lnTo>
                      <a:pt x="1301" y="1853"/>
                    </a:lnTo>
                    <a:cubicBezTo>
                      <a:pt x="1293" y="1853"/>
                      <a:pt x="1286" y="1853"/>
                      <a:pt x="1279" y="1853"/>
                    </a:cubicBezTo>
                    <a:cubicBezTo>
                      <a:pt x="491" y="1853"/>
                      <a:pt x="94" y="904"/>
                      <a:pt x="659" y="339"/>
                    </a:cubicBezTo>
                    <a:cubicBezTo>
                      <a:pt x="840" y="153"/>
                      <a:pt x="1064" y="69"/>
                      <a:pt x="1284" y="69"/>
                    </a:cubicBezTo>
                    <a:close/>
                    <a:moveTo>
                      <a:pt x="1301" y="0"/>
                    </a:moveTo>
                    <a:cubicBezTo>
                      <a:pt x="428" y="0"/>
                      <a:pt x="0" y="1034"/>
                      <a:pt x="606" y="1657"/>
                    </a:cubicBezTo>
                    <a:cubicBezTo>
                      <a:pt x="801" y="1853"/>
                      <a:pt x="1043" y="1941"/>
                      <a:pt x="1281" y="1941"/>
                    </a:cubicBezTo>
                    <a:cubicBezTo>
                      <a:pt x="1780" y="1941"/>
                      <a:pt x="2263" y="1554"/>
                      <a:pt x="2263" y="962"/>
                    </a:cubicBezTo>
                    <a:cubicBezTo>
                      <a:pt x="2263" y="428"/>
                      <a:pt x="1835" y="0"/>
                      <a:pt x="13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2" name="Google Shape;572;p39"/>
            <p:cNvGrpSpPr/>
            <p:nvPr/>
          </p:nvGrpSpPr>
          <p:grpSpPr>
            <a:xfrm>
              <a:off x="901100" y="956975"/>
              <a:ext cx="472550" cy="202200"/>
              <a:chOff x="1441900" y="2926313"/>
              <a:chExt cx="472550" cy="202200"/>
            </a:xfrm>
          </p:grpSpPr>
          <p:sp>
            <p:nvSpPr>
              <p:cNvPr id="573" name="Google Shape;573;p39"/>
              <p:cNvSpPr/>
              <p:nvPr/>
            </p:nvSpPr>
            <p:spPr>
              <a:xfrm>
                <a:off x="1441900" y="2926313"/>
                <a:ext cx="285500" cy="202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88" fill="none" extrusionOk="0">
                    <a:moveTo>
                      <a:pt x="11420" y="0"/>
                    </a:moveTo>
                    <a:cubicBezTo>
                      <a:pt x="9140" y="0"/>
                      <a:pt x="7180" y="1639"/>
                      <a:pt x="6753" y="3884"/>
                    </a:cubicBezTo>
                    <a:cubicBezTo>
                      <a:pt x="5025" y="3403"/>
                      <a:pt x="3243" y="4436"/>
                      <a:pt x="2780" y="6164"/>
                    </a:cubicBezTo>
                    <a:cubicBezTo>
                      <a:pt x="1462" y="5594"/>
                      <a:pt x="1" y="6645"/>
                      <a:pt x="126" y="8088"/>
                    </a:cubicBezTo>
                    <a:lnTo>
                      <a:pt x="2994" y="808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1752325" y="2926313"/>
                <a:ext cx="3565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535" fill="none" extrusionOk="0">
                    <a:moveTo>
                      <a:pt x="0" y="0"/>
                    </a:moveTo>
                    <a:cubicBezTo>
                      <a:pt x="0" y="0"/>
                      <a:pt x="998" y="107"/>
                      <a:pt x="1426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1540325" y="3127613"/>
                <a:ext cx="248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924" h="1" fill="none" extrusionOk="0">
                    <a:moveTo>
                      <a:pt x="1" y="0"/>
                    </a:moveTo>
                    <a:lnTo>
                      <a:pt x="9923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1540325" y="3040313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586" y="1"/>
                    </a:moveTo>
                    <a:cubicBezTo>
                      <a:pt x="1586" y="1"/>
                      <a:pt x="428" y="108"/>
                      <a:pt x="1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1829375" y="3002013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0" y="357"/>
                    </a:moveTo>
                    <a:cubicBezTo>
                      <a:pt x="0" y="357"/>
                      <a:pt x="2102" y="1"/>
                      <a:pt x="3403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9"/>
            <p:cNvGrpSpPr/>
            <p:nvPr/>
          </p:nvGrpSpPr>
          <p:grpSpPr>
            <a:xfrm>
              <a:off x="1280200" y="1078550"/>
              <a:ext cx="1043050" cy="1488400"/>
              <a:chOff x="910475" y="761863"/>
              <a:chExt cx="1043050" cy="1488400"/>
            </a:xfrm>
          </p:grpSpPr>
          <p:sp>
            <p:nvSpPr>
              <p:cNvPr id="579" name="Google Shape;579;p39"/>
              <p:cNvSpPr/>
              <p:nvPr/>
            </p:nvSpPr>
            <p:spPr>
              <a:xfrm>
                <a:off x="910475" y="761863"/>
                <a:ext cx="1043050" cy="1488400"/>
              </a:xfrm>
              <a:custGeom>
                <a:avLst/>
                <a:gdLst/>
                <a:ahLst/>
                <a:cxnLst/>
                <a:rect l="l" t="t" r="r" b="b"/>
                <a:pathLst>
                  <a:path w="41722" h="59536" fill="none" extrusionOk="0">
                    <a:moveTo>
                      <a:pt x="41722" y="8159"/>
                    </a:moveTo>
                    <a:lnTo>
                      <a:pt x="41722" y="57914"/>
                    </a:lnTo>
                    <a:cubicBezTo>
                      <a:pt x="41722" y="58805"/>
                      <a:pt x="40991" y="59536"/>
                      <a:pt x="40101" y="59536"/>
                    </a:cubicBezTo>
                    <a:lnTo>
                      <a:pt x="1622" y="59536"/>
                    </a:lnTo>
                    <a:cubicBezTo>
                      <a:pt x="731" y="59536"/>
                      <a:pt x="1" y="58805"/>
                      <a:pt x="1" y="57914"/>
                    </a:cubicBezTo>
                    <a:lnTo>
                      <a:pt x="1" y="1621"/>
                    </a:lnTo>
                    <a:cubicBezTo>
                      <a:pt x="1" y="730"/>
                      <a:pt x="731" y="0"/>
                      <a:pt x="1622" y="0"/>
                    </a:cubicBezTo>
                    <a:lnTo>
                      <a:pt x="3251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1723250" y="761863"/>
                <a:ext cx="224500" cy="2062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8249" fill="none" extrusionOk="0">
                    <a:moveTo>
                      <a:pt x="1" y="0"/>
                    </a:moveTo>
                    <a:lnTo>
                      <a:pt x="1" y="6645"/>
                    </a:lnTo>
                    <a:cubicBezTo>
                      <a:pt x="1" y="7518"/>
                      <a:pt x="713" y="8248"/>
                      <a:pt x="1604" y="8248"/>
                    </a:cubicBezTo>
                    <a:lnTo>
                      <a:pt x="8979" y="824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1051650" y="10624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1051650" y="1162663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1051650" y="1262888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1051650" y="13630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1051650" y="14632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1051650" y="1563488"/>
                <a:ext cx="7607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2" fill="none" extrusionOk="0">
                    <a:moveTo>
                      <a:pt x="1" y="1"/>
                    </a:moveTo>
                    <a:lnTo>
                      <a:pt x="30428" y="1"/>
                    </a:lnTo>
                    <a:lnTo>
                      <a:pt x="30428" y="892"/>
                    </a:lnTo>
                    <a:lnTo>
                      <a:pt x="1" y="89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1051650" y="1663713"/>
                <a:ext cx="760700" cy="22275"/>
              </a:xfrm>
              <a:custGeom>
                <a:avLst/>
                <a:gdLst/>
                <a:ahLst/>
                <a:cxnLst/>
                <a:rect l="l" t="t" r="r" b="b"/>
                <a:pathLst>
                  <a:path w="30428" h="891" fill="none" extrusionOk="0">
                    <a:moveTo>
                      <a:pt x="1" y="0"/>
                    </a:moveTo>
                    <a:lnTo>
                      <a:pt x="30428" y="0"/>
                    </a:lnTo>
                    <a:lnTo>
                      <a:pt x="30428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1051650" y="1782613"/>
                <a:ext cx="3153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2614" h="892" fill="none" extrusionOk="0">
                    <a:moveTo>
                      <a:pt x="1" y="1"/>
                    </a:moveTo>
                    <a:lnTo>
                      <a:pt x="12613" y="1"/>
                    </a:lnTo>
                    <a:lnTo>
                      <a:pt x="12613" y="891"/>
                    </a:lnTo>
                    <a:lnTo>
                      <a:pt x="1" y="89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1051650" y="1990163"/>
                <a:ext cx="3932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31" fill="none" extrusionOk="0">
                    <a:moveTo>
                      <a:pt x="1" y="0"/>
                    </a:moveTo>
                    <a:lnTo>
                      <a:pt x="15731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39"/>
            <p:cNvGrpSpPr/>
            <p:nvPr/>
          </p:nvGrpSpPr>
          <p:grpSpPr>
            <a:xfrm>
              <a:off x="1941575" y="2024713"/>
              <a:ext cx="875600" cy="1088925"/>
              <a:chOff x="5962175" y="478150"/>
              <a:chExt cx="875600" cy="1088925"/>
            </a:xfrm>
          </p:grpSpPr>
          <p:sp>
            <p:nvSpPr>
              <p:cNvPr id="591" name="Google Shape;591;p39"/>
              <p:cNvSpPr/>
              <p:nvPr/>
            </p:nvSpPr>
            <p:spPr>
              <a:xfrm>
                <a:off x="6095350" y="582825"/>
                <a:ext cx="504600" cy="504600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184" extrusionOk="0">
                    <a:moveTo>
                      <a:pt x="10083" y="0"/>
                    </a:moveTo>
                    <a:lnTo>
                      <a:pt x="10083" y="0"/>
                    </a:lnTo>
                    <a:cubicBezTo>
                      <a:pt x="15659" y="18"/>
                      <a:pt x="20166" y="4525"/>
                      <a:pt x="20184" y="10101"/>
                    </a:cubicBezTo>
                    <a:lnTo>
                      <a:pt x="20184" y="10101"/>
                    </a:lnTo>
                    <a:cubicBezTo>
                      <a:pt x="20166" y="15659"/>
                      <a:pt x="15659" y="20166"/>
                      <a:pt x="10083" y="20184"/>
                    </a:cubicBezTo>
                    <a:lnTo>
                      <a:pt x="10083" y="20184"/>
                    </a:lnTo>
                    <a:cubicBezTo>
                      <a:pt x="4525" y="20166"/>
                      <a:pt x="0" y="15659"/>
                      <a:pt x="0" y="10101"/>
                    </a:cubicBezTo>
                    <a:lnTo>
                      <a:pt x="0" y="10101"/>
                    </a:lnTo>
                    <a:cubicBezTo>
                      <a:pt x="0" y="4525"/>
                      <a:pt x="4525" y="18"/>
                      <a:pt x="1008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501075" y="1086075"/>
                <a:ext cx="145650" cy="186625"/>
              </a:xfrm>
              <a:custGeom>
                <a:avLst/>
                <a:gdLst/>
                <a:ahLst/>
                <a:cxnLst/>
                <a:rect l="l" t="t" r="r" b="b"/>
                <a:pathLst>
                  <a:path w="5826" h="7465" extrusionOk="0">
                    <a:moveTo>
                      <a:pt x="0" y="1176"/>
                    </a:moveTo>
                    <a:lnTo>
                      <a:pt x="1888" y="0"/>
                    </a:lnTo>
                    <a:lnTo>
                      <a:pt x="5825" y="6289"/>
                    </a:lnTo>
                    <a:lnTo>
                      <a:pt x="3937" y="746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5962175" y="478150"/>
                <a:ext cx="742450" cy="742000"/>
              </a:xfrm>
              <a:custGeom>
                <a:avLst/>
                <a:gdLst/>
                <a:ahLst/>
                <a:cxnLst/>
                <a:rect l="l" t="t" r="r" b="b"/>
                <a:pathLst>
                  <a:path w="29698" h="29680" extrusionOk="0">
                    <a:moveTo>
                      <a:pt x="15410" y="1"/>
                    </a:moveTo>
                    <a:cubicBezTo>
                      <a:pt x="9638" y="1"/>
                      <a:pt x="4419" y="3475"/>
                      <a:pt x="2210" y="8819"/>
                    </a:cubicBezTo>
                    <a:cubicBezTo>
                      <a:pt x="1" y="14146"/>
                      <a:pt x="1230" y="20291"/>
                      <a:pt x="5309" y="24371"/>
                    </a:cubicBezTo>
                    <a:cubicBezTo>
                      <a:pt x="9389" y="28468"/>
                      <a:pt x="15535" y="29680"/>
                      <a:pt x="20879" y="27471"/>
                    </a:cubicBezTo>
                    <a:cubicBezTo>
                      <a:pt x="26206" y="25262"/>
                      <a:pt x="29697" y="20060"/>
                      <a:pt x="29697" y="14288"/>
                    </a:cubicBezTo>
                    <a:cubicBezTo>
                      <a:pt x="29697" y="6396"/>
                      <a:pt x="23302" y="1"/>
                      <a:pt x="15410" y="1"/>
                    </a:cubicBezTo>
                    <a:close/>
                    <a:moveTo>
                      <a:pt x="15410" y="24068"/>
                    </a:moveTo>
                    <a:cubicBezTo>
                      <a:pt x="11455" y="24068"/>
                      <a:pt x="7875" y="21681"/>
                      <a:pt x="6360" y="18029"/>
                    </a:cubicBezTo>
                    <a:cubicBezTo>
                      <a:pt x="4846" y="14359"/>
                      <a:pt x="5684" y="10155"/>
                      <a:pt x="8480" y="7358"/>
                    </a:cubicBezTo>
                    <a:cubicBezTo>
                      <a:pt x="11277" y="4544"/>
                      <a:pt x="15499" y="3706"/>
                      <a:pt x="19151" y="5221"/>
                    </a:cubicBezTo>
                    <a:cubicBezTo>
                      <a:pt x="22821" y="6735"/>
                      <a:pt x="25208" y="10315"/>
                      <a:pt x="25208" y="14270"/>
                    </a:cubicBezTo>
                    <a:cubicBezTo>
                      <a:pt x="25208" y="19686"/>
                      <a:pt x="20826" y="24068"/>
                      <a:pt x="15410" y="240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581675" y="1224575"/>
                <a:ext cx="256100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13700" extrusionOk="0">
                    <a:moveTo>
                      <a:pt x="9086" y="13148"/>
                    </a:moveTo>
                    <a:lnTo>
                      <a:pt x="9086" y="13148"/>
                    </a:lnTo>
                    <a:cubicBezTo>
                      <a:pt x="8177" y="13700"/>
                      <a:pt x="6984" y="13433"/>
                      <a:pt x="6414" y="12542"/>
                    </a:cubicBezTo>
                    <a:lnTo>
                      <a:pt x="571" y="3243"/>
                    </a:lnTo>
                    <a:cubicBezTo>
                      <a:pt x="1" y="2334"/>
                      <a:pt x="286" y="1141"/>
                      <a:pt x="1194" y="571"/>
                    </a:cubicBezTo>
                    <a:lnTo>
                      <a:pt x="1194" y="571"/>
                    </a:lnTo>
                    <a:cubicBezTo>
                      <a:pt x="2085" y="1"/>
                      <a:pt x="3278" y="286"/>
                      <a:pt x="3848" y="1176"/>
                    </a:cubicBezTo>
                    <a:lnTo>
                      <a:pt x="9692" y="10476"/>
                    </a:lnTo>
                    <a:cubicBezTo>
                      <a:pt x="10244" y="11384"/>
                      <a:pt x="9977" y="12578"/>
                      <a:pt x="9086" y="1314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6203125" y="760525"/>
                <a:ext cx="320675" cy="185725"/>
              </a:xfrm>
              <a:custGeom>
                <a:avLst/>
                <a:gdLst/>
                <a:ahLst/>
                <a:cxnLst/>
                <a:rect l="l" t="t" r="r" b="b"/>
                <a:pathLst>
                  <a:path w="12827" h="7429" extrusionOk="0">
                    <a:moveTo>
                      <a:pt x="0" y="4525"/>
                    </a:moveTo>
                    <a:lnTo>
                      <a:pt x="2494" y="7429"/>
                    </a:lnTo>
                    <a:cubicBezTo>
                      <a:pt x="2494" y="7429"/>
                      <a:pt x="5558" y="1782"/>
                      <a:pt x="12827" y="0"/>
                    </a:cubicBezTo>
                    <a:cubicBezTo>
                      <a:pt x="12827" y="0"/>
                      <a:pt x="6039" y="89"/>
                      <a:pt x="2334" y="60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39"/>
            <p:cNvGrpSpPr/>
            <p:nvPr/>
          </p:nvGrpSpPr>
          <p:grpSpPr>
            <a:xfrm>
              <a:off x="807106" y="1645871"/>
              <a:ext cx="612965" cy="612965"/>
              <a:chOff x="5208200" y="980975"/>
              <a:chExt cx="440475" cy="440475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5208200" y="980975"/>
                <a:ext cx="197300" cy="199975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999" extrusionOk="0">
                    <a:moveTo>
                      <a:pt x="7892" y="0"/>
                    </a:moveTo>
                    <a:cubicBezTo>
                      <a:pt x="3510" y="72"/>
                      <a:pt x="0" y="3617"/>
                      <a:pt x="0" y="7999"/>
                    </a:cubicBezTo>
                    <a:lnTo>
                      <a:pt x="7892" y="79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5233125" y="1005900"/>
                <a:ext cx="415550" cy="415550"/>
              </a:xfrm>
              <a:custGeom>
                <a:avLst/>
                <a:gdLst/>
                <a:ahLst/>
                <a:cxnLst/>
                <a:rect l="l" t="t" r="r" b="b"/>
                <a:pathLst>
                  <a:path w="16622" h="16622" extrusionOk="0">
                    <a:moveTo>
                      <a:pt x="7999" y="1"/>
                    </a:moveTo>
                    <a:lnTo>
                      <a:pt x="7892" y="1"/>
                    </a:lnTo>
                    <a:lnTo>
                      <a:pt x="7892" y="8000"/>
                    </a:lnTo>
                    <a:lnTo>
                      <a:pt x="1" y="8000"/>
                    </a:lnTo>
                    <a:cubicBezTo>
                      <a:pt x="1" y="11242"/>
                      <a:pt x="1960" y="14145"/>
                      <a:pt x="4935" y="15392"/>
                    </a:cubicBezTo>
                    <a:cubicBezTo>
                      <a:pt x="7928" y="16622"/>
                      <a:pt x="11366" y="15945"/>
                      <a:pt x="13664" y="13647"/>
                    </a:cubicBezTo>
                    <a:cubicBezTo>
                      <a:pt x="15945" y="11366"/>
                      <a:pt x="16621" y="7928"/>
                      <a:pt x="15392" y="4935"/>
                    </a:cubicBezTo>
                    <a:cubicBezTo>
                      <a:pt x="14145" y="1943"/>
                      <a:pt x="11242" y="1"/>
                      <a:pt x="799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280188" y="310604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92388" y="2738300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585538" y="1004156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rot="-1685758">
              <a:off x="1054253" y="3042997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39"/>
            <p:cNvGrpSpPr/>
            <p:nvPr/>
          </p:nvGrpSpPr>
          <p:grpSpPr>
            <a:xfrm>
              <a:off x="299357" y="3264591"/>
              <a:ext cx="953591" cy="334099"/>
              <a:chOff x="2271950" y="2722775"/>
              <a:chExt cx="575875" cy="201775"/>
            </a:xfrm>
          </p:grpSpPr>
          <p:sp>
            <p:nvSpPr>
              <p:cNvPr id="604" name="Google Shape;604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9" name="Google Shape;609;p39"/>
            <p:cNvGrpSpPr/>
            <p:nvPr/>
          </p:nvGrpSpPr>
          <p:grpSpPr>
            <a:xfrm>
              <a:off x="2710772" y="1830439"/>
              <a:ext cx="695830" cy="243805"/>
              <a:chOff x="2271950" y="2722775"/>
              <a:chExt cx="575875" cy="201775"/>
            </a:xfrm>
          </p:grpSpPr>
          <p:sp>
            <p:nvSpPr>
              <p:cNvPr id="610" name="Google Shape;610;p39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9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9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9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9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39"/>
            <p:cNvSpPr/>
            <p:nvPr/>
          </p:nvSpPr>
          <p:spPr>
            <a:xfrm>
              <a:off x="505976" y="2408303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007526" y="1135838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170038" y="2791388"/>
              <a:ext cx="107827" cy="108491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rot="7201932">
              <a:off x="2008862" y="3174640"/>
              <a:ext cx="371928" cy="370031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175901" y="3987622"/>
              <a:ext cx="213431" cy="213401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rot="7198898">
              <a:off x="1348924" y="3430306"/>
              <a:ext cx="700377" cy="696805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9"/>
          <p:cNvSpPr/>
          <p:nvPr/>
        </p:nvSpPr>
        <p:spPr>
          <a:xfrm rot="-1685758">
            <a:off x="4132391" y="3763947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623" name="Google Shape;623;p39"/>
          <p:cNvCxnSpPr/>
          <p:nvPr/>
        </p:nvCxnSpPr>
        <p:spPr>
          <a:xfrm>
            <a:off x="697325" y="4400550"/>
            <a:ext cx="38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9">
            <a:hlinkClick r:id=""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9">
            <a:hlinkClick r:id="" action="ppaction://hlinkshowjump?jump=previousslide"/>
          </p:cNvPr>
          <p:cNvSpPr/>
          <p:nvPr/>
        </p:nvSpPr>
        <p:spPr>
          <a:xfrm rot="-5400000" flipH="1">
            <a:off x="731972" y="4759304"/>
            <a:ext cx="196602" cy="231951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9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7" name="Google Shape;627;p39">
            <a:hlinkClick r:id="rId4" action="ppaction://hlinksldjump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8" name="Google Shape;628;p39">
            <a:hlinkClick r:id="" action="ppaction://noaction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0" name="Google Shape;630;p3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39">
            <a:hlinkClick r:id="rId5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077248" y="1143211"/>
            <a:ext cx="4236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STANDARISASI KOLOM NUMERIK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50988"/>
            <a:ext cx="1987928" cy="290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790</Words>
  <Application>Microsoft Office PowerPoint</Application>
  <PresentationFormat>On-screen Show (16:9)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Arimo</vt:lpstr>
      <vt:lpstr>Roboto Condensed Light</vt:lpstr>
      <vt:lpstr>Bebas Neue</vt:lpstr>
      <vt:lpstr>Anaheim</vt:lpstr>
      <vt:lpstr>Data Analysis for Business by Slidesgo</vt:lpstr>
      <vt:lpstr>Segmentasi Pelanggan  untuk Pemasaran  dengan Python </vt:lpstr>
      <vt:lpstr>Langkah analisa data</vt:lpstr>
      <vt:lpstr>Persiapan package</vt:lpstr>
      <vt:lpstr>Persiapan data</vt:lpstr>
      <vt:lpstr>Melihat data customer</vt:lpstr>
      <vt:lpstr>Membaca Informasi dari Data</vt:lpstr>
      <vt:lpstr>Ekploratory data analysis</vt:lpstr>
      <vt:lpstr>Ekploratory data analysis</vt:lpstr>
      <vt:lpstr>Data pre-processing</vt:lpstr>
      <vt:lpstr>Data pre-processing</vt:lpstr>
      <vt:lpstr>MENGGABUNGKAN DATA UNTUK PEMODELAN</vt:lpstr>
      <vt:lpstr>MENGGABUNGKAN DATA UNTUK PEMODELAN</vt:lpstr>
      <vt:lpstr>Mencari jumlah cluster yang optimal</vt:lpstr>
      <vt:lpstr>Membuat model</vt:lpstr>
      <vt:lpstr>Visualisasi Hasil Clustering menggunakan Box Plot</vt:lpstr>
      <vt:lpstr>Visualisasi Hasil Clustering menggunakan Count Plot¶</vt:lpstr>
      <vt:lpstr>Menamakan Cluster</vt:lpstr>
      <vt:lpstr>HASIL PENAMAAN CLUSTER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Segmentasi Pelanggan  untuk Pemasaran  dengan Python</dc:title>
  <dc:creator>HALAL</dc:creator>
  <cp:lastModifiedBy>Windows User</cp:lastModifiedBy>
  <cp:revision>11</cp:revision>
  <dcterms:modified xsi:type="dcterms:W3CDTF">2021-11-16T00:05:33Z</dcterms:modified>
</cp:coreProperties>
</file>