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D4B5F8F-7EF3-45A8-9609-9198EC9FC863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1785AAE-1D80-4663-9FE4-2079BBE789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5F8F-7EF3-45A8-9609-9198EC9FC863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AAE-1D80-4663-9FE4-2079BBE789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5F8F-7EF3-45A8-9609-9198EC9FC863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AAE-1D80-4663-9FE4-2079BBE789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5F8F-7EF3-45A8-9609-9198EC9FC863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AAE-1D80-4663-9FE4-2079BBE789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5F8F-7EF3-45A8-9609-9198EC9FC863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AAE-1D80-4663-9FE4-2079BBE789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5F8F-7EF3-45A8-9609-9198EC9FC863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AAE-1D80-4663-9FE4-2079BBE789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D4B5F8F-7EF3-45A8-9609-9198EC9FC863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1785AAE-1D80-4663-9FE4-2079BBE78945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D4B5F8F-7EF3-45A8-9609-9198EC9FC863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1785AAE-1D80-4663-9FE4-2079BBE789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5F8F-7EF3-45A8-9609-9198EC9FC863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AAE-1D80-4663-9FE4-2079BBE789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5F8F-7EF3-45A8-9609-9198EC9FC863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AAE-1D80-4663-9FE4-2079BBE789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5F8F-7EF3-45A8-9609-9198EC9FC863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AAE-1D80-4663-9FE4-2079BBE789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D4B5F8F-7EF3-45A8-9609-9198EC9FC863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1785AAE-1D80-4663-9FE4-2079BBE789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bviewer.jupyter.org/github/Prasfur/Coursera_Capstone/blob/master/Applied%20Data%20Science%20Capstone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lide1CoverArt-759x5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19600" y="2743200"/>
            <a:ext cx="472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Algerian" pitchFamily="82" charset="0"/>
              </a:rPr>
              <a:t>Best Stationery Shop </a:t>
            </a:r>
          </a:p>
          <a:p>
            <a:r>
              <a:rPr lang="en-US" sz="3000" dirty="0" smtClean="0">
                <a:solidFill>
                  <a:schemeClr val="bg1"/>
                </a:solidFill>
                <a:latin typeface="Algerian" pitchFamily="82" charset="0"/>
              </a:rPr>
              <a:t>Location</a:t>
            </a:r>
            <a:endParaRPr lang="en-US" sz="30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0800" y="5867400"/>
            <a:ext cx="342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Georgia" pitchFamily="18" charset="0"/>
              </a:rPr>
              <a:t>Project by: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Georgia" pitchFamily="18" charset="0"/>
              </a:rPr>
              <a:t>PRASFUR TIWARI</a:t>
            </a:r>
            <a:endParaRPr lang="en-US" sz="2200" dirty="0">
              <a:solidFill>
                <a:schemeClr val="bg1"/>
              </a:solidFill>
              <a:latin typeface="Georgia" pitchFamily="18" charset="0"/>
            </a:endParaRPr>
          </a:p>
        </p:txBody>
      </p:sp>
    </p:spTree>
  </p:cSld>
  <p:clrMapOvr>
    <a:masterClrMapping/>
  </p:clrMapOvr>
  <p:transition advClick="0" advTm="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066800"/>
          </a:xfrm>
        </p:spPr>
        <p:txBody>
          <a:bodyPr/>
          <a:lstStyle/>
          <a:p>
            <a:pPr algn="ctr"/>
            <a:r>
              <a:rPr lang="en-US" b="1" dirty="0" smtClean="0"/>
              <a:t>Model Fitting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2511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The </a:t>
            </a:r>
            <a:r>
              <a:rPr lang="en-US" sz="2200" b="1" i="1" dirty="0" smtClean="0"/>
              <a:t>k-means</a:t>
            </a:r>
            <a:r>
              <a:rPr lang="en-US" sz="2200" dirty="0" smtClean="0"/>
              <a:t> algorithm is selected to perform </a:t>
            </a:r>
            <a:r>
              <a:rPr lang="en-US" sz="2200" b="1" dirty="0" smtClean="0"/>
              <a:t>clustering.</a:t>
            </a:r>
          </a:p>
          <a:p>
            <a:endParaRPr lang="en-US" sz="2200" b="1" dirty="0" smtClean="0"/>
          </a:p>
          <a:p>
            <a:r>
              <a:rPr lang="en-US" sz="2200" dirty="0" smtClean="0"/>
              <a:t>The value of ‘k’  is selected as </a:t>
            </a:r>
            <a:r>
              <a:rPr lang="en-US" sz="2200" b="1" dirty="0" smtClean="0"/>
              <a:t>4</a:t>
            </a:r>
            <a:r>
              <a:rPr lang="en-US" sz="2200" dirty="0" smtClean="0"/>
              <a:t> for this project.</a:t>
            </a:r>
          </a:p>
          <a:p>
            <a:endParaRPr lang="en-US" sz="2200" dirty="0" smtClean="0"/>
          </a:p>
          <a:p>
            <a:r>
              <a:rPr lang="en-US" sz="2200" dirty="0" smtClean="0"/>
              <a:t>The model is fitted using the </a:t>
            </a:r>
            <a:r>
              <a:rPr lang="en-US" sz="2200" dirty="0" err="1" smtClean="0"/>
              <a:t>scikit</a:t>
            </a:r>
            <a:r>
              <a:rPr lang="en-US" sz="2200" dirty="0" smtClean="0"/>
              <a:t>-learn module and labels for each data values are generated, ranging from 0 to 3. </a:t>
            </a:r>
            <a:endParaRPr lang="en-US" sz="22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4314825"/>
            <a:ext cx="4165544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algn="ctr"/>
            <a:r>
              <a:rPr lang="en-US" b="1" dirty="0" smtClean="0"/>
              <a:t>Color Coding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 smtClean="0"/>
              <a:t>view the clusters separately and help visualization, each label was assigned with a color code.</a:t>
            </a:r>
          </a:p>
          <a:p>
            <a:endParaRPr lang="en-US" sz="1500" dirty="0" smtClean="0"/>
          </a:p>
          <a:p>
            <a:r>
              <a:rPr lang="en-US" dirty="0" smtClean="0"/>
              <a:t>The color codes used in this project are</a:t>
            </a:r>
            <a:r>
              <a:rPr lang="en-US" dirty="0" smtClean="0"/>
              <a:t>: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4495800"/>
          <a:ext cx="6096000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Color 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Yellow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Blue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Green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/>
          <a:lstStyle/>
          <a:p>
            <a:r>
              <a:rPr lang="en-US" dirty="0" smtClean="0"/>
              <a:t>The clusters, based on their color codes, are visualized on a world map centered on Kanpur.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048000"/>
            <a:ext cx="5943600" cy="3470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algn="ctr"/>
            <a:r>
              <a:rPr lang="en-US" b="1" dirty="0" smtClean="0"/>
              <a:t>Finding Count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5112"/>
          </a:xfrm>
        </p:spPr>
        <p:txBody>
          <a:bodyPr/>
          <a:lstStyle/>
          <a:p>
            <a:r>
              <a:rPr lang="en-US" dirty="0" smtClean="0"/>
              <a:t>The number of schools in each cluster is noted so as to find the best suited cluster or location for the stationery shop.</a:t>
            </a:r>
          </a:p>
          <a:p>
            <a:endParaRPr lang="en-US" dirty="0" smtClean="0"/>
          </a:p>
          <a:p>
            <a:r>
              <a:rPr lang="en-US" dirty="0" smtClean="0"/>
              <a:t>It comes out to be: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4419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Cluster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Schools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algn="ctr"/>
            <a:r>
              <a:rPr lang="en-US" b="1" dirty="0" smtClean="0"/>
              <a:t>Visualizing Target Cluster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2511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Since the 4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 cluster has the most number of schools, it qualifies to be the best location for the shop.</a:t>
            </a:r>
          </a:p>
          <a:p>
            <a:endParaRPr lang="en-US" sz="2200" dirty="0" smtClean="0"/>
          </a:p>
          <a:p>
            <a:r>
              <a:rPr lang="en-US" sz="2200" dirty="0" smtClean="0"/>
              <a:t>Visualizing 4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 cluster with pop-ups to get a better idea of the area:</a:t>
            </a:r>
            <a:endParaRPr lang="en-US" sz="22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200400"/>
            <a:ext cx="5943600" cy="347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pPr algn="ctr"/>
            <a:r>
              <a:rPr lang="en-US" b="1" dirty="0" smtClean="0"/>
              <a:t>Observation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/>
              <a:t>   It </a:t>
            </a:r>
            <a:r>
              <a:rPr lang="en-US" dirty="0" smtClean="0"/>
              <a:t>was noted that the 4</a:t>
            </a:r>
            <a:r>
              <a:rPr lang="en-US" baseline="30000" dirty="0" smtClean="0"/>
              <a:t>th</a:t>
            </a:r>
            <a:r>
              <a:rPr lang="en-US" dirty="0" smtClean="0"/>
              <a:t> cluster had 51 schools. </a:t>
            </a:r>
            <a:r>
              <a:rPr lang="en-US" dirty="0" smtClean="0"/>
              <a:t>It’s logical </a:t>
            </a:r>
            <a:r>
              <a:rPr lang="en-US" dirty="0" smtClean="0"/>
              <a:t>to assume that more and more schools will attract more students. Hence, the areas inside the 4</a:t>
            </a:r>
            <a:r>
              <a:rPr lang="en-US" baseline="30000" dirty="0" smtClean="0"/>
              <a:t>th</a:t>
            </a:r>
            <a:r>
              <a:rPr lang="en-US" dirty="0" smtClean="0"/>
              <a:t> cluster qualify to become the best suited place for a stationery shop business.</a:t>
            </a:r>
          </a:p>
          <a:p>
            <a:endParaRPr lang="en-US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b="1" dirty="0" smtClean="0"/>
              <a:t>Project URL:</a:t>
            </a:r>
          </a:p>
          <a:p>
            <a:pPr>
              <a:buNone/>
            </a:pPr>
            <a:r>
              <a:rPr lang="en-US" sz="2000" u="sng" dirty="0" smtClean="0">
                <a:hlinkClick r:id="rId2"/>
              </a:rPr>
              <a:t> https</a:t>
            </a:r>
            <a:r>
              <a:rPr lang="en-US" sz="2000" u="sng" dirty="0" smtClean="0">
                <a:hlinkClick r:id="rId2"/>
              </a:rPr>
              <a:t>://</a:t>
            </a:r>
            <a:r>
              <a:rPr lang="en-US" sz="2000" u="sng" dirty="0" smtClean="0">
                <a:hlinkClick r:id="rId2"/>
              </a:rPr>
              <a:t>nbviewer.jupyter.org/github/Prasfur/Coursera_Capstone/blob/master/Applied%20Data%20Science%20Capstone.ipynb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algn="ctr"/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93336"/>
          </a:xfrm>
        </p:spPr>
        <p:txBody>
          <a:bodyPr/>
          <a:lstStyle/>
          <a:p>
            <a:r>
              <a:rPr lang="en-US" dirty="0" smtClean="0"/>
              <a:t>India’s population is around 1.38 billion and is a hub of nearly </a:t>
            </a:r>
            <a:r>
              <a:rPr lang="en-US" b="1" dirty="0" smtClean="0"/>
              <a:t>315 students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There are </a:t>
            </a:r>
            <a:r>
              <a:rPr lang="en-US" b="1" dirty="0" smtClean="0"/>
              <a:t>15 lakh schools</a:t>
            </a:r>
            <a:r>
              <a:rPr lang="en-US" dirty="0" smtClean="0"/>
              <a:t> in India and is one of the biggest education systems in the world.</a:t>
            </a:r>
          </a:p>
          <a:p>
            <a:endParaRPr lang="en-US" dirty="0" smtClean="0"/>
          </a:p>
          <a:p>
            <a:r>
              <a:rPr lang="en-US" dirty="0" smtClean="0"/>
              <a:t>Every student needs education, and hence, nearly all of them attend schools.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algn="ctr"/>
            <a:r>
              <a:rPr lang="en-US" b="1" dirty="0" smtClean="0"/>
              <a:t>Business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5112"/>
          </a:xfrm>
        </p:spPr>
        <p:txBody>
          <a:bodyPr/>
          <a:lstStyle/>
          <a:p>
            <a:r>
              <a:rPr lang="en-US" dirty="0" smtClean="0"/>
              <a:t>With the increase in number of students, the number of schools </a:t>
            </a:r>
            <a:r>
              <a:rPr lang="en-US" dirty="0" smtClean="0"/>
              <a:t>will ultimately rise.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Every student is allotted with some homework or project work which requires a lot of stationery stuff.</a:t>
            </a:r>
          </a:p>
          <a:p>
            <a:endParaRPr lang="en-US" dirty="0" smtClean="0"/>
          </a:p>
          <a:p>
            <a:r>
              <a:rPr lang="en-US" dirty="0" smtClean="0"/>
              <a:t>This generates a need for a stationery shop to aid the students with their educational work.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algn="ctr"/>
            <a:r>
              <a:rPr lang="en-US" b="1" dirty="0" smtClean="0"/>
              <a:t>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/>
          <a:lstStyle/>
          <a:p>
            <a:r>
              <a:rPr lang="en-US" dirty="0" smtClean="0"/>
              <a:t>The solution is to set up a stationery shop in a region where many schools are located.</a:t>
            </a:r>
          </a:p>
          <a:p>
            <a:endParaRPr lang="en-US" dirty="0" smtClean="0"/>
          </a:p>
          <a:p>
            <a:r>
              <a:rPr lang="en-US" dirty="0" smtClean="0"/>
              <a:t>This problem can be solved using Data Science. </a:t>
            </a:r>
          </a:p>
          <a:p>
            <a:endParaRPr lang="en-US" dirty="0" smtClean="0"/>
          </a:p>
          <a:p>
            <a:r>
              <a:rPr lang="en-US" dirty="0" smtClean="0"/>
              <a:t>The locations of schools can be gathered and clustered in different groups so as to get a suitable location for the shop.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algn="ctr"/>
            <a:r>
              <a:rPr lang="en-US" b="1" dirty="0" smtClean="0"/>
              <a:t>Data Gathering/Collection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51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Using the website </a:t>
            </a:r>
            <a:r>
              <a:rPr lang="en-US" b="1" dirty="0" smtClean="0"/>
              <a:t>Foursquare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the data was gathered by generating a </a:t>
            </a:r>
            <a:r>
              <a:rPr lang="en-US" u="sng" dirty="0" smtClean="0"/>
              <a:t>search query</a:t>
            </a:r>
            <a:r>
              <a:rPr lang="en-US" dirty="0" smtClean="0"/>
              <a:t> on </a:t>
            </a:r>
            <a:r>
              <a:rPr lang="en-US" b="1" dirty="0" smtClean="0"/>
              <a:t>Jupyter notebook</a:t>
            </a:r>
            <a:r>
              <a:rPr lang="en-US" dirty="0" smtClean="0"/>
              <a:t> with </a:t>
            </a:r>
            <a:r>
              <a:rPr lang="en-US" b="1" dirty="0" smtClean="0"/>
              <a:t>Python kernel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r>
              <a:rPr lang="en-US" dirty="0" smtClean="0"/>
              <a:t>The necessary foursquare credentials, i.e. the </a:t>
            </a:r>
            <a:r>
              <a:rPr lang="en-US" b="1" dirty="0" smtClean="0"/>
              <a:t>client id</a:t>
            </a:r>
            <a:r>
              <a:rPr lang="en-US" dirty="0" smtClean="0"/>
              <a:t> and </a:t>
            </a:r>
            <a:r>
              <a:rPr lang="en-US" b="1" dirty="0" smtClean="0"/>
              <a:t>client secret </a:t>
            </a:r>
            <a:r>
              <a:rPr lang="en-US" dirty="0" smtClean="0"/>
              <a:t>were passed in the query. </a:t>
            </a:r>
          </a:p>
          <a:p>
            <a:endParaRPr lang="en-US" b="1" dirty="0" smtClean="0"/>
          </a:p>
          <a:p>
            <a:r>
              <a:rPr lang="en-US" dirty="0" smtClean="0"/>
              <a:t>To be specific, we aim to find the schools in </a:t>
            </a:r>
            <a:r>
              <a:rPr lang="en-US" b="1" dirty="0" smtClean="0"/>
              <a:t>Kanpur</a:t>
            </a:r>
            <a:r>
              <a:rPr lang="en-US" dirty="0" smtClean="0"/>
              <a:t> city, Uttar Pradesh.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algn="ctr"/>
            <a:r>
              <a:rPr lang="en-US" b="1" dirty="0" smtClean="0"/>
              <a:t>Data Preprocessing and Wrangling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/>
          <a:lstStyle/>
          <a:p>
            <a:r>
              <a:rPr lang="en-US" dirty="0" smtClean="0"/>
              <a:t>Using the </a:t>
            </a:r>
            <a:r>
              <a:rPr lang="en-US" b="1" i="1" dirty="0" smtClean="0"/>
              <a:t>pandas</a:t>
            </a:r>
            <a:r>
              <a:rPr lang="en-US" dirty="0" smtClean="0"/>
              <a:t> module of python, only useful and relevant data required for the analysis was filtered.</a:t>
            </a:r>
          </a:p>
          <a:p>
            <a:endParaRPr lang="en-US" dirty="0" smtClean="0"/>
          </a:p>
          <a:p>
            <a:r>
              <a:rPr lang="en-US" dirty="0" smtClean="0"/>
              <a:t>We extract on the </a:t>
            </a:r>
            <a:r>
              <a:rPr lang="en-US" b="1" dirty="0" smtClean="0"/>
              <a:t>‘venues’</a:t>
            </a:r>
            <a:r>
              <a:rPr lang="en-US" dirty="0" smtClean="0"/>
              <a:t> data under the </a:t>
            </a:r>
            <a:r>
              <a:rPr lang="en-US" b="1" dirty="0" smtClean="0"/>
              <a:t>‘response’</a:t>
            </a:r>
            <a:r>
              <a:rPr lang="en-US" dirty="0" smtClean="0"/>
              <a:t> section.</a:t>
            </a:r>
          </a:p>
          <a:p>
            <a:endParaRPr lang="en-US" dirty="0" smtClean="0"/>
          </a:p>
          <a:p>
            <a:r>
              <a:rPr lang="en-US" dirty="0" smtClean="0"/>
              <a:t>This dataset still contains irrelevant data and needs to be filtered and cleaned.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algn="ctr"/>
            <a:r>
              <a:rPr lang="en-US" b="1" dirty="0" smtClean="0"/>
              <a:t>Data Filtering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/>
          <a:lstStyle/>
          <a:p>
            <a:r>
              <a:rPr lang="en-US" dirty="0" smtClean="0"/>
              <a:t>The ‘category’ column had a set of values like ‘id’, ‘name’ etc. and some of them were actually redundant for our dataset.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Hence</a:t>
            </a:r>
            <a:r>
              <a:rPr lang="en-US" dirty="0" smtClean="0"/>
              <a:t>, only the ‘name’ of the ‘category’ was filtered, which gave some detail of the location.</a:t>
            </a:r>
          </a:p>
          <a:p>
            <a:endParaRPr lang="en-US" dirty="0" smtClean="0"/>
          </a:p>
          <a:p>
            <a:r>
              <a:rPr lang="en-US" dirty="0" smtClean="0"/>
              <a:t>This make data more a bit more readable.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algn="ctr"/>
            <a:r>
              <a:rPr lang="en-US" b="1" dirty="0" smtClean="0"/>
              <a:t>Data Cleaning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5112"/>
          </a:xfrm>
        </p:spPr>
        <p:txBody>
          <a:bodyPr/>
          <a:lstStyle/>
          <a:p>
            <a:r>
              <a:rPr lang="en-US" dirty="0" smtClean="0"/>
              <a:t>Null, none and </a:t>
            </a:r>
            <a:r>
              <a:rPr lang="en-US" dirty="0" err="1" smtClean="0"/>
              <a:t>NaN</a:t>
            </a:r>
            <a:r>
              <a:rPr lang="en-US" dirty="0" smtClean="0"/>
              <a:t> values are detected and irrelevant columns are removed.</a:t>
            </a:r>
          </a:p>
          <a:p>
            <a:endParaRPr lang="en-US" sz="1500" dirty="0" smtClean="0"/>
          </a:p>
          <a:p>
            <a:r>
              <a:rPr lang="en-US" dirty="0" smtClean="0"/>
              <a:t>The columns are removed keeping the fact in mind that necessary data isn’t removed.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962401"/>
            <a:ext cx="1981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3886200"/>
            <a:ext cx="3048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algn="ctr"/>
            <a:r>
              <a:rPr lang="en-US" b="1" dirty="0" smtClean="0"/>
              <a:t>Data Standardization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2511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i="1" dirty="0" err="1" smtClean="0"/>
              <a:t>scikit</a:t>
            </a:r>
            <a:r>
              <a:rPr lang="en-US" b="1" i="1" dirty="0" smtClean="0"/>
              <a:t>-learn </a:t>
            </a:r>
            <a:r>
              <a:rPr lang="en-US" dirty="0" smtClean="0"/>
              <a:t>module is used so as to standardize the data.</a:t>
            </a:r>
          </a:p>
          <a:p>
            <a:endParaRPr lang="en-US" b="1" i="1" dirty="0" smtClean="0"/>
          </a:p>
          <a:p>
            <a:r>
              <a:rPr lang="en-US" dirty="0" smtClean="0"/>
              <a:t>An array of standard values is returned by the </a:t>
            </a:r>
            <a:r>
              <a:rPr lang="en-US" dirty="0" err="1" smtClean="0"/>
              <a:t>scikit</a:t>
            </a:r>
            <a:r>
              <a:rPr lang="en-US" dirty="0" smtClean="0"/>
              <a:t>-learn module.</a:t>
            </a:r>
          </a:p>
          <a:p>
            <a:endParaRPr lang="en-US" dirty="0" smtClean="0"/>
          </a:p>
          <a:p>
            <a:r>
              <a:rPr lang="en-US" dirty="0" smtClean="0"/>
              <a:t>The data is standardized to get a suitable range of data for model fitting.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95</TotalTime>
  <Words>656</Words>
  <Application>Microsoft Office PowerPoint</Application>
  <PresentationFormat>On-screen Show (4:3)</PresentationFormat>
  <Paragraphs>97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Urban</vt:lpstr>
      <vt:lpstr>Slide 1</vt:lpstr>
      <vt:lpstr>Introduction</vt:lpstr>
      <vt:lpstr>Business Problem</vt:lpstr>
      <vt:lpstr>Solution</vt:lpstr>
      <vt:lpstr>Data Gathering/Collection</vt:lpstr>
      <vt:lpstr>Data Preprocessing and Wrangling</vt:lpstr>
      <vt:lpstr>Data Filtering </vt:lpstr>
      <vt:lpstr>Data Cleaning</vt:lpstr>
      <vt:lpstr>Data Standardization</vt:lpstr>
      <vt:lpstr>Model Fitting</vt:lpstr>
      <vt:lpstr>Color Coding</vt:lpstr>
      <vt:lpstr>Data Visualization</vt:lpstr>
      <vt:lpstr>Finding Count</vt:lpstr>
      <vt:lpstr>Visualizing Target Cluster </vt:lpstr>
      <vt:lpstr>Observation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smilesnsmilies@gmail.com</dc:creator>
  <cp:lastModifiedBy>smilesnsmilies@gmail.com</cp:lastModifiedBy>
  <cp:revision>14</cp:revision>
  <dcterms:created xsi:type="dcterms:W3CDTF">2020-05-07T12:25:20Z</dcterms:created>
  <dcterms:modified xsi:type="dcterms:W3CDTF">2020-05-07T14:00:25Z</dcterms:modified>
</cp:coreProperties>
</file>