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4" r:id="rId2"/>
  </p:sldMasterIdLst>
  <p:notesMasterIdLst>
    <p:notesMasterId r:id="rId9"/>
  </p:notesMasterIdLst>
  <p:sldIdLst>
    <p:sldId id="314" r:id="rId3"/>
    <p:sldId id="322" r:id="rId4"/>
    <p:sldId id="334" r:id="rId5"/>
    <p:sldId id="335" r:id="rId6"/>
    <p:sldId id="336" r:id="rId7"/>
    <p:sldId id="337" r:id="rId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FFC1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39" autoAdjust="0"/>
    <p:restoredTop sz="94660" autoAdjust="0"/>
  </p:normalViewPr>
  <p:slideViewPr>
    <p:cSldViewPr>
      <p:cViewPr varScale="1">
        <p:scale>
          <a:sx n="74" d="100"/>
          <a:sy n="74" d="100"/>
        </p:scale>
        <p:origin x="138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dirty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9C7BA460-F9B7-40DA-98AE-B6D281122E79}" type="datetimeFigureOut">
              <a:rPr lang="en-US"/>
              <a:pPr>
                <a:defRPr/>
              </a:pPr>
              <a:t>11/8/2021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dirty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0E56245D-1280-4A73-B9C7-DE27B60D6E5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32456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 rotWithShape="0">
          <a:gsLst>
            <a:gs pos="0">
              <a:srgbClr val="EAFFC1"/>
            </a:gs>
            <a:gs pos="100000">
              <a:srgbClr val="FFFFFF"/>
            </a:gs>
          </a:gsLst>
          <a:path path="rect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ChangeArrowheads="1"/>
          </p:cNvSpPr>
          <p:nvPr userDrawn="1"/>
        </p:nvSpPr>
        <p:spPr bwMode="auto">
          <a:xfrm>
            <a:off x="685800" y="6553200"/>
            <a:ext cx="65484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1000" dirty="0">
                <a:latin typeface="Century Gothic" pitchFamily="34" charset="0"/>
                <a:ea typeface="ヒラギノ角ゴ Pro W3" pitchFamily="1" charset="-128"/>
              </a:rPr>
              <a:t>Copyright © 2011 Ramez Elmasri and Shamkant Navathe</a:t>
            </a:r>
          </a:p>
        </p:txBody>
      </p:sp>
      <p:pic>
        <p:nvPicPr>
          <p:cNvPr id="3" name="Picture 12" descr="AW logo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345238"/>
            <a:ext cx="685800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6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86800" y="0"/>
            <a:ext cx="4667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800000"/>
              </a:buClr>
              <a:buFont typeface="Wingdings" pitchFamily="2" charset="2"/>
              <a:buChar char="§"/>
              <a:defRPr/>
            </a:lvl1pPr>
            <a:lvl2pPr>
              <a:buClr>
                <a:srgbClr val="0070C0"/>
              </a:buClr>
              <a:buSzPct val="80000"/>
              <a:buFont typeface="Wingdings" pitchFamily="2" charset="2"/>
              <a:buChar char="§"/>
              <a:defRPr/>
            </a:lvl2pPr>
            <a:lvl3pPr>
              <a:buFont typeface="Arial" pitchFamily="34" charset="0"/>
              <a:buChar char="•"/>
              <a:defRPr/>
            </a:lvl3pPr>
            <a:lvl4pPr>
              <a:buFont typeface="Arial" pitchFamily="34" charset="0"/>
              <a:buChar char="•"/>
              <a:defRPr/>
            </a:lvl4pPr>
            <a:lvl5pPr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4037013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604963"/>
            <a:ext cx="4038600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3050"/>
            <a:ext cx="2055813" cy="58562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3050"/>
            <a:ext cx="6019800" cy="58562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8013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0"/>
          <p:cNvSpPr txBox="1">
            <a:spLocks noChangeArrowheads="1"/>
          </p:cNvSpPr>
          <p:nvPr userDrawn="1"/>
        </p:nvSpPr>
        <p:spPr bwMode="auto">
          <a:xfrm>
            <a:off x="381000" y="2209800"/>
            <a:ext cx="3048000" cy="166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sz="2800" b="1" dirty="0">
                <a:solidFill>
                  <a:srgbClr val="800000"/>
                </a:solidFill>
                <a:latin typeface="Century Gothic" pitchFamily="34" charset="0"/>
              </a:rPr>
              <a:t>Chapter 1</a:t>
            </a:r>
          </a:p>
          <a:p>
            <a:pPr algn="r">
              <a:spcBef>
                <a:spcPct val="50000"/>
              </a:spcBef>
              <a:defRPr/>
            </a:pPr>
            <a:r>
              <a:rPr lang="en-US" sz="3000" b="1" dirty="0">
                <a:solidFill>
                  <a:srgbClr val="800000"/>
                </a:solidFill>
                <a:latin typeface="Century Gothic" pitchFamily="34" charset="0"/>
              </a:rPr>
              <a:t>Databases and Database Users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w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4.jpe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6.jpe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chemeClr val="folHlink"/>
            </a:gs>
            <a:gs pos="100000">
              <a:schemeClr val="bg1"/>
            </a:gs>
          </a:gsLst>
          <a:path path="rect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>
            <a:spLocks noChangeArrowheads="1"/>
          </p:cNvSpPr>
          <p:nvPr userDrawn="1"/>
        </p:nvSpPr>
        <p:spPr bwMode="auto">
          <a:xfrm>
            <a:off x="990600" y="6553200"/>
            <a:ext cx="65484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1000" dirty="0">
                <a:latin typeface="Century Gothic" pitchFamily="34" charset="0"/>
                <a:ea typeface="ヒラギノ角ゴ Pro W3" pitchFamily="1" charset="-128"/>
              </a:rPr>
              <a:t>Copyright © 2011 Pearson Education, Inc. Publishing as Pearson Addison-Wesley</a:t>
            </a:r>
          </a:p>
        </p:txBody>
      </p:sp>
      <p:pic>
        <p:nvPicPr>
          <p:cNvPr id="1027" name="Picture 12" descr="AW logo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6173788"/>
            <a:ext cx="914400" cy="684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9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3733800" y="228600"/>
            <a:ext cx="5151438" cy="632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85" r:id="rId1"/>
    <p:sldLayoutId id="2147483864" r:id="rId2"/>
    <p:sldLayoutId id="2147483886" r:id="rId3"/>
    <p:sldLayoutId id="2147483865" r:id="rId4"/>
    <p:sldLayoutId id="2147483866" r:id="rId5"/>
    <p:sldLayoutId id="2147483867" r:id="rId6"/>
    <p:sldLayoutId id="2147483868" r:id="rId7"/>
    <p:sldLayoutId id="2147483869" r:id="rId8"/>
    <p:sldLayoutId id="2147483870" r:id="rId9"/>
    <p:sldLayoutId id="2147483871" r:id="rId10"/>
    <p:sldLayoutId id="214748387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685800" y="6553200"/>
            <a:ext cx="6548438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>
              <a:spcBef>
                <a:spcPts val="6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1000" dirty="0">
                <a:solidFill>
                  <a:srgbClr val="000000"/>
                </a:solidFill>
                <a:latin typeface="Century Gothic" pitchFamily="34" charset="0"/>
                <a:ea typeface="ヒラギノ角ゴ Pro W3" pitchFamily="1" charset="-128"/>
              </a:rPr>
              <a:t>Copyright © 2011 Ramez Elmasri and Shamkant Navathe</a:t>
            </a:r>
          </a:p>
        </p:txBody>
      </p:sp>
      <p:pic>
        <p:nvPicPr>
          <p:cNvPr id="2051" name="Picture 2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0" y="6345238"/>
            <a:ext cx="685800" cy="5127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2052" name="Picture 3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8686800" y="0"/>
            <a:ext cx="466725" cy="6858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053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3050"/>
            <a:ext cx="8228013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2054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4963"/>
            <a:ext cx="8228013" cy="452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3" r:id="rId1"/>
    <p:sldLayoutId id="2147483874" r:id="rId2"/>
    <p:sldLayoutId id="2147483875" r:id="rId3"/>
    <p:sldLayoutId id="2147483876" r:id="rId4"/>
    <p:sldLayoutId id="2147483877" r:id="rId5"/>
    <p:sldLayoutId id="2147483878" r:id="rId6"/>
    <p:sldLayoutId id="2147483879" r:id="rId7"/>
    <p:sldLayoutId id="2147483880" r:id="rId8"/>
    <p:sldLayoutId id="2147483881" r:id="rId9"/>
    <p:sldLayoutId id="2147483882" r:id="rId10"/>
    <p:sldLayoutId id="2147483883" r:id="rId11"/>
    <p:sldLayoutId id="2147483884" r:id="rId12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Explicit Sets and Renaming of Attributes in SQL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Can use explicit set of values in WHERE clause</a:t>
            </a:r>
          </a:p>
          <a:p>
            <a:r>
              <a:rPr lang="en-US" smtClean="0"/>
              <a:t>Use qualifier AS followed by desired new name</a:t>
            </a:r>
          </a:p>
          <a:p>
            <a:pPr lvl="1"/>
            <a:r>
              <a:rPr lang="en-US" smtClean="0"/>
              <a:t>Rename any attribute that appears in the result of a query</a:t>
            </a:r>
          </a:p>
        </p:txBody>
      </p:sp>
      <p:pic>
        <p:nvPicPr>
          <p:cNvPr id="1843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5105400"/>
            <a:ext cx="7431088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Discussion and Summary of SQL Queries</a:t>
            </a:r>
          </a:p>
        </p:txBody>
      </p:sp>
      <p:pic>
        <p:nvPicPr>
          <p:cNvPr id="2765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2438400"/>
            <a:ext cx="6100763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ALTER Command</a:t>
            </a:r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Alter table actions </a:t>
            </a:r>
            <a:r>
              <a:rPr lang="en-US" dirty="0" smtClean="0"/>
              <a:t>include:</a:t>
            </a:r>
          </a:p>
          <a:p>
            <a:pPr lvl="1"/>
            <a:r>
              <a:rPr lang="en-US" dirty="0" smtClean="0"/>
              <a:t>Adding or dropping a column (attribute)</a:t>
            </a:r>
          </a:p>
          <a:p>
            <a:pPr lvl="1"/>
            <a:r>
              <a:rPr lang="en-US" dirty="0" smtClean="0"/>
              <a:t>Changing a column definition</a:t>
            </a:r>
          </a:p>
          <a:p>
            <a:pPr lvl="1"/>
            <a:r>
              <a:rPr lang="en-US" dirty="0" smtClean="0"/>
              <a:t>Adding or dropping table constraints</a:t>
            </a:r>
          </a:p>
          <a:p>
            <a:r>
              <a:rPr lang="en-US" dirty="0" smtClean="0">
                <a:cs typeface="Courier New" pitchFamily="49" charset="0"/>
              </a:rPr>
              <a:t>Example: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ALTER TABLE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EMPLOYEE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ADD COLUMN Job VARCHAR(12);</a:t>
            </a:r>
          </a:p>
          <a:p>
            <a:r>
              <a:rPr lang="en-US" dirty="0" smtClean="0"/>
              <a:t>To drop a column</a:t>
            </a:r>
          </a:p>
          <a:p>
            <a:pPr lvl="1"/>
            <a:r>
              <a:rPr lang="en-US" dirty="0" smtClean="0"/>
              <a:t>Choose either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CASCADE</a:t>
            </a:r>
            <a:r>
              <a:rPr lang="en-US" dirty="0" smtClean="0"/>
              <a:t> 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RESTRICT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ALTER Command (cont’d.)</a:t>
            </a:r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Change constraints specified on a table </a:t>
            </a:r>
          </a:p>
          <a:p>
            <a:pPr lvl="1"/>
            <a:r>
              <a:rPr lang="en-US" dirty="0" smtClean="0"/>
              <a:t>Add or drop a named </a:t>
            </a:r>
            <a:r>
              <a:rPr lang="en-US" dirty="0" smtClean="0"/>
              <a:t>constraint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ALTER TABLE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EMPLOYEE DROP CONSTRAINT CK CASCADE</a:t>
            </a:r>
            <a:endParaRPr lang="en-US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ALTER TABLE </a:t>
            </a:r>
            <a:r>
              <a:rPr lang="en-US" dirty="0" smtClean="0"/>
              <a:t>Person ADD</a:t>
            </a:r>
            <a:r>
              <a:rPr lang="en-US" dirty="0"/>
              <a:t> PRIMARY KEY (ID</a:t>
            </a:r>
            <a:r>
              <a:rPr lang="en-US" dirty="0" smtClean="0"/>
              <a:t>);</a:t>
            </a:r>
          </a:p>
          <a:p>
            <a:r>
              <a:rPr lang="en-US" dirty="0"/>
              <a:t>ALTER TABLE </a:t>
            </a:r>
            <a:r>
              <a:rPr lang="en-US" dirty="0" smtClean="0"/>
              <a:t>Person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ADD CONSTRAINT </a:t>
            </a:r>
            <a:r>
              <a:rPr lang="en-US" dirty="0" err="1"/>
              <a:t>PK_Person</a:t>
            </a:r>
            <a:r>
              <a:rPr lang="en-US" dirty="0"/>
              <a:t> PRIMARY KEY (</a:t>
            </a:r>
            <a:r>
              <a:rPr lang="en-US" dirty="0" err="1"/>
              <a:t>ID,LastName</a:t>
            </a:r>
            <a:r>
              <a:rPr lang="en-US" dirty="0"/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932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ALTER TABLE Persons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DROP PRIMARY KEY</a:t>
            </a:r>
            <a:r>
              <a:rPr lang="en-US" dirty="0" smtClean="0"/>
              <a:t>;</a:t>
            </a:r>
          </a:p>
          <a:p>
            <a:endParaRPr lang="en-US" dirty="0"/>
          </a:p>
          <a:p>
            <a:r>
              <a:rPr lang="fr-FR" dirty="0"/>
              <a:t>ALTER TABLE </a:t>
            </a:r>
            <a:r>
              <a:rPr lang="fr-FR" dirty="0" err="1"/>
              <a:t>Persons</a:t>
            </a:r>
            <a:r>
              <a:rPr lang="fr-FR" dirty="0"/>
              <a:t/>
            </a:r>
            <a:br>
              <a:rPr lang="fr-FR" dirty="0"/>
            </a:br>
            <a:r>
              <a:rPr lang="fr-FR" dirty="0"/>
              <a:t>DROP CONSTRAINT </a:t>
            </a:r>
            <a:r>
              <a:rPr lang="fr-FR" dirty="0" err="1"/>
              <a:t>PK_Person</a:t>
            </a:r>
            <a:r>
              <a:rPr lang="fr-FR" dirty="0"/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70985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293</TotalTime>
  <Words>113</Words>
  <Application>Microsoft Office PowerPoint</Application>
  <PresentationFormat>On-screen Show (4:3)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Arial</vt:lpstr>
      <vt:lpstr>Calibri</vt:lpstr>
      <vt:lpstr>Century Gothic</vt:lpstr>
      <vt:lpstr>Courier New</vt:lpstr>
      <vt:lpstr>Times New Roman</vt:lpstr>
      <vt:lpstr>Wingdings</vt:lpstr>
      <vt:lpstr>ヒラギノ角ゴ Pro W3</vt:lpstr>
      <vt:lpstr>Default Design</vt:lpstr>
      <vt:lpstr>Office Theme</vt:lpstr>
      <vt:lpstr>Explicit Sets and Renaming of Attributes in SQL</vt:lpstr>
      <vt:lpstr>Discussion and Summary of SQL Queries</vt:lpstr>
      <vt:lpstr>The ALTER Command</vt:lpstr>
      <vt:lpstr>The ALTER Command (cont’d.)</vt:lpstr>
      <vt:lpstr>PowerPoint Presentation</vt:lpstr>
      <vt:lpstr>PowerPoint Presentation</vt:lpstr>
    </vt:vector>
  </TitlesOfParts>
  <Company>PEARSON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CSE-PG</dc:creator>
  <cp:lastModifiedBy>CSE-PG</cp:lastModifiedBy>
  <cp:revision>81</cp:revision>
  <dcterms:created xsi:type="dcterms:W3CDTF">2010-05-06T15:58:58Z</dcterms:created>
  <dcterms:modified xsi:type="dcterms:W3CDTF">2021-11-08T04:32:34Z</dcterms:modified>
</cp:coreProperties>
</file>