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4" r:id="rId9"/>
    <p:sldId id="265" r:id="rId10"/>
    <p:sldId id="286" r:id="rId11"/>
    <p:sldId id="266" r:id="rId12"/>
    <p:sldId id="284" r:id="rId13"/>
    <p:sldId id="268" r:id="rId14"/>
    <p:sldId id="269" r:id="rId15"/>
    <p:sldId id="270" r:id="rId16"/>
    <p:sldId id="271" r:id="rId17"/>
    <p:sldId id="272" r:id="rId18"/>
    <p:sldId id="273" r:id="rId19"/>
    <p:sldId id="274" r:id="rId20"/>
    <p:sldId id="275" r:id="rId21"/>
    <p:sldId id="276" r:id="rId22"/>
    <p:sldId id="277" r:id="rId23"/>
    <p:sldId id="299" r:id="rId24"/>
    <p:sldId id="278" r:id="rId25"/>
    <p:sldId id="279" r:id="rId26"/>
    <p:sldId id="280" r:id="rId27"/>
    <p:sldId id="281" r:id="rId28"/>
    <p:sldId id="282" r:id="rId29"/>
    <p:sldId id="285" r:id="rId30"/>
    <p:sldId id="287" r:id="rId31"/>
    <p:sldId id="289" r:id="rId32"/>
    <p:sldId id="290" r:id="rId33"/>
    <p:sldId id="291" r:id="rId34"/>
    <p:sldId id="292" r:id="rId35"/>
    <p:sldId id="293" r:id="rId36"/>
    <p:sldId id="294" r:id="rId37"/>
    <p:sldId id="295" r:id="rId38"/>
    <p:sldId id="296" r:id="rId39"/>
    <p:sldId id="297" r:id="rId40"/>
    <p:sldId id="300" r:id="rId41"/>
    <p:sldId id="301" r:id="rId42"/>
    <p:sldId id="288" r:id="rId43"/>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89E7C9-107C-46A0-8E81-5696CD5BCAC6}"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IN"/>
        </a:p>
      </dgm:t>
    </dgm:pt>
    <dgm:pt modelId="{863FFE8C-A0EB-4692-A319-ADD906247D3B}">
      <dgm:prSet/>
      <dgm:spPr/>
      <dgm:t>
        <a:bodyPr/>
        <a:lstStyle/>
        <a:p>
          <a:r>
            <a:rPr lang="en-IN" dirty="0"/>
            <a:t>Thank you</a:t>
          </a:r>
        </a:p>
      </dgm:t>
    </dgm:pt>
    <dgm:pt modelId="{0454CCE5-1BF4-4B26-9C0F-A156BC64BC8D}" type="parTrans" cxnId="{AFA8178D-145F-4935-87C5-1955C1D7EEF9}">
      <dgm:prSet/>
      <dgm:spPr/>
      <dgm:t>
        <a:bodyPr/>
        <a:lstStyle/>
        <a:p>
          <a:endParaRPr lang="en-IN"/>
        </a:p>
      </dgm:t>
    </dgm:pt>
    <dgm:pt modelId="{9261E12E-7ABD-4DBD-8D10-0F908CF438B6}" type="sibTrans" cxnId="{AFA8178D-145F-4935-87C5-1955C1D7EEF9}">
      <dgm:prSet/>
      <dgm:spPr/>
      <dgm:t>
        <a:bodyPr/>
        <a:lstStyle/>
        <a:p>
          <a:endParaRPr lang="en-IN"/>
        </a:p>
      </dgm:t>
    </dgm:pt>
    <dgm:pt modelId="{B773D32C-899E-4938-996C-01168E043095}" type="pres">
      <dgm:prSet presAssocID="{F489E7C9-107C-46A0-8E81-5696CD5BCAC6}" presName="Name0" presStyleCnt="0">
        <dgm:presLayoutVars>
          <dgm:dir/>
          <dgm:animLvl val="lvl"/>
          <dgm:resizeHandles val="exact"/>
        </dgm:presLayoutVars>
      </dgm:prSet>
      <dgm:spPr/>
    </dgm:pt>
    <dgm:pt modelId="{0769FF99-8C18-4909-A222-7C3FD932CB61}" type="pres">
      <dgm:prSet presAssocID="{863FFE8C-A0EB-4692-A319-ADD906247D3B}" presName="composite" presStyleCnt="0"/>
      <dgm:spPr/>
    </dgm:pt>
    <dgm:pt modelId="{5EB22C24-9757-4F9E-9C14-B78D0A48368C}" type="pres">
      <dgm:prSet presAssocID="{863FFE8C-A0EB-4692-A319-ADD906247D3B}" presName="parTx" presStyleLbl="alignNode1" presStyleIdx="0" presStyleCnt="1">
        <dgm:presLayoutVars>
          <dgm:chMax val="0"/>
          <dgm:chPref val="0"/>
          <dgm:bulletEnabled val="1"/>
        </dgm:presLayoutVars>
      </dgm:prSet>
      <dgm:spPr/>
    </dgm:pt>
    <dgm:pt modelId="{40572AC7-7E47-4B1B-B6A3-CFE3CB2AB593}" type="pres">
      <dgm:prSet presAssocID="{863FFE8C-A0EB-4692-A319-ADD906247D3B}" presName="desTx" presStyleLbl="alignAccFollowNode1" presStyleIdx="0" presStyleCnt="1">
        <dgm:presLayoutVars>
          <dgm:bulletEnabled val="1"/>
        </dgm:presLayoutVars>
      </dgm:prSet>
      <dgm:spPr/>
    </dgm:pt>
  </dgm:ptLst>
  <dgm:cxnLst>
    <dgm:cxn modelId="{78A9A524-C1DC-4E04-A2C3-0AB4D34007CC}" type="presOf" srcId="{F489E7C9-107C-46A0-8E81-5696CD5BCAC6}" destId="{B773D32C-899E-4938-996C-01168E043095}" srcOrd="0" destOrd="0" presId="urn:microsoft.com/office/officeart/2005/8/layout/hList1"/>
    <dgm:cxn modelId="{AFA8178D-145F-4935-87C5-1955C1D7EEF9}" srcId="{F489E7C9-107C-46A0-8E81-5696CD5BCAC6}" destId="{863FFE8C-A0EB-4692-A319-ADD906247D3B}" srcOrd="0" destOrd="0" parTransId="{0454CCE5-1BF4-4B26-9C0F-A156BC64BC8D}" sibTransId="{9261E12E-7ABD-4DBD-8D10-0F908CF438B6}"/>
    <dgm:cxn modelId="{CE5663D4-F2F8-468A-B016-7C58609129FE}" type="presOf" srcId="{863FFE8C-A0EB-4692-A319-ADD906247D3B}" destId="{5EB22C24-9757-4F9E-9C14-B78D0A48368C}" srcOrd="0" destOrd="0" presId="urn:microsoft.com/office/officeart/2005/8/layout/hList1"/>
    <dgm:cxn modelId="{B3BEC161-B5D3-42D2-9AEF-BE4DB0E18E97}" type="presParOf" srcId="{B773D32C-899E-4938-996C-01168E043095}" destId="{0769FF99-8C18-4909-A222-7C3FD932CB61}" srcOrd="0" destOrd="0" presId="urn:microsoft.com/office/officeart/2005/8/layout/hList1"/>
    <dgm:cxn modelId="{C6E427A6-06A3-4486-9BD8-BD2C04D7B127}" type="presParOf" srcId="{0769FF99-8C18-4909-A222-7C3FD932CB61}" destId="{5EB22C24-9757-4F9E-9C14-B78D0A48368C}" srcOrd="0" destOrd="0" presId="urn:microsoft.com/office/officeart/2005/8/layout/hList1"/>
    <dgm:cxn modelId="{822034F6-A9FF-4FC5-90D6-75A9759B24AE}" type="presParOf" srcId="{0769FF99-8C18-4909-A222-7C3FD932CB61}" destId="{40572AC7-7E47-4B1B-B6A3-CFE3CB2AB59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22C24-9757-4F9E-9C14-B78D0A48368C}">
      <dsp:nvSpPr>
        <dsp:cNvPr id="0" name=""/>
        <dsp:cNvSpPr/>
      </dsp:nvSpPr>
      <dsp:spPr>
        <a:xfrm>
          <a:off x="0" y="25200"/>
          <a:ext cx="8229240" cy="1555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219456" rIns="384048" bIns="219456" numCol="1" spcCol="1270" anchor="ctr" anchorCtr="0">
          <a:noAutofit/>
        </a:bodyPr>
        <a:lstStyle/>
        <a:p>
          <a:pPr marL="0" lvl="0" indent="0" algn="ctr" defTabSz="2400300">
            <a:lnSpc>
              <a:spcPct val="90000"/>
            </a:lnSpc>
            <a:spcBef>
              <a:spcPct val="0"/>
            </a:spcBef>
            <a:spcAft>
              <a:spcPct val="35000"/>
            </a:spcAft>
            <a:buNone/>
          </a:pPr>
          <a:r>
            <a:rPr lang="en-IN" sz="5400" kern="1200" dirty="0"/>
            <a:t>Thank you</a:t>
          </a:r>
        </a:p>
      </dsp:txBody>
      <dsp:txXfrm>
        <a:off x="0" y="25200"/>
        <a:ext cx="8229240" cy="1555200"/>
      </dsp:txXfrm>
    </dsp:sp>
    <dsp:sp modelId="{40572AC7-7E47-4B1B-B6A3-CFE3CB2AB593}">
      <dsp:nvSpPr>
        <dsp:cNvPr id="0" name=""/>
        <dsp:cNvSpPr/>
      </dsp:nvSpPr>
      <dsp:spPr>
        <a:xfrm>
          <a:off x="0" y="1580400"/>
          <a:ext cx="8229240" cy="23716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3"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34"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8"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9"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6920"/>
          </a:xfrm>
          <a:prstGeom prst="rect">
            <a:avLst/>
          </a:prstGeom>
        </p:spPr>
        <p:txBody>
          <a:bodyPr lIns="0" tIns="0" rIns="0" bIns="0"/>
          <a:lstStyle/>
          <a:p>
            <a:endParaRPr/>
          </a:p>
        </p:txBody>
      </p:sp>
      <p:sp>
        <p:nvSpPr>
          <p:cNvPr id="42" name="PlaceHolder 3"/>
          <p:cNvSpPr>
            <a:spLocks noGrp="1"/>
          </p:cNvSpPr>
          <p:nvPr>
            <p:ph type="body"/>
          </p:nvPr>
        </p:nvSpPr>
        <p:spPr>
          <a:xfrm>
            <a:off x="457200" y="1604520"/>
            <a:ext cx="8229240" cy="3976920"/>
          </a:xfrm>
          <a:prstGeom prst="rect">
            <a:avLst/>
          </a:prstGeom>
        </p:spPr>
        <p:txBody>
          <a:bodyPr lIns="0" tIns="0" rIns="0" bIns="0"/>
          <a:lstStyle/>
          <a:p>
            <a:endParaRPr/>
          </a:p>
        </p:txBody>
      </p:sp>
      <p:pic>
        <p:nvPicPr>
          <p:cNvPr id="43" name="Picture 42"/>
          <p:cNvPicPr/>
          <p:nvPr/>
        </p:nvPicPr>
        <p:blipFill>
          <a:blip r:embed="rId2" cstate="print"/>
          <a:stretch>
            <a:fillRect/>
          </a:stretch>
        </p:blipFill>
        <p:spPr>
          <a:xfrm>
            <a:off x="2079360" y="1604160"/>
            <a:ext cx="4984200" cy="3976920"/>
          </a:xfrm>
          <a:prstGeom prst="rect">
            <a:avLst/>
          </a:prstGeom>
          <a:ln>
            <a:noFill/>
          </a:ln>
        </p:spPr>
      </p:pic>
      <p:pic>
        <p:nvPicPr>
          <p:cNvPr id="44" name="Picture 43"/>
          <p:cNvPicPr/>
          <p:nvPr/>
        </p:nvPicPr>
        <p:blipFill>
          <a:blip r:embed="rId2" cstate="print"/>
          <a:stretch>
            <a:fillRect/>
          </a:stretch>
        </p:blipFill>
        <p:spPr>
          <a:xfrm>
            <a:off x="207936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4" name="PlaceHolder 2"/>
          <p:cNvSpPr>
            <a:spLocks noGrp="1"/>
          </p:cNvSpPr>
          <p:nvPr>
            <p:ph type="body"/>
          </p:nvPr>
        </p:nvSpPr>
        <p:spPr>
          <a:xfrm>
            <a:off x="457200" y="1604520"/>
            <a:ext cx="8229240" cy="39769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2"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63" name="PlaceHolder 4"/>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5"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7"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1"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3"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74"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8"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79"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1" name="PlaceHolder 2"/>
          <p:cNvSpPr>
            <a:spLocks noGrp="1"/>
          </p:cNvSpPr>
          <p:nvPr>
            <p:ph type="body"/>
          </p:nvPr>
        </p:nvSpPr>
        <p:spPr>
          <a:xfrm>
            <a:off x="457200" y="1604520"/>
            <a:ext cx="8229240" cy="3976920"/>
          </a:xfrm>
          <a:prstGeom prst="rect">
            <a:avLst/>
          </a:prstGeom>
        </p:spPr>
        <p:txBody>
          <a:bodyPr lIns="0" tIns="0" rIns="0" bIns="0"/>
          <a:lstStyle/>
          <a:p>
            <a:endParaRPr/>
          </a:p>
        </p:txBody>
      </p:sp>
      <p:sp>
        <p:nvSpPr>
          <p:cNvPr id="82" name="PlaceHolder 3"/>
          <p:cNvSpPr>
            <a:spLocks noGrp="1"/>
          </p:cNvSpPr>
          <p:nvPr>
            <p:ph type="body"/>
          </p:nvPr>
        </p:nvSpPr>
        <p:spPr>
          <a:xfrm>
            <a:off x="457200" y="1604520"/>
            <a:ext cx="8229240" cy="3976920"/>
          </a:xfrm>
          <a:prstGeom prst="rect">
            <a:avLst/>
          </a:prstGeom>
        </p:spPr>
        <p:txBody>
          <a:bodyPr lIns="0" tIns="0" rIns="0" bIns="0"/>
          <a:lstStyle/>
          <a:p>
            <a:endParaRPr/>
          </a:p>
        </p:txBody>
      </p:sp>
      <p:pic>
        <p:nvPicPr>
          <p:cNvPr id="83" name="Picture 82"/>
          <p:cNvPicPr/>
          <p:nvPr/>
        </p:nvPicPr>
        <p:blipFill>
          <a:blip r:embed="rId2" cstate="print"/>
          <a:stretch>
            <a:fillRect/>
          </a:stretch>
        </p:blipFill>
        <p:spPr>
          <a:xfrm>
            <a:off x="2079360" y="1604160"/>
            <a:ext cx="4984200" cy="3976920"/>
          </a:xfrm>
          <a:prstGeom prst="rect">
            <a:avLst/>
          </a:prstGeom>
          <a:ln>
            <a:noFill/>
          </a:ln>
        </p:spPr>
      </p:pic>
      <p:pic>
        <p:nvPicPr>
          <p:cNvPr id="84" name="Picture 83"/>
          <p:cNvPicPr/>
          <p:nvPr/>
        </p:nvPicPr>
        <p:blipFill>
          <a:blip r:embed="rId2" cstate="print"/>
          <a:stretch>
            <a:fillRect/>
          </a:stretch>
        </p:blipFill>
        <p:spPr>
          <a:xfrm>
            <a:off x="2079360" y="1604160"/>
            <a:ext cx="4984200" cy="39769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4" name="PlaceHolder 2"/>
          <p:cNvSpPr>
            <a:spLocks noGrp="1"/>
          </p:cNvSpPr>
          <p:nvPr>
            <p:ph type="body"/>
          </p:nvPr>
        </p:nvSpPr>
        <p:spPr>
          <a:xfrm>
            <a:off x="457200" y="1604520"/>
            <a:ext cx="8229240" cy="39769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2"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23" name="PlaceHolder 4"/>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5"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2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7"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1"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CustomShape 1"/>
          <p:cNvSpPr/>
          <p:nvPr/>
        </p:nvSpPr>
        <p:spPr>
          <a:xfrm>
            <a:off x="499320" y="5945040"/>
            <a:ext cx="4939920" cy="920520"/>
          </a:xfrm>
          <a:prstGeom prst="rect">
            <a:avLst/>
          </a:prstGeom>
          <a:solidFill>
            <a:srgbClr val="9FCBDC"/>
          </a:solidFill>
          <a:ln w="9360">
            <a:noFill/>
          </a:ln>
        </p:spPr>
      </p:sp>
      <p:sp>
        <p:nvSpPr>
          <p:cNvPr id="12" name="CustomShape 2"/>
          <p:cNvSpPr/>
          <p:nvPr/>
        </p:nvSpPr>
        <p:spPr>
          <a:xfrm>
            <a:off x="485640" y="5938920"/>
            <a:ext cx="3689640" cy="932760"/>
          </a:xfrm>
          <a:prstGeom prst="rect">
            <a:avLst/>
          </a:prstGeom>
          <a:solidFill>
            <a:srgbClr val="000000"/>
          </a:solidFill>
          <a:ln w="9360">
            <a:noFill/>
          </a:ln>
        </p:spPr>
      </p:sp>
      <p:sp>
        <p:nvSpPr>
          <p:cNvPr id="2" name="CustomShape 3"/>
          <p:cNvSpPr/>
          <p:nvPr/>
        </p:nvSpPr>
        <p:spPr>
          <a:xfrm>
            <a:off x="-6120" y="5791320"/>
            <a:ext cx="3401640" cy="1080000"/>
          </a:xfrm>
          <a:prstGeom prst="rtTriangle">
            <a:avLst/>
          </a:prstGeom>
          <a:blipFill>
            <a:blip r:embed="rId14" cstate="print"/>
            <a:tile/>
          </a:blipFill>
          <a:ln w="12600">
            <a:noFill/>
          </a:ln>
        </p:spPr>
      </p:sp>
      <p:sp>
        <p:nvSpPr>
          <p:cNvPr id="3" name="Line 4"/>
          <p:cNvSpPr/>
          <p:nvPr/>
        </p:nvSpPr>
        <p:spPr>
          <a:xfrm>
            <a:off x="-9000" y="5787720"/>
            <a:ext cx="3405240" cy="1084320"/>
          </a:xfrm>
          <a:prstGeom prst="line">
            <a:avLst/>
          </a:prstGeom>
          <a:ln w="12240">
            <a:solidFill>
              <a:srgbClr val="196F85"/>
            </a:solidFill>
            <a:miter/>
          </a:ln>
        </p:spPr>
      </p:sp>
      <p:sp>
        <p:nvSpPr>
          <p:cNvPr id="4" name="CustomShape 5"/>
          <p:cNvSpPr/>
          <p:nvPr/>
        </p:nvSpPr>
        <p:spPr>
          <a:xfrm>
            <a:off x="0" y="4664160"/>
            <a:ext cx="9150480" cy="360"/>
          </a:xfrm>
          <a:prstGeom prst="rtTriangle">
            <a:avLst/>
          </a:prstGeom>
          <a:gradFill>
            <a:gsLst>
              <a:gs pos="0">
                <a:srgbClr val="007795"/>
              </a:gs>
              <a:gs pos="100000">
                <a:srgbClr val="4BBADE"/>
              </a:gs>
            </a:gsLst>
            <a:lin ang="3000000"/>
          </a:gradFill>
          <a:ln w="12600">
            <a:noFill/>
          </a:ln>
        </p:spPr>
      </p:sp>
      <p:sp>
        <p:nvSpPr>
          <p:cNvPr id="5" name="CustomShape 6"/>
          <p:cNvSpPr/>
          <p:nvPr/>
        </p:nvSpPr>
        <p:spPr>
          <a:xfrm>
            <a:off x="1687680" y="4952880"/>
            <a:ext cx="7455600" cy="487440"/>
          </a:xfrm>
          <a:prstGeom prst="rect">
            <a:avLst/>
          </a:prstGeom>
          <a:solidFill>
            <a:srgbClr val="9FCBDC"/>
          </a:solidFill>
          <a:ln w="9360">
            <a:noFill/>
          </a:ln>
        </p:spPr>
      </p:sp>
      <p:sp>
        <p:nvSpPr>
          <p:cNvPr id="6" name="CustomShape 7"/>
          <p:cNvSpPr/>
          <p:nvPr/>
        </p:nvSpPr>
        <p:spPr>
          <a:xfrm>
            <a:off x="35280" y="5237640"/>
            <a:ext cx="9108000" cy="788040"/>
          </a:xfrm>
          <a:prstGeom prst="rect">
            <a:avLst/>
          </a:prstGeom>
          <a:solidFill>
            <a:srgbClr val="000000"/>
          </a:solidFill>
          <a:ln w="9360">
            <a:noFill/>
          </a:ln>
        </p:spPr>
      </p:sp>
      <p:sp>
        <p:nvSpPr>
          <p:cNvPr id="7" name="CustomShape 8"/>
          <p:cNvSpPr/>
          <p:nvPr/>
        </p:nvSpPr>
        <p:spPr>
          <a:xfrm>
            <a:off x="0" y="5001120"/>
            <a:ext cx="9143280" cy="1863360"/>
          </a:xfrm>
          <a:prstGeom prst="rect">
            <a:avLst/>
          </a:prstGeom>
          <a:blipFill>
            <a:blip r:embed="rId14" cstate="print"/>
            <a:tile/>
          </a:blipFill>
          <a:ln w="12600">
            <a:noFill/>
          </a:ln>
        </p:spPr>
      </p:sp>
      <p:sp>
        <p:nvSpPr>
          <p:cNvPr id="8" name="Line 9"/>
          <p:cNvSpPr/>
          <p:nvPr/>
        </p:nvSpPr>
        <p:spPr>
          <a:xfrm>
            <a:off x="-3600" y="4997520"/>
            <a:ext cx="9147600" cy="790200"/>
          </a:xfrm>
          <a:prstGeom prst="line">
            <a:avLst/>
          </a:prstGeom>
          <a:ln w="12240">
            <a:solidFill>
              <a:srgbClr val="196F85"/>
            </a:solidFill>
            <a:miter/>
          </a:ln>
        </p:spPr>
      </p:sp>
      <p:sp>
        <p:nvSpPr>
          <p:cNvPr id="9" name="PlaceHolder 10"/>
          <p:cNvSpPr>
            <a:spLocks noGrp="1"/>
          </p:cNvSpPr>
          <p:nvPr>
            <p:ph type="title"/>
          </p:nvPr>
        </p:nvSpPr>
        <p:spPr>
          <a:xfrm>
            <a:off x="457200" y="274680"/>
            <a:ext cx="8228880" cy="1142640"/>
          </a:xfrm>
          <a:prstGeom prst="rect">
            <a:avLst/>
          </a:prstGeom>
        </p:spPr>
        <p:txBody>
          <a:bodyPr lIns="0" tIns="0" rIns="0" bIns="0" anchor="ctr"/>
          <a:lstStyle/>
          <a:p>
            <a:r>
              <a:rPr lang="en-IN">
                <a:latin typeface="Arial"/>
              </a:rPr>
              <a:t>Click to edit the title text format</a:t>
            </a:r>
            <a:endParaRPr/>
          </a:p>
        </p:txBody>
      </p:sp>
      <p:sp>
        <p:nvSpPr>
          <p:cNvPr id="10" name="PlaceHolder 11"/>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499320" y="5945040"/>
            <a:ext cx="4939920" cy="920520"/>
          </a:xfrm>
          <a:prstGeom prst="rect">
            <a:avLst/>
          </a:prstGeom>
          <a:solidFill>
            <a:srgbClr val="9FCBDC"/>
          </a:solidFill>
          <a:ln w="9360">
            <a:noFill/>
          </a:ln>
        </p:spPr>
      </p:sp>
      <p:sp>
        <p:nvSpPr>
          <p:cNvPr id="46" name="CustomShape 2"/>
          <p:cNvSpPr/>
          <p:nvPr/>
        </p:nvSpPr>
        <p:spPr>
          <a:xfrm>
            <a:off x="485640" y="5938920"/>
            <a:ext cx="3689640" cy="932760"/>
          </a:xfrm>
          <a:prstGeom prst="rect">
            <a:avLst/>
          </a:prstGeom>
          <a:solidFill>
            <a:srgbClr val="000000"/>
          </a:solidFill>
          <a:ln w="9360">
            <a:noFill/>
          </a:ln>
        </p:spPr>
      </p:sp>
      <p:sp>
        <p:nvSpPr>
          <p:cNvPr id="47" name="CustomShape 3"/>
          <p:cNvSpPr/>
          <p:nvPr/>
        </p:nvSpPr>
        <p:spPr>
          <a:xfrm>
            <a:off x="-6120" y="5791320"/>
            <a:ext cx="3401640" cy="1080000"/>
          </a:xfrm>
          <a:prstGeom prst="rtTriangle">
            <a:avLst/>
          </a:prstGeom>
          <a:blipFill>
            <a:blip r:embed="rId14" cstate="print"/>
            <a:tile/>
          </a:blipFill>
          <a:ln w="12600">
            <a:noFill/>
          </a:ln>
        </p:spPr>
      </p:sp>
      <p:sp>
        <p:nvSpPr>
          <p:cNvPr id="48" name="Line 4"/>
          <p:cNvSpPr/>
          <p:nvPr/>
        </p:nvSpPr>
        <p:spPr>
          <a:xfrm>
            <a:off x="-9000" y="5787720"/>
            <a:ext cx="3405240" cy="1084320"/>
          </a:xfrm>
          <a:prstGeom prst="line">
            <a:avLst/>
          </a:prstGeom>
          <a:ln w="12240">
            <a:solidFill>
              <a:srgbClr val="196F85"/>
            </a:solidFill>
            <a:miter/>
          </a:ln>
        </p:spPr>
      </p:sp>
      <p:sp>
        <p:nvSpPr>
          <p:cNvPr id="49" name="PlaceHolder 5"/>
          <p:cNvSpPr>
            <a:spLocks noGrp="1"/>
          </p:cNvSpPr>
          <p:nvPr>
            <p:ph type="title"/>
          </p:nvPr>
        </p:nvSpPr>
        <p:spPr>
          <a:xfrm>
            <a:off x="457200" y="273600"/>
            <a:ext cx="8229240" cy="1144800"/>
          </a:xfrm>
          <a:prstGeom prst="rect">
            <a:avLst/>
          </a:prstGeom>
        </p:spPr>
        <p:txBody>
          <a:bodyPr lIns="0" tIns="0" rIns="0" bIns="0" anchor="ctr"/>
          <a:lstStyle/>
          <a:p>
            <a:pPr algn="ctr"/>
            <a:r>
              <a:rPr lang="en-IN" sz="4400">
                <a:latin typeface="Arial"/>
              </a:rPr>
              <a:t>Click to edit the title text format</a:t>
            </a:r>
            <a:endParaRPr/>
          </a:p>
        </p:txBody>
      </p:sp>
      <p:sp>
        <p:nvSpPr>
          <p:cNvPr id="50" name="PlaceHolder 6"/>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hyperlink" Target="https://www.javamadesoeasy.com/2017/03/aggregation-functions-group-by-in.html"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hyperlink" Target="https://www.javamadesoeasy.com/2017/03/sum-operator-sum-of-salary-by-group-in.html" TargetMode="Externa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hyperlink" Target="https://www.javamadesoeasy.com/2017/02/using-like-statement-as-in-sql-in.html" TargetMode="Externa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685800" y="838080"/>
            <a:ext cx="7771680" cy="840600"/>
          </a:xfrm>
          <a:prstGeom prst="rect">
            <a:avLst/>
          </a:prstGeom>
          <a:noFill/>
          <a:ln>
            <a:noFill/>
          </a:ln>
        </p:spPr>
        <p:txBody>
          <a:bodyPr lIns="90000" tIns="45000" rIns="90000" bIns="45000" anchor="b"/>
          <a:lstStyle/>
          <a:p>
            <a:pPr algn="ctr">
              <a:lnSpc>
                <a:spcPct val="100000"/>
              </a:lnSpc>
            </a:pPr>
            <a:r>
              <a:rPr lang="en-IN" sz="4800" b="1" dirty="0">
                <a:solidFill>
                  <a:srgbClr val="464646"/>
                </a:solidFill>
                <a:latin typeface="Lucida Sans Unicode"/>
              </a:rPr>
              <a:t>Database systems using </a:t>
            </a:r>
            <a:r>
              <a:rPr lang="en-IN" sz="4800" b="1" dirty="0" err="1">
                <a:solidFill>
                  <a:srgbClr val="464646"/>
                </a:solidFill>
                <a:latin typeface="Lucida Sans Unicode"/>
              </a:rPr>
              <a:t>MongoDB</a:t>
            </a:r>
            <a:endParaRPr/>
          </a:p>
        </p:txBody>
      </p:sp>
      <p:sp>
        <p:nvSpPr>
          <p:cNvPr id="86" name="CustomShape 2"/>
          <p:cNvSpPr/>
          <p:nvPr/>
        </p:nvSpPr>
        <p:spPr>
          <a:xfrm>
            <a:off x="1371600" y="1676520"/>
            <a:ext cx="6400080" cy="4037760"/>
          </a:xfrm>
          <a:prstGeom prst="rect">
            <a:avLst/>
          </a:prstGeom>
          <a:noFill/>
          <a:ln>
            <a:noFill/>
          </a:ln>
        </p:spPr>
        <p:txBody>
          <a:bodyPr lIns="45720" tIns="45000" rIns="45720" bIns="45000"/>
          <a:lstStyle/>
          <a:p>
            <a:pPr algn="ctr">
              <a:lnSpc>
                <a:spcPct val="100000"/>
              </a:lnSpc>
            </a:pPr>
            <a:endParaRPr/>
          </a:p>
          <a:p>
            <a:pPr algn="ctr">
              <a:lnSpc>
                <a:spcPct val="100000"/>
              </a:lnSpc>
            </a:pPr>
            <a:endParaRPr/>
          </a:p>
          <a:p>
            <a:pPr algn="ctr">
              <a:lnSpc>
                <a:spcPct val="100000"/>
              </a:lnSpc>
            </a:pPr>
            <a:r>
              <a:rPr lang="en-IN" sz="4800">
                <a:solidFill>
                  <a:srgbClr val="464646"/>
                </a:solidFill>
                <a:latin typeface="Lucida Sans Unicode"/>
              </a:rPr>
              <a:t>Lab 2</a:t>
            </a:r>
            <a:endParaRPr/>
          </a:p>
        </p:txBody>
      </p:sp>
      <p:pic>
        <p:nvPicPr>
          <p:cNvPr id="87" name="Picture 3"/>
          <p:cNvPicPr/>
          <p:nvPr/>
        </p:nvPicPr>
        <p:blipFill>
          <a:blip r:embed="rId2" cstate="print"/>
          <a:stretch>
            <a:fillRect/>
          </a:stretch>
        </p:blipFill>
        <p:spPr>
          <a:xfrm>
            <a:off x="2533680" y="2057400"/>
            <a:ext cx="2571120" cy="1227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457200" y="1219320"/>
            <a:ext cx="8228880" cy="4787280"/>
          </a:xfrm>
          <a:prstGeom prst="rect">
            <a:avLst/>
          </a:prstGeom>
          <a:noFill/>
          <a:ln>
            <a:noFill/>
          </a:ln>
        </p:spPr>
        <p:txBody>
          <a:bodyPr lIns="90000" tIns="45000" rIns="90000" bIns="45000"/>
          <a:lstStyle/>
          <a:p>
            <a:pPr>
              <a:lnSpc>
                <a:spcPct val="100000"/>
              </a:lnSpc>
            </a:pPr>
            <a:r>
              <a:rPr lang="en-IN" sz="2700" b="1">
                <a:solidFill>
                  <a:srgbClr val="000000"/>
                </a:solidFill>
                <a:latin typeface="Lucida Sans Unicode"/>
              </a:rPr>
              <a:t>Syntax:</a:t>
            </a:r>
            <a:endParaRPr/>
          </a:p>
          <a:p>
            <a:pPr>
              <a:lnSpc>
                <a:spcPct val="100000"/>
              </a:lnSpc>
            </a:pPr>
            <a:r>
              <a:rPr lang="en-IN" sz="2700">
                <a:solidFill>
                  <a:srgbClr val="000000"/>
                </a:solidFill>
                <a:latin typeface="Lucida Sans Unicode"/>
              </a:rPr>
              <a:t>In the </a:t>
            </a:r>
            <a:r>
              <a:rPr lang="en-IN" sz="2700" b="1">
                <a:solidFill>
                  <a:srgbClr val="000000"/>
                </a:solidFill>
                <a:latin typeface="Lucida Sans Unicode"/>
              </a:rPr>
              <a:t>find </a:t>
            </a:r>
            <a:r>
              <a:rPr lang="en-IN" sz="2700">
                <a:solidFill>
                  <a:srgbClr val="000000"/>
                </a:solidFill>
                <a:latin typeface="Lucida Sans Unicode"/>
              </a:rPr>
              <a:t>method if you pass multiple keys by separating them by ',' then MongoDB treats it </a:t>
            </a:r>
            <a:r>
              <a:rPr lang="en-IN" sz="2700" b="1">
                <a:solidFill>
                  <a:srgbClr val="000000"/>
                </a:solidFill>
                <a:latin typeface="Lucida Sans Unicode"/>
              </a:rPr>
              <a:t>AND </a:t>
            </a:r>
            <a:r>
              <a:rPr lang="en-IN" sz="2700">
                <a:solidFill>
                  <a:srgbClr val="000000"/>
                </a:solidFill>
                <a:latin typeface="Lucida Sans Unicode"/>
              </a:rPr>
              <a:t>condition. </a:t>
            </a:r>
            <a:endParaRPr/>
          </a:p>
          <a:p>
            <a:pPr>
              <a:lnSpc>
                <a:spcPct val="100000"/>
              </a:lnSpc>
            </a:pPr>
            <a:endParaRPr/>
          </a:p>
          <a:p>
            <a:pPr>
              <a:lnSpc>
                <a:spcPct val="100000"/>
              </a:lnSpc>
            </a:pPr>
            <a:r>
              <a:rPr lang="en-IN" sz="2400">
                <a:solidFill>
                  <a:srgbClr val="000000"/>
                </a:solidFill>
                <a:latin typeface="Lucida Sans Unicode"/>
              </a:rPr>
              <a:t>&gt;db.m ycol.find({key1:value1, key2:value2}).pretty()</a:t>
            </a:r>
            <a:endParaRPr/>
          </a:p>
          <a:p>
            <a:pPr>
              <a:lnSpc>
                <a:spcPct val="100000"/>
              </a:lnSpc>
            </a:pPr>
            <a:endParaRPr/>
          </a:p>
          <a:p>
            <a:pPr>
              <a:lnSpc>
                <a:spcPct val="100000"/>
              </a:lnSpc>
            </a:pPr>
            <a:r>
              <a:rPr lang="en-IN" sz="2700" b="1">
                <a:solidFill>
                  <a:srgbClr val="000000"/>
                </a:solidFill>
                <a:latin typeface="Lucida Sans Unicode"/>
              </a:rPr>
              <a:t>Example</a:t>
            </a:r>
            <a:endParaRPr/>
          </a:p>
          <a:p>
            <a:pPr>
              <a:lnSpc>
                <a:spcPct val="100000"/>
              </a:lnSpc>
            </a:pPr>
            <a:r>
              <a:rPr lang="en-IN" sz="2700">
                <a:solidFill>
                  <a:srgbClr val="000000"/>
                </a:solidFill>
                <a:latin typeface="Lucida Sans Unicode"/>
              </a:rPr>
              <a:t>Following example will show all the tutorials written by 'tutorials point' and whose title is</a:t>
            </a:r>
            <a:endParaRPr/>
          </a:p>
          <a:p>
            <a:pPr>
              <a:lnSpc>
                <a:spcPct val="100000"/>
              </a:lnSpc>
            </a:pPr>
            <a:r>
              <a:rPr lang="en-IN" sz="2700">
                <a:solidFill>
                  <a:srgbClr val="000000"/>
                </a:solidFill>
                <a:latin typeface="Lucida Sans Unicode"/>
              </a:rPr>
              <a:t>'MongoDB Overview'</a:t>
            </a:r>
            <a:endParaRPr/>
          </a:p>
        </p:txBody>
      </p:sp>
      <p:sp>
        <p:nvSpPr>
          <p:cNvPr id="105" name="CustomShape 2"/>
          <p:cNvSpPr/>
          <p:nvPr/>
        </p:nvSpPr>
        <p:spPr>
          <a:xfrm>
            <a:off x="457200" y="274680"/>
            <a:ext cx="8228880" cy="943920"/>
          </a:xfrm>
          <a:prstGeom prst="rect">
            <a:avLst/>
          </a:prstGeom>
          <a:noFill/>
          <a:ln>
            <a:noFill/>
          </a:ln>
        </p:spPr>
        <p:txBody>
          <a:bodyPr lIns="90000" tIns="45000" rIns="90000" bIns="45000" anchor="ctr"/>
          <a:lstStyle/>
          <a:p>
            <a:pPr>
              <a:lnSpc>
                <a:spcPct val="100000"/>
              </a:lnSpc>
            </a:pPr>
            <a:r>
              <a:rPr lang="en-IN" sz="4100" b="1">
                <a:solidFill>
                  <a:srgbClr val="464646"/>
                </a:solidFill>
                <a:latin typeface="Lucida Sans Unicode"/>
              </a:rPr>
              <a:t>AND in MongoDB</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600"/>
            <a:ext cx="9144000" cy="488400"/>
          </a:xfrm>
        </p:spPr>
        <p:txBody>
          <a:bodyPr/>
          <a:lstStyle/>
          <a:p>
            <a:r>
              <a:rPr lang="en-IN" sz="3200" dirty="0"/>
              <a:t>Checking 2 conditions with and without using AND </a:t>
            </a:r>
            <a:br>
              <a:rPr lang="en-IN" dirty="0"/>
            </a:br>
            <a:endParaRPr lang="en-IN" dirty="0"/>
          </a:p>
        </p:txBody>
      </p:sp>
      <p:sp>
        <p:nvSpPr>
          <p:cNvPr id="3" name="Subtitle 2"/>
          <p:cNvSpPr>
            <a:spLocks noGrp="1"/>
          </p:cNvSpPr>
          <p:nvPr>
            <p:ph type="subTitle"/>
          </p:nvPr>
        </p:nvSpPr>
        <p:spPr>
          <a:xfrm>
            <a:off x="457200" y="914400"/>
            <a:ext cx="8686800" cy="5410200"/>
          </a:xfrm>
        </p:spPr>
        <p:txBody>
          <a:bodyPr/>
          <a:lstStyle/>
          <a:p>
            <a:r>
              <a:rPr lang="en-IN" sz="2400" u="sng" dirty="0"/>
              <a:t>Without AND</a:t>
            </a:r>
          </a:p>
          <a:p>
            <a:r>
              <a:rPr lang="en-IN" sz="2400" dirty="0"/>
              <a:t>&gt;</a:t>
            </a:r>
            <a:r>
              <a:rPr lang="en-IN" sz="2400" dirty="0" err="1"/>
              <a:t>db.s.find</a:t>
            </a:r>
            <a:r>
              <a:rPr lang="en-IN" sz="2400" dirty="0"/>
              <a:t>({</a:t>
            </a:r>
            <a:r>
              <a:rPr lang="en-IN" sz="2400" dirty="0" err="1"/>
              <a:t>dept:'cse',gender:'f</a:t>
            </a:r>
            <a:r>
              <a:rPr lang="en-IN" sz="2400" dirty="0"/>
              <a:t>'}).pretty()</a:t>
            </a:r>
          </a:p>
          <a:p>
            <a:endParaRPr lang="en-IN" sz="2400" dirty="0"/>
          </a:p>
          <a:p>
            <a:r>
              <a:rPr lang="en-IN" sz="2400" u="sng" dirty="0"/>
              <a:t>With AND</a:t>
            </a:r>
          </a:p>
          <a:p>
            <a:r>
              <a:rPr lang="en-IN" sz="2400" dirty="0"/>
              <a:t>&gt; </a:t>
            </a:r>
            <a:r>
              <a:rPr lang="en-IN" sz="2400" dirty="0" err="1"/>
              <a:t>db.s.find</a:t>
            </a:r>
            <a:r>
              <a:rPr lang="en-IN" sz="2400" dirty="0"/>
              <a:t>({$and:[{</a:t>
            </a:r>
            <a:r>
              <a:rPr lang="en-IN" sz="2400" dirty="0" err="1"/>
              <a:t>dept:'cse</a:t>
            </a:r>
            <a:r>
              <a:rPr lang="en-IN" sz="2400" dirty="0"/>
              <a:t>'},{</a:t>
            </a:r>
            <a:r>
              <a:rPr lang="en-IN" sz="2400" dirty="0" err="1"/>
              <a:t>gender:'f</a:t>
            </a:r>
            <a:r>
              <a:rPr lang="en-IN" sz="2400" dirty="0"/>
              <a:t>'}]}).pretty()</a:t>
            </a:r>
          </a:p>
          <a:p>
            <a:r>
              <a:rPr lang="en-IN" sz="2400" dirty="0"/>
              <a:t>{</a:t>
            </a:r>
          </a:p>
          <a:p>
            <a:r>
              <a:rPr lang="en-IN" sz="2400" dirty="0"/>
              <a:t>	"_id" : </a:t>
            </a:r>
            <a:r>
              <a:rPr lang="en-IN" sz="2400" dirty="0" err="1"/>
              <a:t>ObjectId</a:t>
            </a:r>
            <a:r>
              <a:rPr lang="en-IN" sz="2400" dirty="0"/>
              <a:t>("59a38d1d44336d19e526548c"),</a:t>
            </a:r>
          </a:p>
          <a:p>
            <a:r>
              <a:rPr lang="en-IN" sz="2400" dirty="0"/>
              <a:t>	"</a:t>
            </a:r>
            <a:r>
              <a:rPr lang="en-IN" sz="2400" dirty="0" err="1"/>
              <a:t>usn</a:t>
            </a:r>
            <a:r>
              <a:rPr lang="en-IN" sz="2400" dirty="0"/>
              <a:t>" : 1,</a:t>
            </a:r>
          </a:p>
          <a:p>
            <a:r>
              <a:rPr lang="en-IN" sz="2400" dirty="0"/>
              <a:t>	"name" : "</a:t>
            </a:r>
            <a:r>
              <a:rPr lang="en-IN" sz="2400" dirty="0" err="1"/>
              <a:t>abc</a:t>
            </a:r>
            <a:r>
              <a:rPr lang="en-IN" sz="2400" dirty="0"/>
              <a:t>",</a:t>
            </a:r>
          </a:p>
          <a:p>
            <a:r>
              <a:rPr lang="en-IN" sz="2400" dirty="0"/>
              <a:t>	"</a:t>
            </a:r>
            <a:r>
              <a:rPr lang="en-IN" sz="2400" dirty="0" err="1"/>
              <a:t>sem</a:t>
            </a:r>
            <a:r>
              <a:rPr lang="en-IN" sz="2400" dirty="0"/>
              <a:t>" : 3,</a:t>
            </a:r>
          </a:p>
          <a:p>
            <a:r>
              <a:rPr lang="en-IN" sz="2400" dirty="0"/>
              <a:t>	"dept" : "</a:t>
            </a:r>
            <a:r>
              <a:rPr lang="en-IN" sz="2400" dirty="0" err="1"/>
              <a:t>cse</a:t>
            </a:r>
            <a:r>
              <a:rPr lang="en-IN" sz="2400" dirty="0"/>
              <a:t>",</a:t>
            </a:r>
          </a:p>
          <a:p>
            <a:r>
              <a:rPr lang="en-IN" sz="2400" dirty="0"/>
              <a:t>	"gender" : "f"</a:t>
            </a:r>
          </a:p>
          <a:p>
            <a:r>
              <a:rPr lang="en-IN" sz="2400" dirty="0"/>
              <a:t>}</a:t>
            </a:r>
          </a:p>
          <a:p>
            <a:endParaRPr lang="en-IN"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228600" y="914400"/>
            <a:ext cx="8457480" cy="5092200"/>
          </a:xfrm>
          <a:prstGeom prst="rect">
            <a:avLst/>
          </a:prstGeom>
          <a:noFill/>
          <a:ln>
            <a:noFill/>
          </a:ln>
        </p:spPr>
        <p:txBody>
          <a:bodyPr lIns="90000" tIns="45000" rIns="90000" bIns="45000"/>
          <a:lstStyle/>
          <a:p>
            <a:pPr>
              <a:lnSpc>
                <a:spcPct val="100000"/>
              </a:lnSpc>
            </a:pPr>
            <a:r>
              <a:rPr lang="en-IN" sz="2700" b="1" dirty="0">
                <a:solidFill>
                  <a:srgbClr val="000000"/>
                </a:solidFill>
                <a:latin typeface="Lucida Sans Unicode"/>
              </a:rPr>
              <a:t>Syntax:</a:t>
            </a:r>
            <a:endParaRPr/>
          </a:p>
          <a:p>
            <a:pPr>
              <a:lnSpc>
                <a:spcPct val="100000"/>
              </a:lnSpc>
            </a:pPr>
            <a:r>
              <a:rPr lang="en-IN" sz="2700" dirty="0">
                <a:solidFill>
                  <a:srgbClr val="000000"/>
                </a:solidFill>
                <a:latin typeface="Lucida Sans Unicode"/>
              </a:rPr>
              <a:t>To query documents based on the OR condition, you need to use </a:t>
            </a:r>
            <a:r>
              <a:rPr lang="en-IN" sz="2700" b="1" dirty="0">
                <a:solidFill>
                  <a:srgbClr val="000000"/>
                </a:solidFill>
                <a:latin typeface="Lucida Sans Unicode"/>
              </a:rPr>
              <a:t>$or </a:t>
            </a:r>
            <a:r>
              <a:rPr lang="en-IN" sz="2700" dirty="0">
                <a:solidFill>
                  <a:srgbClr val="000000"/>
                </a:solidFill>
                <a:latin typeface="Lucida Sans Unicode"/>
              </a:rPr>
              <a:t>keyword. Basic syntax of </a:t>
            </a:r>
            <a:r>
              <a:rPr lang="en-IN" sz="2700" b="1" dirty="0">
                <a:solidFill>
                  <a:srgbClr val="000000"/>
                </a:solidFill>
                <a:latin typeface="Lucida Sans Unicode"/>
              </a:rPr>
              <a:t>OR</a:t>
            </a:r>
            <a:endParaRPr/>
          </a:p>
          <a:p>
            <a:pPr>
              <a:lnSpc>
                <a:spcPct val="100000"/>
              </a:lnSpc>
            </a:pPr>
            <a:r>
              <a:rPr lang="en-IN" sz="2700" dirty="0">
                <a:solidFill>
                  <a:srgbClr val="000000"/>
                </a:solidFill>
                <a:latin typeface="Lucida Sans Unicode"/>
              </a:rPr>
              <a:t>is shown below:</a:t>
            </a:r>
            <a:endParaRPr/>
          </a:p>
          <a:p>
            <a:pPr>
              <a:lnSpc>
                <a:spcPct val="100000"/>
              </a:lnSpc>
            </a:pPr>
            <a:r>
              <a:rPr lang="en-IN" sz="2700" dirty="0">
                <a:solidFill>
                  <a:srgbClr val="000000"/>
                </a:solidFill>
                <a:latin typeface="Lucida Sans Unicode"/>
              </a:rPr>
              <a:t>&gt;</a:t>
            </a:r>
            <a:r>
              <a:rPr lang="en-IN" sz="2700" dirty="0" err="1">
                <a:solidFill>
                  <a:srgbClr val="000000"/>
                </a:solidFill>
                <a:latin typeface="Lucida Sans Unicode"/>
              </a:rPr>
              <a:t>db.m</a:t>
            </a:r>
            <a:r>
              <a:rPr lang="en-IN" sz="2700" dirty="0">
                <a:solidFill>
                  <a:srgbClr val="000000"/>
                </a:solidFill>
                <a:latin typeface="Lucida Sans Unicode"/>
              </a:rPr>
              <a:t> </a:t>
            </a:r>
            <a:r>
              <a:rPr lang="en-IN" sz="2700" dirty="0" err="1">
                <a:solidFill>
                  <a:srgbClr val="000000"/>
                </a:solidFill>
                <a:latin typeface="Lucida Sans Unicode"/>
              </a:rPr>
              <a:t>ycol.find</a:t>
            </a:r>
            <a:r>
              <a:rPr lang="en-IN" sz="2700" dirty="0">
                <a:solidFill>
                  <a:srgbClr val="000000"/>
                </a:solidFill>
                <a:latin typeface="Lucida Sans Unicode"/>
              </a:rPr>
              <a:t>(</a:t>
            </a:r>
            <a:endParaRPr/>
          </a:p>
          <a:p>
            <a:pPr>
              <a:lnSpc>
                <a:spcPct val="100000"/>
              </a:lnSpc>
            </a:pPr>
            <a:r>
              <a:rPr lang="en-IN" sz="2700" dirty="0">
                <a:solidFill>
                  <a:srgbClr val="000000"/>
                </a:solidFill>
                <a:latin typeface="Lucida Sans Unicode"/>
              </a:rPr>
              <a:t>{</a:t>
            </a:r>
            <a:endParaRPr/>
          </a:p>
          <a:p>
            <a:pPr>
              <a:lnSpc>
                <a:spcPct val="100000"/>
              </a:lnSpc>
            </a:pPr>
            <a:r>
              <a:rPr lang="en-IN" sz="2700" dirty="0">
                <a:solidFill>
                  <a:srgbClr val="000000"/>
                </a:solidFill>
                <a:latin typeface="Lucida Sans Unicode"/>
              </a:rPr>
              <a:t>$or: [</a:t>
            </a:r>
            <a:endParaRPr/>
          </a:p>
          <a:p>
            <a:pPr>
              <a:lnSpc>
                <a:spcPct val="100000"/>
              </a:lnSpc>
            </a:pPr>
            <a:r>
              <a:rPr lang="en-IN" sz="2700" dirty="0">
                <a:solidFill>
                  <a:srgbClr val="000000"/>
                </a:solidFill>
                <a:latin typeface="Lucida Sans Unicode"/>
              </a:rPr>
              <a:t>{key1: value1}, {key2:value2}</a:t>
            </a:r>
            <a:endParaRPr/>
          </a:p>
          <a:p>
            <a:pPr>
              <a:lnSpc>
                <a:spcPct val="100000"/>
              </a:lnSpc>
            </a:pPr>
            <a:r>
              <a:rPr lang="en-IN" sz="2700" dirty="0">
                <a:solidFill>
                  <a:srgbClr val="000000"/>
                </a:solidFill>
                <a:latin typeface="Lucida Sans Unicode"/>
              </a:rPr>
              <a:t>]</a:t>
            </a:r>
            <a:endParaRPr/>
          </a:p>
          <a:p>
            <a:pPr>
              <a:lnSpc>
                <a:spcPct val="100000"/>
              </a:lnSpc>
            </a:pPr>
            <a:r>
              <a:rPr lang="en-IN" sz="2700" dirty="0">
                <a:solidFill>
                  <a:srgbClr val="000000"/>
                </a:solidFill>
                <a:latin typeface="Lucida Sans Unicode"/>
              </a:rPr>
              <a:t>}</a:t>
            </a:r>
            <a:endParaRPr/>
          </a:p>
          <a:p>
            <a:pPr>
              <a:lnSpc>
                <a:spcPct val="100000"/>
              </a:lnSpc>
            </a:pPr>
            <a:r>
              <a:rPr lang="en-IN" sz="2700" dirty="0">
                <a:solidFill>
                  <a:srgbClr val="000000"/>
                </a:solidFill>
                <a:latin typeface="Lucida Sans Unicode"/>
              </a:rPr>
              <a:t>).pretty()</a:t>
            </a:r>
            <a:endParaRPr/>
          </a:p>
        </p:txBody>
      </p:sp>
      <p:sp>
        <p:nvSpPr>
          <p:cNvPr id="109" name="CustomShape 2"/>
          <p:cNvSpPr/>
          <p:nvPr/>
        </p:nvSpPr>
        <p:spPr>
          <a:xfrm>
            <a:off x="457200" y="274680"/>
            <a:ext cx="7923960" cy="639000"/>
          </a:xfrm>
          <a:prstGeom prst="rect">
            <a:avLst/>
          </a:prstGeom>
          <a:noFill/>
          <a:ln>
            <a:noFill/>
          </a:ln>
        </p:spPr>
        <p:txBody>
          <a:bodyPr lIns="90000" tIns="45000" rIns="90000" bIns="45000" anchor="ctr"/>
          <a:lstStyle/>
          <a:p>
            <a:pPr>
              <a:lnSpc>
                <a:spcPct val="100000"/>
              </a:lnSpc>
            </a:pPr>
            <a:r>
              <a:rPr lang="en-IN" sz="4100" b="1">
                <a:solidFill>
                  <a:srgbClr val="464646"/>
                </a:solidFill>
                <a:latin typeface="Lucida Sans Unicode"/>
              </a:rPr>
              <a:t>OR in MongoDB</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457200" y="1219320"/>
            <a:ext cx="8228880" cy="4787280"/>
          </a:xfrm>
          <a:prstGeom prst="rect">
            <a:avLst/>
          </a:prstGeom>
          <a:noFill/>
          <a:ln>
            <a:noFill/>
          </a:ln>
        </p:spPr>
        <p:txBody>
          <a:bodyPr lIns="90000" tIns="45000" rIns="90000" bIns="45000"/>
          <a:lstStyle/>
          <a:p>
            <a:pPr>
              <a:lnSpc>
                <a:spcPct val="100000"/>
              </a:lnSpc>
            </a:pPr>
            <a:r>
              <a:rPr lang="en-IN" sz="2700">
                <a:solidFill>
                  <a:srgbClr val="000000"/>
                </a:solidFill>
                <a:latin typeface="Lucida Sans Unicode"/>
              </a:rPr>
              <a:t>Below given example will show all the tutorials whose title is 'MongoDB Overview‘ or likes=100</a:t>
            </a:r>
            <a:endParaRPr/>
          </a:p>
          <a:p>
            <a:pPr>
              <a:lnSpc>
                <a:spcPct val="100000"/>
              </a:lnSpc>
            </a:pPr>
            <a:r>
              <a:rPr lang="en-IN" sz="2700">
                <a:solidFill>
                  <a:srgbClr val="000000"/>
                </a:solidFill>
                <a:latin typeface="Lucida Sans Unicode"/>
              </a:rPr>
              <a:t>&gt;db.m ycol.find({$ or:[{"title": "MongoDB Overview"},{likes:100}]}).pretty()</a:t>
            </a:r>
            <a:endParaRPr/>
          </a:p>
          <a:p>
            <a:pPr>
              <a:lnSpc>
                <a:spcPct val="100000"/>
              </a:lnSpc>
            </a:pPr>
            <a:r>
              <a:rPr lang="en-IN" sz="2700">
                <a:solidFill>
                  <a:srgbClr val="000000"/>
                </a:solidFill>
                <a:latin typeface="Lucida Sans Unicode"/>
              </a:rPr>
              <a:t>{</a:t>
            </a:r>
            <a:endParaRPr/>
          </a:p>
          <a:p>
            <a:pPr>
              <a:lnSpc>
                <a:spcPct val="100000"/>
              </a:lnSpc>
            </a:pPr>
            <a:r>
              <a:rPr lang="en-IN" sz="2700">
                <a:solidFill>
                  <a:srgbClr val="000000"/>
                </a:solidFill>
                <a:latin typeface="Lucida Sans Unicode"/>
              </a:rPr>
              <a:t>"_id": ObjectId(7df78ad8902c),</a:t>
            </a:r>
            <a:endParaRPr/>
          </a:p>
          <a:p>
            <a:pPr>
              <a:lnSpc>
                <a:spcPct val="100000"/>
              </a:lnSpc>
            </a:pPr>
            <a:r>
              <a:rPr lang="en-IN" sz="2700">
                <a:solidFill>
                  <a:srgbClr val="000000"/>
                </a:solidFill>
                <a:latin typeface="Lucida Sans Unicode"/>
              </a:rPr>
              <a:t>"title": "MongoDB Overview",</a:t>
            </a:r>
            <a:endParaRPr/>
          </a:p>
          <a:p>
            <a:pPr>
              <a:lnSpc>
                <a:spcPct val="100000"/>
              </a:lnSpc>
            </a:pPr>
            <a:r>
              <a:rPr lang="en-IN" sz="2700">
                <a:solidFill>
                  <a:srgbClr val="000000"/>
                </a:solidFill>
                <a:latin typeface="Lucida Sans Unicode"/>
              </a:rPr>
              <a:t>"description": "MongoDB is no sql database",</a:t>
            </a:r>
            <a:endParaRPr/>
          </a:p>
          <a:p>
            <a:pPr>
              <a:lnSpc>
                <a:spcPct val="100000"/>
              </a:lnSpc>
            </a:pPr>
            <a:r>
              <a:rPr lang="en-IN" sz="2700">
                <a:solidFill>
                  <a:srgbClr val="000000"/>
                </a:solidFill>
                <a:latin typeface="Lucida Sans Unicode"/>
              </a:rPr>
              <a:t>"tags": ["m ongodb", "database", "NoSQL"],</a:t>
            </a:r>
            <a:endParaRPr/>
          </a:p>
          <a:p>
            <a:pPr>
              <a:lnSpc>
                <a:spcPct val="100000"/>
              </a:lnSpc>
            </a:pPr>
            <a:r>
              <a:rPr lang="en-IN" sz="2700">
                <a:solidFill>
                  <a:srgbClr val="000000"/>
                </a:solidFill>
                <a:latin typeface="Lucida Sans Unicode"/>
              </a:rPr>
              <a:t>"likes": "100"</a:t>
            </a:r>
            <a:endParaRPr/>
          </a:p>
          <a:p>
            <a:pPr>
              <a:lnSpc>
                <a:spcPct val="100000"/>
              </a:lnSpc>
            </a:pPr>
            <a:r>
              <a:rPr lang="en-IN" sz="2700">
                <a:solidFill>
                  <a:srgbClr val="000000"/>
                </a:solidFill>
                <a:latin typeface="Lucida Sans Unicode"/>
              </a:rPr>
              <a:t>}</a:t>
            </a:r>
            <a:endParaRPr/>
          </a:p>
          <a:p>
            <a:pPr>
              <a:lnSpc>
                <a:spcPct val="100000"/>
              </a:lnSpc>
            </a:pPr>
            <a:endParaRPr/>
          </a:p>
        </p:txBody>
      </p:sp>
      <p:sp>
        <p:nvSpPr>
          <p:cNvPr id="111" name="CustomShape 2"/>
          <p:cNvSpPr/>
          <p:nvPr/>
        </p:nvSpPr>
        <p:spPr>
          <a:xfrm>
            <a:off x="457200" y="274680"/>
            <a:ext cx="8228880" cy="715320"/>
          </a:xfrm>
          <a:prstGeom prst="rect">
            <a:avLst/>
          </a:prstGeom>
          <a:noFill/>
          <a:ln>
            <a:noFill/>
          </a:ln>
        </p:spPr>
        <p:txBody>
          <a:bodyPr lIns="90000" tIns="45000" rIns="90000" bIns="45000" anchor="ctr"/>
          <a:lstStyle/>
          <a:p>
            <a:pPr>
              <a:lnSpc>
                <a:spcPct val="100000"/>
              </a:lnSpc>
            </a:pPr>
            <a:r>
              <a:rPr lang="en-IN" sz="4100" b="1">
                <a:solidFill>
                  <a:srgbClr val="464646"/>
                </a:solidFill>
                <a:latin typeface="Lucida Sans Unicode"/>
              </a:rPr>
              <a:t>Example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0" y="762000"/>
            <a:ext cx="9144000" cy="5181600"/>
          </a:xfrm>
          <a:prstGeom prst="rect">
            <a:avLst/>
          </a:prstGeom>
          <a:noFill/>
          <a:ln>
            <a:noFill/>
          </a:ln>
        </p:spPr>
        <p:txBody>
          <a:bodyPr lIns="90000" tIns="45000" rIns="90000" bIns="45000"/>
          <a:lstStyle/>
          <a:p>
            <a:pPr>
              <a:lnSpc>
                <a:spcPct val="100000"/>
              </a:lnSpc>
            </a:pPr>
            <a:r>
              <a:rPr lang="en-IN" sz="2700" dirty="0">
                <a:solidFill>
                  <a:srgbClr val="000000"/>
                </a:solidFill>
                <a:latin typeface="Lucida Sans Unicode"/>
              </a:rPr>
              <a:t>The update method updates values in the existing document.</a:t>
            </a:r>
            <a:endParaRPr/>
          </a:p>
          <a:p>
            <a:pPr>
              <a:lnSpc>
                <a:spcPct val="100000"/>
              </a:lnSpc>
            </a:pPr>
            <a:r>
              <a:rPr lang="en-IN" sz="2700" b="1" dirty="0">
                <a:solidFill>
                  <a:srgbClr val="000000"/>
                </a:solidFill>
                <a:latin typeface="Lucida Sans Unicode"/>
              </a:rPr>
              <a:t>Syntax:</a:t>
            </a:r>
            <a:endParaRPr/>
          </a:p>
          <a:p>
            <a:pPr>
              <a:lnSpc>
                <a:spcPct val="100000"/>
              </a:lnSpc>
            </a:pPr>
            <a:r>
              <a:rPr lang="en-IN" sz="2400" dirty="0">
                <a:solidFill>
                  <a:srgbClr val="000000"/>
                </a:solidFill>
                <a:latin typeface="Lucida Sans Unicode"/>
              </a:rPr>
              <a:t>&gt;</a:t>
            </a:r>
            <a:r>
              <a:rPr lang="en-IN" sz="2400" dirty="0" err="1">
                <a:solidFill>
                  <a:srgbClr val="000000"/>
                </a:solidFill>
                <a:latin typeface="Lucida Sans Unicode"/>
              </a:rPr>
              <a:t>db.COLLECTION_NAME.update</a:t>
            </a:r>
            <a:r>
              <a:rPr lang="en-IN" sz="2400" dirty="0">
                <a:solidFill>
                  <a:srgbClr val="000000"/>
                </a:solidFill>
                <a:latin typeface="Lucida Sans Unicode"/>
              </a:rPr>
              <a:t>(SELECTION_CRITERIA, UPDATED_DATA)</a:t>
            </a:r>
            <a:endParaRPr/>
          </a:p>
          <a:p>
            <a:pPr>
              <a:lnSpc>
                <a:spcPct val="100000"/>
              </a:lnSpc>
            </a:pPr>
            <a:r>
              <a:rPr lang="en-IN" sz="2700" b="1" dirty="0">
                <a:solidFill>
                  <a:srgbClr val="000000"/>
                </a:solidFill>
                <a:latin typeface="Lucida Sans Unicode"/>
              </a:rPr>
              <a:t>Example</a:t>
            </a:r>
            <a:endParaRPr/>
          </a:p>
          <a:p>
            <a:pPr>
              <a:lnSpc>
                <a:spcPct val="100000"/>
              </a:lnSpc>
            </a:pPr>
            <a:r>
              <a:rPr lang="en-IN" sz="2700" dirty="0">
                <a:solidFill>
                  <a:srgbClr val="000000"/>
                </a:solidFill>
                <a:latin typeface="Lucida Sans Unicode"/>
              </a:rPr>
              <a:t>Consider the </a:t>
            </a:r>
            <a:r>
              <a:rPr lang="en-IN" sz="2700" dirty="0" err="1">
                <a:solidFill>
                  <a:srgbClr val="000000"/>
                </a:solidFill>
                <a:latin typeface="Lucida Sans Unicode"/>
              </a:rPr>
              <a:t>mycol</a:t>
            </a:r>
            <a:r>
              <a:rPr lang="en-IN" sz="2700" dirty="0">
                <a:solidFill>
                  <a:srgbClr val="000000"/>
                </a:solidFill>
                <a:latin typeface="Lucida Sans Unicode"/>
              </a:rPr>
              <a:t> collection has following data.</a:t>
            </a:r>
            <a:endParaRPr/>
          </a:p>
          <a:p>
            <a:pPr>
              <a:lnSpc>
                <a:spcPct val="100000"/>
              </a:lnSpc>
            </a:pPr>
            <a:r>
              <a:rPr lang="en-IN" sz="2700" dirty="0">
                <a:solidFill>
                  <a:srgbClr val="000000"/>
                </a:solidFill>
                <a:latin typeface="Lucida Sans Unicode"/>
              </a:rPr>
              <a:t>{ "_id" : </a:t>
            </a:r>
            <a:r>
              <a:rPr lang="en-IN" sz="2700" dirty="0" err="1">
                <a:solidFill>
                  <a:srgbClr val="000000"/>
                </a:solidFill>
                <a:latin typeface="Lucida Sans Unicode"/>
              </a:rPr>
              <a:t>ObjectId</a:t>
            </a:r>
            <a:r>
              <a:rPr lang="en-IN" sz="2700" dirty="0">
                <a:solidFill>
                  <a:srgbClr val="000000"/>
                </a:solidFill>
                <a:latin typeface="Lucida Sans Unicode"/>
              </a:rPr>
              <a:t>(5983548781331adf45ec5), "title":"</a:t>
            </a:r>
            <a:r>
              <a:rPr lang="en-IN" sz="2700" dirty="0" err="1">
                <a:solidFill>
                  <a:srgbClr val="000000"/>
                </a:solidFill>
                <a:latin typeface="Lucida Sans Unicode"/>
              </a:rPr>
              <a:t>MongoDB</a:t>
            </a:r>
            <a:r>
              <a:rPr lang="en-IN" sz="2700" dirty="0">
                <a:solidFill>
                  <a:srgbClr val="000000"/>
                </a:solidFill>
                <a:latin typeface="Lucida Sans Unicode"/>
              </a:rPr>
              <a:t> Overview"}</a:t>
            </a:r>
            <a:endParaRPr/>
          </a:p>
          <a:p>
            <a:pPr>
              <a:lnSpc>
                <a:spcPct val="100000"/>
              </a:lnSpc>
            </a:pPr>
            <a:r>
              <a:rPr lang="en-IN" sz="2700" dirty="0">
                <a:solidFill>
                  <a:srgbClr val="000000"/>
                </a:solidFill>
                <a:latin typeface="Lucida Sans Unicode"/>
              </a:rPr>
              <a:t>{ "_id" : </a:t>
            </a:r>
            <a:r>
              <a:rPr lang="en-IN" sz="2700" dirty="0" err="1">
                <a:solidFill>
                  <a:srgbClr val="000000"/>
                </a:solidFill>
                <a:latin typeface="Lucida Sans Unicode"/>
              </a:rPr>
              <a:t>ObjectId</a:t>
            </a:r>
            <a:r>
              <a:rPr lang="en-IN" sz="2700" dirty="0">
                <a:solidFill>
                  <a:srgbClr val="000000"/>
                </a:solidFill>
                <a:latin typeface="Lucida Sans Unicode"/>
              </a:rPr>
              <a:t>(5983548781331adf45ec6), "title":"</a:t>
            </a:r>
            <a:r>
              <a:rPr lang="en-IN" sz="2700" dirty="0" err="1">
                <a:solidFill>
                  <a:srgbClr val="000000"/>
                </a:solidFill>
                <a:latin typeface="Lucida Sans Unicode"/>
              </a:rPr>
              <a:t>NoSQL</a:t>
            </a:r>
            <a:r>
              <a:rPr lang="en-IN" sz="2700" dirty="0">
                <a:solidFill>
                  <a:srgbClr val="000000"/>
                </a:solidFill>
                <a:latin typeface="Lucida Sans Unicode"/>
              </a:rPr>
              <a:t> Overview"}</a:t>
            </a:r>
            <a:endParaRPr/>
          </a:p>
          <a:p>
            <a:pPr>
              <a:lnSpc>
                <a:spcPct val="100000"/>
              </a:lnSpc>
            </a:pPr>
            <a:r>
              <a:rPr lang="en-IN" sz="2700" dirty="0">
                <a:solidFill>
                  <a:srgbClr val="000000"/>
                </a:solidFill>
                <a:latin typeface="Lucida Sans Unicode"/>
              </a:rPr>
              <a:t>{ "_id" : </a:t>
            </a:r>
            <a:r>
              <a:rPr lang="en-IN" sz="2700" dirty="0" err="1">
                <a:solidFill>
                  <a:srgbClr val="000000"/>
                </a:solidFill>
                <a:latin typeface="Lucida Sans Unicode"/>
              </a:rPr>
              <a:t>ObjectId</a:t>
            </a:r>
            <a:r>
              <a:rPr lang="en-IN" sz="2700" dirty="0">
                <a:solidFill>
                  <a:srgbClr val="000000"/>
                </a:solidFill>
                <a:latin typeface="Lucida Sans Unicode"/>
              </a:rPr>
              <a:t>(5983548781331adf45ec7), "title":"Tutorials Point Overview"}</a:t>
            </a:r>
            <a:endParaRPr/>
          </a:p>
        </p:txBody>
      </p:sp>
      <p:sp>
        <p:nvSpPr>
          <p:cNvPr id="113" name="CustomShape 2"/>
          <p:cNvSpPr/>
          <p:nvPr/>
        </p:nvSpPr>
        <p:spPr>
          <a:xfrm>
            <a:off x="228600" y="0"/>
            <a:ext cx="8228880" cy="791280"/>
          </a:xfrm>
          <a:prstGeom prst="rect">
            <a:avLst/>
          </a:prstGeom>
          <a:noFill/>
          <a:ln>
            <a:noFill/>
          </a:ln>
        </p:spPr>
        <p:txBody>
          <a:bodyPr lIns="90000" tIns="45000" rIns="90000" bIns="45000" anchor="ctr"/>
          <a:lstStyle/>
          <a:p>
            <a:pPr>
              <a:lnSpc>
                <a:spcPct val="100000"/>
              </a:lnSpc>
            </a:pPr>
            <a:r>
              <a:rPr lang="en-IN" sz="4100" b="1" dirty="0" err="1">
                <a:solidFill>
                  <a:srgbClr val="464646"/>
                </a:solidFill>
                <a:latin typeface="Lucida Sans Unicode"/>
              </a:rPr>
              <a:t>MongoDB</a:t>
            </a:r>
            <a:r>
              <a:rPr lang="en-IN" sz="4100" b="1" dirty="0">
                <a:solidFill>
                  <a:srgbClr val="464646"/>
                </a:solidFill>
                <a:latin typeface="Lucida Sans Unicode"/>
              </a:rPr>
              <a:t> Update method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0" y="685800"/>
            <a:ext cx="9144000" cy="5562600"/>
          </a:xfrm>
          <a:prstGeom prst="rect">
            <a:avLst/>
          </a:prstGeom>
          <a:noFill/>
          <a:ln>
            <a:noFill/>
          </a:ln>
        </p:spPr>
        <p:txBody>
          <a:bodyPr lIns="90000" tIns="45000" rIns="90000" bIns="45000"/>
          <a:lstStyle/>
          <a:p>
            <a:pPr>
              <a:lnSpc>
                <a:spcPct val="100000"/>
              </a:lnSpc>
            </a:pPr>
            <a:r>
              <a:rPr lang="en-IN" sz="2700" dirty="0">
                <a:solidFill>
                  <a:srgbClr val="000000"/>
                </a:solidFill>
                <a:latin typeface="Lucida Sans Unicode"/>
              </a:rPr>
              <a:t>Following example will set the new title 'New </a:t>
            </a:r>
            <a:r>
              <a:rPr lang="en-IN" sz="2700" dirty="0" err="1">
                <a:solidFill>
                  <a:srgbClr val="000000"/>
                </a:solidFill>
                <a:latin typeface="Lucida Sans Unicode"/>
              </a:rPr>
              <a:t>MongoDB</a:t>
            </a:r>
            <a:r>
              <a:rPr lang="en-IN" sz="2700" dirty="0">
                <a:solidFill>
                  <a:srgbClr val="000000"/>
                </a:solidFill>
                <a:latin typeface="Lucida Sans Unicode"/>
              </a:rPr>
              <a:t> Tutorial' of the documents whose title is '</a:t>
            </a:r>
            <a:r>
              <a:rPr lang="en-IN" sz="2700" dirty="0" err="1">
                <a:solidFill>
                  <a:srgbClr val="000000"/>
                </a:solidFill>
                <a:latin typeface="Lucida Sans Unicode"/>
              </a:rPr>
              <a:t>MongoDB</a:t>
            </a:r>
            <a:r>
              <a:rPr lang="en-IN" sz="2700" dirty="0">
                <a:solidFill>
                  <a:srgbClr val="000000"/>
                </a:solidFill>
                <a:latin typeface="Lucida Sans Unicode"/>
              </a:rPr>
              <a:t> Overview'</a:t>
            </a:r>
            <a:endParaRPr/>
          </a:p>
          <a:p>
            <a:pPr>
              <a:lnSpc>
                <a:spcPct val="100000"/>
              </a:lnSpc>
            </a:pPr>
            <a:r>
              <a:rPr lang="en-IN" sz="2700" dirty="0">
                <a:solidFill>
                  <a:srgbClr val="000000"/>
                </a:solidFill>
                <a:latin typeface="Lucida Sans Unicode"/>
              </a:rPr>
              <a:t>&gt;</a:t>
            </a:r>
            <a:r>
              <a:rPr lang="en-IN" sz="2700" dirty="0" err="1">
                <a:solidFill>
                  <a:srgbClr val="000000"/>
                </a:solidFill>
                <a:latin typeface="Lucida Sans Unicode"/>
              </a:rPr>
              <a:t>db.m</a:t>
            </a:r>
            <a:r>
              <a:rPr lang="en-IN" sz="2700" dirty="0">
                <a:solidFill>
                  <a:srgbClr val="000000"/>
                </a:solidFill>
                <a:latin typeface="Lucida Sans Unicode"/>
              </a:rPr>
              <a:t> </a:t>
            </a:r>
            <a:r>
              <a:rPr lang="en-IN" sz="2700" dirty="0" err="1">
                <a:solidFill>
                  <a:srgbClr val="000000"/>
                </a:solidFill>
                <a:latin typeface="Lucida Sans Unicode"/>
              </a:rPr>
              <a:t>ycol.update</a:t>
            </a:r>
            <a:r>
              <a:rPr lang="en-IN" sz="2700" dirty="0">
                <a:solidFill>
                  <a:srgbClr val="000000"/>
                </a:solidFill>
                <a:latin typeface="Lucida Sans Unicode"/>
              </a:rPr>
              <a:t>({'</a:t>
            </a:r>
            <a:r>
              <a:rPr lang="en-IN" sz="2700" dirty="0" err="1">
                <a:solidFill>
                  <a:srgbClr val="000000"/>
                </a:solidFill>
                <a:latin typeface="Lucida Sans Unicode"/>
              </a:rPr>
              <a:t>title':'MongoDB</a:t>
            </a:r>
            <a:r>
              <a:rPr lang="en-IN" sz="2700" dirty="0">
                <a:solidFill>
                  <a:srgbClr val="000000"/>
                </a:solidFill>
                <a:latin typeface="Lucida Sans Unicode"/>
              </a:rPr>
              <a:t> Overview'},{$ set:{'</a:t>
            </a:r>
            <a:r>
              <a:rPr lang="en-IN" sz="2700" dirty="0" err="1">
                <a:solidFill>
                  <a:srgbClr val="000000"/>
                </a:solidFill>
                <a:latin typeface="Lucida Sans Unicode"/>
              </a:rPr>
              <a:t>title':'New</a:t>
            </a:r>
            <a:r>
              <a:rPr lang="en-IN" sz="2700" dirty="0">
                <a:solidFill>
                  <a:srgbClr val="000000"/>
                </a:solidFill>
                <a:latin typeface="Lucida Sans Unicode"/>
              </a:rPr>
              <a:t> </a:t>
            </a:r>
            <a:r>
              <a:rPr lang="en-IN" sz="2700" dirty="0" err="1">
                <a:solidFill>
                  <a:srgbClr val="000000"/>
                </a:solidFill>
                <a:latin typeface="Lucida Sans Unicode"/>
              </a:rPr>
              <a:t>MongoDB</a:t>
            </a:r>
            <a:r>
              <a:rPr lang="en-IN" sz="2700" dirty="0">
                <a:solidFill>
                  <a:srgbClr val="000000"/>
                </a:solidFill>
                <a:latin typeface="Lucida Sans Unicode"/>
              </a:rPr>
              <a:t> Tutorial'}})</a:t>
            </a:r>
            <a:endParaRPr/>
          </a:p>
          <a:p>
            <a:pPr>
              <a:lnSpc>
                <a:spcPct val="100000"/>
              </a:lnSpc>
            </a:pPr>
            <a:endParaRPr/>
          </a:p>
          <a:p>
            <a:pPr>
              <a:lnSpc>
                <a:spcPct val="100000"/>
              </a:lnSpc>
            </a:pPr>
            <a:r>
              <a:rPr lang="en-IN" sz="2700" dirty="0">
                <a:solidFill>
                  <a:srgbClr val="000000"/>
                </a:solidFill>
                <a:latin typeface="Lucida Sans Unicode"/>
              </a:rPr>
              <a:t>&gt;</a:t>
            </a:r>
            <a:r>
              <a:rPr lang="en-IN" sz="2700" dirty="0" err="1">
                <a:solidFill>
                  <a:srgbClr val="000000"/>
                </a:solidFill>
                <a:latin typeface="Lucida Sans Unicode"/>
              </a:rPr>
              <a:t>db.mycol.find</a:t>
            </a:r>
            <a:r>
              <a:rPr lang="en-IN" sz="2700" dirty="0">
                <a:solidFill>
                  <a:srgbClr val="000000"/>
                </a:solidFill>
                <a:latin typeface="Lucida Sans Unicode"/>
              </a:rPr>
              <a:t>()</a:t>
            </a:r>
            <a:endParaRPr/>
          </a:p>
          <a:p>
            <a:pPr>
              <a:lnSpc>
                <a:spcPct val="100000"/>
              </a:lnSpc>
            </a:pPr>
            <a:r>
              <a:rPr lang="en-IN" sz="2700" dirty="0">
                <a:solidFill>
                  <a:srgbClr val="000000"/>
                </a:solidFill>
                <a:latin typeface="Lucida Sans Unicode"/>
              </a:rPr>
              <a:t>{ "_id" : </a:t>
            </a:r>
            <a:r>
              <a:rPr lang="en-IN" sz="2700" dirty="0" err="1">
                <a:solidFill>
                  <a:srgbClr val="000000"/>
                </a:solidFill>
                <a:latin typeface="Lucida Sans Unicode"/>
              </a:rPr>
              <a:t>ObjectId</a:t>
            </a:r>
            <a:r>
              <a:rPr lang="en-IN" sz="2700" dirty="0">
                <a:solidFill>
                  <a:srgbClr val="000000"/>
                </a:solidFill>
                <a:latin typeface="Lucida Sans Unicode"/>
              </a:rPr>
              <a:t>(5983548781331adf45ec5), "title":"New </a:t>
            </a:r>
            <a:r>
              <a:rPr lang="en-IN" sz="2700" dirty="0" err="1">
                <a:solidFill>
                  <a:srgbClr val="000000"/>
                </a:solidFill>
                <a:latin typeface="Lucida Sans Unicode"/>
              </a:rPr>
              <a:t>MongoDB</a:t>
            </a:r>
            <a:r>
              <a:rPr lang="en-IN" sz="2700" dirty="0">
                <a:solidFill>
                  <a:srgbClr val="000000"/>
                </a:solidFill>
                <a:latin typeface="Lucida Sans Unicode"/>
              </a:rPr>
              <a:t> Tutorial"}</a:t>
            </a:r>
            <a:endParaRPr/>
          </a:p>
          <a:p>
            <a:pPr>
              <a:lnSpc>
                <a:spcPct val="100000"/>
              </a:lnSpc>
            </a:pPr>
            <a:r>
              <a:rPr lang="en-IN" sz="2700" dirty="0">
                <a:solidFill>
                  <a:srgbClr val="000000"/>
                </a:solidFill>
                <a:latin typeface="Lucida Sans Unicode"/>
              </a:rPr>
              <a:t>{ "_id" : </a:t>
            </a:r>
            <a:r>
              <a:rPr lang="en-IN" sz="2700" dirty="0" err="1">
                <a:solidFill>
                  <a:srgbClr val="000000"/>
                </a:solidFill>
                <a:latin typeface="Lucida Sans Unicode"/>
              </a:rPr>
              <a:t>ObjectId</a:t>
            </a:r>
            <a:r>
              <a:rPr lang="en-IN" sz="2700" dirty="0">
                <a:solidFill>
                  <a:srgbClr val="000000"/>
                </a:solidFill>
                <a:latin typeface="Lucida Sans Unicode"/>
              </a:rPr>
              <a:t>(5983548781331adf45ec6), "title":"</a:t>
            </a:r>
            <a:r>
              <a:rPr lang="en-IN" sz="2700" dirty="0" err="1">
                <a:solidFill>
                  <a:srgbClr val="000000"/>
                </a:solidFill>
                <a:latin typeface="Lucida Sans Unicode"/>
              </a:rPr>
              <a:t>NoSQL</a:t>
            </a:r>
            <a:r>
              <a:rPr lang="en-IN" sz="2700" dirty="0">
                <a:solidFill>
                  <a:srgbClr val="000000"/>
                </a:solidFill>
                <a:latin typeface="Lucida Sans Unicode"/>
              </a:rPr>
              <a:t> Overview"}</a:t>
            </a:r>
            <a:endParaRPr/>
          </a:p>
          <a:p>
            <a:pPr>
              <a:lnSpc>
                <a:spcPct val="100000"/>
              </a:lnSpc>
            </a:pPr>
            <a:r>
              <a:rPr lang="en-IN" sz="2700" dirty="0">
                <a:solidFill>
                  <a:srgbClr val="000000"/>
                </a:solidFill>
                <a:latin typeface="Lucida Sans Unicode"/>
              </a:rPr>
              <a:t>{ "_id" : </a:t>
            </a:r>
            <a:r>
              <a:rPr lang="en-IN" sz="2700" dirty="0" err="1">
                <a:solidFill>
                  <a:srgbClr val="000000"/>
                </a:solidFill>
                <a:latin typeface="Lucida Sans Unicode"/>
              </a:rPr>
              <a:t>ObjectId</a:t>
            </a:r>
            <a:r>
              <a:rPr lang="en-IN" sz="2700" dirty="0">
                <a:solidFill>
                  <a:srgbClr val="000000"/>
                </a:solidFill>
                <a:latin typeface="Lucida Sans Unicode"/>
              </a:rPr>
              <a:t>(5983548781331adf45ec7), "title":"Tutorials Point Overview"}</a:t>
            </a:r>
            <a:endParaRPr/>
          </a:p>
          <a:p>
            <a:pPr>
              <a:lnSpc>
                <a:spcPct val="100000"/>
              </a:lnSpc>
            </a:pPr>
            <a:endParaRPr/>
          </a:p>
        </p:txBody>
      </p:sp>
      <p:sp>
        <p:nvSpPr>
          <p:cNvPr id="115" name="CustomShape 2"/>
          <p:cNvSpPr/>
          <p:nvPr/>
        </p:nvSpPr>
        <p:spPr>
          <a:xfrm>
            <a:off x="457200" y="0"/>
            <a:ext cx="8228880" cy="838200"/>
          </a:xfrm>
          <a:prstGeom prst="rect">
            <a:avLst/>
          </a:prstGeom>
          <a:noFill/>
          <a:ln>
            <a:noFill/>
          </a:ln>
        </p:spPr>
        <p:txBody>
          <a:bodyPr lIns="90000" tIns="45000" rIns="90000" bIns="45000" anchor="ctr"/>
          <a:lstStyle/>
          <a:p>
            <a:pPr>
              <a:lnSpc>
                <a:spcPct val="100000"/>
              </a:lnSpc>
            </a:pPr>
            <a:r>
              <a:rPr lang="en-IN" sz="4100" b="1" dirty="0" err="1">
                <a:solidFill>
                  <a:srgbClr val="464646"/>
                </a:solidFill>
                <a:latin typeface="Lucida Sans Unicode"/>
              </a:rPr>
              <a:t>MongoDB</a:t>
            </a:r>
            <a:r>
              <a:rPr lang="en-IN" sz="4100" b="1" dirty="0">
                <a:solidFill>
                  <a:srgbClr val="464646"/>
                </a:solidFill>
                <a:latin typeface="Lucida Sans Unicode"/>
              </a:rPr>
              <a:t> Update method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457200" y="1481400"/>
            <a:ext cx="8228880" cy="4525200"/>
          </a:xfrm>
          <a:prstGeom prst="rect">
            <a:avLst/>
          </a:prstGeom>
          <a:noFill/>
          <a:ln>
            <a:noFill/>
          </a:ln>
        </p:spPr>
        <p:txBody>
          <a:bodyPr lIns="90000" tIns="45000" rIns="90000" bIns="45000"/>
          <a:lstStyle/>
          <a:p>
            <a:pPr>
              <a:lnSpc>
                <a:spcPct val="100000"/>
              </a:lnSpc>
            </a:pPr>
            <a:r>
              <a:rPr lang="en-IN" sz="2700">
                <a:solidFill>
                  <a:srgbClr val="000000"/>
                </a:solidFill>
                <a:latin typeface="Lucida Sans Unicode"/>
              </a:rPr>
              <a:t>By default mongodb will update only single document, to update multiple you need to set a</a:t>
            </a:r>
            <a:endParaRPr/>
          </a:p>
          <a:p>
            <a:pPr>
              <a:lnSpc>
                <a:spcPct val="100000"/>
              </a:lnSpc>
            </a:pPr>
            <a:r>
              <a:rPr lang="en-IN" sz="2700">
                <a:solidFill>
                  <a:srgbClr val="000000"/>
                </a:solidFill>
                <a:latin typeface="Lucida Sans Unicode"/>
              </a:rPr>
              <a:t>parameter 'multi' to true.</a:t>
            </a:r>
            <a:endParaRPr/>
          </a:p>
          <a:p>
            <a:pPr>
              <a:lnSpc>
                <a:spcPct val="100000"/>
              </a:lnSpc>
            </a:pPr>
            <a:endParaRPr/>
          </a:p>
          <a:p>
            <a:pPr>
              <a:lnSpc>
                <a:spcPct val="100000"/>
              </a:lnSpc>
            </a:pPr>
            <a:r>
              <a:rPr lang="en-IN" sz="2700">
                <a:solidFill>
                  <a:srgbClr val="000000"/>
                </a:solidFill>
                <a:latin typeface="Lucida Sans Unicode"/>
              </a:rPr>
              <a:t>&gt;db.m ycol.update({'title':'MongoDB Overview'},{$set:{'title':'New MongoDB</a:t>
            </a:r>
            <a:endParaRPr/>
          </a:p>
          <a:p>
            <a:pPr>
              <a:lnSpc>
                <a:spcPct val="100000"/>
              </a:lnSpc>
            </a:pPr>
            <a:r>
              <a:rPr lang="en-IN" sz="2700">
                <a:solidFill>
                  <a:srgbClr val="000000"/>
                </a:solidFill>
                <a:latin typeface="Lucida Sans Unicode"/>
              </a:rPr>
              <a:t>Tutorial'}},{multi:true})</a:t>
            </a:r>
            <a:endParaRPr/>
          </a:p>
        </p:txBody>
      </p:sp>
      <p:sp>
        <p:nvSpPr>
          <p:cNvPr id="117" name="CustomShape 2"/>
          <p:cNvSpPr/>
          <p:nvPr/>
        </p:nvSpPr>
        <p:spPr>
          <a:xfrm>
            <a:off x="457200" y="274680"/>
            <a:ext cx="8228880" cy="791280"/>
          </a:xfrm>
          <a:prstGeom prst="rect">
            <a:avLst/>
          </a:prstGeom>
          <a:noFill/>
          <a:ln>
            <a:noFill/>
          </a:ln>
        </p:spPr>
        <p:txBody>
          <a:bodyPr lIns="90000" tIns="45000" rIns="90000" bIns="45000" anchor="ctr"/>
          <a:lstStyle/>
          <a:p>
            <a:pPr>
              <a:lnSpc>
                <a:spcPct val="100000"/>
              </a:lnSpc>
            </a:pPr>
            <a:r>
              <a:rPr lang="en-IN" sz="4100" b="1">
                <a:solidFill>
                  <a:srgbClr val="464646"/>
                </a:solidFill>
                <a:latin typeface="Lucida Sans Unicode"/>
              </a:rPr>
              <a:t>MongoDB Update method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152280" y="1481400"/>
            <a:ext cx="8762400" cy="4525200"/>
          </a:xfrm>
          <a:prstGeom prst="rect">
            <a:avLst/>
          </a:prstGeom>
          <a:noFill/>
          <a:ln>
            <a:noFill/>
          </a:ln>
        </p:spPr>
        <p:txBody>
          <a:bodyPr lIns="90000" tIns="45000" rIns="90000" bIns="45000"/>
          <a:lstStyle/>
          <a:p>
            <a:pPr>
              <a:lnSpc>
                <a:spcPct val="100000"/>
              </a:lnSpc>
            </a:pPr>
            <a:r>
              <a:rPr lang="en-IN" sz="2400">
                <a:solidFill>
                  <a:srgbClr val="000000"/>
                </a:solidFill>
                <a:latin typeface="Lucida Sans Unicode"/>
              </a:rPr>
              <a:t>MongoDB's </a:t>
            </a:r>
            <a:r>
              <a:rPr lang="en-IN" sz="2400" b="1">
                <a:solidFill>
                  <a:srgbClr val="000000"/>
                </a:solidFill>
                <a:latin typeface="Lucida Sans Unicode"/>
              </a:rPr>
              <a:t>remove </a:t>
            </a:r>
            <a:r>
              <a:rPr lang="en-IN" sz="2400">
                <a:solidFill>
                  <a:srgbClr val="000000"/>
                </a:solidFill>
                <a:latin typeface="Lucida Sans Unicode"/>
              </a:rPr>
              <a:t>method is used to remove document from the collection. </a:t>
            </a:r>
            <a:endParaRPr/>
          </a:p>
          <a:p>
            <a:pPr>
              <a:lnSpc>
                <a:spcPct val="100000"/>
              </a:lnSpc>
            </a:pPr>
            <a:r>
              <a:rPr lang="en-IN" sz="2400">
                <a:solidFill>
                  <a:srgbClr val="000000"/>
                </a:solidFill>
                <a:latin typeface="Lucida Sans Unicode"/>
              </a:rPr>
              <a:t>remove method accepts two parameters. One is deletion criteria and second is justOne flag</a:t>
            </a:r>
            <a:endParaRPr/>
          </a:p>
          <a:p>
            <a:pPr>
              <a:lnSpc>
                <a:spcPct val="100000"/>
              </a:lnSpc>
            </a:pPr>
            <a:r>
              <a:rPr lang="en-IN" sz="2400">
                <a:solidFill>
                  <a:srgbClr val="000000"/>
                </a:solidFill>
                <a:latin typeface="Lucida Sans Unicode"/>
              </a:rPr>
              <a:t>1. </a:t>
            </a:r>
            <a:r>
              <a:rPr lang="en-IN" sz="2400" b="1">
                <a:solidFill>
                  <a:srgbClr val="000000"/>
                </a:solidFill>
                <a:latin typeface="Lucida Sans Unicode"/>
              </a:rPr>
              <a:t>deletion criteria : </a:t>
            </a:r>
            <a:r>
              <a:rPr lang="en-IN" sz="2400" i="1">
                <a:solidFill>
                  <a:srgbClr val="000000"/>
                </a:solidFill>
                <a:latin typeface="Lucida Sans Unicode"/>
              </a:rPr>
              <a:t>Optional </a:t>
            </a:r>
            <a:r>
              <a:rPr lang="en-IN" sz="2400">
                <a:solidFill>
                  <a:srgbClr val="000000"/>
                </a:solidFill>
                <a:latin typeface="Lucida Sans Unicode"/>
              </a:rPr>
              <a:t>deletion criteria according to documents will be removed.</a:t>
            </a:r>
            <a:endParaRPr/>
          </a:p>
          <a:p>
            <a:pPr>
              <a:lnSpc>
                <a:spcPct val="100000"/>
              </a:lnSpc>
            </a:pPr>
            <a:r>
              <a:rPr lang="en-IN" sz="2400">
                <a:solidFill>
                  <a:srgbClr val="000000"/>
                </a:solidFill>
                <a:latin typeface="Lucida Sans Unicode"/>
              </a:rPr>
              <a:t>2. </a:t>
            </a:r>
            <a:r>
              <a:rPr lang="en-IN" sz="2400" b="1">
                <a:solidFill>
                  <a:srgbClr val="000000"/>
                </a:solidFill>
                <a:latin typeface="Lucida Sans Unicode"/>
              </a:rPr>
              <a:t>justOne : </a:t>
            </a:r>
            <a:r>
              <a:rPr lang="en-IN" sz="2400" i="1">
                <a:solidFill>
                  <a:srgbClr val="000000"/>
                </a:solidFill>
                <a:latin typeface="Lucida Sans Unicode"/>
              </a:rPr>
              <a:t>Optional </a:t>
            </a:r>
            <a:r>
              <a:rPr lang="en-IN" sz="2400">
                <a:solidFill>
                  <a:srgbClr val="000000"/>
                </a:solidFill>
                <a:latin typeface="Lucida Sans Unicode"/>
              </a:rPr>
              <a:t>if set to true or 1, then remove only one document.</a:t>
            </a:r>
            <a:endParaRPr/>
          </a:p>
          <a:p>
            <a:pPr>
              <a:lnSpc>
                <a:spcPct val="100000"/>
              </a:lnSpc>
            </a:pPr>
            <a:r>
              <a:rPr lang="en-IN" sz="2400" b="1">
                <a:solidFill>
                  <a:srgbClr val="000000"/>
                </a:solidFill>
                <a:latin typeface="Lucida Sans Unicode"/>
              </a:rPr>
              <a:t>Syntax:</a:t>
            </a:r>
            <a:endParaRPr/>
          </a:p>
          <a:p>
            <a:pPr>
              <a:lnSpc>
                <a:spcPct val="100000"/>
              </a:lnSpc>
            </a:pPr>
            <a:r>
              <a:rPr lang="en-IN" sz="2400">
                <a:solidFill>
                  <a:srgbClr val="000000"/>
                </a:solidFill>
                <a:latin typeface="Lucida Sans Unicode"/>
              </a:rPr>
              <a:t>&gt;db.COLLECTION_NAME.remove(DELETION_CRITERIA)</a:t>
            </a:r>
            <a:endParaRPr/>
          </a:p>
        </p:txBody>
      </p:sp>
      <p:sp>
        <p:nvSpPr>
          <p:cNvPr id="119" name="CustomShape 2"/>
          <p:cNvSpPr/>
          <p:nvPr/>
        </p:nvSpPr>
        <p:spPr>
          <a:xfrm>
            <a:off x="457200" y="274680"/>
            <a:ext cx="8228880" cy="791280"/>
          </a:xfrm>
          <a:prstGeom prst="rect">
            <a:avLst/>
          </a:prstGeom>
          <a:noFill/>
          <a:ln>
            <a:noFill/>
          </a:ln>
        </p:spPr>
        <p:txBody>
          <a:bodyPr lIns="90000" tIns="45000" rIns="90000" bIns="45000" anchor="ctr"/>
          <a:lstStyle/>
          <a:p>
            <a:pPr>
              <a:lnSpc>
                <a:spcPct val="100000"/>
              </a:lnSpc>
            </a:pPr>
            <a:r>
              <a:rPr lang="en-IN" sz="4100" b="1">
                <a:solidFill>
                  <a:srgbClr val="464646"/>
                </a:solidFill>
                <a:latin typeface="Lucida Sans Unicode"/>
              </a:rPr>
              <a:t>The remove Method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228600" y="762000"/>
            <a:ext cx="8915400" cy="5867400"/>
          </a:xfrm>
          <a:prstGeom prst="rect">
            <a:avLst/>
          </a:prstGeom>
          <a:noFill/>
          <a:ln>
            <a:noFill/>
          </a:ln>
        </p:spPr>
        <p:txBody>
          <a:bodyPr lIns="90000" tIns="45000" rIns="90000" bIns="45000"/>
          <a:lstStyle/>
          <a:p>
            <a:pPr>
              <a:lnSpc>
                <a:spcPct val="100000"/>
              </a:lnSpc>
            </a:pPr>
            <a:r>
              <a:rPr lang="en-IN" sz="2400" dirty="0">
                <a:solidFill>
                  <a:srgbClr val="000000"/>
                </a:solidFill>
                <a:latin typeface="Lucida Sans Unicode"/>
              </a:rPr>
              <a:t>Consider the </a:t>
            </a:r>
            <a:r>
              <a:rPr lang="en-IN" sz="2400" dirty="0" err="1">
                <a:solidFill>
                  <a:srgbClr val="000000"/>
                </a:solidFill>
                <a:latin typeface="Lucida Sans Unicode"/>
              </a:rPr>
              <a:t>mycol</a:t>
            </a:r>
            <a:r>
              <a:rPr lang="en-IN" sz="2400" dirty="0">
                <a:solidFill>
                  <a:srgbClr val="000000"/>
                </a:solidFill>
                <a:latin typeface="Lucida Sans Unicode"/>
              </a:rPr>
              <a:t> </a:t>
            </a:r>
            <a:r>
              <a:rPr lang="en-IN" sz="2400" dirty="0" err="1">
                <a:solidFill>
                  <a:srgbClr val="000000"/>
                </a:solidFill>
                <a:latin typeface="Lucida Sans Unicode"/>
              </a:rPr>
              <a:t>collectioin</a:t>
            </a:r>
            <a:r>
              <a:rPr lang="en-IN" sz="2400" dirty="0">
                <a:solidFill>
                  <a:srgbClr val="000000"/>
                </a:solidFill>
                <a:latin typeface="Lucida Sans Unicode"/>
              </a:rPr>
              <a:t> has following data.</a:t>
            </a:r>
            <a:endParaRPr sz="2400"/>
          </a:p>
          <a:p>
            <a:pPr>
              <a:lnSpc>
                <a:spcPct val="100000"/>
              </a:lnSpc>
            </a:pPr>
            <a:r>
              <a:rPr lang="en-IN" sz="2400" dirty="0">
                <a:solidFill>
                  <a:srgbClr val="000000"/>
                </a:solidFill>
                <a:latin typeface="Lucida Sans Unicode"/>
              </a:rPr>
              <a:t>{ "_id" : </a:t>
            </a:r>
            <a:r>
              <a:rPr lang="en-IN" sz="2400" dirty="0" err="1">
                <a:solidFill>
                  <a:srgbClr val="000000"/>
                </a:solidFill>
                <a:latin typeface="Lucida Sans Unicode"/>
              </a:rPr>
              <a:t>ObjectId</a:t>
            </a:r>
            <a:r>
              <a:rPr lang="en-IN" sz="2400" dirty="0">
                <a:solidFill>
                  <a:srgbClr val="000000"/>
                </a:solidFill>
                <a:latin typeface="Lucida Sans Unicode"/>
              </a:rPr>
              <a:t>(5983548781331adf45ec5), "title":"</a:t>
            </a:r>
            <a:r>
              <a:rPr lang="en-IN" sz="2400" dirty="0" err="1">
                <a:solidFill>
                  <a:srgbClr val="000000"/>
                </a:solidFill>
                <a:latin typeface="Lucida Sans Unicode"/>
              </a:rPr>
              <a:t>MongoDB</a:t>
            </a:r>
            <a:r>
              <a:rPr lang="en-IN" sz="2400" dirty="0">
                <a:solidFill>
                  <a:srgbClr val="000000"/>
                </a:solidFill>
                <a:latin typeface="Lucida Sans Unicode"/>
              </a:rPr>
              <a:t> Overview"}</a:t>
            </a:r>
            <a:endParaRPr sz="2400"/>
          </a:p>
          <a:p>
            <a:pPr>
              <a:lnSpc>
                <a:spcPct val="100000"/>
              </a:lnSpc>
            </a:pPr>
            <a:r>
              <a:rPr lang="en-IN" sz="2400" dirty="0">
                <a:solidFill>
                  <a:srgbClr val="000000"/>
                </a:solidFill>
                <a:latin typeface="Lucida Sans Unicode"/>
              </a:rPr>
              <a:t>{ "_id" : </a:t>
            </a:r>
            <a:r>
              <a:rPr lang="en-IN" sz="2400" dirty="0" err="1">
                <a:solidFill>
                  <a:srgbClr val="000000"/>
                </a:solidFill>
                <a:latin typeface="Lucida Sans Unicode"/>
              </a:rPr>
              <a:t>ObjectId</a:t>
            </a:r>
            <a:r>
              <a:rPr lang="en-IN" sz="2400" dirty="0">
                <a:solidFill>
                  <a:srgbClr val="000000"/>
                </a:solidFill>
                <a:latin typeface="Lucida Sans Unicode"/>
              </a:rPr>
              <a:t>(5983548781331adf45ec6), "title":"</a:t>
            </a:r>
            <a:r>
              <a:rPr lang="en-IN" sz="2400" dirty="0" err="1">
                <a:solidFill>
                  <a:srgbClr val="000000"/>
                </a:solidFill>
                <a:latin typeface="Lucida Sans Unicode"/>
              </a:rPr>
              <a:t>NoSQL</a:t>
            </a:r>
            <a:r>
              <a:rPr lang="en-IN" sz="2400" dirty="0">
                <a:solidFill>
                  <a:srgbClr val="000000"/>
                </a:solidFill>
                <a:latin typeface="Lucida Sans Unicode"/>
              </a:rPr>
              <a:t> Overview"}</a:t>
            </a:r>
            <a:endParaRPr sz="2400"/>
          </a:p>
          <a:p>
            <a:pPr>
              <a:lnSpc>
                <a:spcPct val="100000"/>
              </a:lnSpc>
            </a:pPr>
            <a:r>
              <a:rPr lang="en-IN" sz="2400" dirty="0">
                <a:solidFill>
                  <a:srgbClr val="000000"/>
                </a:solidFill>
                <a:latin typeface="Lucida Sans Unicode"/>
              </a:rPr>
              <a:t>{ "_id" : </a:t>
            </a:r>
            <a:r>
              <a:rPr lang="en-IN" sz="2400" dirty="0" err="1">
                <a:solidFill>
                  <a:srgbClr val="000000"/>
                </a:solidFill>
                <a:latin typeface="Lucida Sans Unicode"/>
              </a:rPr>
              <a:t>ObjectId</a:t>
            </a:r>
            <a:r>
              <a:rPr lang="en-IN" sz="2400" dirty="0">
                <a:solidFill>
                  <a:srgbClr val="000000"/>
                </a:solidFill>
                <a:latin typeface="Lucida Sans Unicode"/>
              </a:rPr>
              <a:t>(5983548781331adf45ec7), "title":"Tutorials Point Overview"}</a:t>
            </a:r>
            <a:endParaRPr sz="2400"/>
          </a:p>
          <a:p>
            <a:pPr>
              <a:lnSpc>
                <a:spcPct val="100000"/>
              </a:lnSpc>
            </a:pPr>
            <a:endParaRPr sz="2400"/>
          </a:p>
          <a:p>
            <a:pPr>
              <a:lnSpc>
                <a:spcPct val="100000"/>
              </a:lnSpc>
            </a:pPr>
            <a:r>
              <a:rPr lang="en-IN" sz="2400" dirty="0">
                <a:solidFill>
                  <a:srgbClr val="000000"/>
                </a:solidFill>
                <a:latin typeface="Lucida Sans Unicode"/>
              </a:rPr>
              <a:t>Following example will remove all the documents whose title is '</a:t>
            </a:r>
            <a:r>
              <a:rPr lang="en-IN" sz="2400" dirty="0" err="1">
                <a:solidFill>
                  <a:srgbClr val="000000"/>
                </a:solidFill>
                <a:latin typeface="Lucida Sans Unicode"/>
              </a:rPr>
              <a:t>MongoDB</a:t>
            </a:r>
            <a:r>
              <a:rPr lang="en-IN" sz="2400" dirty="0">
                <a:solidFill>
                  <a:srgbClr val="000000"/>
                </a:solidFill>
                <a:latin typeface="Lucida Sans Unicode"/>
              </a:rPr>
              <a:t> Overview'</a:t>
            </a:r>
            <a:endParaRPr sz="2400"/>
          </a:p>
          <a:p>
            <a:pPr>
              <a:lnSpc>
                <a:spcPct val="100000"/>
              </a:lnSpc>
            </a:pPr>
            <a:r>
              <a:rPr lang="en-IN" sz="2400" dirty="0">
                <a:solidFill>
                  <a:srgbClr val="000000"/>
                </a:solidFill>
                <a:latin typeface="Lucida Sans Unicode"/>
              </a:rPr>
              <a:t>&gt;</a:t>
            </a:r>
            <a:r>
              <a:rPr lang="en-IN" sz="2400" dirty="0" err="1">
                <a:solidFill>
                  <a:srgbClr val="000000"/>
                </a:solidFill>
                <a:latin typeface="Lucida Sans Unicode"/>
              </a:rPr>
              <a:t>db.m</a:t>
            </a:r>
            <a:r>
              <a:rPr lang="en-IN" sz="2400" dirty="0">
                <a:solidFill>
                  <a:srgbClr val="000000"/>
                </a:solidFill>
                <a:latin typeface="Lucida Sans Unicode"/>
              </a:rPr>
              <a:t> </a:t>
            </a:r>
            <a:r>
              <a:rPr lang="en-IN" sz="2400" dirty="0" err="1">
                <a:solidFill>
                  <a:srgbClr val="000000"/>
                </a:solidFill>
                <a:latin typeface="Lucida Sans Unicode"/>
              </a:rPr>
              <a:t>ycol.remove</a:t>
            </a:r>
            <a:r>
              <a:rPr lang="en-IN" sz="2400" dirty="0">
                <a:solidFill>
                  <a:srgbClr val="000000"/>
                </a:solidFill>
                <a:latin typeface="Lucida Sans Unicode"/>
              </a:rPr>
              <a:t>({'</a:t>
            </a:r>
            <a:r>
              <a:rPr lang="en-IN" sz="2400" dirty="0" err="1">
                <a:solidFill>
                  <a:srgbClr val="000000"/>
                </a:solidFill>
                <a:latin typeface="Lucida Sans Unicode"/>
              </a:rPr>
              <a:t>title':'MongoDB</a:t>
            </a:r>
            <a:r>
              <a:rPr lang="en-IN" sz="2400" dirty="0">
                <a:solidFill>
                  <a:srgbClr val="000000"/>
                </a:solidFill>
                <a:latin typeface="Lucida Sans Unicode"/>
              </a:rPr>
              <a:t> Overview'})</a:t>
            </a:r>
            <a:endParaRPr sz="2400"/>
          </a:p>
          <a:p>
            <a:pPr>
              <a:lnSpc>
                <a:spcPct val="100000"/>
              </a:lnSpc>
            </a:pPr>
            <a:endParaRPr sz="2400"/>
          </a:p>
          <a:p>
            <a:pPr>
              <a:lnSpc>
                <a:spcPct val="100000"/>
              </a:lnSpc>
            </a:pPr>
            <a:r>
              <a:rPr lang="en-IN" sz="2400" dirty="0">
                <a:solidFill>
                  <a:srgbClr val="000000"/>
                </a:solidFill>
                <a:latin typeface="Lucida Sans Unicode"/>
              </a:rPr>
              <a:t>&gt;</a:t>
            </a:r>
            <a:r>
              <a:rPr lang="en-IN" sz="2400" dirty="0" err="1">
                <a:solidFill>
                  <a:srgbClr val="000000"/>
                </a:solidFill>
                <a:latin typeface="Lucida Sans Unicode"/>
              </a:rPr>
              <a:t>db.m</a:t>
            </a:r>
            <a:r>
              <a:rPr lang="en-IN" sz="2400" dirty="0">
                <a:solidFill>
                  <a:srgbClr val="000000"/>
                </a:solidFill>
                <a:latin typeface="Lucida Sans Unicode"/>
              </a:rPr>
              <a:t> </a:t>
            </a:r>
            <a:r>
              <a:rPr lang="en-IN" sz="2400" dirty="0" err="1">
                <a:solidFill>
                  <a:srgbClr val="000000"/>
                </a:solidFill>
                <a:latin typeface="Lucida Sans Unicode"/>
              </a:rPr>
              <a:t>ycol.find</a:t>
            </a:r>
            <a:r>
              <a:rPr lang="en-IN" sz="2400" dirty="0">
                <a:solidFill>
                  <a:srgbClr val="000000"/>
                </a:solidFill>
                <a:latin typeface="Lucida Sans Unicode"/>
              </a:rPr>
              <a:t>()</a:t>
            </a:r>
            <a:endParaRPr sz="2400"/>
          </a:p>
          <a:p>
            <a:pPr>
              <a:lnSpc>
                <a:spcPct val="100000"/>
              </a:lnSpc>
            </a:pPr>
            <a:r>
              <a:rPr lang="en-IN" sz="2400" dirty="0">
                <a:solidFill>
                  <a:srgbClr val="000000"/>
                </a:solidFill>
                <a:latin typeface="Lucida Sans Unicode"/>
              </a:rPr>
              <a:t>{ "_id" : </a:t>
            </a:r>
            <a:r>
              <a:rPr lang="en-IN" sz="2400" dirty="0" err="1">
                <a:solidFill>
                  <a:srgbClr val="000000"/>
                </a:solidFill>
                <a:latin typeface="Lucida Sans Unicode"/>
              </a:rPr>
              <a:t>ObjectId</a:t>
            </a:r>
            <a:r>
              <a:rPr lang="en-IN" sz="2400" dirty="0">
                <a:solidFill>
                  <a:srgbClr val="000000"/>
                </a:solidFill>
                <a:latin typeface="Lucida Sans Unicode"/>
              </a:rPr>
              <a:t>(5983548781331adf45ec6), "title":"</a:t>
            </a:r>
            <a:r>
              <a:rPr lang="en-IN" sz="2400" dirty="0" err="1">
                <a:solidFill>
                  <a:srgbClr val="000000"/>
                </a:solidFill>
                <a:latin typeface="Lucida Sans Unicode"/>
              </a:rPr>
              <a:t>NoSQL</a:t>
            </a:r>
            <a:r>
              <a:rPr lang="en-IN" sz="2400" dirty="0">
                <a:solidFill>
                  <a:srgbClr val="000000"/>
                </a:solidFill>
                <a:latin typeface="Lucida Sans Unicode"/>
              </a:rPr>
              <a:t> Overview"}</a:t>
            </a:r>
            <a:endParaRPr sz="2400"/>
          </a:p>
          <a:p>
            <a:pPr>
              <a:lnSpc>
                <a:spcPct val="100000"/>
              </a:lnSpc>
            </a:pPr>
            <a:r>
              <a:rPr lang="en-IN" sz="2400" dirty="0">
                <a:solidFill>
                  <a:srgbClr val="000000"/>
                </a:solidFill>
                <a:latin typeface="Lucida Sans Unicode"/>
              </a:rPr>
              <a:t>{ "_</a:t>
            </a:r>
            <a:r>
              <a:rPr lang="en-IN" sz="2000" dirty="0">
                <a:solidFill>
                  <a:srgbClr val="000000"/>
                </a:solidFill>
                <a:latin typeface="Lucida Sans Unicode"/>
              </a:rPr>
              <a:t>id" : </a:t>
            </a:r>
            <a:r>
              <a:rPr lang="en-IN" sz="2000" dirty="0" err="1">
                <a:solidFill>
                  <a:srgbClr val="000000"/>
                </a:solidFill>
                <a:latin typeface="Lucida Sans Unicode"/>
              </a:rPr>
              <a:t>ObjectId</a:t>
            </a:r>
            <a:r>
              <a:rPr lang="en-IN" sz="2000" dirty="0">
                <a:solidFill>
                  <a:srgbClr val="000000"/>
                </a:solidFill>
                <a:latin typeface="Lucida Sans Unicode"/>
              </a:rPr>
              <a:t>(5983548781331adf45ec7), "title":"Tutorials Point Overview“}</a:t>
            </a:r>
            <a:endParaRPr/>
          </a:p>
        </p:txBody>
      </p:sp>
      <p:sp>
        <p:nvSpPr>
          <p:cNvPr id="121" name="CustomShape 2"/>
          <p:cNvSpPr/>
          <p:nvPr/>
        </p:nvSpPr>
        <p:spPr>
          <a:xfrm>
            <a:off x="457200" y="0"/>
            <a:ext cx="8228880" cy="762000"/>
          </a:xfrm>
          <a:prstGeom prst="rect">
            <a:avLst/>
          </a:prstGeom>
          <a:noFill/>
          <a:ln>
            <a:noFill/>
          </a:ln>
        </p:spPr>
        <p:txBody>
          <a:bodyPr lIns="90000" tIns="45000" rIns="90000" bIns="45000" anchor="ctr"/>
          <a:lstStyle/>
          <a:p>
            <a:pPr>
              <a:lnSpc>
                <a:spcPct val="100000"/>
              </a:lnSpc>
            </a:pPr>
            <a:r>
              <a:rPr lang="en-IN" sz="4100" b="1" dirty="0">
                <a:solidFill>
                  <a:srgbClr val="464646"/>
                </a:solidFill>
                <a:latin typeface="Lucida Sans Unicode"/>
              </a:rPr>
              <a:t>Example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28600" y="1066680"/>
            <a:ext cx="8457480" cy="4939920"/>
          </a:xfrm>
          <a:prstGeom prst="rect">
            <a:avLst/>
          </a:prstGeom>
          <a:noFill/>
          <a:ln>
            <a:noFill/>
          </a:ln>
        </p:spPr>
        <p:txBody>
          <a:bodyPr lIns="90000" tIns="45000" rIns="90000" bIns="45000"/>
          <a:lstStyle/>
          <a:p>
            <a:pPr>
              <a:lnSpc>
                <a:spcPct val="100000"/>
              </a:lnSpc>
            </a:pPr>
            <a:r>
              <a:rPr lang="en-IN" sz="2700" b="1">
                <a:solidFill>
                  <a:srgbClr val="000000"/>
                </a:solidFill>
                <a:latin typeface="Lucida Sans Unicode"/>
              </a:rPr>
              <a:t>Remove only one</a:t>
            </a:r>
            <a:endParaRPr/>
          </a:p>
          <a:p>
            <a:pPr>
              <a:lnSpc>
                <a:spcPct val="100000"/>
              </a:lnSpc>
            </a:pPr>
            <a:r>
              <a:rPr lang="en-IN" sz="2700">
                <a:solidFill>
                  <a:srgbClr val="000000"/>
                </a:solidFill>
                <a:latin typeface="Lucida Sans Unicode"/>
              </a:rPr>
              <a:t>If there are multiple records and you want to delete only first record, then set </a:t>
            </a:r>
            <a:r>
              <a:rPr lang="en-IN" sz="2700" b="1">
                <a:solidFill>
                  <a:srgbClr val="000000"/>
                </a:solidFill>
                <a:latin typeface="Lucida Sans Unicode"/>
              </a:rPr>
              <a:t>justOne </a:t>
            </a:r>
            <a:r>
              <a:rPr lang="en-IN" sz="2700">
                <a:solidFill>
                  <a:srgbClr val="000000"/>
                </a:solidFill>
                <a:latin typeface="Lucida Sans Unicode"/>
              </a:rPr>
              <a:t>parameter in </a:t>
            </a:r>
            <a:r>
              <a:rPr lang="en-IN" sz="2700" b="1">
                <a:solidFill>
                  <a:srgbClr val="000000"/>
                </a:solidFill>
                <a:latin typeface="Lucida Sans Unicode"/>
              </a:rPr>
              <a:t>remove </a:t>
            </a:r>
            <a:r>
              <a:rPr lang="en-IN" sz="2700">
                <a:solidFill>
                  <a:srgbClr val="000000"/>
                </a:solidFill>
                <a:latin typeface="Lucida Sans Unicode"/>
              </a:rPr>
              <a:t>method</a:t>
            </a:r>
            <a:endParaRPr/>
          </a:p>
          <a:p>
            <a:pPr>
              <a:lnSpc>
                <a:spcPct val="100000"/>
              </a:lnSpc>
            </a:pPr>
            <a:r>
              <a:rPr lang="en-IN" sz="2400">
                <a:solidFill>
                  <a:srgbClr val="000000"/>
                </a:solidFill>
                <a:latin typeface="Lucida Sans Unicode"/>
              </a:rPr>
              <a:t>&gt;db.COLLECTION_NAME.remove(DELETION_CRITERIA,1)</a:t>
            </a:r>
            <a:endParaRPr/>
          </a:p>
          <a:p>
            <a:pPr>
              <a:lnSpc>
                <a:spcPct val="100000"/>
              </a:lnSpc>
            </a:pPr>
            <a:endParaRPr/>
          </a:p>
          <a:p>
            <a:pPr>
              <a:lnSpc>
                <a:spcPct val="100000"/>
              </a:lnSpc>
            </a:pPr>
            <a:r>
              <a:rPr lang="en-IN" sz="2700" b="1">
                <a:solidFill>
                  <a:srgbClr val="000000"/>
                </a:solidFill>
                <a:latin typeface="Lucida Sans Unicode"/>
              </a:rPr>
              <a:t>Remove All documents</a:t>
            </a:r>
            <a:endParaRPr/>
          </a:p>
          <a:p>
            <a:pPr>
              <a:lnSpc>
                <a:spcPct val="100000"/>
              </a:lnSpc>
            </a:pPr>
            <a:r>
              <a:rPr lang="en-IN" sz="2700">
                <a:solidFill>
                  <a:srgbClr val="000000"/>
                </a:solidFill>
                <a:latin typeface="Lucida Sans Unicode"/>
              </a:rPr>
              <a:t>If you don't specify deletion criteria, then mongodb will delete whole documents from the collection. </a:t>
            </a:r>
            <a:r>
              <a:rPr lang="en-IN" sz="2700" b="1">
                <a:solidFill>
                  <a:srgbClr val="000000"/>
                </a:solidFill>
                <a:latin typeface="Lucida Sans Unicode"/>
              </a:rPr>
              <a:t>This is equivalent of SQL's truncate command.</a:t>
            </a:r>
            <a:endParaRPr/>
          </a:p>
          <a:p>
            <a:pPr>
              <a:lnSpc>
                <a:spcPct val="100000"/>
              </a:lnSpc>
            </a:pPr>
            <a:r>
              <a:rPr lang="en-IN" sz="2700">
                <a:solidFill>
                  <a:srgbClr val="000000"/>
                </a:solidFill>
                <a:latin typeface="Lucida Sans Unicode"/>
              </a:rPr>
              <a:t>&gt;db.mycol.remove()</a:t>
            </a:r>
            <a:endParaRPr/>
          </a:p>
          <a:p>
            <a:pPr>
              <a:lnSpc>
                <a:spcPct val="100000"/>
              </a:lnSpc>
            </a:pPr>
            <a:r>
              <a:rPr lang="en-IN" sz="2700">
                <a:solidFill>
                  <a:srgbClr val="000000"/>
                </a:solidFill>
                <a:latin typeface="Lucida Sans Unicode"/>
              </a:rPr>
              <a:t>&gt;db.mycol.find()</a:t>
            </a:r>
            <a:endParaRPr/>
          </a:p>
        </p:txBody>
      </p:sp>
      <p:sp>
        <p:nvSpPr>
          <p:cNvPr id="123" name="CustomShape 2"/>
          <p:cNvSpPr/>
          <p:nvPr/>
        </p:nvSpPr>
        <p:spPr>
          <a:xfrm>
            <a:off x="457200" y="274680"/>
            <a:ext cx="8228880" cy="791280"/>
          </a:xfrm>
          <a:prstGeom prst="rect">
            <a:avLst/>
          </a:prstGeom>
          <a:noFill/>
          <a:ln>
            <a:noFill/>
          </a:ln>
        </p:spPr>
        <p:txBody>
          <a:bodyPr lIns="90000" tIns="45000" rIns="90000" bIns="45000" anchor="ctr"/>
          <a:lstStyle/>
          <a:p>
            <a:pPr>
              <a:lnSpc>
                <a:spcPct val="100000"/>
              </a:lnSpc>
            </a:pPr>
            <a:r>
              <a:rPr lang="en-IN" sz="4100" b="1">
                <a:solidFill>
                  <a:srgbClr val="464646"/>
                </a:solidFill>
                <a:latin typeface="Lucida Sans Unicode"/>
              </a:rPr>
              <a:t>The remove Method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0" y="990600"/>
            <a:ext cx="9144000" cy="5334000"/>
          </a:xfrm>
          <a:prstGeom prst="rect">
            <a:avLst/>
          </a:prstGeom>
          <a:noFill/>
          <a:ln>
            <a:noFill/>
          </a:ln>
        </p:spPr>
        <p:txBody>
          <a:bodyPr lIns="90000" tIns="45000" rIns="90000" bIns="45000"/>
          <a:lstStyle/>
          <a:p>
            <a:pPr>
              <a:lnSpc>
                <a:spcPct val="100000"/>
              </a:lnSpc>
            </a:pPr>
            <a:r>
              <a:rPr lang="en-IN" sz="2700" dirty="0">
                <a:solidFill>
                  <a:srgbClr val="000000"/>
                </a:solidFill>
                <a:latin typeface="Lucida Sans Unicode"/>
              </a:rPr>
              <a:t>To insert data into </a:t>
            </a:r>
            <a:r>
              <a:rPr lang="en-IN" sz="2700" dirty="0" err="1">
                <a:solidFill>
                  <a:srgbClr val="000000"/>
                </a:solidFill>
                <a:latin typeface="Lucida Sans Unicode"/>
              </a:rPr>
              <a:t>MongoDB</a:t>
            </a:r>
            <a:r>
              <a:rPr lang="en-IN" sz="2700" dirty="0">
                <a:solidFill>
                  <a:srgbClr val="000000"/>
                </a:solidFill>
                <a:latin typeface="Lucida Sans Unicode"/>
              </a:rPr>
              <a:t> collection, you need to use </a:t>
            </a:r>
            <a:r>
              <a:rPr lang="en-IN" sz="2700" dirty="0" err="1">
                <a:solidFill>
                  <a:srgbClr val="000000"/>
                </a:solidFill>
                <a:latin typeface="Lucida Sans Unicode"/>
              </a:rPr>
              <a:t>MongoDB's</a:t>
            </a:r>
            <a:r>
              <a:rPr lang="en-IN" sz="2700" dirty="0">
                <a:solidFill>
                  <a:srgbClr val="000000"/>
                </a:solidFill>
                <a:latin typeface="Lucida Sans Unicode"/>
              </a:rPr>
              <a:t> Insert or save method.</a:t>
            </a:r>
            <a:endParaRPr/>
          </a:p>
          <a:p>
            <a:pPr>
              <a:lnSpc>
                <a:spcPct val="100000"/>
              </a:lnSpc>
            </a:pPr>
            <a:r>
              <a:rPr lang="en-IN" sz="2700" dirty="0">
                <a:solidFill>
                  <a:srgbClr val="000000"/>
                </a:solidFill>
                <a:latin typeface="Lucida Sans Unicode"/>
              </a:rPr>
              <a:t>Syntax</a:t>
            </a:r>
            <a:endParaRPr/>
          </a:p>
          <a:p>
            <a:pPr>
              <a:lnSpc>
                <a:spcPct val="100000"/>
              </a:lnSpc>
            </a:pPr>
            <a:r>
              <a:rPr lang="en-IN" sz="2700" dirty="0">
                <a:solidFill>
                  <a:srgbClr val="000000"/>
                </a:solidFill>
                <a:latin typeface="Lucida Sans Unicode"/>
              </a:rPr>
              <a:t>&gt;</a:t>
            </a:r>
            <a:r>
              <a:rPr lang="en-IN" sz="2700" dirty="0" err="1">
                <a:solidFill>
                  <a:srgbClr val="000000"/>
                </a:solidFill>
                <a:latin typeface="Lucida Sans Unicode"/>
              </a:rPr>
              <a:t>db.COLLECTION_NAME.insert</a:t>
            </a:r>
            <a:r>
              <a:rPr lang="en-IN" sz="2700" dirty="0">
                <a:solidFill>
                  <a:srgbClr val="000000"/>
                </a:solidFill>
                <a:latin typeface="Lucida Sans Unicode"/>
              </a:rPr>
              <a:t>(document)</a:t>
            </a:r>
            <a:endParaRPr/>
          </a:p>
          <a:p>
            <a:pPr>
              <a:lnSpc>
                <a:spcPct val="100000"/>
              </a:lnSpc>
            </a:pPr>
            <a:endParaRPr/>
          </a:p>
          <a:p>
            <a:pPr>
              <a:lnSpc>
                <a:spcPct val="100000"/>
              </a:lnSpc>
            </a:pPr>
            <a:r>
              <a:rPr lang="en-IN" sz="2700" dirty="0">
                <a:solidFill>
                  <a:srgbClr val="000000"/>
                </a:solidFill>
                <a:latin typeface="Lucida Sans Unicode"/>
              </a:rPr>
              <a:t>Example:</a:t>
            </a:r>
            <a:endParaRPr/>
          </a:p>
          <a:p>
            <a:pPr>
              <a:lnSpc>
                <a:spcPct val="100000"/>
              </a:lnSpc>
            </a:pPr>
            <a:r>
              <a:rPr lang="en-IN" sz="2700" dirty="0" err="1">
                <a:solidFill>
                  <a:srgbClr val="000000"/>
                </a:solidFill>
                <a:latin typeface="Lucida Sans Unicode"/>
              </a:rPr>
              <a:t>db.mycol.insert</a:t>
            </a:r>
            <a:r>
              <a:rPr lang="en-IN" sz="2700" dirty="0">
                <a:solidFill>
                  <a:srgbClr val="000000"/>
                </a:solidFill>
                <a:latin typeface="Lucida Sans Unicode"/>
              </a:rPr>
              <a:t>({</a:t>
            </a:r>
            <a:endParaRPr/>
          </a:p>
          <a:p>
            <a:pPr>
              <a:lnSpc>
                <a:spcPct val="100000"/>
              </a:lnSpc>
            </a:pPr>
            <a:r>
              <a:rPr lang="en-IN" sz="2700" dirty="0">
                <a:solidFill>
                  <a:srgbClr val="000000"/>
                </a:solidFill>
                <a:latin typeface="Lucida Sans Unicode"/>
              </a:rPr>
              <a:t>_id: </a:t>
            </a:r>
            <a:r>
              <a:rPr lang="en-IN" sz="2700" dirty="0" err="1">
                <a:solidFill>
                  <a:srgbClr val="000000"/>
                </a:solidFill>
                <a:latin typeface="Lucida Sans Unicode"/>
              </a:rPr>
              <a:t>ObjectId</a:t>
            </a:r>
            <a:r>
              <a:rPr lang="en-IN" sz="2700" dirty="0">
                <a:solidFill>
                  <a:srgbClr val="000000"/>
                </a:solidFill>
                <a:latin typeface="Lucida Sans Unicode"/>
              </a:rPr>
              <a:t>(7df78ad8902c),</a:t>
            </a:r>
            <a:endParaRPr/>
          </a:p>
          <a:p>
            <a:pPr>
              <a:lnSpc>
                <a:spcPct val="100000"/>
              </a:lnSpc>
            </a:pPr>
            <a:r>
              <a:rPr lang="en-IN" sz="2700" dirty="0">
                <a:solidFill>
                  <a:srgbClr val="000000"/>
                </a:solidFill>
                <a:latin typeface="Lucida Sans Unicode"/>
              </a:rPr>
              <a:t>title: '</a:t>
            </a:r>
            <a:r>
              <a:rPr lang="en-IN" sz="2700" dirty="0" err="1">
                <a:solidFill>
                  <a:srgbClr val="000000"/>
                </a:solidFill>
                <a:latin typeface="Lucida Sans Unicode"/>
              </a:rPr>
              <a:t>MongoDB</a:t>
            </a:r>
            <a:r>
              <a:rPr lang="en-IN" sz="2700" dirty="0">
                <a:solidFill>
                  <a:srgbClr val="000000"/>
                </a:solidFill>
                <a:latin typeface="Lucida Sans Unicode"/>
              </a:rPr>
              <a:t> Overview',</a:t>
            </a:r>
            <a:endParaRPr/>
          </a:p>
          <a:p>
            <a:pPr>
              <a:lnSpc>
                <a:spcPct val="100000"/>
              </a:lnSpc>
            </a:pPr>
            <a:r>
              <a:rPr lang="en-IN" sz="2700" dirty="0">
                <a:solidFill>
                  <a:srgbClr val="000000"/>
                </a:solidFill>
                <a:latin typeface="Lucida Sans Unicode"/>
              </a:rPr>
              <a:t>description: '</a:t>
            </a:r>
            <a:r>
              <a:rPr lang="en-IN" sz="2700" dirty="0" err="1">
                <a:solidFill>
                  <a:srgbClr val="000000"/>
                </a:solidFill>
                <a:latin typeface="Lucida Sans Unicode"/>
              </a:rPr>
              <a:t>MongoDB</a:t>
            </a:r>
            <a:r>
              <a:rPr lang="en-IN" sz="2700" dirty="0">
                <a:solidFill>
                  <a:srgbClr val="000000"/>
                </a:solidFill>
                <a:latin typeface="Lucida Sans Unicode"/>
              </a:rPr>
              <a:t> is no </a:t>
            </a:r>
            <a:r>
              <a:rPr lang="en-IN" sz="2700" dirty="0" err="1">
                <a:solidFill>
                  <a:srgbClr val="000000"/>
                </a:solidFill>
                <a:latin typeface="Lucida Sans Unicode"/>
              </a:rPr>
              <a:t>sql</a:t>
            </a:r>
            <a:r>
              <a:rPr lang="en-IN" sz="2700" dirty="0">
                <a:solidFill>
                  <a:srgbClr val="000000"/>
                </a:solidFill>
                <a:latin typeface="Lucida Sans Unicode"/>
              </a:rPr>
              <a:t> database',</a:t>
            </a:r>
            <a:endParaRPr/>
          </a:p>
          <a:p>
            <a:pPr>
              <a:lnSpc>
                <a:spcPct val="100000"/>
              </a:lnSpc>
            </a:pPr>
            <a:r>
              <a:rPr lang="en-IN" sz="2700" dirty="0">
                <a:solidFill>
                  <a:srgbClr val="000000"/>
                </a:solidFill>
                <a:latin typeface="Lucida Sans Unicode"/>
              </a:rPr>
              <a:t>tags: ['m </a:t>
            </a:r>
            <a:r>
              <a:rPr lang="en-IN" sz="2700" dirty="0" err="1">
                <a:solidFill>
                  <a:srgbClr val="000000"/>
                </a:solidFill>
                <a:latin typeface="Lucida Sans Unicode"/>
              </a:rPr>
              <a:t>ongodb</a:t>
            </a:r>
            <a:r>
              <a:rPr lang="en-IN" sz="2700" dirty="0">
                <a:solidFill>
                  <a:srgbClr val="000000"/>
                </a:solidFill>
                <a:latin typeface="Lucida Sans Unicode"/>
              </a:rPr>
              <a:t>', 'database', '</a:t>
            </a:r>
            <a:r>
              <a:rPr lang="en-IN" sz="2700" dirty="0" err="1">
                <a:solidFill>
                  <a:srgbClr val="000000"/>
                </a:solidFill>
                <a:latin typeface="Lucida Sans Unicode"/>
              </a:rPr>
              <a:t>NoSQL</a:t>
            </a:r>
            <a:r>
              <a:rPr lang="en-IN" sz="2700" dirty="0">
                <a:solidFill>
                  <a:srgbClr val="000000"/>
                </a:solidFill>
                <a:latin typeface="Lucida Sans Unicode"/>
              </a:rPr>
              <a:t>'],</a:t>
            </a:r>
            <a:endParaRPr/>
          </a:p>
          <a:p>
            <a:pPr>
              <a:lnSpc>
                <a:spcPct val="100000"/>
              </a:lnSpc>
            </a:pPr>
            <a:r>
              <a:rPr lang="en-IN" sz="2700" dirty="0">
                <a:solidFill>
                  <a:srgbClr val="000000"/>
                </a:solidFill>
                <a:latin typeface="Lucida Sans Unicode"/>
              </a:rPr>
              <a:t>likes: 100</a:t>
            </a:r>
            <a:endParaRPr/>
          </a:p>
          <a:p>
            <a:pPr>
              <a:lnSpc>
                <a:spcPct val="100000"/>
              </a:lnSpc>
            </a:pPr>
            <a:r>
              <a:rPr lang="en-IN" sz="2700" dirty="0">
                <a:solidFill>
                  <a:srgbClr val="000000"/>
                </a:solidFill>
                <a:latin typeface="Lucida Sans Unicode"/>
              </a:rPr>
              <a:t>})</a:t>
            </a:r>
            <a:endParaRPr/>
          </a:p>
          <a:p>
            <a:pPr>
              <a:lnSpc>
                <a:spcPct val="100000"/>
              </a:lnSpc>
            </a:pPr>
            <a:endParaRPr/>
          </a:p>
        </p:txBody>
      </p:sp>
      <p:sp>
        <p:nvSpPr>
          <p:cNvPr id="90" name="CustomShape 2"/>
          <p:cNvSpPr/>
          <p:nvPr/>
        </p:nvSpPr>
        <p:spPr>
          <a:xfrm>
            <a:off x="457200" y="274680"/>
            <a:ext cx="8228880" cy="715320"/>
          </a:xfrm>
          <a:prstGeom prst="rect">
            <a:avLst/>
          </a:prstGeom>
          <a:noFill/>
          <a:ln>
            <a:noFill/>
          </a:ln>
        </p:spPr>
        <p:txBody>
          <a:bodyPr lIns="90000" tIns="45000" rIns="90000" bIns="45000" anchor="ctr"/>
          <a:lstStyle/>
          <a:p>
            <a:pPr>
              <a:lnSpc>
                <a:spcPct val="100000"/>
              </a:lnSpc>
            </a:pPr>
            <a:r>
              <a:rPr lang="en-IN" sz="4100" b="1">
                <a:solidFill>
                  <a:srgbClr val="464646"/>
                </a:solidFill>
                <a:latin typeface="Lucida Sans Unicode"/>
              </a:rPr>
              <a:t>The insert Method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304800" y="838200"/>
            <a:ext cx="8839200" cy="5715000"/>
          </a:xfrm>
          <a:prstGeom prst="rect">
            <a:avLst/>
          </a:prstGeom>
          <a:noFill/>
          <a:ln>
            <a:noFill/>
          </a:ln>
        </p:spPr>
        <p:txBody>
          <a:bodyPr lIns="90000" tIns="45000" rIns="90000" bIns="45000"/>
          <a:lstStyle/>
          <a:p>
            <a:pPr>
              <a:lnSpc>
                <a:spcPct val="100000"/>
              </a:lnSpc>
              <a:buSzPct val="68000"/>
              <a:buFont typeface="Wingdings 3" charset="2"/>
              <a:buChar char=""/>
            </a:pPr>
            <a:r>
              <a:rPr lang="en-IN" sz="2700" dirty="0">
                <a:solidFill>
                  <a:srgbClr val="000000"/>
                </a:solidFill>
                <a:latin typeface="Lucida Sans Unicode"/>
              </a:rPr>
              <a:t>Projection - select only necessary data rather than selecting whole of the data of a document. </a:t>
            </a:r>
            <a:endParaRPr/>
          </a:p>
          <a:p>
            <a:pPr>
              <a:lnSpc>
                <a:spcPct val="100000"/>
              </a:lnSpc>
              <a:buSzPct val="68000"/>
              <a:buFont typeface="Wingdings 3" charset="2"/>
              <a:buChar char=""/>
            </a:pPr>
            <a:r>
              <a:rPr lang="en-IN" sz="2700" dirty="0">
                <a:solidFill>
                  <a:srgbClr val="000000"/>
                </a:solidFill>
                <a:latin typeface="Lucida Sans Unicode"/>
              </a:rPr>
              <a:t>If a document has 5 fields and you need to show only 3, then select only 3 fields from them.</a:t>
            </a:r>
            <a:endParaRPr/>
          </a:p>
          <a:p>
            <a:pPr>
              <a:lnSpc>
                <a:spcPct val="100000"/>
              </a:lnSpc>
            </a:pPr>
            <a:endParaRPr/>
          </a:p>
          <a:p>
            <a:pPr>
              <a:lnSpc>
                <a:spcPct val="100000"/>
              </a:lnSpc>
            </a:pPr>
            <a:r>
              <a:rPr lang="en-IN" sz="2700" b="1" dirty="0">
                <a:solidFill>
                  <a:srgbClr val="000000"/>
                </a:solidFill>
                <a:latin typeface="Lucida Sans Unicode"/>
              </a:rPr>
              <a:t>The find Method</a:t>
            </a:r>
            <a:endParaRPr/>
          </a:p>
          <a:p>
            <a:pPr>
              <a:lnSpc>
                <a:spcPct val="100000"/>
              </a:lnSpc>
              <a:buSzPct val="68000"/>
              <a:buFont typeface="Wingdings 3" charset="2"/>
              <a:buChar char=""/>
            </a:pPr>
            <a:r>
              <a:rPr lang="en-IN" sz="2700" dirty="0" err="1">
                <a:solidFill>
                  <a:srgbClr val="000000"/>
                </a:solidFill>
                <a:latin typeface="Lucida Sans Unicode"/>
              </a:rPr>
              <a:t>MongoDB's</a:t>
            </a:r>
            <a:r>
              <a:rPr lang="en-IN" sz="2700" dirty="0">
                <a:solidFill>
                  <a:srgbClr val="000000"/>
                </a:solidFill>
                <a:latin typeface="Lucida Sans Unicode"/>
              </a:rPr>
              <a:t> </a:t>
            </a:r>
            <a:r>
              <a:rPr lang="en-IN" sz="2700" b="1" dirty="0">
                <a:solidFill>
                  <a:srgbClr val="000000"/>
                </a:solidFill>
                <a:latin typeface="Lucida Sans Unicode"/>
              </a:rPr>
              <a:t>find </a:t>
            </a:r>
            <a:r>
              <a:rPr lang="en-IN" sz="2700" dirty="0">
                <a:solidFill>
                  <a:srgbClr val="000000"/>
                </a:solidFill>
                <a:latin typeface="Lucida Sans Unicode"/>
              </a:rPr>
              <a:t>method accepts second optional parameter that is list of fields that you want to retrieve.</a:t>
            </a:r>
            <a:endParaRPr/>
          </a:p>
          <a:p>
            <a:pPr>
              <a:lnSpc>
                <a:spcPct val="100000"/>
              </a:lnSpc>
              <a:buSzPct val="68000"/>
              <a:buFont typeface="Wingdings 3" charset="2"/>
              <a:buChar char=""/>
            </a:pPr>
            <a:r>
              <a:rPr lang="en-IN" sz="2700" dirty="0">
                <a:solidFill>
                  <a:srgbClr val="000000"/>
                </a:solidFill>
                <a:latin typeface="Lucida Sans Unicode"/>
              </a:rPr>
              <a:t>In </a:t>
            </a:r>
            <a:r>
              <a:rPr lang="en-IN" sz="2700" dirty="0" err="1">
                <a:solidFill>
                  <a:srgbClr val="000000"/>
                </a:solidFill>
                <a:latin typeface="Lucida Sans Unicode"/>
              </a:rPr>
              <a:t>MongoDB</a:t>
            </a:r>
            <a:r>
              <a:rPr lang="en-IN" sz="2700" dirty="0">
                <a:solidFill>
                  <a:srgbClr val="000000"/>
                </a:solidFill>
                <a:latin typeface="Lucida Sans Unicode"/>
              </a:rPr>
              <a:t> when you execute </a:t>
            </a:r>
            <a:r>
              <a:rPr lang="en-IN" sz="2700" b="1" dirty="0">
                <a:solidFill>
                  <a:srgbClr val="000000"/>
                </a:solidFill>
                <a:latin typeface="Lucida Sans Unicode"/>
              </a:rPr>
              <a:t>find </a:t>
            </a:r>
            <a:r>
              <a:rPr lang="en-IN" sz="2700" dirty="0">
                <a:solidFill>
                  <a:srgbClr val="000000"/>
                </a:solidFill>
                <a:latin typeface="Lucida Sans Unicode"/>
              </a:rPr>
              <a:t>method, then it displays all fields of a document. </a:t>
            </a:r>
            <a:endParaRPr/>
          </a:p>
          <a:p>
            <a:pPr>
              <a:lnSpc>
                <a:spcPct val="100000"/>
              </a:lnSpc>
              <a:buSzPct val="68000"/>
              <a:buFont typeface="Wingdings 3" charset="2"/>
              <a:buChar char=""/>
            </a:pPr>
            <a:r>
              <a:rPr lang="en-IN" sz="2700" dirty="0">
                <a:solidFill>
                  <a:srgbClr val="000000"/>
                </a:solidFill>
                <a:latin typeface="Lucida Sans Unicode"/>
              </a:rPr>
              <a:t>To limit this you need to set list of fields with value 1 or 0. 1 is used to show the field while 0 is used to hide the field.</a:t>
            </a:r>
            <a:endParaRPr/>
          </a:p>
        </p:txBody>
      </p:sp>
      <p:sp>
        <p:nvSpPr>
          <p:cNvPr id="125" name="CustomShape 2"/>
          <p:cNvSpPr/>
          <p:nvPr/>
        </p:nvSpPr>
        <p:spPr>
          <a:xfrm>
            <a:off x="457200" y="274680"/>
            <a:ext cx="8228880" cy="639000"/>
          </a:xfrm>
          <a:prstGeom prst="rect">
            <a:avLst/>
          </a:prstGeom>
          <a:noFill/>
          <a:ln>
            <a:noFill/>
          </a:ln>
        </p:spPr>
        <p:txBody>
          <a:bodyPr lIns="90000" tIns="45000" rIns="90000" bIns="45000" anchor="ctr"/>
          <a:lstStyle/>
          <a:p>
            <a:pPr>
              <a:lnSpc>
                <a:spcPct val="100000"/>
              </a:lnSpc>
            </a:pPr>
            <a:r>
              <a:rPr lang="en-IN" sz="4100">
                <a:solidFill>
                  <a:srgbClr val="464646"/>
                </a:solidFill>
                <a:latin typeface="Lucida Sans Unicode"/>
              </a:rPr>
              <a:t>MONGODB PROJECTION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228600" y="609600"/>
            <a:ext cx="8915400" cy="5943600"/>
          </a:xfrm>
          <a:prstGeom prst="rect">
            <a:avLst/>
          </a:prstGeom>
          <a:noFill/>
          <a:ln>
            <a:noFill/>
          </a:ln>
        </p:spPr>
        <p:txBody>
          <a:bodyPr lIns="90000" tIns="45000" rIns="90000" bIns="45000"/>
          <a:lstStyle/>
          <a:p>
            <a:pPr>
              <a:lnSpc>
                <a:spcPct val="100000"/>
              </a:lnSpc>
            </a:pPr>
            <a:r>
              <a:rPr lang="en-IN" sz="2700" b="1" dirty="0">
                <a:solidFill>
                  <a:srgbClr val="000000"/>
                </a:solidFill>
                <a:latin typeface="Lucida Sans Unicode"/>
              </a:rPr>
              <a:t>Syntax:</a:t>
            </a:r>
            <a:endParaRPr/>
          </a:p>
          <a:p>
            <a:pPr>
              <a:lnSpc>
                <a:spcPct val="100000"/>
              </a:lnSpc>
            </a:pPr>
            <a:r>
              <a:rPr lang="en-IN" sz="2700" dirty="0">
                <a:solidFill>
                  <a:srgbClr val="000000"/>
                </a:solidFill>
                <a:latin typeface="Lucida Sans Unicode"/>
              </a:rPr>
              <a:t>&gt;</a:t>
            </a:r>
            <a:r>
              <a:rPr lang="en-IN" sz="2700" dirty="0" err="1">
                <a:solidFill>
                  <a:srgbClr val="000000"/>
                </a:solidFill>
                <a:latin typeface="Lucida Sans Unicode"/>
              </a:rPr>
              <a:t>db.COLLECTION_NAME.find</a:t>
            </a:r>
            <a:r>
              <a:rPr lang="en-IN" sz="2700" dirty="0">
                <a:solidFill>
                  <a:srgbClr val="000000"/>
                </a:solidFill>
                <a:latin typeface="Lucida Sans Unicode"/>
              </a:rPr>
              <a:t>({},{KEY:1})</a:t>
            </a:r>
            <a:endParaRPr/>
          </a:p>
          <a:p>
            <a:pPr>
              <a:lnSpc>
                <a:spcPct val="100000"/>
              </a:lnSpc>
            </a:pPr>
            <a:endParaRPr/>
          </a:p>
          <a:p>
            <a:pPr>
              <a:lnSpc>
                <a:spcPct val="100000"/>
              </a:lnSpc>
            </a:pPr>
            <a:r>
              <a:rPr lang="en-IN" sz="2700" b="1" dirty="0">
                <a:solidFill>
                  <a:srgbClr val="000000"/>
                </a:solidFill>
                <a:latin typeface="Lucida Sans Unicode"/>
              </a:rPr>
              <a:t>Example</a:t>
            </a:r>
            <a:endParaRPr/>
          </a:p>
          <a:p>
            <a:pPr>
              <a:lnSpc>
                <a:spcPct val="100000"/>
              </a:lnSpc>
            </a:pPr>
            <a:r>
              <a:rPr lang="en-IN" dirty="0">
                <a:solidFill>
                  <a:srgbClr val="000000"/>
                </a:solidFill>
                <a:latin typeface="Lucida Sans Unicode"/>
              </a:rPr>
              <a:t>Consider the collection </a:t>
            </a:r>
            <a:r>
              <a:rPr lang="en-IN" dirty="0" err="1">
                <a:solidFill>
                  <a:srgbClr val="000000"/>
                </a:solidFill>
                <a:latin typeface="Lucida Sans Unicode"/>
              </a:rPr>
              <a:t>myycol</a:t>
            </a:r>
            <a:r>
              <a:rPr lang="en-IN" dirty="0">
                <a:solidFill>
                  <a:srgbClr val="000000"/>
                </a:solidFill>
                <a:latin typeface="Lucida Sans Unicode"/>
              </a:rPr>
              <a:t> has the following data</a:t>
            </a:r>
            <a:endParaRPr/>
          </a:p>
          <a:p>
            <a:pPr>
              <a:lnSpc>
                <a:spcPct val="100000"/>
              </a:lnSpc>
            </a:pPr>
            <a:r>
              <a:rPr lang="en-IN" dirty="0">
                <a:solidFill>
                  <a:srgbClr val="000000"/>
                </a:solidFill>
                <a:latin typeface="Lucida Sans Unicode"/>
              </a:rPr>
              <a:t>{ "_id" : </a:t>
            </a:r>
            <a:r>
              <a:rPr lang="en-IN" dirty="0" err="1">
                <a:solidFill>
                  <a:srgbClr val="000000"/>
                </a:solidFill>
                <a:latin typeface="Lucida Sans Unicode"/>
              </a:rPr>
              <a:t>ObjectId</a:t>
            </a:r>
            <a:r>
              <a:rPr lang="en-IN" dirty="0">
                <a:solidFill>
                  <a:srgbClr val="000000"/>
                </a:solidFill>
                <a:latin typeface="Lucida Sans Unicode"/>
              </a:rPr>
              <a:t>(5983548781331adf45ec5), "title":"</a:t>
            </a:r>
            <a:r>
              <a:rPr lang="en-IN" dirty="0" err="1">
                <a:solidFill>
                  <a:srgbClr val="000000"/>
                </a:solidFill>
                <a:latin typeface="Lucida Sans Unicode"/>
              </a:rPr>
              <a:t>MongoDB</a:t>
            </a:r>
            <a:r>
              <a:rPr lang="en-IN" dirty="0">
                <a:solidFill>
                  <a:srgbClr val="000000"/>
                </a:solidFill>
                <a:latin typeface="Lucida Sans Unicode"/>
              </a:rPr>
              <a:t> Overview"}</a:t>
            </a:r>
            <a:endParaRPr/>
          </a:p>
          <a:p>
            <a:pPr>
              <a:lnSpc>
                <a:spcPct val="100000"/>
              </a:lnSpc>
            </a:pPr>
            <a:r>
              <a:rPr lang="en-IN" dirty="0">
                <a:solidFill>
                  <a:srgbClr val="000000"/>
                </a:solidFill>
                <a:latin typeface="Lucida Sans Unicode"/>
              </a:rPr>
              <a:t>{ "_id" : </a:t>
            </a:r>
            <a:r>
              <a:rPr lang="en-IN" dirty="0" err="1">
                <a:solidFill>
                  <a:srgbClr val="000000"/>
                </a:solidFill>
                <a:latin typeface="Lucida Sans Unicode"/>
              </a:rPr>
              <a:t>ObjectId</a:t>
            </a:r>
            <a:r>
              <a:rPr lang="en-IN" dirty="0">
                <a:solidFill>
                  <a:srgbClr val="000000"/>
                </a:solidFill>
                <a:latin typeface="Lucida Sans Unicode"/>
              </a:rPr>
              <a:t>(5983548781331adf45ec6), "title":"</a:t>
            </a:r>
            <a:r>
              <a:rPr lang="en-IN" dirty="0" err="1">
                <a:solidFill>
                  <a:srgbClr val="000000"/>
                </a:solidFill>
                <a:latin typeface="Lucida Sans Unicode"/>
              </a:rPr>
              <a:t>NoSQL</a:t>
            </a:r>
            <a:r>
              <a:rPr lang="en-IN" dirty="0">
                <a:solidFill>
                  <a:srgbClr val="000000"/>
                </a:solidFill>
                <a:latin typeface="Lucida Sans Unicode"/>
              </a:rPr>
              <a:t> Overview"}</a:t>
            </a:r>
            <a:endParaRPr/>
          </a:p>
          <a:p>
            <a:pPr>
              <a:lnSpc>
                <a:spcPct val="100000"/>
              </a:lnSpc>
            </a:pPr>
            <a:r>
              <a:rPr lang="en-IN" dirty="0">
                <a:solidFill>
                  <a:srgbClr val="000000"/>
                </a:solidFill>
                <a:latin typeface="Lucida Sans Unicode"/>
              </a:rPr>
              <a:t>{ "_id" : </a:t>
            </a:r>
            <a:r>
              <a:rPr lang="en-IN" dirty="0" err="1">
                <a:solidFill>
                  <a:srgbClr val="000000"/>
                </a:solidFill>
                <a:latin typeface="Lucida Sans Unicode"/>
              </a:rPr>
              <a:t>ObjectId</a:t>
            </a:r>
            <a:r>
              <a:rPr lang="en-IN" dirty="0">
                <a:solidFill>
                  <a:srgbClr val="000000"/>
                </a:solidFill>
                <a:latin typeface="Lucida Sans Unicode"/>
              </a:rPr>
              <a:t>(5983548781331adf45ec7), "title":"Tutorials Point Overview"}</a:t>
            </a:r>
            <a:endParaRPr/>
          </a:p>
          <a:p>
            <a:pPr>
              <a:lnSpc>
                <a:spcPct val="100000"/>
              </a:lnSpc>
            </a:pPr>
            <a:endParaRPr/>
          </a:p>
          <a:p>
            <a:pPr>
              <a:lnSpc>
                <a:spcPct val="100000"/>
              </a:lnSpc>
            </a:pPr>
            <a:r>
              <a:rPr lang="en-IN" sz="2700" dirty="0">
                <a:solidFill>
                  <a:srgbClr val="000000"/>
                </a:solidFill>
                <a:latin typeface="Lucida Sans Unicode"/>
              </a:rPr>
              <a:t>Following example will display the title of the document while querying the document.</a:t>
            </a:r>
            <a:endParaRPr/>
          </a:p>
          <a:p>
            <a:pPr>
              <a:lnSpc>
                <a:spcPct val="100000"/>
              </a:lnSpc>
            </a:pPr>
            <a:r>
              <a:rPr lang="en-IN" sz="2700" dirty="0">
                <a:solidFill>
                  <a:srgbClr val="000000"/>
                </a:solidFill>
                <a:latin typeface="Lucida Sans Unicode"/>
              </a:rPr>
              <a:t>&gt;</a:t>
            </a:r>
            <a:r>
              <a:rPr lang="en-IN" sz="2700" dirty="0" err="1">
                <a:solidFill>
                  <a:srgbClr val="000000"/>
                </a:solidFill>
                <a:latin typeface="Lucida Sans Unicode"/>
              </a:rPr>
              <a:t>db.mycol.find</a:t>
            </a:r>
            <a:r>
              <a:rPr lang="en-IN" sz="2700" dirty="0">
                <a:solidFill>
                  <a:srgbClr val="000000"/>
                </a:solidFill>
                <a:latin typeface="Lucida Sans Unicode"/>
              </a:rPr>
              <a:t>({},{"title":1,_id:0})</a:t>
            </a:r>
            <a:endParaRPr/>
          </a:p>
          <a:p>
            <a:pPr>
              <a:lnSpc>
                <a:spcPct val="100000"/>
              </a:lnSpc>
            </a:pPr>
            <a:endParaRPr/>
          </a:p>
          <a:p>
            <a:pPr>
              <a:lnSpc>
                <a:spcPct val="100000"/>
              </a:lnSpc>
            </a:pPr>
            <a:r>
              <a:rPr lang="en-IN" sz="2700" dirty="0">
                <a:solidFill>
                  <a:srgbClr val="000000"/>
                </a:solidFill>
                <a:latin typeface="Lucida Sans Unicode"/>
              </a:rPr>
              <a:t>{"title":"</a:t>
            </a:r>
            <a:r>
              <a:rPr lang="en-IN" sz="2700" dirty="0" err="1">
                <a:solidFill>
                  <a:srgbClr val="000000"/>
                </a:solidFill>
                <a:latin typeface="Lucida Sans Unicode"/>
              </a:rPr>
              <a:t>MongoDB</a:t>
            </a:r>
            <a:r>
              <a:rPr lang="en-IN" sz="2700" dirty="0">
                <a:solidFill>
                  <a:srgbClr val="000000"/>
                </a:solidFill>
                <a:latin typeface="Lucida Sans Unicode"/>
              </a:rPr>
              <a:t> Overview"}</a:t>
            </a:r>
            <a:endParaRPr/>
          </a:p>
          <a:p>
            <a:pPr>
              <a:lnSpc>
                <a:spcPct val="100000"/>
              </a:lnSpc>
            </a:pPr>
            <a:r>
              <a:rPr lang="en-IN" sz="2700" dirty="0">
                <a:solidFill>
                  <a:srgbClr val="000000"/>
                </a:solidFill>
                <a:latin typeface="Lucida Sans Unicode"/>
              </a:rPr>
              <a:t>{"title":"</a:t>
            </a:r>
            <a:r>
              <a:rPr lang="en-IN" sz="2700" dirty="0" err="1">
                <a:solidFill>
                  <a:srgbClr val="000000"/>
                </a:solidFill>
                <a:latin typeface="Lucida Sans Unicode"/>
              </a:rPr>
              <a:t>NoSQL</a:t>
            </a:r>
            <a:r>
              <a:rPr lang="en-IN" sz="2700" dirty="0">
                <a:solidFill>
                  <a:srgbClr val="000000"/>
                </a:solidFill>
                <a:latin typeface="Lucida Sans Unicode"/>
              </a:rPr>
              <a:t> Overview"}</a:t>
            </a:r>
            <a:endParaRPr/>
          </a:p>
          <a:p>
            <a:pPr>
              <a:lnSpc>
                <a:spcPct val="100000"/>
              </a:lnSpc>
            </a:pPr>
            <a:r>
              <a:rPr lang="en-IN" sz="2700" dirty="0">
                <a:solidFill>
                  <a:srgbClr val="000000"/>
                </a:solidFill>
                <a:latin typeface="Lucida Sans Unicode"/>
              </a:rPr>
              <a:t>{"title":"Tutorials Point Overview"}</a:t>
            </a:r>
            <a:endParaRPr/>
          </a:p>
        </p:txBody>
      </p:sp>
      <p:sp>
        <p:nvSpPr>
          <p:cNvPr id="127" name="CustomShape 2"/>
          <p:cNvSpPr/>
          <p:nvPr/>
        </p:nvSpPr>
        <p:spPr>
          <a:xfrm>
            <a:off x="457200" y="274680"/>
            <a:ext cx="8228880" cy="562680"/>
          </a:xfrm>
          <a:prstGeom prst="rect">
            <a:avLst/>
          </a:prstGeom>
          <a:noFill/>
          <a:ln>
            <a:noFill/>
          </a:ln>
        </p:spPr>
        <p:txBody>
          <a:bodyPr lIns="90000" tIns="45000" rIns="90000" bIns="45000" anchor="ctr"/>
          <a:lstStyle/>
          <a:p>
            <a:pPr>
              <a:lnSpc>
                <a:spcPct val="100000"/>
              </a:lnSpc>
            </a:pPr>
            <a:r>
              <a:rPr lang="en-IN" sz="4100" b="1" dirty="0">
                <a:solidFill>
                  <a:srgbClr val="464646"/>
                </a:solidFill>
                <a:latin typeface="Lucida Sans Unicode"/>
              </a:rPr>
              <a:t>MONGODB PROJECTION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304800" y="304800"/>
            <a:ext cx="8839200" cy="6019800"/>
          </a:xfrm>
        </p:spPr>
        <p:txBody>
          <a:bodyPr/>
          <a:lstStyle/>
          <a:p>
            <a:endParaRPr lang="en-IN" dirty="0"/>
          </a:p>
          <a:p>
            <a:r>
              <a:rPr lang="en-IN" sz="3200" u="sng" dirty="0"/>
              <a:t>Read only the names of students in dept CSE</a:t>
            </a:r>
            <a:endParaRPr lang="en-IN" sz="3200" dirty="0"/>
          </a:p>
          <a:p>
            <a:pPr>
              <a:buFont typeface="Wingdings"/>
              <a:buChar char="Ø"/>
            </a:pPr>
            <a:r>
              <a:rPr lang="en-IN" sz="2800" dirty="0" err="1"/>
              <a:t>db.s.find</a:t>
            </a:r>
            <a:r>
              <a:rPr lang="en-IN" sz="2800" dirty="0"/>
              <a:t>({</a:t>
            </a:r>
            <a:r>
              <a:rPr lang="en-IN" sz="2800" dirty="0" err="1"/>
              <a:t>dept:'cse</a:t>
            </a:r>
            <a:r>
              <a:rPr lang="en-IN" sz="2800" dirty="0"/>
              <a:t>'},{name:1}).pretty()</a:t>
            </a:r>
          </a:p>
          <a:p>
            <a:pPr>
              <a:buFont typeface="Wingdings"/>
              <a:buChar char="Ø"/>
            </a:pPr>
            <a:endParaRPr lang="en-IN" sz="2800" dirty="0"/>
          </a:p>
          <a:p>
            <a:r>
              <a:rPr lang="en-IN" dirty="0"/>
              <a:t>{ "_id" : </a:t>
            </a:r>
            <a:r>
              <a:rPr lang="en-IN" dirty="0" err="1"/>
              <a:t>ObjectId</a:t>
            </a:r>
            <a:r>
              <a:rPr lang="en-IN" dirty="0"/>
              <a:t>("59a38d1d44336d19e526548c"), "name" : "</a:t>
            </a:r>
            <a:r>
              <a:rPr lang="en-IN" dirty="0" err="1"/>
              <a:t>abc</a:t>
            </a:r>
            <a:r>
              <a:rPr lang="en-IN" dirty="0"/>
              <a:t>" }</a:t>
            </a:r>
          </a:p>
          <a:p>
            <a:r>
              <a:rPr lang="en-IN" dirty="0"/>
              <a:t>{ "_id" : </a:t>
            </a:r>
            <a:r>
              <a:rPr lang="en-IN" dirty="0" err="1"/>
              <a:t>ObjectId</a:t>
            </a:r>
            <a:r>
              <a:rPr lang="en-IN" dirty="0"/>
              <a:t>("59a38d3044336d19e526548d"), "name" : "def" }</a:t>
            </a:r>
          </a:p>
          <a:p>
            <a:r>
              <a:rPr lang="en-IN" sz="3200" u="sng" dirty="0"/>
              <a:t>Read the student documents in dept CSE without the name field</a:t>
            </a:r>
            <a:endParaRPr lang="en-IN" sz="3200" dirty="0"/>
          </a:p>
          <a:p>
            <a:pPr>
              <a:buFont typeface="Wingdings"/>
              <a:buChar char="Ø"/>
            </a:pPr>
            <a:r>
              <a:rPr lang="en-IN" sz="2800" dirty="0" err="1"/>
              <a:t>db.s.find</a:t>
            </a:r>
            <a:r>
              <a:rPr lang="en-IN" sz="2800" dirty="0"/>
              <a:t>({</a:t>
            </a:r>
            <a:r>
              <a:rPr lang="en-IN" sz="2800" dirty="0" err="1"/>
              <a:t>dept:'cse</a:t>
            </a:r>
            <a:r>
              <a:rPr lang="en-IN" sz="2800" dirty="0"/>
              <a:t>'},{name:0}).pretty()</a:t>
            </a:r>
          </a:p>
          <a:p>
            <a:pPr>
              <a:buFont typeface="Wingdings"/>
              <a:buChar char="Ø"/>
            </a:pPr>
            <a:endParaRPr lang="en-IN" sz="2800" dirty="0"/>
          </a:p>
          <a:p>
            <a:r>
              <a:rPr lang="en-IN" dirty="0"/>
              <a:t>{</a:t>
            </a:r>
          </a:p>
          <a:p>
            <a:r>
              <a:rPr lang="en-IN" dirty="0"/>
              <a:t>	"_id" : </a:t>
            </a:r>
            <a:r>
              <a:rPr lang="en-IN" dirty="0" err="1"/>
              <a:t>ObjectId</a:t>
            </a:r>
            <a:r>
              <a:rPr lang="en-IN" dirty="0"/>
              <a:t>("59a38d1d44336d19e526548c"),</a:t>
            </a:r>
          </a:p>
          <a:p>
            <a:r>
              <a:rPr lang="en-IN" dirty="0"/>
              <a:t>	"</a:t>
            </a:r>
            <a:r>
              <a:rPr lang="en-IN" dirty="0" err="1"/>
              <a:t>usn</a:t>
            </a:r>
            <a:r>
              <a:rPr lang="en-IN" dirty="0"/>
              <a:t>" : 1,</a:t>
            </a:r>
          </a:p>
          <a:p>
            <a:r>
              <a:rPr lang="en-IN" dirty="0"/>
              <a:t>	"</a:t>
            </a:r>
            <a:r>
              <a:rPr lang="en-IN" dirty="0" err="1"/>
              <a:t>sem</a:t>
            </a:r>
            <a:r>
              <a:rPr lang="en-IN" dirty="0"/>
              <a:t>" : 3,</a:t>
            </a:r>
          </a:p>
          <a:p>
            <a:r>
              <a:rPr lang="en-IN" dirty="0"/>
              <a:t>	"dept" : "</a:t>
            </a:r>
            <a:r>
              <a:rPr lang="en-IN" dirty="0" err="1"/>
              <a:t>cse</a:t>
            </a:r>
            <a:r>
              <a:rPr lang="en-IN" dirty="0"/>
              <a:t>",</a:t>
            </a:r>
          </a:p>
          <a:p>
            <a:r>
              <a:rPr lang="en-IN" dirty="0"/>
              <a:t>	"gender" : "f"</a:t>
            </a:r>
          </a:p>
          <a:p>
            <a:r>
              <a:rPr lang="en-IN" dirty="0"/>
              <a:t>}</a:t>
            </a:r>
          </a:p>
          <a:p>
            <a:endParaRPr lang="en-IN" dirty="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457200" y="1481400"/>
            <a:ext cx="8228880" cy="4525200"/>
          </a:xfrm>
          <a:prstGeom prst="rect">
            <a:avLst/>
          </a:prstGeom>
          <a:noFill/>
          <a:ln>
            <a:noFill/>
          </a:ln>
        </p:spPr>
        <p:txBody>
          <a:bodyPr lIns="90000" tIns="45000" rIns="90000" bIns="45000"/>
          <a:lstStyle/>
          <a:p>
            <a:pPr>
              <a:lnSpc>
                <a:spcPct val="100000"/>
              </a:lnSpc>
              <a:buSzPct val="68000"/>
              <a:buFont typeface="Wingdings 3" charset="2"/>
              <a:buChar char=""/>
            </a:pPr>
            <a:r>
              <a:rPr lang="en-IN" sz="2700">
                <a:solidFill>
                  <a:srgbClr val="000000"/>
                </a:solidFill>
                <a:latin typeface="Lucida Sans Unicode"/>
              </a:rPr>
              <a:t>To limit the records in MongoDB, you need to use </a:t>
            </a:r>
            <a:r>
              <a:rPr lang="en-IN" sz="2700" b="1">
                <a:solidFill>
                  <a:srgbClr val="000000"/>
                </a:solidFill>
                <a:latin typeface="Lucida Sans Unicode"/>
              </a:rPr>
              <a:t>limit </a:t>
            </a:r>
            <a:r>
              <a:rPr lang="en-IN" sz="2700">
                <a:solidFill>
                  <a:srgbClr val="000000"/>
                </a:solidFill>
                <a:latin typeface="Lucida Sans Unicode"/>
              </a:rPr>
              <a:t>method. </a:t>
            </a:r>
            <a:endParaRPr/>
          </a:p>
          <a:p>
            <a:pPr>
              <a:lnSpc>
                <a:spcPct val="100000"/>
              </a:lnSpc>
              <a:buSzPct val="68000"/>
              <a:buFont typeface="Wingdings 3" charset="2"/>
              <a:buChar char=""/>
            </a:pPr>
            <a:r>
              <a:rPr lang="en-IN" sz="2700" b="1">
                <a:solidFill>
                  <a:srgbClr val="000000"/>
                </a:solidFill>
                <a:latin typeface="Lucida Sans Unicode"/>
              </a:rPr>
              <a:t>limit </a:t>
            </a:r>
            <a:r>
              <a:rPr lang="en-IN" sz="2700">
                <a:solidFill>
                  <a:srgbClr val="000000"/>
                </a:solidFill>
                <a:latin typeface="Lucida Sans Unicode"/>
              </a:rPr>
              <a:t>method accepts one number type argument, which is number of documents that you want to displayed.</a:t>
            </a:r>
            <a:endParaRPr/>
          </a:p>
          <a:p>
            <a:pPr>
              <a:lnSpc>
                <a:spcPct val="100000"/>
              </a:lnSpc>
            </a:pPr>
            <a:r>
              <a:rPr lang="en-IN" sz="2700" b="1">
                <a:solidFill>
                  <a:srgbClr val="000000"/>
                </a:solidFill>
                <a:latin typeface="Lucida Sans Unicode"/>
              </a:rPr>
              <a:t>Syntax:</a:t>
            </a:r>
            <a:endParaRPr/>
          </a:p>
          <a:p>
            <a:pPr>
              <a:lnSpc>
                <a:spcPct val="100000"/>
              </a:lnSpc>
            </a:pPr>
            <a:r>
              <a:rPr lang="en-IN" sz="2700">
                <a:solidFill>
                  <a:srgbClr val="000000"/>
                </a:solidFill>
                <a:latin typeface="Lucida Sans Unicode"/>
              </a:rPr>
              <a:t>&gt;db.COLLECTION_NAME.find().limit(NUMBER)</a:t>
            </a:r>
            <a:endParaRPr/>
          </a:p>
          <a:p>
            <a:pPr>
              <a:lnSpc>
                <a:spcPct val="100000"/>
              </a:lnSpc>
              <a:buSzPct val="68000"/>
              <a:buFont typeface="Wingdings 3" charset="2"/>
              <a:buChar char=""/>
            </a:pPr>
            <a:r>
              <a:rPr lang="en-IN" sz="2700">
                <a:solidFill>
                  <a:srgbClr val="000000"/>
                </a:solidFill>
                <a:latin typeface="Lucida Sans Unicode"/>
              </a:rPr>
              <a:t>If you don't specify number argument in </a:t>
            </a:r>
            <a:r>
              <a:rPr lang="en-IN" sz="2700" b="1">
                <a:solidFill>
                  <a:srgbClr val="000000"/>
                </a:solidFill>
                <a:latin typeface="Lucida Sans Unicode"/>
              </a:rPr>
              <a:t>limit </a:t>
            </a:r>
            <a:r>
              <a:rPr lang="en-IN" sz="2700">
                <a:solidFill>
                  <a:srgbClr val="000000"/>
                </a:solidFill>
                <a:latin typeface="Lucida Sans Unicode"/>
              </a:rPr>
              <a:t>method then it will display all documents from the collection.  </a:t>
            </a:r>
            <a:endParaRPr/>
          </a:p>
        </p:txBody>
      </p:sp>
      <p:sp>
        <p:nvSpPr>
          <p:cNvPr id="129" name="CustomShape 2"/>
          <p:cNvSpPr/>
          <p:nvPr/>
        </p:nvSpPr>
        <p:spPr>
          <a:xfrm>
            <a:off x="457200" y="274680"/>
            <a:ext cx="8228880" cy="639000"/>
          </a:xfrm>
          <a:prstGeom prst="rect">
            <a:avLst/>
          </a:prstGeom>
          <a:noFill/>
          <a:ln>
            <a:noFill/>
          </a:ln>
        </p:spPr>
        <p:txBody>
          <a:bodyPr lIns="90000" tIns="45000" rIns="90000" bIns="45000" anchor="ctr"/>
          <a:lstStyle/>
          <a:p>
            <a:pPr>
              <a:lnSpc>
                <a:spcPct val="100000"/>
              </a:lnSpc>
            </a:pPr>
            <a:r>
              <a:rPr lang="en-IN" sz="4100" b="1">
                <a:solidFill>
                  <a:srgbClr val="464646"/>
                </a:solidFill>
                <a:latin typeface="Lucida Sans Unicode"/>
              </a:rPr>
              <a:t>The Limit Method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304920" y="1143000"/>
            <a:ext cx="8381160" cy="4863600"/>
          </a:xfrm>
          <a:prstGeom prst="rect">
            <a:avLst/>
          </a:prstGeom>
          <a:noFill/>
          <a:ln>
            <a:noFill/>
          </a:ln>
        </p:spPr>
        <p:txBody>
          <a:bodyPr lIns="90000" tIns="45000" rIns="90000" bIns="45000"/>
          <a:lstStyle/>
          <a:p>
            <a:pPr>
              <a:lnSpc>
                <a:spcPct val="100000"/>
              </a:lnSpc>
            </a:pPr>
            <a:r>
              <a:rPr lang="en-IN" dirty="0">
                <a:solidFill>
                  <a:srgbClr val="000000"/>
                </a:solidFill>
                <a:latin typeface="Lucida Sans Unicode"/>
              </a:rPr>
              <a:t>Consider the collection </a:t>
            </a:r>
            <a:r>
              <a:rPr lang="en-IN" dirty="0" err="1">
                <a:solidFill>
                  <a:srgbClr val="000000"/>
                </a:solidFill>
                <a:latin typeface="Lucida Sans Unicode"/>
              </a:rPr>
              <a:t>mycol</a:t>
            </a:r>
            <a:r>
              <a:rPr lang="en-IN" dirty="0">
                <a:solidFill>
                  <a:srgbClr val="000000"/>
                </a:solidFill>
                <a:latin typeface="Lucida Sans Unicode"/>
              </a:rPr>
              <a:t> has the following data</a:t>
            </a:r>
          </a:p>
          <a:p>
            <a:pPr>
              <a:lnSpc>
                <a:spcPct val="100000"/>
              </a:lnSpc>
            </a:pPr>
            <a:endParaRPr/>
          </a:p>
          <a:p>
            <a:pPr>
              <a:lnSpc>
                <a:spcPct val="100000"/>
              </a:lnSpc>
            </a:pPr>
            <a:r>
              <a:rPr lang="en-IN" dirty="0">
                <a:solidFill>
                  <a:srgbClr val="000000"/>
                </a:solidFill>
                <a:latin typeface="Lucida Sans Unicode"/>
              </a:rPr>
              <a:t>{ "_id" : </a:t>
            </a:r>
            <a:r>
              <a:rPr lang="en-IN" dirty="0" err="1">
                <a:solidFill>
                  <a:srgbClr val="000000"/>
                </a:solidFill>
                <a:latin typeface="Lucida Sans Unicode"/>
              </a:rPr>
              <a:t>ObjectId</a:t>
            </a:r>
            <a:r>
              <a:rPr lang="en-IN" dirty="0">
                <a:solidFill>
                  <a:srgbClr val="000000"/>
                </a:solidFill>
                <a:latin typeface="Lucida Sans Unicode"/>
              </a:rPr>
              <a:t>(5983548781331adf45ec5), "title":"</a:t>
            </a:r>
            <a:r>
              <a:rPr lang="en-IN" dirty="0" err="1">
                <a:solidFill>
                  <a:srgbClr val="000000"/>
                </a:solidFill>
                <a:latin typeface="Lucida Sans Unicode"/>
              </a:rPr>
              <a:t>MongoDB</a:t>
            </a:r>
            <a:r>
              <a:rPr lang="en-IN" dirty="0">
                <a:solidFill>
                  <a:srgbClr val="000000"/>
                </a:solidFill>
                <a:latin typeface="Lucida Sans Unicode"/>
              </a:rPr>
              <a:t> Overview"}</a:t>
            </a:r>
            <a:endParaRPr/>
          </a:p>
          <a:p>
            <a:pPr>
              <a:lnSpc>
                <a:spcPct val="100000"/>
              </a:lnSpc>
            </a:pPr>
            <a:r>
              <a:rPr lang="en-IN" dirty="0">
                <a:solidFill>
                  <a:srgbClr val="000000"/>
                </a:solidFill>
                <a:latin typeface="Lucida Sans Unicode"/>
              </a:rPr>
              <a:t>{ "_id" : </a:t>
            </a:r>
            <a:r>
              <a:rPr lang="en-IN" dirty="0" err="1">
                <a:solidFill>
                  <a:srgbClr val="000000"/>
                </a:solidFill>
                <a:latin typeface="Lucida Sans Unicode"/>
              </a:rPr>
              <a:t>ObjectId</a:t>
            </a:r>
            <a:r>
              <a:rPr lang="en-IN" dirty="0">
                <a:solidFill>
                  <a:srgbClr val="000000"/>
                </a:solidFill>
                <a:latin typeface="Lucida Sans Unicode"/>
              </a:rPr>
              <a:t>(5983548781331adf45ec6), "title":"</a:t>
            </a:r>
            <a:r>
              <a:rPr lang="en-IN" dirty="0" err="1">
                <a:solidFill>
                  <a:srgbClr val="000000"/>
                </a:solidFill>
                <a:latin typeface="Lucida Sans Unicode"/>
              </a:rPr>
              <a:t>NoSQL</a:t>
            </a:r>
            <a:r>
              <a:rPr lang="en-IN" dirty="0">
                <a:solidFill>
                  <a:srgbClr val="000000"/>
                </a:solidFill>
                <a:latin typeface="Lucida Sans Unicode"/>
              </a:rPr>
              <a:t> Overview"}</a:t>
            </a:r>
            <a:endParaRPr/>
          </a:p>
          <a:p>
            <a:pPr>
              <a:lnSpc>
                <a:spcPct val="100000"/>
              </a:lnSpc>
            </a:pPr>
            <a:r>
              <a:rPr lang="en-IN" dirty="0">
                <a:solidFill>
                  <a:srgbClr val="000000"/>
                </a:solidFill>
                <a:latin typeface="Lucida Sans Unicode"/>
              </a:rPr>
              <a:t>{ "_id" : </a:t>
            </a:r>
            <a:r>
              <a:rPr lang="en-IN" dirty="0" err="1">
                <a:solidFill>
                  <a:srgbClr val="000000"/>
                </a:solidFill>
                <a:latin typeface="Lucida Sans Unicode"/>
              </a:rPr>
              <a:t>ObjectId</a:t>
            </a:r>
            <a:r>
              <a:rPr lang="en-IN" dirty="0">
                <a:solidFill>
                  <a:srgbClr val="000000"/>
                </a:solidFill>
                <a:latin typeface="Lucida Sans Unicode"/>
              </a:rPr>
              <a:t>(5983548781331adf45ec7), "title":"Tutorials Point Overview"}</a:t>
            </a:r>
            <a:endParaRPr/>
          </a:p>
          <a:p>
            <a:pPr>
              <a:lnSpc>
                <a:spcPct val="100000"/>
              </a:lnSpc>
            </a:pPr>
            <a:endParaRPr/>
          </a:p>
          <a:p>
            <a:pPr>
              <a:lnSpc>
                <a:spcPct val="100000"/>
              </a:lnSpc>
            </a:pPr>
            <a:r>
              <a:rPr lang="en-IN" sz="2700" dirty="0">
                <a:solidFill>
                  <a:srgbClr val="000000"/>
                </a:solidFill>
                <a:latin typeface="Lucida Sans Unicode"/>
              </a:rPr>
              <a:t>Following example will display only 2 documents while </a:t>
            </a:r>
            <a:r>
              <a:rPr lang="en-IN" sz="2700" dirty="0" err="1">
                <a:solidFill>
                  <a:srgbClr val="000000"/>
                </a:solidFill>
                <a:latin typeface="Lucida Sans Unicode"/>
              </a:rPr>
              <a:t>quering</a:t>
            </a:r>
            <a:r>
              <a:rPr lang="en-IN" sz="2700" dirty="0">
                <a:solidFill>
                  <a:srgbClr val="000000"/>
                </a:solidFill>
                <a:latin typeface="Lucida Sans Unicode"/>
              </a:rPr>
              <a:t> the document.</a:t>
            </a:r>
            <a:endParaRPr/>
          </a:p>
          <a:p>
            <a:pPr>
              <a:lnSpc>
                <a:spcPct val="100000"/>
              </a:lnSpc>
            </a:pPr>
            <a:r>
              <a:rPr lang="en-IN" sz="2700" dirty="0">
                <a:solidFill>
                  <a:srgbClr val="000000"/>
                </a:solidFill>
                <a:latin typeface="Lucida Sans Unicode"/>
              </a:rPr>
              <a:t>&gt;</a:t>
            </a:r>
            <a:r>
              <a:rPr lang="en-IN" sz="2700" dirty="0" err="1">
                <a:solidFill>
                  <a:srgbClr val="000000"/>
                </a:solidFill>
                <a:latin typeface="Lucida Sans Unicode"/>
              </a:rPr>
              <a:t>db.mycol.find</a:t>
            </a:r>
            <a:r>
              <a:rPr lang="en-IN" sz="2700" dirty="0">
                <a:solidFill>
                  <a:srgbClr val="000000"/>
                </a:solidFill>
                <a:latin typeface="Lucida Sans Unicode"/>
              </a:rPr>
              <a:t>({},{"title":1,_id:0}).limit(2)</a:t>
            </a:r>
            <a:endParaRPr/>
          </a:p>
          <a:p>
            <a:pPr>
              <a:lnSpc>
                <a:spcPct val="100000"/>
              </a:lnSpc>
            </a:pPr>
            <a:r>
              <a:rPr lang="en-IN" sz="2700" dirty="0">
                <a:solidFill>
                  <a:srgbClr val="000000"/>
                </a:solidFill>
                <a:latin typeface="Lucida Sans Unicode"/>
              </a:rPr>
              <a:t>{"title":"</a:t>
            </a:r>
            <a:r>
              <a:rPr lang="en-IN" sz="2700" dirty="0" err="1">
                <a:solidFill>
                  <a:srgbClr val="000000"/>
                </a:solidFill>
                <a:latin typeface="Lucida Sans Unicode"/>
              </a:rPr>
              <a:t>MongoDB</a:t>
            </a:r>
            <a:r>
              <a:rPr lang="en-IN" sz="2700" dirty="0">
                <a:solidFill>
                  <a:srgbClr val="000000"/>
                </a:solidFill>
                <a:latin typeface="Lucida Sans Unicode"/>
              </a:rPr>
              <a:t> Overview"}</a:t>
            </a:r>
            <a:endParaRPr/>
          </a:p>
          <a:p>
            <a:pPr>
              <a:lnSpc>
                <a:spcPct val="100000"/>
              </a:lnSpc>
            </a:pPr>
            <a:r>
              <a:rPr lang="en-IN" sz="2700" dirty="0">
                <a:solidFill>
                  <a:srgbClr val="000000"/>
                </a:solidFill>
                <a:latin typeface="Lucida Sans Unicode"/>
              </a:rPr>
              <a:t>{"title":"</a:t>
            </a:r>
            <a:r>
              <a:rPr lang="en-IN" sz="2700" dirty="0" err="1">
                <a:solidFill>
                  <a:srgbClr val="000000"/>
                </a:solidFill>
                <a:latin typeface="Lucida Sans Unicode"/>
              </a:rPr>
              <a:t>NoSQL</a:t>
            </a:r>
            <a:r>
              <a:rPr lang="en-IN" sz="2700" dirty="0">
                <a:solidFill>
                  <a:srgbClr val="000000"/>
                </a:solidFill>
                <a:latin typeface="Lucida Sans Unicode"/>
              </a:rPr>
              <a:t> Overview"}</a:t>
            </a:r>
            <a:endParaRPr/>
          </a:p>
        </p:txBody>
      </p:sp>
      <p:sp>
        <p:nvSpPr>
          <p:cNvPr id="131" name="CustomShape 2"/>
          <p:cNvSpPr/>
          <p:nvPr/>
        </p:nvSpPr>
        <p:spPr>
          <a:xfrm>
            <a:off x="457200" y="274680"/>
            <a:ext cx="8228880" cy="639000"/>
          </a:xfrm>
          <a:prstGeom prst="rect">
            <a:avLst/>
          </a:prstGeom>
          <a:noFill/>
          <a:ln>
            <a:noFill/>
          </a:ln>
        </p:spPr>
        <p:txBody>
          <a:bodyPr lIns="90000" tIns="45000" rIns="90000" bIns="45000" anchor="ctr"/>
          <a:lstStyle/>
          <a:p>
            <a:pPr>
              <a:lnSpc>
                <a:spcPct val="100000"/>
              </a:lnSpc>
            </a:pPr>
            <a:r>
              <a:rPr lang="en-IN" sz="4100" b="1">
                <a:solidFill>
                  <a:srgbClr val="464646"/>
                </a:solidFill>
                <a:latin typeface="Lucida Sans Unicode"/>
              </a:rPr>
              <a:t>Example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838200"/>
            <a:ext cx="9144000" cy="5334000"/>
          </a:xfrm>
          <a:prstGeom prst="rect">
            <a:avLst/>
          </a:prstGeom>
          <a:noFill/>
          <a:ln>
            <a:noFill/>
          </a:ln>
        </p:spPr>
        <p:txBody>
          <a:bodyPr lIns="90000" tIns="45000" rIns="90000" bIns="45000"/>
          <a:lstStyle/>
          <a:p>
            <a:pPr>
              <a:lnSpc>
                <a:spcPct val="100000"/>
              </a:lnSpc>
            </a:pPr>
            <a:r>
              <a:rPr lang="en-IN" sz="2700" b="1" dirty="0">
                <a:solidFill>
                  <a:srgbClr val="000000"/>
                </a:solidFill>
                <a:latin typeface="Lucida Sans Unicode"/>
              </a:rPr>
              <a:t>Skip method </a:t>
            </a:r>
            <a:r>
              <a:rPr lang="en-IN" sz="2700" dirty="0">
                <a:solidFill>
                  <a:srgbClr val="000000"/>
                </a:solidFill>
                <a:latin typeface="Lucida Sans Unicode"/>
              </a:rPr>
              <a:t>also accepts number type argument and used to skip number of documents.</a:t>
            </a:r>
            <a:endParaRPr/>
          </a:p>
          <a:p>
            <a:pPr>
              <a:lnSpc>
                <a:spcPct val="100000"/>
              </a:lnSpc>
            </a:pPr>
            <a:r>
              <a:rPr lang="en-IN" sz="2700" b="1" dirty="0">
                <a:solidFill>
                  <a:srgbClr val="000000"/>
                </a:solidFill>
                <a:latin typeface="Lucida Sans Unicode"/>
              </a:rPr>
              <a:t>Syntax:</a:t>
            </a:r>
            <a:endParaRPr/>
          </a:p>
          <a:p>
            <a:pPr>
              <a:lnSpc>
                <a:spcPct val="100000"/>
              </a:lnSpc>
            </a:pPr>
            <a:r>
              <a:rPr lang="en-IN" sz="2400" dirty="0">
                <a:solidFill>
                  <a:srgbClr val="000000"/>
                </a:solidFill>
                <a:latin typeface="Lucida Sans Unicode"/>
              </a:rPr>
              <a:t>&gt;</a:t>
            </a:r>
            <a:r>
              <a:rPr lang="en-IN" sz="2400" dirty="0" err="1">
                <a:solidFill>
                  <a:srgbClr val="000000"/>
                </a:solidFill>
                <a:latin typeface="Lucida Sans Unicode"/>
              </a:rPr>
              <a:t>db.COLLECTION_NAME.find</a:t>
            </a:r>
            <a:r>
              <a:rPr lang="en-IN" sz="2400" dirty="0">
                <a:solidFill>
                  <a:srgbClr val="000000"/>
                </a:solidFill>
                <a:latin typeface="Lucida Sans Unicode"/>
              </a:rPr>
              <a:t>().limit(NUMBER).skip(NUMBER)</a:t>
            </a:r>
            <a:endParaRPr/>
          </a:p>
          <a:p>
            <a:pPr>
              <a:lnSpc>
                <a:spcPct val="100000"/>
              </a:lnSpc>
            </a:pPr>
            <a:endParaRPr/>
          </a:p>
          <a:p>
            <a:pPr>
              <a:lnSpc>
                <a:spcPct val="100000"/>
              </a:lnSpc>
            </a:pPr>
            <a:r>
              <a:rPr lang="en-IN" sz="2700" b="1" dirty="0">
                <a:solidFill>
                  <a:srgbClr val="000000"/>
                </a:solidFill>
                <a:latin typeface="Lucida Sans Unicode"/>
              </a:rPr>
              <a:t>Example:</a:t>
            </a:r>
            <a:endParaRPr/>
          </a:p>
          <a:p>
            <a:pPr>
              <a:lnSpc>
                <a:spcPct val="100000"/>
              </a:lnSpc>
            </a:pPr>
            <a:r>
              <a:rPr lang="en-IN" sz="2700" dirty="0">
                <a:solidFill>
                  <a:srgbClr val="000000"/>
                </a:solidFill>
                <a:latin typeface="Lucida Sans Unicode"/>
              </a:rPr>
              <a:t>Following example will only display only second document.</a:t>
            </a:r>
            <a:endParaRPr/>
          </a:p>
          <a:p>
            <a:pPr>
              <a:lnSpc>
                <a:spcPct val="100000"/>
              </a:lnSpc>
            </a:pPr>
            <a:r>
              <a:rPr lang="en-IN" sz="2700" dirty="0">
                <a:solidFill>
                  <a:srgbClr val="000000"/>
                </a:solidFill>
                <a:latin typeface="Lucida Sans Unicode"/>
              </a:rPr>
              <a:t>&gt;</a:t>
            </a:r>
            <a:r>
              <a:rPr lang="en-IN" sz="2700" dirty="0" err="1">
                <a:solidFill>
                  <a:srgbClr val="000000"/>
                </a:solidFill>
                <a:latin typeface="Lucida Sans Unicode"/>
              </a:rPr>
              <a:t>db.m</a:t>
            </a:r>
            <a:r>
              <a:rPr lang="en-IN" sz="2700" dirty="0">
                <a:solidFill>
                  <a:srgbClr val="000000"/>
                </a:solidFill>
                <a:latin typeface="Lucida Sans Unicode"/>
              </a:rPr>
              <a:t> </a:t>
            </a:r>
            <a:r>
              <a:rPr lang="en-IN" sz="2700" dirty="0" err="1">
                <a:solidFill>
                  <a:srgbClr val="000000"/>
                </a:solidFill>
                <a:latin typeface="Lucida Sans Unicode"/>
              </a:rPr>
              <a:t>ycol.find</a:t>
            </a:r>
            <a:r>
              <a:rPr lang="en-IN" sz="2700" dirty="0">
                <a:solidFill>
                  <a:srgbClr val="000000"/>
                </a:solidFill>
                <a:latin typeface="Lucida Sans Unicode"/>
              </a:rPr>
              <a:t>({},{"title":1,_id:0}).limit(1).skip(1)</a:t>
            </a:r>
            <a:endParaRPr/>
          </a:p>
          <a:p>
            <a:pPr>
              <a:lnSpc>
                <a:spcPct val="100000"/>
              </a:lnSpc>
            </a:pPr>
            <a:r>
              <a:rPr lang="en-IN" sz="2700" dirty="0">
                <a:solidFill>
                  <a:srgbClr val="000000"/>
                </a:solidFill>
                <a:latin typeface="Lucida Sans Unicode"/>
              </a:rPr>
              <a:t>{"title":"</a:t>
            </a:r>
            <a:r>
              <a:rPr lang="en-IN" sz="2700" dirty="0" err="1">
                <a:solidFill>
                  <a:srgbClr val="000000"/>
                </a:solidFill>
                <a:latin typeface="Lucida Sans Unicode"/>
              </a:rPr>
              <a:t>NoSQL</a:t>
            </a:r>
            <a:r>
              <a:rPr lang="en-IN" sz="2700" dirty="0">
                <a:solidFill>
                  <a:srgbClr val="000000"/>
                </a:solidFill>
                <a:latin typeface="Lucida Sans Unicode"/>
              </a:rPr>
              <a:t> Overview"}</a:t>
            </a:r>
            <a:endParaRPr/>
          </a:p>
          <a:p>
            <a:pPr>
              <a:lnSpc>
                <a:spcPct val="100000"/>
              </a:lnSpc>
            </a:pPr>
            <a:r>
              <a:rPr lang="en-IN" sz="2700" dirty="0">
                <a:solidFill>
                  <a:srgbClr val="000000"/>
                </a:solidFill>
                <a:latin typeface="Lucida Sans Unicode"/>
              </a:rPr>
              <a:t>&gt;</a:t>
            </a:r>
            <a:endParaRPr/>
          </a:p>
          <a:p>
            <a:pPr>
              <a:lnSpc>
                <a:spcPct val="100000"/>
              </a:lnSpc>
            </a:pPr>
            <a:r>
              <a:rPr lang="en-IN" sz="2700" dirty="0">
                <a:solidFill>
                  <a:srgbClr val="000000"/>
                </a:solidFill>
                <a:latin typeface="Lucida Sans Unicode"/>
              </a:rPr>
              <a:t>Note: default value in </a:t>
            </a:r>
            <a:r>
              <a:rPr lang="en-IN" sz="2700" b="1" dirty="0">
                <a:solidFill>
                  <a:srgbClr val="000000"/>
                </a:solidFill>
                <a:latin typeface="Lucida Sans Unicode"/>
              </a:rPr>
              <a:t>skip </a:t>
            </a:r>
            <a:r>
              <a:rPr lang="en-IN" sz="2700" dirty="0">
                <a:solidFill>
                  <a:srgbClr val="000000"/>
                </a:solidFill>
                <a:latin typeface="Lucida Sans Unicode"/>
              </a:rPr>
              <a:t>method is 0</a:t>
            </a:r>
            <a:endParaRPr/>
          </a:p>
        </p:txBody>
      </p:sp>
      <p:sp>
        <p:nvSpPr>
          <p:cNvPr id="133" name="CustomShape 2"/>
          <p:cNvSpPr/>
          <p:nvPr/>
        </p:nvSpPr>
        <p:spPr>
          <a:xfrm>
            <a:off x="457200" y="274680"/>
            <a:ext cx="8228880" cy="639000"/>
          </a:xfrm>
          <a:prstGeom prst="rect">
            <a:avLst/>
          </a:prstGeom>
          <a:noFill/>
          <a:ln>
            <a:noFill/>
          </a:ln>
        </p:spPr>
        <p:txBody>
          <a:bodyPr lIns="90000" tIns="45000" rIns="90000" bIns="45000" anchor="ctr"/>
          <a:lstStyle/>
          <a:p>
            <a:pPr>
              <a:lnSpc>
                <a:spcPct val="100000"/>
              </a:lnSpc>
            </a:pPr>
            <a:r>
              <a:rPr lang="en-IN" sz="4100" b="1">
                <a:solidFill>
                  <a:srgbClr val="464646"/>
                </a:solidFill>
                <a:latin typeface="Lucida Sans Unicode"/>
              </a:rPr>
              <a:t>MongoDB Skip Method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457200" y="1481400"/>
            <a:ext cx="8228880" cy="4525200"/>
          </a:xfrm>
          <a:prstGeom prst="rect">
            <a:avLst/>
          </a:prstGeom>
          <a:noFill/>
          <a:ln>
            <a:noFill/>
          </a:ln>
        </p:spPr>
        <p:txBody>
          <a:bodyPr lIns="90000" tIns="45000" rIns="90000" bIns="45000"/>
          <a:lstStyle/>
          <a:p>
            <a:pPr>
              <a:lnSpc>
                <a:spcPct val="100000"/>
              </a:lnSpc>
            </a:pPr>
            <a:r>
              <a:rPr lang="en-IN" sz="2700" b="1" dirty="0">
                <a:solidFill>
                  <a:srgbClr val="000000"/>
                </a:solidFill>
                <a:latin typeface="Lucida Sans Unicode"/>
              </a:rPr>
              <a:t>sort </a:t>
            </a:r>
            <a:r>
              <a:rPr lang="en-IN" sz="2700" dirty="0">
                <a:solidFill>
                  <a:srgbClr val="000000"/>
                </a:solidFill>
                <a:latin typeface="Lucida Sans Unicode"/>
              </a:rPr>
              <a:t>method accepts a document containing list of fields along with their sorting order. </a:t>
            </a:r>
            <a:endParaRPr/>
          </a:p>
          <a:p>
            <a:pPr>
              <a:lnSpc>
                <a:spcPct val="100000"/>
              </a:lnSpc>
            </a:pPr>
            <a:r>
              <a:rPr lang="en-IN" sz="2700" dirty="0">
                <a:solidFill>
                  <a:srgbClr val="000000"/>
                </a:solidFill>
                <a:latin typeface="Lucida Sans Unicode"/>
              </a:rPr>
              <a:t>To specify sorting order :</a:t>
            </a:r>
            <a:endParaRPr/>
          </a:p>
          <a:p>
            <a:pPr>
              <a:lnSpc>
                <a:spcPct val="100000"/>
              </a:lnSpc>
              <a:buSzPct val="68000"/>
              <a:buFont typeface="Wingdings 3" charset="2"/>
              <a:buChar char=""/>
            </a:pPr>
            <a:r>
              <a:rPr lang="en-IN" sz="2700" dirty="0">
                <a:solidFill>
                  <a:srgbClr val="000000"/>
                </a:solidFill>
                <a:latin typeface="Lucida Sans Unicode"/>
              </a:rPr>
              <a:t>1 for ascending order </a:t>
            </a:r>
            <a:endParaRPr/>
          </a:p>
          <a:p>
            <a:pPr>
              <a:lnSpc>
                <a:spcPct val="100000"/>
              </a:lnSpc>
              <a:buSzPct val="68000"/>
              <a:buFont typeface="Wingdings 3" charset="2"/>
              <a:buChar char=""/>
            </a:pPr>
            <a:r>
              <a:rPr lang="en-IN" sz="2700" dirty="0">
                <a:solidFill>
                  <a:srgbClr val="000000"/>
                </a:solidFill>
                <a:latin typeface="Lucida Sans Unicode"/>
              </a:rPr>
              <a:t>-1 is used for descending order</a:t>
            </a:r>
            <a:endParaRPr/>
          </a:p>
          <a:p>
            <a:pPr>
              <a:lnSpc>
                <a:spcPct val="100000"/>
              </a:lnSpc>
            </a:pPr>
            <a:endParaRPr/>
          </a:p>
          <a:p>
            <a:pPr>
              <a:lnSpc>
                <a:spcPct val="100000"/>
              </a:lnSpc>
            </a:pPr>
            <a:r>
              <a:rPr lang="en-IN" sz="2700" dirty="0">
                <a:solidFill>
                  <a:srgbClr val="000000"/>
                </a:solidFill>
                <a:latin typeface="Lucida Sans Unicode"/>
              </a:rPr>
              <a:t>Syntax</a:t>
            </a:r>
            <a:endParaRPr/>
          </a:p>
          <a:p>
            <a:pPr>
              <a:lnSpc>
                <a:spcPct val="100000"/>
              </a:lnSpc>
            </a:pPr>
            <a:r>
              <a:rPr lang="en-IN" sz="2700" dirty="0">
                <a:solidFill>
                  <a:srgbClr val="000000"/>
                </a:solidFill>
                <a:latin typeface="Lucida Sans Unicode"/>
              </a:rPr>
              <a:t>&gt;</a:t>
            </a:r>
            <a:r>
              <a:rPr lang="en-IN" sz="2700" dirty="0" err="1">
                <a:solidFill>
                  <a:srgbClr val="000000"/>
                </a:solidFill>
                <a:latin typeface="Lucida Sans Unicode"/>
              </a:rPr>
              <a:t>db.COLLECTION_NAME.find</a:t>
            </a:r>
            <a:r>
              <a:rPr lang="en-IN" sz="2700" dirty="0">
                <a:solidFill>
                  <a:srgbClr val="000000"/>
                </a:solidFill>
                <a:latin typeface="Lucida Sans Unicode"/>
              </a:rPr>
              <a:t>().sort({KEY:1})</a:t>
            </a:r>
            <a:endParaRPr/>
          </a:p>
        </p:txBody>
      </p:sp>
      <p:sp>
        <p:nvSpPr>
          <p:cNvPr id="135" name="CustomShape 2"/>
          <p:cNvSpPr/>
          <p:nvPr/>
        </p:nvSpPr>
        <p:spPr>
          <a:xfrm>
            <a:off x="457200" y="274680"/>
            <a:ext cx="8228880" cy="715320"/>
          </a:xfrm>
          <a:prstGeom prst="rect">
            <a:avLst/>
          </a:prstGeom>
          <a:noFill/>
          <a:ln>
            <a:noFill/>
          </a:ln>
        </p:spPr>
        <p:txBody>
          <a:bodyPr lIns="90000" tIns="45000" rIns="90000" bIns="45000" anchor="ctr"/>
          <a:lstStyle/>
          <a:p>
            <a:pPr>
              <a:lnSpc>
                <a:spcPct val="100000"/>
              </a:lnSpc>
            </a:pPr>
            <a:r>
              <a:rPr lang="en-IN" sz="4100" b="1" dirty="0">
                <a:solidFill>
                  <a:srgbClr val="464646"/>
                </a:solidFill>
                <a:latin typeface="Lucida Sans Unicode"/>
              </a:rPr>
              <a:t>The sort Method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228600" y="1481400"/>
            <a:ext cx="8457480" cy="4525200"/>
          </a:xfrm>
          <a:prstGeom prst="rect">
            <a:avLst/>
          </a:prstGeom>
          <a:noFill/>
          <a:ln>
            <a:noFill/>
          </a:ln>
        </p:spPr>
        <p:txBody>
          <a:bodyPr lIns="90000" tIns="45000" rIns="90000" bIns="45000"/>
          <a:lstStyle/>
          <a:p>
            <a:pPr>
              <a:lnSpc>
                <a:spcPct val="100000"/>
              </a:lnSpc>
            </a:pPr>
            <a:r>
              <a:rPr lang="en-IN" sz="2700">
                <a:solidFill>
                  <a:srgbClr val="000000"/>
                </a:solidFill>
                <a:latin typeface="Lucida Sans Unicode"/>
              </a:rPr>
              <a:t>Following example will display the documents sorted by title in descending order.</a:t>
            </a:r>
            <a:endParaRPr/>
          </a:p>
          <a:p>
            <a:pPr>
              <a:lnSpc>
                <a:spcPct val="100000"/>
              </a:lnSpc>
            </a:pPr>
            <a:endParaRPr/>
          </a:p>
          <a:p>
            <a:pPr>
              <a:lnSpc>
                <a:spcPct val="100000"/>
              </a:lnSpc>
            </a:pPr>
            <a:r>
              <a:rPr lang="en-IN" sz="2700">
                <a:solidFill>
                  <a:srgbClr val="000000"/>
                </a:solidFill>
                <a:latin typeface="Lucida Sans Unicode"/>
              </a:rPr>
              <a:t>&gt;db.m ycol.find({},{"title":1,_id:0}).sort({"title":-1})</a:t>
            </a:r>
            <a:endParaRPr/>
          </a:p>
          <a:p>
            <a:pPr>
              <a:lnSpc>
                <a:spcPct val="100000"/>
              </a:lnSpc>
            </a:pPr>
            <a:r>
              <a:rPr lang="en-IN" sz="2700">
                <a:solidFill>
                  <a:srgbClr val="000000"/>
                </a:solidFill>
                <a:latin typeface="Lucida Sans Unicode"/>
              </a:rPr>
              <a:t>{"title":"Tutorials Point Overview"}</a:t>
            </a:r>
            <a:endParaRPr/>
          </a:p>
          <a:p>
            <a:pPr>
              <a:lnSpc>
                <a:spcPct val="100000"/>
              </a:lnSpc>
            </a:pPr>
            <a:r>
              <a:rPr lang="en-IN" sz="2700">
                <a:solidFill>
                  <a:srgbClr val="000000"/>
                </a:solidFill>
                <a:latin typeface="Lucida Sans Unicode"/>
              </a:rPr>
              <a:t>{"title":"NoSQL Overview"}</a:t>
            </a:r>
            <a:endParaRPr/>
          </a:p>
          <a:p>
            <a:pPr>
              <a:lnSpc>
                <a:spcPct val="100000"/>
              </a:lnSpc>
            </a:pPr>
            <a:r>
              <a:rPr lang="en-IN" sz="2700">
                <a:solidFill>
                  <a:srgbClr val="000000"/>
                </a:solidFill>
                <a:latin typeface="Lucida Sans Unicode"/>
              </a:rPr>
              <a:t>{"title":"MongoDB Overview"}</a:t>
            </a:r>
            <a:endParaRPr/>
          </a:p>
          <a:p>
            <a:pPr>
              <a:lnSpc>
                <a:spcPct val="100000"/>
              </a:lnSpc>
            </a:pPr>
            <a:endParaRPr/>
          </a:p>
          <a:p>
            <a:pPr>
              <a:lnSpc>
                <a:spcPct val="100000"/>
              </a:lnSpc>
            </a:pPr>
            <a:r>
              <a:rPr lang="en-IN" sz="2700">
                <a:solidFill>
                  <a:srgbClr val="000000"/>
                </a:solidFill>
                <a:latin typeface="Lucida Sans Unicode"/>
              </a:rPr>
              <a:t>Note: If you don't specify the sorting preference, then </a:t>
            </a:r>
            <a:r>
              <a:rPr lang="en-IN" sz="2700" b="1">
                <a:solidFill>
                  <a:srgbClr val="000000"/>
                </a:solidFill>
                <a:latin typeface="Lucida Sans Unicode"/>
              </a:rPr>
              <a:t>sort </a:t>
            </a:r>
            <a:r>
              <a:rPr lang="en-IN" sz="2700">
                <a:solidFill>
                  <a:srgbClr val="000000"/>
                </a:solidFill>
                <a:latin typeface="Lucida Sans Unicode"/>
              </a:rPr>
              <a:t>method will display documents in</a:t>
            </a:r>
            <a:endParaRPr/>
          </a:p>
          <a:p>
            <a:pPr>
              <a:lnSpc>
                <a:spcPct val="100000"/>
              </a:lnSpc>
            </a:pPr>
            <a:r>
              <a:rPr lang="en-IN" sz="2700">
                <a:solidFill>
                  <a:srgbClr val="000000"/>
                </a:solidFill>
                <a:latin typeface="Lucida Sans Unicode"/>
              </a:rPr>
              <a:t>ascending order.</a:t>
            </a:r>
            <a:endParaRPr/>
          </a:p>
        </p:txBody>
      </p:sp>
      <p:sp>
        <p:nvSpPr>
          <p:cNvPr id="137" name="CustomShape 2"/>
          <p:cNvSpPr/>
          <p:nvPr/>
        </p:nvSpPr>
        <p:spPr>
          <a:xfrm>
            <a:off x="457200" y="274680"/>
            <a:ext cx="8228880" cy="715320"/>
          </a:xfrm>
          <a:prstGeom prst="rect">
            <a:avLst/>
          </a:prstGeom>
          <a:noFill/>
          <a:ln>
            <a:noFill/>
          </a:ln>
        </p:spPr>
        <p:txBody>
          <a:bodyPr lIns="90000" tIns="45000" rIns="90000" bIns="45000" anchor="ctr"/>
          <a:lstStyle/>
          <a:p>
            <a:pPr>
              <a:lnSpc>
                <a:spcPct val="100000"/>
              </a:lnSpc>
            </a:pPr>
            <a:r>
              <a:rPr lang="en-IN" sz="4100" b="1">
                <a:solidFill>
                  <a:srgbClr val="464646"/>
                </a:solidFill>
                <a:latin typeface="Lucida Sans Unicode"/>
              </a:rPr>
              <a:t>Example for sorting</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100" b="1" kern="1200" dirty="0">
                <a:solidFill>
                  <a:srgbClr val="464646"/>
                </a:solidFill>
                <a:latin typeface="Lucida Sans Unicode"/>
                <a:ea typeface="+mn-ea"/>
                <a:cs typeface="+mn-cs"/>
              </a:rPr>
              <a:t>Example</a:t>
            </a:r>
          </a:p>
        </p:txBody>
      </p:sp>
      <p:sp>
        <p:nvSpPr>
          <p:cNvPr id="3" name="Subtitle 2"/>
          <p:cNvSpPr>
            <a:spLocks noGrp="1"/>
          </p:cNvSpPr>
          <p:nvPr>
            <p:ph type="subTitle"/>
          </p:nvPr>
        </p:nvSpPr>
        <p:spPr>
          <a:xfrm>
            <a:off x="457200" y="1604520"/>
            <a:ext cx="8534400" cy="4110480"/>
          </a:xfrm>
        </p:spPr>
        <p:txBody>
          <a:bodyPr/>
          <a:lstStyle/>
          <a:p>
            <a:pPr>
              <a:buFont typeface="Wingdings"/>
              <a:buChar char="Ø"/>
            </a:pPr>
            <a:r>
              <a:rPr lang="en-IN" sz="3200" dirty="0" err="1"/>
              <a:t>db.s.find</a:t>
            </a:r>
            <a:r>
              <a:rPr lang="en-IN" sz="3200" dirty="0"/>
              <a:t>().sort({</a:t>
            </a:r>
            <a:r>
              <a:rPr lang="en-IN" sz="3200" dirty="0" err="1"/>
              <a:t>usn</a:t>
            </a:r>
            <a:r>
              <a:rPr lang="en-IN" sz="3200" dirty="0"/>
              <a:t>:-1}) </a:t>
            </a:r>
          </a:p>
          <a:p>
            <a:pPr>
              <a:buFont typeface="Wingdings"/>
              <a:buChar char="Ø"/>
            </a:pPr>
            <a:r>
              <a:rPr lang="en-IN" sz="2400" dirty="0"/>
              <a:t>// Sort based on  the descending order of USN</a:t>
            </a:r>
          </a:p>
          <a:p>
            <a:pPr>
              <a:buFont typeface="Wingdings"/>
              <a:buChar char="Ø"/>
            </a:pPr>
            <a:endParaRPr lang="en-IN" sz="2400" dirty="0"/>
          </a:p>
          <a:p>
            <a:r>
              <a:rPr lang="en-IN" sz="2400" dirty="0"/>
              <a:t>{ "_id" : </a:t>
            </a:r>
            <a:r>
              <a:rPr lang="en-IN" sz="2400" dirty="0" err="1"/>
              <a:t>ObjectId</a:t>
            </a:r>
            <a:r>
              <a:rPr lang="en-IN" sz="2400" dirty="0"/>
              <a:t>("59a38d9044336d19e526548f"), "</a:t>
            </a:r>
            <a:r>
              <a:rPr lang="en-IN" sz="2400" dirty="0" err="1"/>
              <a:t>usn</a:t>
            </a:r>
            <a:r>
              <a:rPr lang="en-IN" sz="2400" dirty="0"/>
              <a:t>" : 4, "name" : "</a:t>
            </a:r>
            <a:r>
              <a:rPr lang="en-IN" sz="2400" dirty="0" err="1"/>
              <a:t>sdf</a:t>
            </a:r>
            <a:r>
              <a:rPr lang="en-IN" sz="2400" dirty="0"/>
              <a:t>", "</a:t>
            </a:r>
            <a:r>
              <a:rPr lang="en-IN" sz="2400" dirty="0" err="1"/>
              <a:t>sem</a:t>
            </a:r>
            <a:r>
              <a:rPr lang="en-IN" sz="2400" dirty="0"/>
              <a:t>" : 3, "dept" : "</a:t>
            </a:r>
            <a:r>
              <a:rPr lang="en-IN" sz="2400" dirty="0" err="1"/>
              <a:t>eee</a:t>
            </a:r>
            <a:r>
              <a:rPr lang="en-IN" sz="2400" dirty="0"/>
              <a:t>", "gender" : "f" }</a:t>
            </a:r>
          </a:p>
          <a:p>
            <a:r>
              <a:rPr lang="en-IN" sz="2400" dirty="0"/>
              <a:t>{ "_id" : </a:t>
            </a:r>
            <a:r>
              <a:rPr lang="en-IN" sz="2400" dirty="0" err="1"/>
              <a:t>ObjectId</a:t>
            </a:r>
            <a:r>
              <a:rPr lang="en-IN" sz="2400" dirty="0"/>
              <a:t>("59a38d4744336d19e526548e"), "</a:t>
            </a:r>
            <a:r>
              <a:rPr lang="en-IN" sz="2400" dirty="0" err="1"/>
              <a:t>usn</a:t>
            </a:r>
            <a:r>
              <a:rPr lang="en-IN" sz="2400" dirty="0"/>
              <a:t>" : 3, "name" : "xyz", "</a:t>
            </a:r>
            <a:r>
              <a:rPr lang="en-IN" sz="2400" dirty="0" err="1"/>
              <a:t>sem</a:t>
            </a:r>
            <a:r>
              <a:rPr lang="en-IN" sz="2400" dirty="0"/>
              <a:t>" : 3, "dept" : "</a:t>
            </a:r>
            <a:r>
              <a:rPr lang="en-IN" sz="2400" dirty="0" err="1"/>
              <a:t>ece</a:t>
            </a:r>
            <a:r>
              <a:rPr lang="en-IN" sz="2400" dirty="0"/>
              <a:t>", "gender" : "m" }</a:t>
            </a:r>
          </a:p>
          <a:p>
            <a:r>
              <a:rPr lang="en-IN" sz="2400" dirty="0"/>
              <a:t>{ "_id" : </a:t>
            </a:r>
            <a:r>
              <a:rPr lang="en-IN" sz="2400" dirty="0" err="1"/>
              <a:t>ObjectId</a:t>
            </a:r>
            <a:r>
              <a:rPr lang="en-IN" sz="2400" dirty="0"/>
              <a:t>("59a38d3044336d19e526548d"), "</a:t>
            </a:r>
            <a:r>
              <a:rPr lang="en-IN" sz="2400" dirty="0" err="1"/>
              <a:t>usn</a:t>
            </a:r>
            <a:r>
              <a:rPr lang="en-IN" sz="2400" dirty="0"/>
              <a:t>" : 2, "name" : "def", "</a:t>
            </a:r>
            <a:r>
              <a:rPr lang="en-IN" sz="2400" dirty="0" err="1"/>
              <a:t>sem</a:t>
            </a:r>
            <a:r>
              <a:rPr lang="en-IN" sz="2400" dirty="0"/>
              <a:t>" : 3, "dept" : "</a:t>
            </a:r>
            <a:r>
              <a:rPr lang="en-IN" sz="2400" dirty="0" err="1"/>
              <a:t>cse</a:t>
            </a:r>
            <a:r>
              <a:rPr lang="en-IN" sz="2400" dirty="0"/>
              <a:t>", "gender" : "m" }</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hlinkClick r:id="rId2"/>
              </a:rPr>
              <a:t>Aggregation functions (group by) in </a:t>
            </a:r>
            <a:r>
              <a:rPr lang="en-IN" sz="4000" b="1" dirty="0" err="1">
                <a:hlinkClick r:id="rId2"/>
              </a:rPr>
              <a:t>MongoDB</a:t>
            </a:r>
            <a:endParaRPr lang="en-IN" sz="4000" b="1" dirty="0"/>
          </a:p>
        </p:txBody>
      </p:sp>
      <p:sp>
        <p:nvSpPr>
          <p:cNvPr id="3" name="Subtitle 2"/>
          <p:cNvSpPr>
            <a:spLocks noGrp="1"/>
          </p:cNvSpPr>
          <p:nvPr>
            <p:ph type="subTitle"/>
          </p:nvPr>
        </p:nvSpPr>
        <p:spPr/>
        <p:txBody>
          <a:bodyPr/>
          <a:lstStyle/>
          <a:p>
            <a:pPr>
              <a:buFont typeface="Arial" pitchFamily="34" charset="0"/>
              <a:buChar char="•"/>
            </a:pPr>
            <a:endParaRPr lang="en-IN" sz="2800" dirty="0"/>
          </a:p>
          <a:p>
            <a:pPr>
              <a:buFont typeface="Arial" pitchFamily="34" charset="0"/>
              <a:buChar char="•"/>
            </a:pPr>
            <a:endParaRPr lang="en-IN" sz="2800" dirty="0"/>
          </a:p>
          <a:p>
            <a:pPr>
              <a:buFont typeface="Arial" pitchFamily="34" charset="0"/>
              <a:buChar char="•"/>
            </a:pPr>
            <a:endParaRPr lang="en-IN" sz="2800" dirty="0"/>
          </a:p>
          <a:p>
            <a:pPr>
              <a:buFont typeface="Arial" pitchFamily="34" charset="0"/>
              <a:buChar char="•"/>
            </a:pPr>
            <a:endParaRPr lang="en-IN" sz="2800" dirty="0"/>
          </a:p>
          <a:p>
            <a:pPr>
              <a:buFont typeface="Arial" pitchFamily="34" charset="0"/>
              <a:buChar char="•"/>
            </a:pPr>
            <a:endParaRPr lang="en-IN" sz="2800" dirty="0"/>
          </a:p>
          <a:p>
            <a:pPr>
              <a:buFont typeface="Arial" pitchFamily="34" charset="0"/>
              <a:buChar char="•"/>
            </a:pPr>
            <a:endParaRPr lang="en-IN" sz="2800" dirty="0"/>
          </a:p>
          <a:p>
            <a:pPr>
              <a:buFont typeface="Arial" pitchFamily="34" charset="0"/>
              <a:buChar char="•"/>
            </a:pPr>
            <a:endParaRPr lang="en-IN" sz="2800" dirty="0"/>
          </a:p>
          <a:p>
            <a:pPr>
              <a:buFont typeface="Arial" pitchFamily="34" charset="0"/>
              <a:buChar char="•"/>
            </a:pPr>
            <a:endParaRPr lang="en-IN" sz="2800" dirty="0"/>
          </a:p>
          <a:p>
            <a:pPr>
              <a:buFont typeface="Arial" pitchFamily="34" charset="0"/>
              <a:buChar char="•"/>
            </a:pPr>
            <a:endParaRPr lang="en-IN" sz="2800" dirty="0"/>
          </a:p>
          <a:p>
            <a:pPr>
              <a:buFont typeface="Arial" pitchFamily="34" charset="0"/>
              <a:buChar char="•"/>
            </a:pPr>
            <a:endParaRPr lang="en-IN" sz="2800" dirty="0"/>
          </a:p>
          <a:p>
            <a:pPr>
              <a:buFont typeface="Arial" pitchFamily="34" charset="0"/>
              <a:buChar char="•"/>
            </a:pPr>
            <a:endParaRPr lang="en-IN" sz="2800" dirty="0"/>
          </a:p>
          <a:p>
            <a:pPr>
              <a:buFont typeface="Arial" pitchFamily="34" charset="0"/>
              <a:buChar char="•"/>
            </a:pPr>
            <a:endParaRPr lang="en-IN" sz="2800" dirty="0"/>
          </a:p>
          <a:p>
            <a:pPr>
              <a:buFont typeface="Arial" pitchFamily="34" charset="0"/>
              <a:buChar char="•"/>
            </a:pPr>
            <a:endParaRPr lang="en-IN" sz="2800" dirty="0"/>
          </a:p>
          <a:p>
            <a:pPr>
              <a:buFont typeface="Arial" pitchFamily="34" charset="0"/>
              <a:buChar char="•"/>
            </a:pPr>
            <a:r>
              <a:rPr lang="en-IN" sz="3200" dirty="0"/>
              <a:t>$sum</a:t>
            </a:r>
          </a:p>
          <a:p>
            <a:pPr>
              <a:buFont typeface="Arial" pitchFamily="34" charset="0"/>
              <a:buChar char="•"/>
            </a:pPr>
            <a:r>
              <a:rPr lang="en-IN" sz="3200" dirty="0"/>
              <a:t>$</a:t>
            </a:r>
            <a:r>
              <a:rPr lang="en-IN" sz="3200" dirty="0" err="1"/>
              <a:t>avg</a:t>
            </a:r>
            <a:endParaRPr lang="en-IN" sz="3200" dirty="0"/>
          </a:p>
          <a:p>
            <a:pPr>
              <a:buFont typeface="Arial" pitchFamily="34" charset="0"/>
              <a:buChar char="•"/>
            </a:pPr>
            <a:r>
              <a:rPr lang="en-IN" sz="3200" dirty="0"/>
              <a:t>$min</a:t>
            </a:r>
          </a:p>
          <a:p>
            <a:pPr>
              <a:buFont typeface="Arial" pitchFamily="34" charset="0"/>
              <a:buChar char="•"/>
            </a:pPr>
            <a:r>
              <a:rPr lang="en-IN" sz="3200" dirty="0"/>
              <a:t>$max </a:t>
            </a:r>
          </a:p>
          <a:p>
            <a:pPr>
              <a:buFont typeface="Arial" pitchFamily="34" charset="0"/>
              <a:buChar char="•"/>
            </a:pPr>
            <a:r>
              <a:rPr lang="en-IN" sz="3200" dirty="0"/>
              <a:t>$count</a:t>
            </a:r>
          </a:p>
          <a:p>
            <a:pPr>
              <a:buFont typeface="Arial" pitchFamily="34" charset="0"/>
              <a:buChar char="•"/>
            </a:pPr>
            <a:r>
              <a:rPr lang="en-IN" sz="3200" dirty="0"/>
              <a:t>$first</a:t>
            </a:r>
          </a:p>
          <a:p>
            <a:pPr>
              <a:buFont typeface="Arial" pitchFamily="34" charset="0"/>
              <a:buChar char="•"/>
            </a:pPr>
            <a:r>
              <a:rPr lang="en-IN" sz="3200" dirty="0"/>
              <a:t>$last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304920" y="1481400"/>
            <a:ext cx="8609760" cy="4525200"/>
          </a:xfrm>
          <a:prstGeom prst="rect">
            <a:avLst/>
          </a:prstGeom>
          <a:noFill/>
          <a:ln>
            <a:noFill/>
          </a:ln>
        </p:spPr>
        <p:txBody>
          <a:bodyPr lIns="90000" tIns="45000" rIns="90000" bIns="45000"/>
          <a:lstStyle/>
          <a:p>
            <a:pPr>
              <a:lnSpc>
                <a:spcPct val="100000"/>
              </a:lnSpc>
              <a:buSzPct val="68000"/>
              <a:buFont typeface="Wingdings 3" charset="2"/>
              <a:buChar char=""/>
            </a:pPr>
            <a:r>
              <a:rPr lang="en-IN" sz="2700">
                <a:solidFill>
                  <a:srgbClr val="000000"/>
                </a:solidFill>
                <a:latin typeface="Lucida Sans Unicode"/>
              </a:rPr>
              <a:t>Here </a:t>
            </a:r>
            <a:r>
              <a:rPr lang="en-IN" sz="2700" b="1">
                <a:solidFill>
                  <a:srgbClr val="000000"/>
                </a:solidFill>
                <a:latin typeface="Lucida Sans Unicode"/>
              </a:rPr>
              <a:t>mycol </a:t>
            </a:r>
            <a:r>
              <a:rPr lang="en-IN" sz="2700">
                <a:solidFill>
                  <a:srgbClr val="000000"/>
                </a:solidFill>
                <a:latin typeface="Lucida Sans Unicode"/>
              </a:rPr>
              <a:t>is our collection name. </a:t>
            </a:r>
            <a:endParaRPr/>
          </a:p>
          <a:p>
            <a:pPr>
              <a:lnSpc>
                <a:spcPct val="100000"/>
              </a:lnSpc>
              <a:buSzPct val="68000"/>
              <a:buFont typeface="Wingdings 3" charset="2"/>
              <a:buChar char=""/>
            </a:pPr>
            <a:r>
              <a:rPr lang="en-IN" sz="2700">
                <a:solidFill>
                  <a:srgbClr val="000000"/>
                </a:solidFill>
                <a:latin typeface="Lucida Sans Unicode"/>
              </a:rPr>
              <a:t>If the collection doesn't exist in the database, then MongoDB will create this collection and then insert document into it.</a:t>
            </a:r>
            <a:endParaRPr/>
          </a:p>
          <a:p>
            <a:pPr>
              <a:lnSpc>
                <a:spcPct val="100000"/>
              </a:lnSpc>
              <a:buSzPct val="68000"/>
              <a:buFont typeface="Wingdings 3" charset="2"/>
              <a:buChar char=""/>
            </a:pPr>
            <a:r>
              <a:rPr lang="en-IN" sz="2700">
                <a:solidFill>
                  <a:srgbClr val="000000"/>
                </a:solidFill>
                <a:latin typeface="Lucida Sans Unicode"/>
              </a:rPr>
              <a:t>If we don't specify the _id parameter, then MongoDB assigns an unique ObjectId for this document.</a:t>
            </a:r>
            <a:endParaRPr/>
          </a:p>
          <a:p>
            <a:pPr>
              <a:lnSpc>
                <a:spcPct val="100000"/>
              </a:lnSpc>
              <a:buSzPct val="68000"/>
              <a:buFont typeface="Wingdings 3" charset="2"/>
              <a:buChar char=""/>
            </a:pPr>
            <a:r>
              <a:rPr lang="en-IN" sz="2700">
                <a:solidFill>
                  <a:srgbClr val="000000"/>
                </a:solidFill>
                <a:latin typeface="Lucida Sans Unicode"/>
              </a:rPr>
              <a:t>To insert multiple documents in single query, pass an array of documents in insert command.</a:t>
            </a:r>
            <a:endParaRPr/>
          </a:p>
          <a:p>
            <a:pPr>
              <a:lnSpc>
                <a:spcPct val="100000"/>
              </a:lnSpc>
            </a:pPr>
            <a:endParaRPr/>
          </a:p>
        </p:txBody>
      </p:sp>
      <p:sp>
        <p:nvSpPr>
          <p:cNvPr id="92" name="CustomShape 2"/>
          <p:cNvSpPr/>
          <p:nvPr/>
        </p:nvSpPr>
        <p:spPr>
          <a:xfrm>
            <a:off x="457200" y="274680"/>
            <a:ext cx="8228880" cy="715320"/>
          </a:xfrm>
          <a:prstGeom prst="rect">
            <a:avLst/>
          </a:prstGeom>
          <a:noFill/>
          <a:ln>
            <a:noFill/>
          </a:ln>
        </p:spPr>
        <p:txBody>
          <a:bodyPr lIns="90000" tIns="45000" rIns="90000" bIns="45000" anchor="ctr"/>
          <a:lstStyle/>
          <a:p>
            <a:pPr>
              <a:lnSpc>
                <a:spcPct val="100000"/>
              </a:lnSpc>
            </a:pPr>
            <a:r>
              <a:rPr lang="en-IN" sz="4100" b="1">
                <a:solidFill>
                  <a:srgbClr val="464646"/>
                </a:solidFill>
                <a:latin typeface="Lucida Sans Unicode"/>
              </a:rPr>
              <a:t>The insert Method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hlinkClick r:id="rId2"/>
              </a:rPr>
              <a:t>$sum operator - sum of salary by group in </a:t>
            </a:r>
            <a:r>
              <a:rPr lang="en-IN" sz="3200" b="1" dirty="0" err="1">
                <a:hlinkClick r:id="rId2"/>
              </a:rPr>
              <a:t>MongoDB</a:t>
            </a:r>
            <a:br>
              <a:rPr lang="en-IN" b="1" dirty="0"/>
            </a:br>
            <a:r>
              <a:rPr lang="en-IN" dirty="0"/>
              <a:t> </a:t>
            </a:r>
            <a:r>
              <a:rPr lang="en-IN" sz="2400" dirty="0"/>
              <a:t>$sum operator returns the sum of all numeric values of documents in the collection in </a:t>
            </a:r>
            <a:r>
              <a:rPr lang="en-IN" sz="2400" dirty="0" err="1"/>
              <a:t>MongoDB</a:t>
            </a:r>
            <a:r>
              <a:rPr lang="en-IN" sz="2400" dirty="0"/>
              <a:t> </a:t>
            </a:r>
            <a:br>
              <a:rPr lang="en-IN" b="1" dirty="0"/>
            </a:br>
            <a:endParaRPr lang="en-IN" dirty="0"/>
          </a:p>
        </p:txBody>
      </p:sp>
      <p:sp>
        <p:nvSpPr>
          <p:cNvPr id="3" name="Subtitle 2"/>
          <p:cNvSpPr>
            <a:spLocks noGrp="1"/>
          </p:cNvSpPr>
          <p:nvPr>
            <p:ph type="subTitle"/>
          </p:nvPr>
        </p:nvSpPr>
        <p:spPr>
          <a:xfrm>
            <a:off x="457200" y="1604520"/>
            <a:ext cx="8686800" cy="4643880"/>
          </a:xfrm>
        </p:spPr>
        <p:txBody>
          <a:bodyPr/>
          <a:lstStyle/>
          <a:p>
            <a:pPr marL="342900" indent="-342900" rtl="0" fontAlgn="base">
              <a:buAutoNum type="arabicPeriod"/>
            </a:pPr>
            <a:r>
              <a:rPr lang="en-IN" i="1" u="sng" dirty="0"/>
              <a:t>Find </a:t>
            </a:r>
            <a:r>
              <a:rPr lang="en-IN" b="1" i="1" u="sng" dirty="0"/>
              <a:t>sum of salary </a:t>
            </a:r>
            <a:r>
              <a:rPr lang="en-IN" i="1" u="sng" dirty="0"/>
              <a:t>of all </a:t>
            </a:r>
            <a:r>
              <a:rPr lang="en-IN" b="1" i="1" u="sng" dirty="0"/>
              <a:t>employee </a:t>
            </a:r>
            <a:r>
              <a:rPr lang="en-IN" i="1" u="sng" dirty="0"/>
              <a:t>with </a:t>
            </a:r>
            <a:r>
              <a:rPr lang="en-IN" b="1" i="1" u="sng" dirty="0"/>
              <a:t>same </a:t>
            </a:r>
            <a:r>
              <a:rPr lang="en-IN" b="1" i="1" u="sng" dirty="0" err="1"/>
              <a:t>firstName</a:t>
            </a:r>
            <a:r>
              <a:rPr lang="en-IN" i="1" u="sng" dirty="0"/>
              <a:t> in collection in </a:t>
            </a:r>
            <a:r>
              <a:rPr lang="en-IN" i="1" u="sng" dirty="0" err="1"/>
              <a:t>MongoDB</a:t>
            </a:r>
            <a:r>
              <a:rPr lang="en-IN" i="1" u="sng" dirty="0"/>
              <a:t> &gt;</a:t>
            </a:r>
          </a:p>
          <a:p>
            <a:pPr marL="342900" indent="-342900" rtl="0" fontAlgn="base">
              <a:buAutoNum type="arabicPeriod"/>
            </a:pPr>
            <a:endParaRPr lang="en-IN" dirty="0"/>
          </a:p>
          <a:p>
            <a:pPr marL="342900" lvl="1" indent="-342900" rtl="0" fontAlgn="base">
              <a:buFont typeface="Arial" pitchFamily="34" charset="0"/>
              <a:buChar char="•"/>
            </a:pPr>
            <a:r>
              <a:rPr lang="en-IN" i="1" dirty="0"/>
              <a:t>We will </a:t>
            </a:r>
            <a:r>
              <a:rPr lang="en-IN" b="1" i="1" dirty="0"/>
              <a:t>group employee by </a:t>
            </a:r>
            <a:r>
              <a:rPr lang="en-IN" b="1" i="1" dirty="0" err="1"/>
              <a:t>firstName</a:t>
            </a:r>
            <a:r>
              <a:rPr lang="en-IN" i="1" dirty="0"/>
              <a:t> and </a:t>
            </a:r>
            <a:r>
              <a:rPr lang="en-IN" b="1" i="1" dirty="0"/>
              <a:t>find sum of salary of each group</a:t>
            </a:r>
            <a:r>
              <a:rPr lang="en-IN" i="1" dirty="0"/>
              <a:t>.</a:t>
            </a:r>
          </a:p>
          <a:p>
            <a:pPr marL="342900" lvl="1" indent="-342900" rtl="0" fontAlgn="base">
              <a:buFont typeface="Arial" pitchFamily="34" charset="0"/>
              <a:buChar char="•"/>
            </a:pPr>
            <a:r>
              <a:rPr lang="en-IN" i="1" dirty="0"/>
              <a:t>We will use aggregate() method, $sum operator and $group operator</a:t>
            </a:r>
          </a:p>
          <a:p>
            <a:pPr marL="342900" lvl="1" indent="-342900" rtl="0" fontAlgn="base">
              <a:buFont typeface="Arial" pitchFamily="34" charset="0"/>
              <a:buChar char="•"/>
            </a:pPr>
            <a:endParaRPr lang="en-IN" dirty="0"/>
          </a:p>
          <a:p>
            <a:r>
              <a:rPr lang="en-IN" sz="2800" dirty="0" err="1"/>
              <a:t>db.employee.aggregate</a:t>
            </a:r>
            <a:r>
              <a:rPr lang="en-IN" sz="2800" dirty="0"/>
              <a:t>([{$group : {_id : "$</a:t>
            </a:r>
            <a:r>
              <a:rPr lang="en-IN" sz="2800" dirty="0" err="1"/>
              <a:t>firstName</a:t>
            </a:r>
            <a:r>
              <a:rPr lang="en-IN" sz="2800" dirty="0"/>
              <a:t>", </a:t>
            </a:r>
            <a:r>
              <a:rPr lang="en-IN" sz="2800" dirty="0" err="1"/>
              <a:t>salary_sum</a:t>
            </a:r>
            <a:r>
              <a:rPr lang="en-IN" sz="2800" dirty="0"/>
              <a:t> : {$sum : "$salary"}}}])</a:t>
            </a:r>
          </a:p>
          <a:p>
            <a:r>
              <a:rPr lang="en-IN" dirty="0"/>
              <a:t>Output:</a:t>
            </a:r>
          </a:p>
          <a:p>
            <a:pPr rtl="0"/>
            <a:r>
              <a:rPr lang="en-IN" dirty="0"/>
              <a:t>{ "_id" : "</a:t>
            </a:r>
            <a:r>
              <a:rPr lang="en-IN" dirty="0" err="1"/>
              <a:t>ank</a:t>
            </a:r>
            <a:r>
              <a:rPr lang="en-IN" dirty="0"/>
              <a:t>", "</a:t>
            </a:r>
            <a:r>
              <a:rPr lang="en-IN" dirty="0" err="1"/>
              <a:t>salary_sum</a:t>
            </a:r>
            <a:r>
              <a:rPr lang="en-IN" dirty="0"/>
              <a:t>" : 3000 }</a:t>
            </a:r>
          </a:p>
          <a:p>
            <a:pPr rtl="0"/>
            <a:r>
              <a:rPr lang="en-IN" dirty="0"/>
              <a:t>{ "_id" : "sag", "</a:t>
            </a:r>
            <a:r>
              <a:rPr lang="en-IN" dirty="0" err="1"/>
              <a:t>salary_sum</a:t>
            </a:r>
            <a:r>
              <a:rPr lang="en-IN" dirty="0"/>
              <a:t>" : 7000 }</a:t>
            </a:r>
          </a:p>
          <a:p>
            <a:pPr rtl="0"/>
            <a:r>
              <a:rPr lang="en-IN" dirty="0"/>
              <a:t>{ "_id" : "</a:t>
            </a:r>
            <a:r>
              <a:rPr lang="en-IN" dirty="0" err="1"/>
              <a:t>neh</a:t>
            </a:r>
            <a:r>
              <a:rPr lang="en-IN" dirty="0"/>
              <a:t>", "</a:t>
            </a:r>
            <a:r>
              <a:rPr lang="en-IN" dirty="0" err="1"/>
              <a:t>salary_sum</a:t>
            </a:r>
            <a:r>
              <a:rPr lang="en-IN" dirty="0"/>
              <a:t>" : 5000 }</a:t>
            </a:r>
          </a:p>
          <a:p>
            <a:pPr rtl="0"/>
            <a:endParaRPr lang="en-IN" dirty="0"/>
          </a:p>
          <a:p>
            <a:pPr rtl="0"/>
            <a:r>
              <a:rPr lang="en-IN" dirty="0" err="1"/>
              <a:t>Sql</a:t>
            </a:r>
            <a:r>
              <a:rPr lang="en-IN" dirty="0"/>
              <a:t> query equivalent to above </a:t>
            </a:r>
            <a:r>
              <a:rPr lang="en-IN" dirty="0" err="1"/>
              <a:t>MongoDB</a:t>
            </a:r>
            <a:r>
              <a:rPr lang="en-IN" dirty="0"/>
              <a:t> query is &gt;</a:t>
            </a:r>
          </a:p>
          <a:p>
            <a:pPr rtl="0"/>
            <a:r>
              <a:rPr lang="en-IN" b="1" dirty="0"/>
              <a:t>select </a:t>
            </a:r>
            <a:r>
              <a:rPr lang="en-IN" dirty="0" err="1"/>
              <a:t>firstName</a:t>
            </a:r>
            <a:r>
              <a:rPr lang="en-IN" dirty="0"/>
              <a:t>, </a:t>
            </a:r>
            <a:r>
              <a:rPr lang="en-IN" b="1" dirty="0"/>
              <a:t>sum(salary)</a:t>
            </a:r>
            <a:r>
              <a:rPr lang="en-IN" dirty="0"/>
              <a:t> </a:t>
            </a:r>
            <a:r>
              <a:rPr lang="en-IN" dirty="0" err="1"/>
              <a:t>salary_sum</a:t>
            </a:r>
            <a:r>
              <a:rPr lang="en-IN" dirty="0"/>
              <a:t> </a:t>
            </a:r>
            <a:r>
              <a:rPr lang="en-IN" b="1" dirty="0"/>
              <a:t>from </a:t>
            </a:r>
            <a:r>
              <a:rPr lang="en-IN" dirty="0"/>
              <a:t>employee </a:t>
            </a:r>
            <a:r>
              <a:rPr lang="en-IN" b="1" dirty="0"/>
              <a:t>group by</a:t>
            </a:r>
            <a:r>
              <a:rPr lang="en-IN" dirty="0"/>
              <a:t> </a:t>
            </a:r>
            <a:r>
              <a:rPr lang="en-IN" dirty="0" err="1"/>
              <a:t>firstName</a:t>
            </a:r>
            <a:r>
              <a:rPr lang="en-IN" dirty="0"/>
              <a:t>;</a:t>
            </a: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Find sum of salary of all employee in collection in </a:t>
            </a:r>
            <a:r>
              <a:rPr lang="en-IN" sz="2800" b="1" dirty="0" err="1"/>
              <a:t>MongoDB</a:t>
            </a:r>
            <a:endParaRPr lang="en-IN" sz="2800" b="1" dirty="0"/>
          </a:p>
        </p:txBody>
      </p:sp>
      <p:sp>
        <p:nvSpPr>
          <p:cNvPr id="3" name="Subtitle 2"/>
          <p:cNvSpPr>
            <a:spLocks noGrp="1"/>
          </p:cNvSpPr>
          <p:nvPr>
            <p:ph type="subTitle"/>
          </p:nvPr>
        </p:nvSpPr>
        <p:spPr>
          <a:xfrm>
            <a:off x="457200" y="1604520"/>
            <a:ext cx="8686800" cy="4415280"/>
          </a:xfrm>
        </p:spPr>
        <p:txBody>
          <a:bodyPr/>
          <a:lstStyle/>
          <a:p>
            <a:pPr rtl="0">
              <a:buFont typeface="Arial" pitchFamily="34" charset="0"/>
              <a:buChar char="•"/>
            </a:pPr>
            <a:r>
              <a:rPr lang="en-IN" dirty="0"/>
              <a:t>We will </a:t>
            </a:r>
            <a:r>
              <a:rPr lang="en-IN" b="1" dirty="0"/>
              <a:t>group employee by null (nothing) </a:t>
            </a:r>
            <a:r>
              <a:rPr lang="en-IN" dirty="0"/>
              <a:t>and </a:t>
            </a:r>
            <a:r>
              <a:rPr lang="en-IN" b="1" dirty="0"/>
              <a:t>find sum of salary of group </a:t>
            </a:r>
            <a:r>
              <a:rPr lang="en-IN" dirty="0"/>
              <a:t>(there will be only 1 group - i.e. whole documents of collection)</a:t>
            </a:r>
          </a:p>
          <a:p>
            <a:pPr rtl="0">
              <a:buFont typeface="Arial" pitchFamily="34" charset="0"/>
              <a:buChar char="•"/>
            </a:pPr>
            <a:r>
              <a:rPr lang="en-IN" dirty="0"/>
              <a:t>We will use aggregate() method, $group operator, and </a:t>
            </a:r>
            <a:r>
              <a:rPr lang="en-IN" b="1" dirty="0"/>
              <a:t>_id : null</a:t>
            </a:r>
          </a:p>
          <a:p>
            <a:pPr rtl="0">
              <a:buFont typeface="Arial" pitchFamily="34" charset="0"/>
              <a:buChar char="•"/>
            </a:pPr>
            <a:endParaRPr lang="en-IN" b="1" dirty="0"/>
          </a:p>
          <a:p>
            <a:pPr rtl="0">
              <a:buFont typeface="Arial" pitchFamily="34" charset="0"/>
              <a:buChar char="•"/>
            </a:pPr>
            <a:r>
              <a:rPr lang="en-IN" sz="3200" dirty="0" err="1"/>
              <a:t>db.employee.aggregate</a:t>
            </a:r>
            <a:r>
              <a:rPr lang="en-IN" sz="3200" dirty="0"/>
              <a:t>([{$group : {</a:t>
            </a:r>
            <a:r>
              <a:rPr lang="en-IN" sz="3200" b="1" dirty="0"/>
              <a:t>_id : null</a:t>
            </a:r>
            <a:r>
              <a:rPr lang="en-IN" sz="3200" dirty="0"/>
              <a:t>, </a:t>
            </a:r>
            <a:r>
              <a:rPr lang="en-IN" sz="3200" dirty="0" err="1"/>
              <a:t>salary_sum</a:t>
            </a:r>
            <a:r>
              <a:rPr lang="en-IN" sz="3200" dirty="0"/>
              <a:t> : {$sum : "$salary"}}}])</a:t>
            </a:r>
          </a:p>
          <a:p>
            <a:pPr rtl="0">
              <a:buFont typeface="Arial" pitchFamily="34" charset="0"/>
              <a:buChar char="•"/>
            </a:pPr>
            <a:endParaRPr lang="en-IN" dirty="0"/>
          </a:p>
          <a:p>
            <a:pPr rtl="0"/>
            <a:r>
              <a:rPr lang="en-IN" dirty="0"/>
              <a:t>Output </a:t>
            </a:r>
          </a:p>
          <a:p>
            <a:pPr rtl="0" fontAlgn="t"/>
            <a:r>
              <a:rPr lang="en-IN" dirty="0"/>
              <a:t>{ "_id" : null, "</a:t>
            </a:r>
            <a:r>
              <a:rPr lang="en-IN" dirty="0" err="1"/>
              <a:t>salary_sum</a:t>
            </a:r>
            <a:r>
              <a:rPr lang="en-IN" dirty="0"/>
              <a:t>" : 15000 }</a:t>
            </a:r>
          </a:p>
          <a:p>
            <a:pPr rtl="0">
              <a:buFont typeface="Arial" pitchFamily="34" charset="0"/>
              <a:buChar char="•"/>
            </a:pPr>
            <a:endParaRPr lang="en-IN" sz="2000" dirty="0"/>
          </a:p>
          <a:p>
            <a:pPr rtl="0"/>
            <a:r>
              <a:rPr lang="en-IN" sz="2000" dirty="0" err="1"/>
              <a:t>Sql</a:t>
            </a:r>
            <a:r>
              <a:rPr lang="en-IN" sz="2000" dirty="0"/>
              <a:t> query equivalent to above </a:t>
            </a:r>
            <a:r>
              <a:rPr lang="en-IN" sz="2000" dirty="0" err="1"/>
              <a:t>MongoDB</a:t>
            </a:r>
            <a:r>
              <a:rPr lang="en-IN" sz="2000" dirty="0"/>
              <a:t> query is &gt;</a:t>
            </a:r>
          </a:p>
          <a:p>
            <a:pPr rtl="0" fontAlgn="t"/>
            <a:r>
              <a:rPr lang="en-IN" sz="2000" b="1" dirty="0"/>
              <a:t>select</a:t>
            </a:r>
            <a:r>
              <a:rPr lang="en-IN" sz="2000" dirty="0"/>
              <a:t> </a:t>
            </a:r>
            <a:r>
              <a:rPr lang="en-IN" sz="2000" b="1" dirty="0"/>
              <a:t>sum(salary)</a:t>
            </a:r>
            <a:r>
              <a:rPr lang="en-IN" sz="2000" dirty="0"/>
              <a:t> </a:t>
            </a:r>
            <a:r>
              <a:rPr lang="en-IN" sz="2000" dirty="0" err="1"/>
              <a:t>salary_sum</a:t>
            </a:r>
            <a:r>
              <a:rPr lang="en-IN" sz="2000" dirty="0"/>
              <a:t> </a:t>
            </a:r>
            <a:r>
              <a:rPr lang="en-IN" sz="2000" b="1" dirty="0"/>
              <a:t>from </a:t>
            </a:r>
            <a:r>
              <a:rPr lang="en-IN" sz="2000" dirty="0"/>
              <a:t>employee;</a:t>
            </a:r>
          </a:p>
          <a:p>
            <a:pPr rtl="0">
              <a:buFont typeface="Arial" pitchFamily="34" charset="0"/>
              <a:buChar char="•"/>
            </a:pPr>
            <a:endParaRPr lang="en-IN" dirty="0"/>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IN" sz="2800" b="1" dirty="0"/>
              <a:t>How to write aggregate query with where clause in </a:t>
            </a:r>
            <a:r>
              <a:rPr lang="en-IN" sz="2800" b="1" dirty="0" err="1"/>
              <a:t>MongoDB</a:t>
            </a:r>
            <a:endParaRPr lang="en-IN" sz="2800" b="1" dirty="0"/>
          </a:p>
        </p:txBody>
      </p:sp>
      <p:sp>
        <p:nvSpPr>
          <p:cNvPr id="3" name="Subtitle 2"/>
          <p:cNvSpPr>
            <a:spLocks noGrp="1"/>
          </p:cNvSpPr>
          <p:nvPr>
            <p:ph type="subTitle"/>
          </p:nvPr>
        </p:nvSpPr>
        <p:spPr>
          <a:xfrm>
            <a:off x="228600" y="1219200"/>
            <a:ext cx="8915400" cy="5257800"/>
          </a:xfrm>
        </p:spPr>
        <p:txBody>
          <a:bodyPr/>
          <a:lstStyle/>
          <a:p>
            <a:pPr rtl="0"/>
            <a:r>
              <a:rPr lang="en-IN" sz="2400" dirty="0"/>
              <a:t>Find </a:t>
            </a:r>
            <a:r>
              <a:rPr lang="en-IN" sz="2400" b="1" dirty="0"/>
              <a:t>sum of salary </a:t>
            </a:r>
            <a:r>
              <a:rPr lang="en-IN" sz="2400" dirty="0"/>
              <a:t>of all </a:t>
            </a:r>
            <a:r>
              <a:rPr lang="en-IN" sz="2400" b="1" dirty="0"/>
              <a:t>employee </a:t>
            </a:r>
            <a:r>
              <a:rPr lang="en-IN" sz="2400" dirty="0"/>
              <a:t>with </a:t>
            </a:r>
            <a:r>
              <a:rPr lang="en-IN" sz="2400" b="1" dirty="0"/>
              <a:t>same </a:t>
            </a:r>
            <a:r>
              <a:rPr lang="en-IN" sz="2400" b="1" dirty="0" err="1"/>
              <a:t>firstName</a:t>
            </a:r>
            <a:r>
              <a:rPr lang="en-IN" sz="2400" dirty="0"/>
              <a:t> </a:t>
            </a:r>
            <a:r>
              <a:rPr lang="en-IN" sz="2400" b="1" dirty="0"/>
              <a:t>where salary &gt; 2000 </a:t>
            </a:r>
            <a:r>
              <a:rPr lang="en-IN" sz="2400" dirty="0"/>
              <a:t>in collection in </a:t>
            </a:r>
            <a:r>
              <a:rPr lang="en-IN" sz="2400" dirty="0" err="1"/>
              <a:t>MongoDB</a:t>
            </a:r>
            <a:r>
              <a:rPr lang="en-IN" sz="2400" dirty="0"/>
              <a:t> </a:t>
            </a:r>
          </a:p>
          <a:p>
            <a:pPr rtl="0">
              <a:buFont typeface="Arial" pitchFamily="34" charset="0"/>
              <a:buChar char="•"/>
            </a:pPr>
            <a:r>
              <a:rPr lang="en-IN" dirty="0"/>
              <a:t>We will find document </a:t>
            </a:r>
            <a:r>
              <a:rPr lang="en-IN" b="1" dirty="0"/>
              <a:t>where salary &gt; 2000</a:t>
            </a:r>
            <a:r>
              <a:rPr lang="en-IN" dirty="0"/>
              <a:t> </a:t>
            </a:r>
          </a:p>
          <a:p>
            <a:pPr rtl="0">
              <a:buFont typeface="Arial" pitchFamily="34" charset="0"/>
              <a:buChar char="•"/>
            </a:pPr>
            <a:r>
              <a:rPr lang="en-IN" dirty="0"/>
              <a:t>We will use </a:t>
            </a:r>
            <a:r>
              <a:rPr lang="en-IN" b="1" dirty="0"/>
              <a:t>$match</a:t>
            </a:r>
            <a:r>
              <a:rPr lang="en-IN" dirty="0"/>
              <a:t> operator</a:t>
            </a:r>
          </a:p>
          <a:p>
            <a:pPr rtl="0">
              <a:buFont typeface="Arial" pitchFamily="34" charset="0"/>
              <a:buChar char="•"/>
            </a:pPr>
            <a:r>
              <a:rPr lang="en-IN" dirty="0"/>
              <a:t>Then we will </a:t>
            </a:r>
            <a:r>
              <a:rPr lang="en-IN" b="1" dirty="0"/>
              <a:t>group employee by </a:t>
            </a:r>
            <a:r>
              <a:rPr lang="en-IN" b="1" dirty="0" err="1"/>
              <a:t>firstName</a:t>
            </a:r>
            <a:r>
              <a:rPr lang="en-IN" dirty="0"/>
              <a:t> and </a:t>
            </a:r>
            <a:r>
              <a:rPr lang="en-IN" b="1" dirty="0"/>
              <a:t>find sum of salary of each group</a:t>
            </a:r>
            <a:r>
              <a:rPr lang="en-IN" dirty="0"/>
              <a:t>.</a:t>
            </a:r>
          </a:p>
          <a:p>
            <a:pPr rtl="0">
              <a:buFont typeface="Arial" pitchFamily="34" charset="0"/>
              <a:buChar char="•"/>
            </a:pPr>
            <a:r>
              <a:rPr lang="en-IN" dirty="0"/>
              <a:t>We will use aggregate() method, $group operator</a:t>
            </a:r>
          </a:p>
          <a:p>
            <a:pPr rtl="0">
              <a:buFont typeface="Arial" pitchFamily="34" charset="0"/>
              <a:buChar char="•"/>
            </a:pPr>
            <a:endParaRPr lang="en-IN" dirty="0"/>
          </a:p>
          <a:p>
            <a:pPr rtl="0" fontAlgn="t"/>
            <a:r>
              <a:rPr lang="en-IN" sz="2400" dirty="0" err="1"/>
              <a:t>db.employee.aggregate</a:t>
            </a:r>
            <a:r>
              <a:rPr lang="en-IN" sz="2400" dirty="0"/>
              <a:t>([</a:t>
            </a:r>
          </a:p>
          <a:p>
            <a:pPr rtl="0" fontAlgn="t"/>
            <a:r>
              <a:rPr lang="en-IN" sz="2400" dirty="0"/>
              <a:t> { </a:t>
            </a:r>
            <a:r>
              <a:rPr lang="en-IN" sz="2400" b="1" dirty="0"/>
              <a:t>$match</a:t>
            </a:r>
            <a:r>
              <a:rPr lang="en-IN" sz="2400" dirty="0"/>
              <a:t>: { salary : { $</a:t>
            </a:r>
            <a:r>
              <a:rPr lang="en-IN" sz="2400" dirty="0" err="1"/>
              <a:t>gt</a:t>
            </a:r>
            <a:r>
              <a:rPr lang="en-IN" sz="2400" dirty="0"/>
              <a:t>: 2000} } },</a:t>
            </a:r>
          </a:p>
          <a:p>
            <a:pPr rtl="0" fontAlgn="t"/>
            <a:r>
              <a:rPr lang="en-IN" sz="2400" dirty="0"/>
              <a:t> {$group : {_id : "$</a:t>
            </a:r>
            <a:r>
              <a:rPr lang="en-IN" sz="2400" dirty="0" err="1"/>
              <a:t>firstName</a:t>
            </a:r>
            <a:r>
              <a:rPr lang="en-IN" sz="2400" dirty="0"/>
              <a:t>", </a:t>
            </a:r>
            <a:r>
              <a:rPr lang="en-IN" sz="2400" dirty="0" err="1"/>
              <a:t>salary_sum</a:t>
            </a:r>
            <a:r>
              <a:rPr lang="en-IN" sz="2400" dirty="0"/>
              <a:t> : {$sum : "$salary"}}}])</a:t>
            </a:r>
          </a:p>
          <a:p>
            <a:pPr rtl="0"/>
            <a:r>
              <a:rPr lang="en-IN" dirty="0"/>
              <a:t>Output &gt;</a:t>
            </a:r>
          </a:p>
          <a:p>
            <a:pPr rtl="0" fontAlgn="t"/>
            <a:r>
              <a:rPr lang="en-IN" dirty="0"/>
              <a:t>{ "_id" : "sag", "</a:t>
            </a:r>
            <a:r>
              <a:rPr lang="en-IN" dirty="0" err="1"/>
              <a:t>salary_sum</a:t>
            </a:r>
            <a:r>
              <a:rPr lang="en-IN" dirty="0"/>
              <a:t>" : 7000 }</a:t>
            </a:r>
          </a:p>
          <a:p>
            <a:pPr rtl="0" fontAlgn="t"/>
            <a:r>
              <a:rPr lang="en-IN" dirty="0"/>
              <a:t>{ "_id" : "</a:t>
            </a:r>
            <a:r>
              <a:rPr lang="en-IN" dirty="0" err="1"/>
              <a:t>neh</a:t>
            </a:r>
            <a:r>
              <a:rPr lang="en-IN" dirty="0"/>
              <a:t>", "</a:t>
            </a:r>
            <a:r>
              <a:rPr lang="en-IN" dirty="0" err="1"/>
              <a:t>salary_sum</a:t>
            </a:r>
            <a:r>
              <a:rPr lang="en-IN" dirty="0"/>
              <a:t>" : 5000 }</a:t>
            </a:r>
          </a:p>
          <a:p>
            <a:pPr rtl="0">
              <a:buFont typeface="Arial" pitchFamily="34" charset="0"/>
              <a:buChar char="•"/>
            </a:pPr>
            <a:endParaRPr lang="en-IN" dirty="0"/>
          </a:p>
          <a:p>
            <a:pPr rtl="0"/>
            <a:r>
              <a:rPr lang="en-IN" dirty="0" err="1"/>
              <a:t>Sql</a:t>
            </a:r>
            <a:r>
              <a:rPr lang="en-IN" dirty="0"/>
              <a:t> query equivalent to above </a:t>
            </a:r>
            <a:r>
              <a:rPr lang="en-IN" dirty="0" err="1"/>
              <a:t>MongoDB</a:t>
            </a:r>
            <a:r>
              <a:rPr lang="en-IN" dirty="0"/>
              <a:t> query is &gt;</a:t>
            </a:r>
          </a:p>
          <a:p>
            <a:pPr rtl="0" fontAlgn="t"/>
            <a:r>
              <a:rPr lang="en-IN" b="1" dirty="0"/>
              <a:t>select </a:t>
            </a:r>
            <a:r>
              <a:rPr lang="en-IN" dirty="0" err="1"/>
              <a:t>firstName</a:t>
            </a:r>
            <a:r>
              <a:rPr lang="en-IN" dirty="0"/>
              <a:t>, </a:t>
            </a:r>
            <a:r>
              <a:rPr lang="en-IN" b="1" dirty="0"/>
              <a:t>sum(salary)</a:t>
            </a:r>
            <a:r>
              <a:rPr lang="en-IN" dirty="0"/>
              <a:t> </a:t>
            </a:r>
            <a:r>
              <a:rPr lang="en-IN" dirty="0" err="1"/>
              <a:t>salary_sum</a:t>
            </a:r>
            <a:r>
              <a:rPr lang="en-IN" dirty="0"/>
              <a:t> from employee</a:t>
            </a:r>
          </a:p>
          <a:p>
            <a:pPr rtl="0" fontAlgn="t"/>
            <a:r>
              <a:rPr lang="en-IN" b="1" dirty="0"/>
              <a:t>where salary &gt; 2000  group </a:t>
            </a:r>
            <a:r>
              <a:rPr lang="en-IN" dirty="0"/>
              <a:t>by </a:t>
            </a:r>
            <a:r>
              <a:rPr lang="en-IN" dirty="0" err="1"/>
              <a:t>firstName</a:t>
            </a:r>
            <a:endParaRPr lang="en-IN" dirty="0"/>
          </a:p>
          <a:p>
            <a:pPr rtl="0">
              <a:buFont typeface="Arial" pitchFamily="34" charset="0"/>
              <a:buChar char="•"/>
            </a:pPr>
            <a:endParaRPr lang="en-IN" dirty="0"/>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240" cy="533400"/>
          </a:xfrm>
        </p:spPr>
        <p:txBody>
          <a:bodyPr/>
          <a:lstStyle/>
          <a:p>
            <a:r>
              <a:rPr lang="en-IN" sz="3600" b="1" u="sng" dirty="0"/>
              <a:t>Count() / $count</a:t>
            </a:r>
          </a:p>
        </p:txBody>
      </p:sp>
      <p:sp>
        <p:nvSpPr>
          <p:cNvPr id="3" name="Subtitle 2"/>
          <p:cNvSpPr>
            <a:spLocks noGrp="1"/>
          </p:cNvSpPr>
          <p:nvPr>
            <p:ph type="subTitle"/>
          </p:nvPr>
        </p:nvSpPr>
        <p:spPr>
          <a:xfrm>
            <a:off x="457200" y="1295400"/>
            <a:ext cx="8458200" cy="4495800"/>
          </a:xfrm>
        </p:spPr>
        <p:txBody>
          <a:bodyPr/>
          <a:lstStyle/>
          <a:p>
            <a:r>
              <a:rPr lang="en-IN" sz="2800" dirty="0"/>
              <a:t>Find </a:t>
            </a:r>
            <a:r>
              <a:rPr lang="en-IN" sz="2800" b="1" dirty="0"/>
              <a:t>count </a:t>
            </a:r>
            <a:r>
              <a:rPr lang="en-IN" sz="2800" dirty="0"/>
              <a:t>of </a:t>
            </a:r>
            <a:r>
              <a:rPr lang="en-IN" sz="2800" b="1" dirty="0"/>
              <a:t>all </a:t>
            </a:r>
            <a:r>
              <a:rPr lang="en-IN" sz="2800" dirty="0"/>
              <a:t>employee </a:t>
            </a:r>
            <a:r>
              <a:rPr lang="en-IN" sz="2800" b="1" dirty="0"/>
              <a:t>where salary &gt;= 2000 </a:t>
            </a:r>
            <a:r>
              <a:rPr lang="en-IN" sz="2800" dirty="0"/>
              <a:t>in collection in </a:t>
            </a:r>
            <a:r>
              <a:rPr lang="en-IN" sz="2800" dirty="0" err="1"/>
              <a:t>MongoDB</a:t>
            </a:r>
            <a:r>
              <a:rPr lang="en-IN" sz="2800" dirty="0"/>
              <a:t> </a:t>
            </a:r>
          </a:p>
          <a:p>
            <a:pPr rtl="0"/>
            <a:r>
              <a:rPr lang="en-IN" dirty="0"/>
              <a:t>We will use find() and count() methods.</a:t>
            </a:r>
          </a:p>
          <a:p>
            <a:pPr rtl="0"/>
            <a:endParaRPr lang="en-IN" dirty="0"/>
          </a:p>
          <a:p>
            <a:pPr rtl="0" fontAlgn="t"/>
            <a:r>
              <a:rPr lang="en-IN" sz="3600" dirty="0" err="1"/>
              <a:t>db.employee.find</a:t>
            </a:r>
            <a:r>
              <a:rPr lang="en-IN" sz="3600" dirty="0"/>
              <a:t>( { salary : {</a:t>
            </a:r>
            <a:r>
              <a:rPr lang="en-IN" sz="3600" b="1" dirty="0"/>
              <a:t>$</a:t>
            </a:r>
            <a:r>
              <a:rPr lang="en-IN" sz="3600" b="1" dirty="0" err="1"/>
              <a:t>gte</a:t>
            </a:r>
            <a:r>
              <a:rPr lang="en-IN" sz="3600" dirty="0"/>
              <a:t> : 2000} } ).count()</a:t>
            </a:r>
          </a:p>
          <a:p>
            <a:pPr rtl="0"/>
            <a:r>
              <a:rPr lang="en-IN" dirty="0"/>
              <a:t>Output &gt;</a:t>
            </a:r>
          </a:p>
          <a:p>
            <a:pPr rtl="0" fontAlgn="t"/>
            <a:r>
              <a:rPr lang="en-IN" dirty="0"/>
              <a:t>4</a:t>
            </a:r>
          </a:p>
          <a:p>
            <a:pPr rtl="0" fontAlgn="t"/>
            <a:endParaRPr lang="en-IN" dirty="0"/>
          </a:p>
          <a:p>
            <a:pPr rtl="0" fontAlgn="t"/>
            <a:endParaRPr lang="en-IN" dirty="0"/>
          </a:p>
          <a:p>
            <a:pPr rtl="0"/>
            <a:r>
              <a:rPr lang="en-IN" sz="2400" dirty="0" err="1"/>
              <a:t>Sql</a:t>
            </a:r>
            <a:r>
              <a:rPr lang="en-IN" sz="2400" dirty="0"/>
              <a:t> query equivalent to above </a:t>
            </a:r>
            <a:r>
              <a:rPr lang="en-IN" sz="2400" dirty="0" err="1"/>
              <a:t>MongoDB</a:t>
            </a:r>
            <a:r>
              <a:rPr lang="en-IN" sz="2400" dirty="0"/>
              <a:t> query is &gt;</a:t>
            </a:r>
          </a:p>
          <a:p>
            <a:pPr rtl="0" fontAlgn="t"/>
            <a:r>
              <a:rPr lang="en-IN" sz="2400" dirty="0"/>
              <a:t>select count(*) from employee where salary &gt;= 2000</a:t>
            </a:r>
          </a:p>
          <a:p>
            <a:pPr rtl="0" fontAlgn="t"/>
            <a:endParaRPr lang="en-IN" dirty="0"/>
          </a:p>
          <a:p>
            <a:endParaRPr lang="en-IN" dirty="0"/>
          </a:p>
          <a:p>
            <a:endParaRPr lang="en-IN" dirty="0"/>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rtl="0"/>
            <a:r>
              <a:rPr lang="en-IN" sz="2000" b="1" dirty="0"/>
              <a:t>Use of $count() operator to find count of all employee where salary &gt;= 2000 in collection </a:t>
            </a:r>
            <a:r>
              <a:rPr lang="en-IN" sz="2400" b="1" dirty="0"/>
              <a:t>in </a:t>
            </a:r>
            <a:r>
              <a:rPr lang="en-IN" sz="2400" b="1" dirty="0" err="1"/>
              <a:t>MongoDB</a:t>
            </a:r>
            <a:r>
              <a:rPr lang="en-IN" sz="2400" b="1" dirty="0"/>
              <a:t>.</a:t>
            </a:r>
            <a:br>
              <a:rPr lang="en-IN" sz="2800" b="1" dirty="0"/>
            </a:br>
            <a:br>
              <a:rPr lang="en-IN" dirty="0"/>
            </a:br>
            <a:endParaRPr lang="en-IN" dirty="0"/>
          </a:p>
        </p:txBody>
      </p:sp>
      <p:sp>
        <p:nvSpPr>
          <p:cNvPr id="3" name="Subtitle 2"/>
          <p:cNvSpPr>
            <a:spLocks noGrp="1"/>
          </p:cNvSpPr>
          <p:nvPr>
            <p:ph type="subTitle"/>
          </p:nvPr>
        </p:nvSpPr>
        <p:spPr>
          <a:xfrm>
            <a:off x="152400" y="1219200"/>
            <a:ext cx="8991600" cy="5334000"/>
          </a:xfrm>
        </p:spPr>
        <p:txBody>
          <a:bodyPr/>
          <a:lstStyle/>
          <a:p>
            <a:pPr rtl="0"/>
            <a:r>
              <a:rPr lang="en-IN" dirty="0"/>
              <a:t>Note :  $count can be used in </a:t>
            </a:r>
            <a:r>
              <a:rPr lang="en-IN" dirty="0" err="1"/>
              <a:t>MongoDB</a:t>
            </a:r>
            <a:r>
              <a:rPr lang="en-IN" dirty="0"/>
              <a:t> 3.4 or above.</a:t>
            </a:r>
          </a:p>
          <a:p>
            <a:pPr rtl="0"/>
            <a:endParaRPr lang="en-IN" dirty="0"/>
          </a:p>
          <a:p>
            <a:pPr rtl="0" fontAlgn="t"/>
            <a:r>
              <a:rPr lang="en-IN" sz="2400" dirty="0" err="1"/>
              <a:t>db.employee.aggregate</a:t>
            </a:r>
            <a:r>
              <a:rPr lang="en-IN" sz="2400" dirty="0"/>
              <a:t>(</a:t>
            </a:r>
            <a:br>
              <a:rPr lang="en-IN" sz="2400" dirty="0"/>
            </a:br>
            <a:r>
              <a:rPr lang="en-IN" sz="2400" dirty="0"/>
              <a:t> [</a:t>
            </a:r>
            <a:br>
              <a:rPr lang="en-IN" sz="2400" dirty="0"/>
            </a:br>
            <a:r>
              <a:rPr lang="en-IN" sz="2400" dirty="0"/>
              <a:t>   {</a:t>
            </a:r>
            <a:br>
              <a:rPr lang="en-IN" sz="2400" dirty="0"/>
            </a:br>
            <a:r>
              <a:rPr lang="en-IN" sz="2400" dirty="0"/>
              <a:t>     $match: {</a:t>
            </a:r>
            <a:br>
              <a:rPr lang="en-IN" sz="2400" dirty="0"/>
            </a:br>
            <a:r>
              <a:rPr lang="en-IN" sz="2400" dirty="0"/>
              <a:t>       salary : {</a:t>
            </a:r>
            <a:br>
              <a:rPr lang="en-IN" sz="2400" dirty="0"/>
            </a:br>
            <a:r>
              <a:rPr lang="en-IN" sz="2400" dirty="0"/>
              <a:t>         $</a:t>
            </a:r>
            <a:r>
              <a:rPr lang="en-IN" sz="2400" dirty="0" err="1"/>
              <a:t>gte</a:t>
            </a:r>
            <a:r>
              <a:rPr lang="en-IN" sz="2400" dirty="0"/>
              <a:t>: 2000</a:t>
            </a:r>
            <a:br>
              <a:rPr lang="en-IN" sz="2400" dirty="0"/>
            </a:br>
            <a:r>
              <a:rPr lang="en-IN" sz="2400" dirty="0"/>
              <a:t>       }</a:t>
            </a:r>
            <a:br>
              <a:rPr lang="en-IN" sz="2400" dirty="0"/>
            </a:br>
            <a:r>
              <a:rPr lang="en-IN" sz="2400" dirty="0"/>
              <a:t>     }</a:t>
            </a:r>
            <a:br>
              <a:rPr lang="en-IN" sz="2400" dirty="0"/>
            </a:br>
            <a:r>
              <a:rPr lang="en-IN" sz="2400" dirty="0"/>
              <a:t>   },</a:t>
            </a:r>
            <a:br>
              <a:rPr lang="en-IN" sz="2400" dirty="0"/>
            </a:br>
            <a:r>
              <a:rPr lang="en-IN" sz="2400" dirty="0"/>
              <a:t>   {</a:t>
            </a:r>
            <a:br>
              <a:rPr lang="en-IN" sz="2400" dirty="0"/>
            </a:br>
            <a:r>
              <a:rPr lang="en-IN" sz="2400" dirty="0"/>
              <a:t>     $count: "</a:t>
            </a:r>
            <a:r>
              <a:rPr lang="en-IN" sz="2400" b="1" dirty="0" err="1"/>
              <a:t>firstName</a:t>
            </a:r>
            <a:r>
              <a:rPr lang="en-IN" sz="2400" dirty="0"/>
              <a:t>"</a:t>
            </a:r>
            <a:br>
              <a:rPr lang="en-IN" sz="2400" dirty="0"/>
            </a:br>
            <a:r>
              <a:rPr lang="en-IN" sz="2400" dirty="0"/>
              <a:t>   }</a:t>
            </a:r>
            <a:br>
              <a:rPr lang="en-IN" sz="2400" dirty="0"/>
            </a:br>
            <a:r>
              <a:rPr lang="en-IN" sz="2400" dirty="0"/>
              <a:t> ]</a:t>
            </a:r>
            <a:br>
              <a:rPr lang="en-IN" sz="2400" dirty="0"/>
            </a:br>
            <a:r>
              <a:rPr lang="en-IN" sz="2400" dirty="0"/>
              <a:t>)</a:t>
            </a:r>
          </a:p>
          <a:p>
            <a:pPr rtl="0"/>
            <a:r>
              <a:rPr lang="en-IN" dirty="0"/>
              <a:t>Output &gt;</a:t>
            </a:r>
          </a:p>
          <a:p>
            <a:pPr rtl="0"/>
            <a:r>
              <a:rPr lang="en-IN" dirty="0"/>
              <a:t>4</a:t>
            </a: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418760"/>
          </a:xfrm>
        </p:spPr>
        <p:txBody>
          <a:bodyPr/>
          <a:lstStyle/>
          <a:p>
            <a:r>
              <a:rPr lang="en-IN" sz="3200" b="1" u="sng" dirty="0"/>
              <a:t>$</a:t>
            </a:r>
            <a:r>
              <a:rPr lang="en-IN" sz="3200" b="1" u="sng" dirty="0" err="1"/>
              <a:t>avg</a:t>
            </a:r>
            <a:br>
              <a:rPr lang="en-IN" sz="3200" b="1" u="sng" dirty="0"/>
            </a:br>
            <a:br>
              <a:rPr lang="en-IN" sz="2400" dirty="0"/>
            </a:br>
            <a:r>
              <a:rPr lang="en-IN" sz="2400" dirty="0"/>
              <a:t>Find </a:t>
            </a:r>
            <a:r>
              <a:rPr lang="en-IN" sz="2400" b="1" dirty="0"/>
              <a:t>average of salary </a:t>
            </a:r>
            <a:r>
              <a:rPr lang="en-IN" sz="2400" dirty="0"/>
              <a:t>of all </a:t>
            </a:r>
            <a:r>
              <a:rPr lang="en-IN" sz="2400" b="1" dirty="0"/>
              <a:t>employee </a:t>
            </a:r>
            <a:r>
              <a:rPr lang="en-IN" sz="2400" dirty="0"/>
              <a:t>with </a:t>
            </a:r>
            <a:r>
              <a:rPr lang="en-IN" sz="2400" b="1" dirty="0"/>
              <a:t>same </a:t>
            </a:r>
            <a:r>
              <a:rPr lang="en-IN" sz="2400" b="1" dirty="0" err="1"/>
              <a:t>firstName</a:t>
            </a:r>
            <a:r>
              <a:rPr lang="en-IN" sz="2400" dirty="0"/>
              <a:t> in collection in </a:t>
            </a:r>
            <a:r>
              <a:rPr lang="en-IN" sz="2400" dirty="0" err="1"/>
              <a:t>MongoDB</a:t>
            </a:r>
            <a:endParaRPr lang="en-IN" sz="2400" dirty="0"/>
          </a:p>
        </p:txBody>
      </p:sp>
      <p:sp>
        <p:nvSpPr>
          <p:cNvPr id="3" name="Subtitle 2"/>
          <p:cNvSpPr>
            <a:spLocks noGrp="1"/>
          </p:cNvSpPr>
          <p:nvPr>
            <p:ph type="subTitle"/>
          </p:nvPr>
        </p:nvSpPr>
        <p:spPr>
          <a:xfrm>
            <a:off x="457200" y="1604520"/>
            <a:ext cx="8229240" cy="4567680"/>
          </a:xfrm>
        </p:spPr>
        <p:txBody>
          <a:bodyPr/>
          <a:lstStyle/>
          <a:p>
            <a:pPr rtl="0">
              <a:buFont typeface="Arial" pitchFamily="34" charset="0"/>
              <a:buChar char="•"/>
            </a:pPr>
            <a:r>
              <a:rPr lang="en-IN" dirty="0"/>
              <a:t>We will </a:t>
            </a:r>
            <a:r>
              <a:rPr lang="en-IN" b="1" dirty="0"/>
              <a:t>group employee by </a:t>
            </a:r>
            <a:r>
              <a:rPr lang="en-IN" b="1" dirty="0" err="1"/>
              <a:t>firstName</a:t>
            </a:r>
            <a:r>
              <a:rPr lang="en-IN" dirty="0"/>
              <a:t> and </a:t>
            </a:r>
            <a:r>
              <a:rPr lang="en-IN" b="1" dirty="0"/>
              <a:t>find average of salary of each group</a:t>
            </a:r>
            <a:r>
              <a:rPr lang="en-IN" dirty="0"/>
              <a:t>.</a:t>
            </a:r>
          </a:p>
          <a:p>
            <a:pPr rtl="0">
              <a:buFont typeface="Arial" pitchFamily="34" charset="0"/>
              <a:buChar char="•"/>
            </a:pPr>
            <a:r>
              <a:rPr lang="en-IN" dirty="0"/>
              <a:t>We will use aggregate() method, $</a:t>
            </a:r>
            <a:r>
              <a:rPr lang="en-IN" dirty="0" err="1"/>
              <a:t>avg</a:t>
            </a:r>
            <a:r>
              <a:rPr lang="en-IN" dirty="0"/>
              <a:t> operator  and $group operator.</a:t>
            </a:r>
          </a:p>
          <a:p>
            <a:pPr rtl="0"/>
            <a:endParaRPr lang="en-IN" dirty="0"/>
          </a:p>
          <a:p>
            <a:pPr rtl="0" fontAlgn="t"/>
            <a:r>
              <a:rPr lang="en-IN" sz="2400" b="1" dirty="0" err="1"/>
              <a:t>db.employee.aggregate</a:t>
            </a:r>
            <a:r>
              <a:rPr lang="en-IN" sz="2400" b="1" dirty="0"/>
              <a:t>([{$group : {_id : "$</a:t>
            </a:r>
            <a:r>
              <a:rPr lang="en-IN" sz="2400" b="1" dirty="0" err="1"/>
              <a:t>firstName</a:t>
            </a:r>
            <a:r>
              <a:rPr lang="en-IN" sz="2400" b="1" dirty="0"/>
              <a:t>", </a:t>
            </a:r>
            <a:r>
              <a:rPr lang="en-IN" sz="2400" b="1" dirty="0" err="1"/>
              <a:t>salary_average</a:t>
            </a:r>
            <a:r>
              <a:rPr lang="en-IN" sz="2400" b="1" dirty="0"/>
              <a:t> : {$</a:t>
            </a:r>
            <a:r>
              <a:rPr lang="en-IN" sz="2400" b="1" dirty="0" err="1"/>
              <a:t>avg</a:t>
            </a:r>
            <a:r>
              <a:rPr lang="en-IN" sz="2400" b="1" dirty="0"/>
              <a:t> : "$salary"}}}])</a:t>
            </a:r>
          </a:p>
          <a:p>
            <a:pPr rtl="0"/>
            <a:r>
              <a:rPr lang="en-IN" dirty="0"/>
              <a:t>Output &gt;</a:t>
            </a:r>
          </a:p>
          <a:p>
            <a:pPr rtl="0" fontAlgn="t"/>
            <a:r>
              <a:rPr lang="en-IN" dirty="0"/>
              <a:t>{ "_id" : "</a:t>
            </a:r>
            <a:r>
              <a:rPr lang="en-IN" dirty="0" err="1"/>
              <a:t>ank</a:t>
            </a:r>
            <a:r>
              <a:rPr lang="en-IN" dirty="0"/>
              <a:t>", "</a:t>
            </a:r>
            <a:r>
              <a:rPr lang="en-IN" dirty="0" err="1"/>
              <a:t>salary_average</a:t>
            </a:r>
            <a:r>
              <a:rPr lang="en-IN" dirty="0"/>
              <a:t>" : 1500 }</a:t>
            </a:r>
          </a:p>
          <a:p>
            <a:pPr rtl="0" fontAlgn="t"/>
            <a:r>
              <a:rPr lang="en-IN" dirty="0"/>
              <a:t>{ "_id" : "sag", "</a:t>
            </a:r>
            <a:r>
              <a:rPr lang="en-IN" dirty="0" err="1"/>
              <a:t>salary_average</a:t>
            </a:r>
            <a:r>
              <a:rPr lang="en-IN" dirty="0"/>
              <a:t>" : 3500 }</a:t>
            </a:r>
          </a:p>
          <a:p>
            <a:pPr rtl="0" fontAlgn="t"/>
            <a:r>
              <a:rPr lang="en-IN" dirty="0"/>
              <a:t>{ "_id" : "</a:t>
            </a:r>
            <a:r>
              <a:rPr lang="en-IN" dirty="0" err="1"/>
              <a:t>neh</a:t>
            </a:r>
            <a:r>
              <a:rPr lang="en-IN" dirty="0"/>
              <a:t>", "</a:t>
            </a:r>
            <a:r>
              <a:rPr lang="en-IN" dirty="0" err="1"/>
              <a:t>salary_average</a:t>
            </a:r>
            <a:r>
              <a:rPr lang="en-IN" dirty="0"/>
              <a:t>" : 5000 }</a:t>
            </a:r>
          </a:p>
          <a:p>
            <a:pPr rtl="0" fontAlgn="t"/>
            <a:endParaRPr lang="en-IN" dirty="0"/>
          </a:p>
          <a:p>
            <a:pPr rtl="0"/>
            <a:r>
              <a:rPr lang="en-IN" dirty="0" err="1"/>
              <a:t>Sql</a:t>
            </a:r>
            <a:r>
              <a:rPr lang="en-IN" dirty="0"/>
              <a:t> query equivalent to above </a:t>
            </a:r>
            <a:r>
              <a:rPr lang="en-IN" dirty="0" err="1"/>
              <a:t>MongoDB</a:t>
            </a:r>
            <a:r>
              <a:rPr lang="en-IN" dirty="0"/>
              <a:t> query is &gt;</a:t>
            </a:r>
          </a:p>
          <a:p>
            <a:pPr rtl="0" fontAlgn="t"/>
            <a:r>
              <a:rPr lang="en-IN" b="1" dirty="0"/>
              <a:t>select </a:t>
            </a:r>
            <a:r>
              <a:rPr lang="en-IN" dirty="0" err="1"/>
              <a:t>firstName</a:t>
            </a:r>
            <a:r>
              <a:rPr lang="en-IN" dirty="0"/>
              <a:t>, </a:t>
            </a:r>
            <a:r>
              <a:rPr lang="en-IN" b="1" dirty="0" err="1"/>
              <a:t>avg</a:t>
            </a:r>
            <a:r>
              <a:rPr lang="en-IN" b="1" dirty="0"/>
              <a:t>(salary)</a:t>
            </a:r>
            <a:r>
              <a:rPr lang="en-IN" dirty="0"/>
              <a:t> </a:t>
            </a:r>
            <a:r>
              <a:rPr lang="en-IN" dirty="0" err="1"/>
              <a:t>salary_average</a:t>
            </a:r>
            <a:r>
              <a:rPr lang="en-IN" dirty="0"/>
              <a:t> </a:t>
            </a:r>
            <a:r>
              <a:rPr lang="en-IN" b="1" dirty="0"/>
              <a:t>from </a:t>
            </a:r>
            <a:r>
              <a:rPr lang="en-IN" dirty="0"/>
              <a:t>employee </a:t>
            </a:r>
            <a:r>
              <a:rPr lang="en-IN" b="1" dirty="0"/>
              <a:t>group by</a:t>
            </a:r>
            <a:r>
              <a:rPr lang="en-IN" dirty="0"/>
              <a:t> </a:t>
            </a:r>
            <a:r>
              <a:rPr lang="en-IN" dirty="0" err="1"/>
              <a:t>firstName</a:t>
            </a:r>
            <a:r>
              <a:rPr lang="en-IN" dirty="0"/>
              <a:t>;</a:t>
            </a:r>
          </a:p>
          <a:p>
            <a:pPr rtl="0" fontAlgn="t"/>
            <a:endParaRPr lang="en-IN" dirty="0"/>
          </a:p>
          <a:p>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u="sng" dirty="0"/>
              <a:t>$min and $max</a:t>
            </a:r>
          </a:p>
        </p:txBody>
      </p:sp>
      <p:sp>
        <p:nvSpPr>
          <p:cNvPr id="3" name="Subtitle 2"/>
          <p:cNvSpPr>
            <a:spLocks noGrp="1"/>
          </p:cNvSpPr>
          <p:nvPr>
            <p:ph type="subTitle"/>
          </p:nvPr>
        </p:nvSpPr>
        <p:spPr>
          <a:xfrm>
            <a:off x="457200" y="1524000"/>
            <a:ext cx="8229240" cy="4648200"/>
          </a:xfrm>
        </p:spPr>
        <p:txBody>
          <a:bodyPr/>
          <a:lstStyle/>
          <a:p>
            <a:r>
              <a:rPr lang="en-IN" sz="2400" dirty="0"/>
              <a:t>Find </a:t>
            </a:r>
            <a:r>
              <a:rPr lang="en-IN" sz="2400" b="1" dirty="0"/>
              <a:t>minimum salary </a:t>
            </a:r>
            <a:r>
              <a:rPr lang="en-IN" sz="2400" dirty="0"/>
              <a:t>of </a:t>
            </a:r>
            <a:r>
              <a:rPr lang="en-IN" sz="2400" b="1" dirty="0"/>
              <a:t>employee </a:t>
            </a:r>
            <a:r>
              <a:rPr lang="en-IN" sz="2400" dirty="0"/>
              <a:t>with </a:t>
            </a:r>
            <a:r>
              <a:rPr lang="en-IN" sz="2400" b="1" dirty="0"/>
              <a:t>same </a:t>
            </a:r>
            <a:r>
              <a:rPr lang="en-IN" sz="2400" b="1" dirty="0" err="1"/>
              <a:t>firstName</a:t>
            </a:r>
            <a:r>
              <a:rPr lang="en-IN" sz="2400" dirty="0"/>
              <a:t> in collection in </a:t>
            </a:r>
            <a:r>
              <a:rPr lang="en-IN" sz="2400" dirty="0" err="1"/>
              <a:t>MongoDB</a:t>
            </a:r>
            <a:endParaRPr lang="en-IN" sz="2400" dirty="0"/>
          </a:p>
          <a:p>
            <a:pPr rtl="0" fontAlgn="t"/>
            <a:r>
              <a:rPr lang="en-IN" sz="2400" b="1" dirty="0" err="1"/>
              <a:t>db.employee.aggregate</a:t>
            </a:r>
            <a:r>
              <a:rPr lang="en-IN" sz="2400" b="1" dirty="0"/>
              <a:t>([{$group : {_id : "$</a:t>
            </a:r>
            <a:r>
              <a:rPr lang="en-IN" sz="2400" b="1" dirty="0" err="1"/>
              <a:t>firstName</a:t>
            </a:r>
            <a:r>
              <a:rPr lang="en-IN" sz="2400" b="1" dirty="0"/>
              <a:t>", </a:t>
            </a:r>
            <a:r>
              <a:rPr lang="en-IN" sz="2400" b="1" dirty="0" err="1"/>
              <a:t>salary_minimum</a:t>
            </a:r>
            <a:r>
              <a:rPr lang="en-IN" sz="2400" b="1" dirty="0"/>
              <a:t> : {$min : "$salary"}}}])</a:t>
            </a:r>
          </a:p>
          <a:p>
            <a:pPr rtl="0"/>
            <a:r>
              <a:rPr lang="en-IN" dirty="0"/>
              <a:t>Output &gt;</a:t>
            </a:r>
          </a:p>
          <a:p>
            <a:pPr rtl="0" fontAlgn="t"/>
            <a:r>
              <a:rPr lang="en-IN" dirty="0"/>
              <a:t>{ "_id" : "</a:t>
            </a:r>
            <a:r>
              <a:rPr lang="en-IN" dirty="0" err="1"/>
              <a:t>ank</a:t>
            </a:r>
            <a:r>
              <a:rPr lang="en-IN" dirty="0"/>
              <a:t>", "</a:t>
            </a:r>
            <a:r>
              <a:rPr lang="en-IN" dirty="0" err="1"/>
              <a:t>salary_minimum</a:t>
            </a:r>
            <a:r>
              <a:rPr lang="en-IN" dirty="0"/>
              <a:t>" : 1000 }</a:t>
            </a:r>
          </a:p>
          <a:p>
            <a:pPr rtl="0" fontAlgn="t"/>
            <a:r>
              <a:rPr lang="en-IN" dirty="0"/>
              <a:t>{ "_id" : "sag", "</a:t>
            </a:r>
            <a:r>
              <a:rPr lang="en-IN" dirty="0" err="1"/>
              <a:t>salary_minimum</a:t>
            </a:r>
            <a:r>
              <a:rPr lang="en-IN" dirty="0"/>
              <a:t>" : 3000 }</a:t>
            </a:r>
          </a:p>
          <a:p>
            <a:endParaRPr lang="en-IN" sz="2000" b="1" dirty="0"/>
          </a:p>
          <a:p>
            <a:r>
              <a:rPr lang="en-IN" sz="2000" b="1" dirty="0"/>
              <a:t>Find maximum salary of all employee in collection in </a:t>
            </a:r>
            <a:r>
              <a:rPr lang="en-IN" sz="2000" b="1" dirty="0" err="1"/>
              <a:t>MongoDB</a:t>
            </a:r>
            <a:endParaRPr lang="en-IN" sz="2000" b="1" dirty="0"/>
          </a:p>
          <a:p>
            <a:pPr rtl="0" fontAlgn="t"/>
            <a:r>
              <a:rPr lang="en-IN" sz="2400" b="1" dirty="0" err="1"/>
              <a:t>db.employee.aggregate</a:t>
            </a:r>
            <a:r>
              <a:rPr lang="en-IN" sz="2400" b="1" dirty="0"/>
              <a:t>([{$group : {_id : null, </a:t>
            </a:r>
            <a:r>
              <a:rPr lang="en-IN" sz="2400" b="1" dirty="0" err="1"/>
              <a:t>salary_maximum</a:t>
            </a:r>
            <a:r>
              <a:rPr lang="en-IN" sz="2400" b="1" dirty="0"/>
              <a:t> : {$max : "$salary"}}}])</a:t>
            </a:r>
          </a:p>
          <a:p>
            <a:pPr rtl="0"/>
            <a:br>
              <a:rPr lang="en-IN" dirty="0"/>
            </a:br>
            <a:r>
              <a:rPr lang="en-IN" dirty="0"/>
              <a:t>Output &gt;</a:t>
            </a:r>
          </a:p>
          <a:p>
            <a:pPr rtl="0" fontAlgn="t"/>
            <a:r>
              <a:rPr lang="en-IN" dirty="0"/>
              <a:t>{ "_id" : null, "</a:t>
            </a:r>
            <a:r>
              <a:rPr lang="en-IN" dirty="0" err="1"/>
              <a:t>salary_maximum</a:t>
            </a:r>
            <a:r>
              <a:rPr lang="en-IN" dirty="0"/>
              <a:t>" : 5000 }</a:t>
            </a:r>
          </a:p>
          <a:p>
            <a:br>
              <a:rPr lang="en-IN" b="0" dirty="0"/>
            </a:b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945600"/>
          </a:xfrm>
        </p:spPr>
        <p:txBody>
          <a:bodyPr/>
          <a:lstStyle/>
          <a:p>
            <a:r>
              <a:rPr lang="en-IN" sz="3200" b="1" u="sng" dirty="0"/>
              <a:t>$first and $last</a:t>
            </a:r>
          </a:p>
        </p:txBody>
      </p:sp>
      <p:sp>
        <p:nvSpPr>
          <p:cNvPr id="3" name="Subtitle 2"/>
          <p:cNvSpPr>
            <a:spLocks noGrp="1"/>
          </p:cNvSpPr>
          <p:nvPr>
            <p:ph type="subTitle"/>
          </p:nvPr>
        </p:nvSpPr>
        <p:spPr>
          <a:xfrm>
            <a:off x="457200" y="990600"/>
            <a:ext cx="8686800" cy="5257800"/>
          </a:xfrm>
        </p:spPr>
        <p:txBody>
          <a:bodyPr/>
          <a:lstStyle/>
          <a:p>
            <a:r>
              <a:rPr lang="en-IN" sz="2000" b="1" dirty="0"/>
              <a:t>$first operator returns the first document from documents in the collection in </a:t>
            </a:r>
            <a:r>
              <a:rPr lang="en-IN" sz="2000" b="1" dirty="0" err="1"/>
              <a:t>MongoDB</a:t>
            </a:r>
            <a:r>
              <a:rPr lang="en-IN" sz="2000" b="1" dirty="0"/>
              <a:t>.</a:t>
            </a:r>
          </a:p>
          <a:p>
            <a:r>
              <a:rPr lang="en-IN" sz="2000" dirty="0"/>
              <a:t>Find </a:t>
            </a:r>
            <a:r>
              <a:rPr lang="en-IN" sz="2000" b="1" dirty="0"/>
              <a:t>first salary </a:t>
            </a:r>
            <a:r>
              <a:rPr lang="en-IN" sz="2000" dirty="0"/>
              <a:t>of all </a:t>
            </a:r>
            <a:r>
              <a:rPr lang="en-IN" sz="2000" b="1" dirty="0"/>
              <a:t>employee </a:t>
            </a:r>
            <a:r>
              <a:rPr lang="en-IN" sz="2000" dirty="0"/>
              <a:t>in collection in </a:t>
            </a:r>
            <a:r>
              <a:rPr lang="en-IN" sz="2000" dirty="0" err="1"/>
              <a:t>MongoDB</a:t>
            </a:r>
            <a:endParaRPr lang="en-IN" sz="2000" dirty="0"/>
          </a:p>
          <a:p>
            <a:pPr rtl="0" fontAlgn="t"/>
            <a:r>
              <a:rPr lang="en-IN" sz="2000" dirty="0" err="1"/>
              <a:t>db.employee.aggregate</a:t>
            </a:r>
            <a:r>
              <a:rPr lang="en-IN" sz="2000" dirty="0"/>
              <a:t>([{$group : {</a:t>
            </a:r>
            <a:r>
              <a:rPr lang="en-IN" sz="2000" b="1" dirty="0"/>
              <a:t>_id : null</a:t>
            </a:r>
            <a:r>
              <a:rPr lang="en-IN" sz="2000" dirty="0"/>
              <a:t>, </a:t>
            </a:r>
            <a:r>
              <a:rPr lang="en-IN" sz="2000" dirty="0" err="1"/>
              <a:t>salary_first</a:t>
            </a:r>
            <a:r>
              <a:rPr lang="en-IN" sz="2000" dirty="0"/>
              <a:t> : {$first : "$salary"}}}])</a:t>
            </a:r>
          </a:p>
          <a:p>
            <a:pPr rtl="0"/>
            <a:r>
              <a:rPr lang="en-IN" dirty="0"/>
              <a:t>Output &gt;</a:t>
            </a:r>
          </a:p>
          <a:p>
            <a:pPr rtl="0" fontAlgn="t"/>
            <a:r>
              <a:rPr lang="en-IN" dirty="0"/>
              <a:t>{ "_id" : null, "</a:t>
            </a:r>
            <a:r>
              <a:rPr lang="en-IN" dirty="0" err="1"/>
              <a:t>salary_first</a:t>
            </a:r>
            <a:r>
              <a:rPr lang="en-IN" dirty="0"/>
              <a:t>" : 1000 }</a:t>
            </a:r>
          </a:p>
          <a:p>
            <a:endParaRPr lang="en-IN" dirty="0"/>
          </a:p>
          <a:p>
            <a:r>
              <a:rPr lang="en-IN" sz="2000" b="1" dirty="0"/>
              <a:t>$last operator returns the last document from documents in the collection in </a:t>
            </a:r>
            <a:r>
              <a:rPr lang="en-IN" sz="2000" b="1" dirty="0" err="1"/>
              <a:t>MongoDB</a:t>
            </a:r>
            <a:r>
              <a:rPr lang="en-IN" sz="2000" b="1" dirty="0"/>
              <a:t>.</a:t>
            </a:r>
          </a:p>
          <a:p>
            <a:r>
              <a:rPr lang="en-IN" sz="2000" dirty="0"/>
              <a:t>Find </a:t>
            </a:r>
            <a:r>
              <a:rPr lang="en-IN" sz="2000" b="1" dirty="0"/>
              <a:t>last salary </a:t>
            </a:r>
            <a:r>
              <a:rPr lang="en-IN" sz="2000" dirty="0"/>
              <a:t>of all </a:t>
            </a:r>
            <a:r>
              <a:rPr lang="en-IN" sz="2000" b="1" dirty="0"/>
              <a:t>employee </a:t>
            </a:r>
            <a:r>
              <a:rPr lang="en-IN" sz="2000" dirty="0"/>
              <a:t>in collection in </a:t>
            </a:r>
            <a:r>
              <a:rPr lang="en-IN" sz="2000" dirty="0" err="1"/>
              <a:t>MongoDB</a:t>
            </a:r>
            <a:endParaRPr lang="en-IN" sz="2000" dirty="0"/>
          </a:p>
          <a:p>
            <a:pPr rtl="0" fontAlgn="t"/>
            <a:r>
              <a:rPr lang="en-IN" sz="2000" dirty="0" err="1"/>
              <a:t>db.employee.aggregate</a:t>
            </a:r>
            <a:r>
              <a:rPr lang="en-IN" sz="2000" dirty="0"/>
              <a:t>([{$group : {</a:t>
            </a:r>
            <a:r>
              <a:rPr lang="en-IN" sz="2000" b="1" dirty="0"/>
              <a:t>_id : null</a:t>
            </a:r>
            <a:r>
              <a:rPr lang="en-IN" sz="2000" dirty="0"/>
              <a:t>, </a:t>
            </a:r>
            <a:r>
              <a:rPr lang="en-IN" sz="2000" dirty="0" err="1"/>
              <a:t>salary_last</a:t>
            </a:r>
            <a:r>
              <a:rPr lang="en-IN" sz="2000" dirty="0"/>
              <a:t> : {$last : "$salary"}}}])</a:t>
            </a:r>
          </a:p>
          <a:p>
            <a:pPr rtl="0"/>
            <a:r>
              <a:rPr lang="en-IN" dirty="0"/>
              <a:t>Output &gt;</a:t>
            </a:r>
          </a:p>
          <a:p>
            <a:pPr rtl="0" fontAlgn="t"/>
            <a:r>
              <a:rPr lang="en-IN" dirty="0"/>
              <a:t>{ "_id" : null, "</a:t>
            </a:r>
            <a:r>
              <a:rPr lang="en-IN" dirty="0" err="1"/>
              <a:t>salary_last</a:t>
            </a:r>
            <a:r>
              <a:rPr lang="en-IN" dirty="0"/>
              <a:t>" : 5000 }</a:t>
            </a:r>
          </a:p>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hlinkClick r:id="rId2"/>
              </a:rPr>
              <a:t>Using like statement (as in </a:t>
            </a:r>
            <a:r>
              <a:rPr lang="en-IN" sz="2800" b="1" dirty="0" err="1">
                <a:hlinkClick r:id="rId2"/>
              </a:rPr>
              <a:t>sql</a:t>
            </a:r>
            <a:r>
              <a:rPr lang="en-IN" sz="2800" b="1" dirty="0">
                <a:hlinkClick r:id="rId2"/>
              </a:rPr>
              <a:t>) in </a:t>
            </a:r>
            <a:r>
              <a:rPr lang="en-IN" sz="2800" b="1" dirty="0" err="1">
                <a:hlinkClick r:id="rId2"/>
              </a:rPr>
              <a:t>MongoDB</a:t>
            </a:r>
            <a:br>
              <a:rPr lang="en-IN" b="1" dirty="0"/>
            </a:br>
            <a:endParaRPr lang="en-IN" dirty="0"/>
          </a:p>
        </p:txBody>
      </p:sp>
      <p:sp>
        <p:nvSpPr>
          <p:cNvPr id="3" name="Subtitle 2"/>
          <p:cNvSpPr>
            <a:spLocks noGrp="1"/>
          </p:cNvSpPr>
          <p:nvPr>
            <p:ph type="subTitle"/>
          </p:nvPr>
        </p:nvSpPr>
        <p:spPr>
          <a:xfrm>
            <a:off x="457200" y="1371600"/>
            <a:ext cx="8229240" cy="4210200"/>
          </a:xfrm>
        </p:spPr>
        <p:txBody>
          <a:bodyPr/>
          <a:lstStyle/>
          <a:p>
            <a:r>
              <a:rPr lang="en-IN" sz="2000" b="1" dirty="0"/>
              <a:t>find document in </a:t>
            </a:r>
            <a:r>
              <a:rPr lang="en-IN" sz="2000" b="1" dirty="0" err="1"/>
              <a:t>mongoDB</a:t>
            </a:r>
            <a:r>
              <a:rPr lang="en-IN" sz="2000" b="1" dirty="0"/>
              <a:t> is similar to like '%b%' in </a:t>
            </a:r>
            <a:r>
              <a:rPr lang="en-IN" sz="2000" b="1" dirty="0" err="1"/>
              <a:t>sql</a:t>
            </a:r>
            <a:endParaRPr lang="en-IN" sz="2000" b="1" dirty="0"/>
          </a:p>
          <a:p>
            <a:pPr rtl="0"/>
            <a:r>
              <a:rPr lang="en-IN" sz="2000" b="1" dirty="0" err="1"/>
              <a:t>db.testCollection.find</a:t>
            </a:r>
            <a:r>
              <a:rPr lang="en-IN" sz="2000" b="1" dirty="0"/>
              <a:t>({name : /b/})</a:t>
            </a:r>
          </a:p>
          <a:p>
            <a:pPr rtl="0"/>
            <a:r>
              <a:rPr lang="en-IN" dirty="0"/>
              <a:t>{ "_id" : </a:t>
            </a:r>
            <a:r>
              <a:rPr lang="en-IN" dirty="0" err="1"/>
              <a:t>ObjectId</a:t>
            </a:r>
            <a:r>
              <a:rPr lang="en-IN" dirty="0"/>
              <a:t>("585008261127dea5ece72759"), "name" : "</a:t>
            </a:r>
            <a:r>
              <a:rPr lang="en-IN" dirty="0" err="1"/>
              <a:t>abc</a:t>
            </a:r>
            <a:r>
              <a:rPr lang="en-IN" dirty="0"/>
              <a:t>" }</a:t>
            </a:r>
          </a:p>
          <a:p>
            <a:pPr rtl="0"/>
            <a:r>
              <a:rPr lang="en-IN" dirty="0"/>
              <a:t>{ "_id" : </a:t>
            </a:r>
            <a:r>
              <a:rPr lang="en-IN" dirty="0" err="1"/>
              <a:t>ObjectId</a:t>
            </a:r>
            <a:r>
              <a:rPr lang="en-IN" dirty="0"/>
              <a:t>("585008261127dea5ece7275a"), "name" : "</a:t>
            </a:r>
            <a:r>
              <a:rPr lang="en-IN" dirty="0" err="1"/>
              <a:t>bcd</a:t>
            </a:r>
            <a:r>
              <a:rPr lang="en-IN" dirty="0"/>
              <a:t>" }</a:t>
            </a:r>
          </a:p>
          <a:p>
            <a:pPr rtl="0"/>
            <a:endParaRPr lang="en-IN" sz="2000" b="1" dirty="0"/>
          </a:p>
          <a:p>
            <a:pPr rtl="0"/>
            <a:r>
              <a:rPr lang="en-IN" sz="2000" b="1" dirty="0"/>
              <a:t>find document in </a:t>
            </a:r>
            <a:r>
              <a:rPr lang="en-IN" sz="2000" b="1" dirty="0" err="1"/>
              <a:t>mongoDB</a:t>
            </a:r>
            <a:r>
              <a:rPr lang="en-IN" sz="2000" b="1" dirty="0"/>
              <a:t> is similar to like 'b%' in </a:t>
            </a:r>
            <a:r>
              <a:rPr lang="en-IN" sz="2000" b="1" dirty="0" err="1"/>
              <a:t>sql</a:t>
            </a:r>
            <a:r>
              <a:rPr lang="en-IN" sz="2000" b="1" dirty="0"/>
              <a:t> </a:t>
            </a:r>
          </a:p>
          <a:p>
            <a:pPr rtl="0" fontAlgn="t"/>
            <a:r>
              <a:rPr lang="en-IN" sz="2000" b="1" dirty="0"/>
              <a:t>&gt; </a:t>
            </a:r>
            <a:r>
              <a:rPr lang="en-IN" sz="2000" b="1" dirty="0" err="1"/>
              <a:t>db.testCollection.find</a:t>
            </a:r>
            <a:r>
              <a:rPr lang="en-IN" sz="2000" b="1" dirty="0"/>
              <a:t>({name : /^b/})</a:t>
            </a:r>
          </a:p>
          <a:p>
            <a:pPr rtl="0" fontAlgn="t"/>
            <a:r>
              <a:rPr lang="en-IN" dirty="0"/>
              <a:t>{ "_id" : </a:t>
            </a:r>
            <a:r>
              <a:rPr lang="en-IN" dirty="0" err="1"/>
              <a:t>ObjectId</a:t>
            </a:r>
            <a:r>
              <a:rPr lang="en-IN" dirty="0"/>
              <a:t>("585008261127dea5ece7275a"), "name" : "</a:t>
            </a:r>
            <a:r>
              <a:rPr lang="en-IN" dirty="0" err="1"/>
              <a:t>bcd</a:t>
            </a:r>
            <a:r>
              <a:rPr lang="en-IN" dirty="0"/>
              <a:t>" }</a:t>
            </a:r>
          </a:p>
          <a:p>
            <a:pPr rtl="0"/>
            <a:endParaRPr lang="en-IN" dirty="0"/>
          </a:p>
          <a:p>
            <a:pPr rtl="0"/>
            <a:r>
              <a:rPr lang="en-IN" sz="2000" b="1" dirty="0"/>
              <a:t>find document in </a:t>
            </a:r>
            <a:r>
              <a:rPr lang="en-IN" sz="2000" b="1" dirty="0" err="1"/>
              <a:t>mongoDB</a:t>
            </a:r>
            <a:r>
              <a:rPr lang="en-IN" sz="2000" b="1" dirty="0"/>
              <a:t> is similar to like '%f' in </a:t>
            </a:r>
            <a:r>
              <a:rPr lang="en-IN" sz="2000" b="1" dirty="0" err="1"/>
              <a:t>sql</a:t>
            </a:r>
            <a:r>
              <a:rPr lang="en-IN" sz="2000" b="1" dirty="0"/>
              <a:t> </a:t>
            </a:r>
          </a:p>
          <a:p>
            <a:pPr rtl="0" fontAlgn="t"/>
            <a:r>
              <a:rPr lang="en-IN" sz="2000" b="1" dirty="0"/>
              <a:t>&gt; </a:t>
            </a:r>
            <a:r>
              <a:rPr lang="en-IN" sz="2000" b="1" dirty="0" err="1"/>
              <a:t>db.testCollection.find</a:t>
            </a:r>
            <a:r>
              <a:rPr lang="en-IN" sz="2000" b="1" dirty="0"/>
              <a:t>({name : /f$/})</a:t>
            </a:r>
          </a:p>
          <a:p>
            <a:pPr rtl="0" fontAlgn="t"/>
            <a:r>
              <a:rPr lang="en-IN" dirty="0"/>
              <a:t>{ "_id" : </a:t>
            </a:r>
            <a:r>
              <a:rPr lang="en-IN" dirty="0" err="1"/>
              <a:t>ObjectId</a:t>
            </a:r>
            <a:r>
              <a:rPr lang="en-IN" dirty="0"/>
              <a:t>("585008261127dea5ece7275b"), "name" : "def" }</a:t>
            </a:r>
          </a:p>
          <a:p>
            <a:pPr rtl="0"/>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717000"/>
          </a:xfrm>
        </p:spPr>
        <p:txBody>
          <a:bodyPr/>
          <a:lstStyle/>
          <a:p>
            <a:r>
              <a:rPr lang="en-IN" sz="3200" b="1" dirty="0"/>
              <a:t>Why </a:t>
            </a:r>
            <a:r>
              <a:rPr lang="en-IN" sz="3200" b="1" dirty="0" err="1"/>
              <a:t>Sharding</a:t>
            </a:r>
            <a:r>
              <a:rPr lang="en-IN" sz="3200" b="1" dirty="0"/>
              <a:t>?</a:t>
            </a:r>
            <a:br>
              <a:rPr lang="en-IN" dirty="0"/>
            </a:br>
            <a:endParaRPr lang="en-IN" dirty="0"/>
          </a:p>
        </p:txBody>
      </p:sp>
      <p:sp>
        <p:nvSpPr>
          <p:cNvPr id="3" name="Subtitle 2"/>
          <p:cNvSpPr>
            <a:spLocks noGrp="1"/>
          </p:cNvSpPr>
          <p:nvPr>
            <p:ph type="subTitle"/>
          </p:nvPr>
        </p:nvSpPr>
        <p:spPr>
          <a:xfrm>
            <a:off x="381000" y="1066800"/>
            <a:ext cx="8305440" cy="4515000"/>
          </a:xfrm>
        </p:spPr>
        <p:txBody>
          <a:bodyPr/>
          <a:lstStyle/>
          <a:p>
            <a:pPr algn="just">
              <a:buFont typeface="Arial" pitchFamily="34" charset="0"/>
              <a:buChar char="•"/>
            </a:pPr>
            <a:r>
              <a:rPr lang="en-IN" sz="2000" dirty="0" err="1"/>
              <a:t>Sharding</a:t>
            </a:r>
            <a:r>
              <a:rPr lang="en-IN" sz="2000" dirty="0"/>
              <a:t> is the process of storing data records across multiple machines and it is </a:t>
            </a:r>
            <a:r>
              <a:rPr lang="en-IN" sz="2000" dirty="0" err="1"/>
              <a:t>MongoDB's</a:t>
            </a:r>
            <a:r>
              <a:rPr lang="en-IN" sz="2000" dirty="0"/>
              <a:t> approach to meeting the demands of data growth. </a:t>
            </a:r>
          </a:p>
          <a:p>
            <a:pPr algn="just">
              <a:buFont typeface="Arial" pitchFamily="34" charset="0"/>
              <a:buChar char="•"/>
            </a:pPr>
            <a:endParaRPr lang="en-IN" sz="2000" dirty="0"/>
          </a:p>
          <a:p>
            <a:pPr algn="just">
              <a:buFont typeface="Arial" pitchFamily="34" charset="0"/>
              <a:buChar char="•"/>
            </a:pPr>
            <a:r>
              <a:rPr lang="en-IN" sz="2000" dirty="0"/>
              <a:t>As the size of the data increases, a single machine may not be sufficient to store the data nor provide an acceptable read and write throughput. </a:t>
            </a:r>
          </a:p>
          <a:p>
            <a:pPr algn="just">
              <a:buFont typeface="Arial" pitchFamily="34" charset="0"/>
              <a:buChar char="•"/>
            </a:pPr>
            <a:endParaRPr lang="en-IN" sz="2000" dirty="0"/>
          </a:p>
          <a:p>
            <a:pPr algn="just">
              <a:buFont typeface="Arial" pitchFamily="34" charset="0"/>
              <a:buChar char="•"/>
            </a:pPr>
            <a:r>
              <a:rPr lang="en-IN" sz="2000" dirty="0" err="1"/>
              <a:t>Sharding</a:t>
            </a:r>
            <a:r>
              <a:rPr lang="en-IN" sz="2000" dirty="0"/>
              <a:t> solves the problem with horizontal scaling. </a:t>
            </a:r>
          </a:p>
          <a:p>
            <a:pPr algn="just">
              <a:buFont typeface="Arial" pitchFamily="34" charset="0"/>
              <a:buChar char="•"/>
            </a:pPr>
            <a:r>
              <a:rPr lang="en-IN" sz="2000" i="1" dirty="0"/>
              <a:t>Horizontal Scaling</a:t>
            </a:r>
            <a:r>
              <a:rPr lang="en-IN" sz="2000" dirty="0"/>
              <a:t> involves dividing the system dataset and load over multiple servers, adding additional servers to increase capacity as required.</a:t>
            </a:r>
          </a:p>
          <a:p>
            <a:pPr algn="just">
              <a:buFont typeface="Arial" pitchFamily="34" charset="0"/>
              <a:buChar char="•"/>
            </a:pPr>
            <a:endParaRPr lang="en-IN" sz="2000" dirty="0"/>
          </a:p>
          <a:p>
            <a:pPr algn="just">
              <a:buFont typeface="Arial" pitchFamily="34" charset="0"/>
              <a:buChar char="•"/>
            </a:pPr>
            <a:r>
              <a:rPr lang="en-IN" sz="2000" dirty="0"/>
              <a:t>With </a:t>
            </a:r>
            <a:r>
              <a:rPr lang="en-IN" sz="2000" dirty="0" err="1"/>
              <a:t>sharding</a:t>
            </a:r>
            <a:r>
              <a:rPr lang="en-IN" sz="2000" dirty="0"/>
              <a:t>, you add more machines to support data growth and the demands of read and write operations.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1676520" y="228600"/>
            <a:ext cx="7009560" cy="6400080"/>
          </a:xfrm>
          <a:prstGeom prst="rect">
            <a:avLst/>
          </a:prstGeom>
          <a:noFill/>
          <a:ln>
            <a:noFill/>
          </a:ln>
        </p:spPr>
        <p:txBody>
          <a:bodyPr lIns="90000" tIns="45000" rIns="90000" bIns="45000"/>
          <a:lstStyle/>
          <a:p>
            <a:pPr>
              <a:lnSpc>
                <a:spcPct val="100000"/>
              </a:lnSpc>
            </a:pPr>
            <a:r>
              <a:rPr lang="en-IN">
                <a:solidFill>
                  <a:srgbClr val="000000"/>
                </a:solidFill>
                <a:latin typeface="Lucida Sans Unicode"/>
              </a:rPr>
              <a:t>&gt;db.post.insert([</a:t>
            </a:r>
            <a:endParaRPr/>
          </a:p>
          <a:p>
            <a:pPr>
              <a:lnSpc>
                <a:spcPct val="100000"/>
              </a:lnSpc>
            </a:pPr>
            <a:r>
              <a:rPr lang="en-IN">
                <a:solidFill>
                  <a:srgbClr val="000000"/>
                </a:solidFill>
                <a:latin typeface="Lucida Sans Unicode"/>
              </a:rPr>
              <a:t>{</a:t>
            </a:r>
            <a:endParaRPr/>
          </a:p>
          <a:p>
            <a:pPr>
              <a:lnSpc>
                <a:spcPct val="100000"/>
              </a:lnSpc>
            </a:pPr>
            <a:r>
              <a:rPr lang="en-IN">
                <a:solidFill>
                  <a:srgbClr val="000000"/>
                </a:solidFill>
                <a:latin typeface="Lucida Sans Unicode"/>
              </a:rPr>
              <a:t>title: 'MongoDB Overview',</a:t>
            </a:r>
            <a:endParaRPr/>
          </a:p>
          <a:p>
            <a:pPr>
              <a:lnSpc>
                <a:spcPct val="100000"/>
              </a:lnSpc>
            </a:pPr>
            <a:r>
              <a:rPr lang="en-IN">
                <a:solidFill>
                  <a:srgbClr val="000000"/>
                </a:solidFill>
                <a:latin typeface="Lucida Sans Unicode"/>
              </a:rPr>
              <a:t>description: 'MongoDB is no sql database',</a:t>
            </a:r>
            <a:endParaRPr/>
          </a:p>
          <a:p>
            <a:pPr>
              <a:lnSpc>
                <a:spcPct val="100000"/>
              </a:lnSpc>
            </a:pPr>
            <a:r>
              <a:rPr lang="en-IN">
                <a:solidFill>
                  <a:srgbClr val="000000"/>
                </a:solidFill>
                <a:latin typeface="Lucida Sans Unicode"/>
              </a:rPr>
              <a:t>tags: ['mongodb', 'database', 'NoSQL'],</a:t>
            </a:r>
            <a:endParaRPr/>
          </a:p>
          <a:p>
            <a:pPr>
              <a:lnSpc>
                <a:spcPct val="100000"/>
              </a:lnSpc>
            </a:pPr>
            <a:r>
              <a:rPr lang="en-IN">
                <a:solidFill>
                  <a:srgbClr val="000000"/>
                </a:solidFill>
                <a:latin typeface="Lucida Sans Unicode"/>
              </a:rPr>
              <a:t>likes: 100</a:t>
            </a:r>
            <a:endParaRPr/>
          </a:p>
          <a:p>
            <a:pPr>
              <a:lnSpc>
                <a:spcPct val="100000"/>
              </a:lnSpc>
            </a:pPr>
            <a:r>
              <a:rPr lang="en-IN">
                <a:solidFill>
                  <a:srgbClr val="000000"/>
                </a:solidFill>
                <a:latin typeface="Lucida Sans Unicode"/>
              </a:rPr>
              <a:t>},</a:t>
            </a:r>
            <a:endParaRPr/>
          </a:p>
          <a:p>
            <a:pPr>
              <a:lnSpc>
                <a:spcPct val="100000"/>
              </a:lnSpc>
            </a:pPr>
            <a:r>
              <a:rPr lang="en-IN">
                <a:solidFill>
                  <a:srgbClr val="000000"/>
                </a:solidFill>
                <a:latin typeface="Lucida Sans Unicode"/>
              </a:rPr>
              <a:t>{</a:t>
            </a:r>
            <a:endParaRPr/>
          </a:p>
          <a:p>
            <a:pPr>
              <a:lnSpc>
                <a:spcPct val="100000"/>
              </a:lnSpc>
            </a:pPr>
            <a:r>
              <a:rPr lang="en-IN">
                <a:solidFill>
                  <a:srgbClr val="000000"/>
                </a:solidFill>
                <a:latin typeface="Lucida Sans Unicode"/>
              </a:rPr>
              <a:t>title: 'NoSQL Database',</a:t>
            </a:r>
            <a:endParaRPr/>
          </a:p>
          <a:p>
            <a:pPr>
              <a:lnSpc>
                <a:spcPct val="100000"/>
              </a:lnSpc>
            </a:pPr>
            <a:r>
              <a:rPr lang="en-IN">
                <a:solidFill>
                  <a:srgbClr val="000000"/>
                </a:solidFill>
                <a:latin typeface="Lucida Sans Unicode"/>
              </a:rPr>
              <a:t>description: 'NoSQL database doesn't have tables',</a:t>
            </a:r>
            <a:endParaRPr/>
          </a:p>
          <a:p>
            <a:pPr>
              <a:lnSpc>
                <a:spcPct val="100000"/>
              </a:lnSpc>
            </a:pPr>
            <a:r>
              <a:rPr lang="en-IN">
                <a:solidFill>
                  <a:srgbClr val="000000"/>
                </a:solidFill>
                <a:latin typeface="Lucida Sans Unicode"/>
              </a:rPr>
              <a:t>tags: ['mongodb', 'database', 'NoSQL'],</a:t>
            </a:r>
            <a:endParaRPr/>
          </a:p>
          <a:p>
            <a:pPr>
              <a:lnSpc>
                <a:spcPct val="100000"/>
              </a:lnSpc>
            </a:pPr>
            <a:r>
              <a:rPr lang="en-IN">
                <a:solidFill>
                  <a:srgbClr val="000000"/>
                </a:solidFill>
                <a:latin typeface="Lucida Sans Unicode"/>
              </a:rPr>
              <a:t>likes: 20,</a:t>
            </a:r>
            <a:endParaRPr/>
          </a:p>
          <a:p>
            <a:pPr>
              <a:lnSpc>
                <a:spcPct val="100000"/>
              </a:lnSpc>
            </a:pPr>
            <a:r>
              <a:rPr lang="en-IN">
                <a:solidFill>
                  <a:srgbClr val="000000"/>
                </a:solidFill>
                <a:latin typeface="Lucida Sans Unicode"/>
              </a:rPr>
              <a:t>comments: [</a:t>
            </a:r>
            <a:endParaRPr/>
          </a:p>
          <a:p>
            <a:pPr>
              <a:lnSpc>
                <a:spcPct val="100000"/>
              </a:lnSpc>
            </a:pPr>
            <a:r>
              <a:rPr lang="en-IN">
                <a:solidFill>
                  <a:srgbClr val="000000"/>
                </a:solidFill>
                <a:latin typeface="Lucida Sans Unicode"/>
              </a:rPr>
              <a:t>{</a:t>
            </a:r>
            <a:endParaRPr/>
          </a:p>
          <a:p>
            <a:pPr>
              <a:lnSpc>
                <a:spcPct val="100000"/>
              </a:lnSpc>
            </a:pPr>
            <a:r>
              <a:rPr lang="en-IN">
                <a:solidFill>
                  <a:srgbClr val="000000"/>
                </a:solidFill>
                <a:latin typeface="Lucida Sans Unicode"/>
              </a:rPr>
              <a:t>user:’user1’, message: 'My first comment',</a:t>
            </a:r>
            <a:endParaRPr/>
          </a:p>
          <a:p>
            <a:pPr>
              <a:lnSpc>
                <a:spcPct val="100000"/>
              </a:lnSpc>
            </a:pPr>
            <a:r>
              <a:rPr lang="en-IN">
                <a:solidFill>
                  <a:srgbClr val="000000"/>
                </a:solidFill>
                <a:latin typeface="Lucida Sans Unicode"/>
              </a:rPr>
              <a:t>dateCreated: new Date(2013,11,10,2,35), like: 0</a:t>
            </a:r>
            <a:endParaRPr/>
          </a:p>
          <a:p>
            <a:pPr>
              <a:lnSpc>
                <a:spcPct val="100000"/>
              </a:lnSpc>
            </a:pPr>
            <a:r>
              <a:rPr lang="en-IN">
                <a:solidFill>
                  <a:srgbClr val="000000"/>
                </a:solidFill>
                <a:latin typeface="Lucida Sans Unicode"/>
              </a:rPr>
              <a:t>   }]</a:t>
            </a:r>
            <a:endParaRPr/>
          </a:p>
          <a:p>
            <a:pPr>
              <a:lnSpc>
                <a:spcPct val="100000"/>
              </a:lnSpc>
            </a:pPr>
            <a:r>
              <a:rPr lang="en-IN">
                <a:solidFill>
                  <a:srgbClr val="000000"/>
                </a:solidFill>
                <a:latin typeface="Lucida Sans Unicode"/>
              </a:rPr>
              <a:t>}</a:t>
            </a:r>
            <a:endParaRPr/>
          </a:p>
          <a:p>
            <a:pPr>
              <a:lnSpc>
                <a:spcPct val="100000"/>
              </a:lnSpc>
            </a:pPr>
            <a:r>
              <a:rPr lang="en-IN">
                <a:solidFill>
                  <a:srgbClr val="000000"/>
                </a:solidFill>
                <a:latin typeface="Lucida Sans Unicode"/>
              </a:rPr>
              <a:t>])</a:t>
            </a:r>
            <a:endParaRPr/>
          </a:p>
        </p:txBody>
      </p:sp>
      <p:sp>
        <p:nvSpPr>
          <p:cNvPr id="94" name="CustomShape 2"/>
          <p:cNvSpPr/>
          <p:nvPr/>
        </p:nvSpPr>
        <p:spPr>
          <a:xfrm>
            <a:off x="228600" y="223920"/>
            <a:ext cx="1294560" cy="699120"/>
          </a:xfrm>
          <a:prstGeom prst="rect">
            <a:avLst/>
          </a:prstGeom>
          <a:noFill/>
          <a:ln>
            <a:noFill/>
          </a:ln>
        </p:spPr>
        <p:txBody>
          <a:bodyPr lIns="90000" tIns="45000" rIns="90000" bIns="45000"/>
          <a:lstStyle/>
          <a:p>
            <a:pPr>
              <a:lnSpc>
                <a:spcPct val="100000"/>
              </a:lnSpc>
            </a:pPr>
            <a:r>
              <a:rPr lang="en-IN" sz="2000" b="1">
                <a:solidFill>
                  <a:srgbClr val="000000"/>
                </a:solidFill>
                <a:latin typeface="Lucida Sans Unicode"/>
              </a:rPr>
              <a:t>Example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240" cy="717000"/>
          </a:xfrm>
        </p:spPr>
        <p:txBody>
          <a:bodyPr/>
          <a:lstStyle/>
          <a:p>
            <a:r>
              <a:rPr lang="en-IN" dirty="0"/>
              <a:t> </a:t>
            </a:r>
            <a:r>
              <a:rPr lang="en-IN" sz="2800" b="1" dirty="0" err="1"/>
              <a:t>Sharding</a:t>
            </a:r>
            <a:r>
              <a:rPr lang="en-IN" sz="2800" b="1" dirty="0"/>
              <a:t> in </a:t>
            </a:r>
            <a:r>
              <a:rPr lang="en-IN" sz="2800" b="1" dirty="0" err="1"/>
              <a:t>MongoDB</a:t>
            </a:r>
            <a:r>
              <a:rPr lang="en-IN" sz="2800" b="1" dirty="0"/>
              <a:t> using </a:t>
            </a:r>
            <a:r>
              <a:rPr lang="en-IN" sz="2800" b="1" dirty="0" err="1"/>
              <a:t>sharded</a:t>
            </a:r>
            <a:r>
              <a:rPr lang="en-IN" sz="2800" b="1" dirty="0"/>
              <a:t> cluster</a:t>
            </a:r>
            <a:endParaRPr lang="en-IN" b="1" dirty="0"/>
          </a:p>
        </p:txBody>
      </p:sp>
      <p:sp>
        <p:nvSpPr>
          <p:cNvPr id="3" name="Subtitle 2"/>
          <p:cNvSpPr>
            <a:spLocks noGrp="1"/>
          </p:cNvSpPr>
          <p:nvPr>
            <p:ph type="subTitle"/>
          </p:nvPr>
        </p:nvSpPr>
        <p:spPr/>
        <p:txBody>
          <a:bodyPr/>
          <a:lstStyle/>
          <a:p>
            <a:br>
              <a:rPr lang="en-IN" dirty="0"/>
            </a:br>
            <a:br>
              <a:rPr lang="en-IN" dirty="0"/>
            </a:br>
            <a:endParaRPr lang="en-IN" dirty="0"/>
          </a:p>
        </p:txBody>
      </p:sp>
      <p:pic>
        <p:nvPicPr>
          <p:cNvPr id="1026" name="Picture 2" descr="MongoDB Sharding"/>
          <p:cNvPicPr>
            <a:picLocks noChangeAspect="1" noChangeArrowheads="1"/>
          </p:cNvPicPr>
          <p:nvPr/>
        </p:nvPicPr>
        <p:blipFill>
          <a:blip r:embed="rId2"/>
          <a:srcRect/>
          <a:stretch>
            <a:fillRect/>
          </a:stretch>
        </p:blipFill>
        <p:spPr bwMode="auto">
          <a:xfrm>
            <a:off x="0" y="609600"/>
            <a:ext cx="5715000" cy="3914776"/>
          </a:xfrm>
          <a:prstGeom prst="rect">
            <a:avLst/>
          </a:prstGeom>
          <a:noFill/>
        </p:spPr>
      </p:pic>
      <p:sp>
        <p:nvSpPr>
          <p:cNvPr id="6" name="TextBox 5"/>
          <p:cNvSpPr txBox="1"/>
          <p:nvPr/>
        </p:nvSpPr>
        <p:spPr>
          <a:xfrm>
            <a:off x="5791200" y="609601"/>
            <a:ext cx="3352800" cy="3693319"/>
          </a:xfrm>
          <a:prstGeom prst="rect">
            <a:avLst/>
          </a:prstGeom>
          <a:noFill/>
        </p:spPr>
        <p:txBody>
          <a:bodyPr wrap="square" rtlCol="0">
            <a:spAutoFit/>
          </a:bodyPr>
          <a:lstStyle/>
          <a:p>
            <a:pPr algn="just"/>
            <a:r>
              <a:rPr lang="en-IN" b="1" dirty="0"/>
              <a:t>Shards − </a:t>
            </a:r>
            <a:r>
              <a:rPr lang="en-IN" dirty="0"/>
              <a:t>Shards are used to store data. They provide high availability and data consistency. </a:t>
            </a:r>
          </a:p>
          <a:p>
            <a:pPr algn="just"/>
            <a:endParaRPr lang="en-IN" dirty="0"/>
          </a:p>
          <a:p>
            <a:pPr algn="just"/>
            <a:r>
              <a:rPr lang="en-IN" b="1" dirty="0" err="1"/>
              <a:t>Config</a:t>
            </a:r>
            <a:r>
              <a:rPr lang="en-IN" b="1" dirty="0"/>
              <a:t> Servers − </a:t>
            </a:r>
            <a:r>
              <a:rPr lang="en-IN" dirty="0" err="1"/>
              <a:t>Config</a:t>
            </a:r>
            <a:r>
              <a:rPr lang="en-IN" dirty="0"/>
              <a:t> servers store the cluster's metadata. This data contains a mapping of the cluster's data set to the shards. The query router uses this metadata to target operations to specific shards.</a:t>
            </a:r>
          </a:p>
        </p:txBody>
      </p:sp>
      <p:sp>
        <p:nvSpPr>
          <p:cNvPr id="7" name="TextBox 6"/>
          <p:cNvSpPr txBox="1"/>
          <p:nvPr/>
        </p:nvSpPr>
        <p:spPr>
          <a:xfrm>
            <a:off x="304800" y="4572000"/>
            <a:ext cx="8839200" cy="1477328"/>
          </a:xfrm>
          <a:prstGeom prst="rect">
            <a:avLst/>
          </a:prstGeom>
          <a:noFill/>
        </p:spPr>
        <p:txBody>
          <a:bodyPr wrap="square" rtlCol="0">
            <a:spAutoFit/>
          </a:bodyPr>
          <a:lstStyle/>
          <a:p>
            <a:pPr algn="just"/>
            <a:r>
              <a:rPr lang="en-IN" b="1" dirty="0"/>
              <a:t>Query Routers − </a:t>
            </a:r>
            <a:r>
              <a:rPr lang="en-IN" dirty="0"/>
              <a:t>Query routers are basically mongo instances, interface with client applications and direct operations to the appropriate shard. The query router processes and targets the operations to shards and then returns results to the clients. A </a:t>
            </a:r>
            <a:r>
              <a:rPr lang="en-IN" dirty="0" err="1"/>
              <a:t>sharded</a:t>
            </a:r>
            <a:r>
              <a:rPr lang="en-IN" dirty="0"/>
              <a:t> cluster can contain more than one query router to divide the client request load. A client sends requests to one query router.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1604520"/>
          <a:ext cx="8229240" cy="3977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0" y="838200"/>
            <a:ext cx="8915400" cy="5105400"/>
          </a:xfrm>
          <a:prstGeom prst="rect">
            <a:avLst/>
          </a:prstGeom>
          <a:noFill/>
          <a:ln>
            <a:noFill/>
          </a:ln>
        </p:spPr>
        <p:txBody>
          <a:bodyPr lIns="90000" tIns="45000" rIns="90000" bIns="45000"/>
          <a:lstStyle/>
          <a:p>
            <a:pPr>
              <a:lnSpc>
                <a:spcPct val="100000"/>
              </a:lnSpc>
              <a:buSzPct val="68000"/>
              <a:buFont typeface="Wingdings 3" charset="2"/>
              <a:buChar char=""/>
            </a:pPr>
            <a:r>
              <a:rPr lang="en-IN" sz="2700" dirty="0">
                <a:solidFill>
                  <a:srgbClr val="000000"/>
                </a:solidFill>
                <a:latin typeface="Lucida Sans Unicode"/>
              </a:rPr>
              <a:t>To query data from </a:t>
            </a:r>
            <a:r>
              <a:rPr lang="en-IN" sz="2700" dirty="0" err="1">
                <a:solidFill>
                  <a:srgbClr val="000000"/>
                </a:solidFill>
                <a:latin typeface="Lucida Sans Unicode"/>
              </a:rPr>
              <a:t>MongoDB</a:t>
            </a:r>
            <a:r>
              <a:rPr lang="en-IN" sz="2700" dirty="0">
                <a:solidFill>
                  <a:srgbClr val="000000"/>
                </a:solidFill>
                <a:latin typeface="Lucida Sans Unicode"/>
              </a:rPr>
              <a:t> collection, you need to use </a:t>
            </a:r>
            <a:r>
              <a:rPr lang="en-IN" sz="2700" dirty="0" err="1">
                <a:solidFill>
                  <a:srgbClr val="000000"/>
                </a:solidFill>
                <a:latin typeface="Lucida Sans Unicode"/>
              </a:rPr>
              <a:t>MongoDB's</a:t>
            </a:r>
            <a:r>
              <a:rPr lang="en-IN" sz="2700" dirty="0">
                <a:solidFill>
                  <a:srgbClr val="000000"/>
                </a:solidFill>
                <a:latin typeface="Lucida Sans Unicode"/>
              </a:rPr>
              <a:t> </a:t>
            </a:r>
            <a:r>
              <a:rPr lang="en-IN" sz="2700" b="1" dirty="0">
                <a:solidFill>
                  <a:srgbClr val="000000"/>
                </a:solidFill>
                <a:latin typeface="Lucida Sans Unicode"/>
              </a:rPr>
              <a:t>find </a:t>
            </a:r>
            <a:r>
              <a:rPr lang="en-IN" sz="2700" dirty="0">
                <a:solidFill>
                  <a:srgbClr val="000000"/>
                </a:solidFill>
                <a:latin typeface="Lucida Sans Unicode"/>
              </a:rPr>
              <a:t>method.</a:t>
            </a:r>
            <a:endParaRPr/>
          </a:p>
          <a:p>
            <a:pPr>
              <a:lnSpc>
                <a:spcPct val="100000"/>
              </a:lnSpc>
            </a:pPr>
            <a:r>
              <a:rPr lang="en-IN" sz="2700" b="1" dirty="0">
                <a:solidFill>
                  <a:srgbClr val="000000"/>
                </a:solidFill>
                <a:latin typeface="Lucida Sans Unicode"/>
              </a:rPr>
              <a:t>Syntax</a:t>
            </a:r>
            <a:endParaRPr/>
          </a:p>
          <a:p>
            <a:pPr>
              <a:lnSpc>
                <a:spcPct val="100000"/>
              </a:lnSpc>
            </a:pPr>
            <a:r>
              <a:rPr lang="en-IN" sz="2700" dirty="0">
                <a:solidFill>
                  <a:srgbClr val="000000"/>
                </a:solidFill>
                <a:latin typeface="Lucida Sans Unicode"/>
              </a:rPr>
              <a:t>&gt;</a:t>
            </a:r>
            <a:r>
              <a:rPr lang="en-IN" sz="2700" dirty="0" err="1">
                <a:solidFill>
                  <a:srgbClr val="000000"/>
                </a:solidFill>
                <a:latin typeface="Lucida Sans Unicode"/>
              </a:rPr>
              <a:t>db.COLLECTION_NAME.find</a:t>
            </a:r>
            <a:r>
              <a:rPr lang="en-IN" sz="2700" dirty="0">
                <a:solidFill>
                  <a:srgbClr val="000000"/>
                </a:solidFill>
                <a:latin typeface="Lucida Sans Unicode"/>
              </a:rPr>
              <a:t>()</a:t>
            </a:r>
            <a:endParaRPr/>
          </a:p>
          <a:p>
            <a:pPr>
              <a:lnSpc>
                <a:spcPct val="100000"/>
              </a:lnSpc>
            </a:pPr>
            <a:endParaRPr/>
          </a:p>
          <a:p>
            <a:pPr>
              <a:lnSpc>
                <a:spcPct val="100000"/>
              </a:lnSpc>
              <a:buSzPct val="68000"/>
              <a:buFont typeface="Wingdings 3" charset="2"/>
              <a:buChar char=""/>
            </a:pPr>
            <a:r>
              <a:rPr lang="en-IN" sz="2700" b="1" dirty="0">
                <a:solidFill>
                  <a:srgbClr val="000000"/>
                </a:solidFill>
                <a:latin typeface="Lucida Sans Unicode"/>
              </a:rPr>
              <a:t>find </a:t>
            </a:r>
            <a:r>
              <a:rPr lang="en-IN" sz="2700" dirty="0">
                <a:solidFill>
                  <a:srgbClr val="000000"/>
                </a:solidFill>
                <a:latin typeface="Lucida Sans Unicode"/>
              </a:rPr>
              <a:t>method will display all the documents in a non structured way.</a:t>
            </a:r>
            <a:endParaRPr/>
          </a:p>
          <a:p>
            <a:pPr>
              <a:lnSpc>
                <a:spcPct val="100000"/>
              </a:lnSpc>
            </a:pPr>
            <a:endParaRPr/>
          </a:p>
          <a:p>
            <a:pPr>
              <a:lnSpc>
                <a:spcPct val="100000"/>
              </a:lnSpc>
            </a:pPr>
            <a:r>
              <a:rPr lang="en-IN" sz="2700" b="1" dirty="0">
                <a:solidFill>
                  <a:srgbClr val="000000"/>
                </a:solidFill>
                <a:latin typeface="Lucida Sans Unicode"/>
              </a:rPr>
              <a:t>The pretty Method</a:t>
            </a:r>
            <a:endParaRPr/>
          </a:p>
          <a:p>
            <a:pPr>
              <a:lnSpc>
                <a:spcPct val="100000"/>
              </a:lnSpc>
              <a:buSzPct val="68000"/>
              <a:buFont typeface="Wingdings 3" charset="2"/>
              <a:buChar char=""/>
            </a:pPr>
            <a:r>
              <a:rPr lang="en-IN" sz="2700" dirty="0">
                <a:solidFill>
                  <a:srgbClr val="000000"/>
                </a:solidFill>
                <a:latin typeface="Lucida Sans Unicode"/>
              </a:rPr>
              <a:t>To display the results in a formatted way, you can use </a:t>
            </a:r>
            <a:r>
              <a:rPr lang="en-IN" sz="2700" b="1" dirty="0">
                <a:solidFill>
                  <a:srgbClr val="000000"/>
                </a:solidFill>
                <a:latin typeface="Lucida Sans Unicode"/>
              </a:rPr>
              <a:t>pretty </a:t>
            </a:r>
            <a:r>
              <a:rPr lang="en-IN" sz="2700" dirty="0">
                <a:solidFill>
                  <a:srgbClr val="000000"/>
                </a:solidFill>
                <a:latin typeface="Lucida Sans Unicode"/>
              </a:rPr>
              <a:t>method.</a:t>
            </a:r>
            <a:endParaRPr/>
          </a:p>
          <a:p>
            <a:pPr>
              <a:lnSpc>
                <a:spcPct val="100000"/>
              </a:lnSpc>
            </a:pPr>
            <a:r>
              <a:rPr lang="en-IN" sz="2700" b="1" dirty="0">
                <a:solidFill>
                  <a:srgbClr val="000000"/>
                </a:solidFill>
                <a:latin typeface="Lucida Sans Unicode"/>
              </a:rPr>
              <a:t>Syntax:</a:t>
            </a:r>
            <a:endParaRPr/>
          </a:p>
          <a:p>
            <a:pPr>
              <a:lnSpc>
                <a:spcPct val="100000"/>
              </a:lnSpc>
            </a:pPr>
            <a:r>
              <a:rPr lang="en-IN" sz="2700" dirty="0">
                <a:solidFill>
                  <a:srgbClr val="000000"/>
                </a:solidFill>
                <a:latin typeface="Lucida Sans Unicode"/>
              </a:rPr>
              <a:t>&gt;</a:t>
            </a:r>
            <a:r>
              <a:rPr lang="en-IN" sz="2700" dirty="0" err="1">
                <a:solidFill>
                  <a:srgbClr val="000000"/>
                </a:solidFill>
                <a:latin typeface="Lucida Sans Unicode"/>
              </a:rPr>
              <a:t>db.mycol.find</a:t>
            </a:r>
            <a:r>
              <a:rPr lang="en-IN" sz="2700" dirty="0">
                <a:solidFill>
                  <a:srgbClr val="000000"/>
                </a:solidFill>
                <a:latin typeface="Lucida Sans Unicode"/>
              </a:rPr>
              <a:t>().pretty()</a:t>
            </a:r>
            <a:endParaRPr/>
          </a:p>
        </p:txBody>
      </p:sp>
      <p:sp>
        <p:nvSpPr>
          <p:cNvPr id="96" name="CustomShape 2"/>
          <p:cNvSpPr/>
          <p:nvPr/>
        </p:nvSpPr>
        <p:spPr>
          <a:xfrm>
            <a:off x="0" y="0"/>
            <a:ext cx="8228880" cy="791280"/>
          </a:xfrm>
          <a:prstGeom prst="rect">
            <a:avLst/>
          </a:prstGeom>
          <a:noFill/>
          <a:ln>
            <a:noFill/>
          </a:ln>
        </p:spPr>
        <p:txBody>
          <a:bodyPr lIns="90000" tIns="45000" rIns="90000" bIns="45000" anchor="ctr"/>
          <a:lstStyle/>
          <a:p>
            <a:pPr>
              <a:lnSpc>
                <a:spcPct val="100000"/>
              </a:lnSpc>
            </a:pPr>
            <a:r>
              <a:rPr lang="en-IN" sz="4100" b="1" dirty="0">
                <a:solidFill>
                  <a:srgbClr val="464646"/>
                </a:solidFill>
                <a:latin typeface="Lucida Sans Unicode"/>
              </a:rPr>
              <a:t>The find Method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57200" y="1481400"/>
            <a:ext cx="8228880" cy="4525200"/>
          </a:xfrm>
          <a:prstGeom prst="rect">
            <a:avLst/>
          </a:prstGeom>
          <a:noFill/>
          <a:ln>
            <a:noFill/>
          </a:ln>
        </p:spPr>
        <p:txBody>
          <a:bodyPr lIns="90000" tIns="45000" rIns="90000" bIns="45000"/>
          <a:lstStyle/>
          <a:p>
            <a:pPr>
              <a:lnSpc>
                <a:spcPct val="100000"/>
              </a:lnSpc>
            </a:pPr>
            <a:r>
              <a:rPr lang="en-IN" sz="2700">
                <a:solidFill>
                  <a:srgbClr val="000000"/>
                </a:solidFill>
                <a:latin typeface="Lucida Sans Unicode"/>
              </a:rPr>
              <a:t>&gt;db.mycol.find().pretty()</a:t>
            </a:r>
            <a:endParaRPr/>
          </a:p>
          <a:p>
            <a:pPr>
              <a:lnSpc>
                <a:spcPct val="100000"/>
              </a:lnSpc>
            </a:pPr>
            <a:r>
              <a:rPr lang="en-IN" sz="2700">
                <a:solidFill>
                  <a:srgbClr val="000000"/>
                </a:solidFill>
                <a:latin typeface="Lucida Sans Unicode"/>
              </a:rPr>
              <a:t>{</a:t>
            </a:r>
            <a:endParaRPr/>
          </a:p>
          <a:p>
            <a:pPr>
              <a:lnSpc>
                <a:spcPct val="100000"/>
              </a:lnSpc>
            </a:pPr>
            <a:r>
              <a:rPr lang="en-IN" sz="2700">
                <a:solidFill>
                  <a:srgbClr val="000000"/>
                </a:solidFill>
                <a:latin typeface="Lucida Sans Unicode"/>
              </a:rPr>
              <a:t>"_id": ObjectId(7df78ad8902c),</a:t>
            </a:r>
            <a:endParaRPr/>
          </a:p>
          <a:p>
            <a:pPr>
              <a:lnSpc>
                <a:spcPct val="100000"/>
              </a:lnSpc>
            </a:pPr>
            <a:r>
              <a:rPr lang="en-IN" sz="2700">
                <a:solidFill>
                  <a:srgbClr val="000000"/>
                </a:solidFill>
                <a:latin typeface="Lucida Sans Unicode"/>
              </a:rPr>
              <a:t>"title": "MongoDB Overview",</a:t>
            </a:r>
            <a:endParaRPr/>
          </a:p>
          <a:p>
            <a:pPr>
              <a:lnSpc>
                <a:spcPct val="100000"/>
              </a:lnSpc>
            </a:pPr>
            <a:r>
              <a:rPr lang="en-IN" sz="2700">
                <a:solidFill>
                  <a:srgbClr val="000000"/>
                </a:solidFill>
                <a:latin typeface="Lucida Sans Unicode"/>
              </a:rPr>
              <a:t>"description": "MongoDB is no sql database",</a:t>
            </a:r>
            <a:endParaRPr/>
          </a:p>
          <a:p>
            <a:pPr>
              <a:lnSpc>
                <a:spcPct val="100000"/>
              </a:lnSpc>
            </a:pPr>
            <a:r>
              <a:rPr lang="en-IN" sz="2700">
                <a:solidFill>
                  <a:srgbClr val="000000"/>
                </a:solidFill>
                <a:latin typeface="Lucida Sans Unicode"/>
              </a:rPr>
              <a:t>"tags": ["m ongodb", "database", "NoSQL"],</a:t>
            </a:r>
            <a:endParaRPr/>
          </a:p>
          <a:p>
            <a:pPr>
              <a:lnSpc>
                <a:spcPct val="100000"/>
              </a:lnSpc>
            </a:pPr>
            <a:r>
              <a:rPr lang="en-IN" sz="2700">
                <a:solidFill>
                  <a:srgbClr val="000000"/>
                </a:solidFill>
                <a:latin typeface="Lucida Sans Unicode"/>
              </a:rPr>
              <a:t>"likes": "100"</a:t>
            </a:r>
            <a:endParaRPr/>
          </a:p>
          <a:p>
            <a:pPr>
              <a:lnSpc>
                <a:spcPct val="100000"/>
              </a:lnSpc>
            </a:pPr>
            <a:r>
              <a:rPr lang="en-IN" sz="2700">
                <a:solidFill>
                  <a:srgbClr val="000000"/>
                </a:solidFill>
                <a:latin typeface="Lucida Sans Unicode"/>
              </a:rPr>
              <a:t>}</a:t>
            </a:r>
            <a:endParaRPr/>
          </a:p>
        </p:txBody>
      </p:sp>
      <p:sp>
        <p:nvSpPr>
          <p:cNvPr id="98" name="CustomShape 2"/>
          <p:cNvSpPr/>
          <p:nvPr/>
        </p:nvSpPr>
        <p:spPr>
          <a:xfrm>
            <a:off x="457200" y="274680"/>
            <a:ext cx="8228880" cy="562680"/>
          </a:xfrm>
          <a:prstGeom prst="rect">
            <a:avLst/>
          </a:prstGeom>
          <a:noFill/>
          <a:ln>
            <a:noFill/>
          </a:ln>
        </p:spPr>
        <p:txBody>
          <a:bodyPr lIns="90000" tIns="45000" rIns="90000" bIns="45000" anchor="ctr"/>
          <a:lstStyle/>
          <a:p>
            <a:pPr>
              <a:lnSpc>
                <a:spcPct val="100000"/>
              </a:lnSpc>
            </a:pPr>
            <a:r>
              <a:rPr lang="en-IN" sz="4100" b="1">
                <a:solidFill>
                  <a:srgbClr val="464646"/>
                </a:solidFill>
                <a:latin typeface="Lucida Sans Unicode"/>
              </a:rPr>
              <a:t>Example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0" y="0"/>
            <a:ext cx="9144000" cy="914400"/>
          </a:xfrm>
          <a:prstGeom prst="rect">
            <a:avLst/>
          </a:prstGeom>
          <a:noFill/>
          <a:ln>
            <a:noFill/>
          </a:ln>
        </p:spPr>
        <p:txBody>
          <a:bodyPr lIns="90000" tIns="45000" rIns="90000" bIns="45000" anchor="ctr"/>
          <a:lstStyle/>
          <a:p>
            <a:pPr>
              <a:lnSpc>
                <a:spcPct val="100000"/>
              </a:lnSpc>
            </a:pPr>
            <a:r>
              <a:rPr lang="en-IN" sz="3100" b="1" dirty="0">
                <a:solidFill>
                  <a:srgbClr val="464646"/>
                </a:solidFill>
                <a:latin typeface="Lucida Sans Unicode"/>
              </a:rPr>
              <a:t>RDBMS Where Clause Equivalents in </a:t>
            </a:r>
            <a:r>
              <a:rPr lang="en-IN" sz="3100" b="1" dirty="0" err="1">
                <a:solidFill>
                  <a:srgbClr val="464646"/>
                </a:solidFill>
                <a:latin typeface="Lucida Sans Unicode"/>
              </a:rPr>
              <a:t>MongoDB</a:t>
            </a:r>
            <a:endParaRPr/>
          </a:p>
        </p:txBody>
      </p:sp>
      <p:pic>
        <p:nvPicPr>
          <p:cNvPr id="100" name="Content Placeholder 5"/>
          <p:cNvPicPr/>
          <p:nvPr/>
        </p:nvPicPr>
        <p:blipFill>
          <a:blip r:embed="rId2" cstate="print"/>
          <a:stretch>
            <a:fillRect/>
          </a:stretch>
        </p:blipFill>
        <p:spPr>
          <a:xfrm>
            <a:off x="228600" y="762000"/>
            <a:ext cx="8609760" cy="5485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Content Placeholder 3"/>
          <p:cNvPicPr/>
          <p:nvPr/>
        </p:nvPicPr>
        <p:blipFill>
          <a:blip r:embed="rId2" cstate="print"/>
          <a:stretch>
            <a:fillRect/>
          </a:stretch>
        </p:blipFill>
        <p:spPr>
          <a:xfrm>
            <a:off x="352440" y="2743200"/>
            <a:ext cx="8485920" cy="2590200"/>
          </a:xfrm>
          <a:prstGeom prst="rect">
            <a:avLst/>
          </a:prstGeom>
          <a:ln>
            <a:noFill/>
          </a:ln>
        </p:spPr>
      </p:pic>
      <p:pic>
        <p:nvPicPr>
          <p:cNvPr id="102" name="Picture 4"/>
          <p:cNvPicPr/>
          <p:nvPr/>
        </p:nvPicPr>
        <p:blipFill>
          <a:blip r:embed="rId3" cstate="print"/>
          <a:stretch>
            <a:fillRect/>
          </a:stretch>
        </p:blipFill>
        <p:spPr>
          <a:xfrm>
            <a:off x="304920" y="1405080"/>
            <a:ext cx="8381160" cy="1108800"/>
          </a:xfrm>
          <a:prstGeom prst="rect">
            <a:avLst/>
          </a:prstGeom>
          <a:ln>
            <a:noFill/>
          </a:ln>
        </p:spPr>
      </p:pic>
      <p:sp>
        <p:nvSpPr>
          <p:cNvPr id="103" name="CustomShape 1"/>
          <p:cNvSpPr/>
          <p:nvPr/>
        </p:nvSpPr>
        <p:spPr>
          <a:xfrm>
            <a:off x="457200" y="274680"/>
            <a:ext cx="8228880" cy="715320"/>
          </a:xfrm>
          <a:prstGeom prst="rect">
            <a:avLst/>
          </a:prstGeom>
          <a:noFill/>
          <a:ln>
            <a:noFill/>
          </a:ln>
        </p:spPr>
        <p:txBody>
          <a:bodyPr lIns="90000" tIns="45000" rIns="90000" bIns="45000" anchor="ctr"/>
          <a:lstStyle/>
          <a:p>
            <a:pPr>
              <a:lnSpc>
                <a:spcPct val="100000"/>
              </a:lnSpc>
            </a:pPr>
            <a:r>
              <a:rPr lang="en-IN" sz="3100" b="1">
                <a:solidFill>
                  <a:srgbClr val="464646"/>
                </a:solidFill>
                <a:latin typeface="Lucida Sans Unicode"/>
              </a:rPr>
              <a:t>RDBMS Where Clause Equivalents in MongoDB</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640800"/>
          </a:xfrm>
        </p:spPr>
        <p:txBody>
          <a:bodyPr/>
          <a:lstStyle/>
          <a:p>
            <a:r>
              <a:rPr lang="en-IN" sz="3200" b="1" dirty="0"/>
              <a:t>Example</a:t>
            </a:r>
            <a:r>
              <a:rPr lang="en-IN" sz="3200" dirty="0"/>
              <a:t> </a:t>
            </a:r>
          </a:p>
        </p:txBody>
      </p:sp>
      <p:sp>
        <p:nvSpPr>
          <p:cNvPr id="3" name="Subtitle 2"/>
          <p:cNvSpPr>
            <a:spLocks noGrp="1"/>
          </p:cNvSpPr>
          <p:nvPr>
            <p:ph type="subTitle"/>
          </p:nvPr>
        </p:nvSpPr>
        <p:spPr>
          <a:xfrm>
            <a:off x="381000" y="1066800"/>
            <a:ext cx="8305440" cy="4515000"/>
          </a:xfrm>
        </p:spPr>
        <p:txBody>
          <a:bodyPr/>
          <a:lstStyle/>
          <a:p>
            <a:r>
              <a:rPr lang="en-IN" dirty="0"/>
              <a:t>&gt; </a:t>
            </a:r>
            <a:r>
              <a:rPr lang="en-IN" sz="2800" dirty="0" err="1"/>
              <a:t>db.s.find</a:t>
            </a:r>
            <a:r>
              <a:rPr lang="en-IN" sz="2800" dirty="0"/>
              <a:t>({</a:t>
            </a:r>
            <a:r>
              <a:rPr lang="en-IN" sz="2800" dirty="0" err="1"/>
              <a:t>usn</a:t>
            </a:r>
            <a:r>
              <a:rPr lang="en-IN" sz="2800" dirty="0"/>
              <a:t>:{$gt:3}}).pretty()</a:t>
            </a:r>
          </a:p>
          <a:p>
            <a:r>
              <a:rPr lang="en-IN" sz="2800" dirty="0"/>
              <a:t>{</a:t>
            </a:r>
          </a:p>
          <a:p>
            <a:r>
              <a:rPr lang="en-IN" sz="2800" dirty="0"/>
              <a:t>	"_id" : </a:t>
            </a:r>
            <a:r>
              <a:rPr lang="en-IN" sz="2800" dirty="0" err="1"/>
              <a:t>ObjectId</a:t>
            </a:r>
            <a:r>
              <a:rPr lang="en-IN" sz="2800" dirty="0"/>
              <a:t>("59a38d9044336d19e526548f"),</a:t>
            </a:r>
          </a:p>
          <a:p>
            <a:r>
              <a:rPr lang="en-IN" sz="2800" dirty="0"/>
              <a:t>	"</a:t>
            </a:r>
            <a:r>
              <a:rPr lang="en-IN" sz="2800" dirty="0" err="1"/>
              <a:t>usn</a:t>
            </a:r>
            <a:r>
              <a:rPr lang="en-IN" sz="2800" dirty="0"/>
              <a:t>" : 4,</a:t>
            </a:r>
          </a:p>
          <a:p>
            <a:r>
              <a:rPr lang="en-IN" sz="2800" dirty="0"/>
              <a:t>	"name" : "</a:t>
            </a:r>
            <a:r>
              <a:rPr lang="en-IN" sz="2800" dirty="0" err="1"/>
              <a:t>sdf</a:t>
            </a:r>
            <a:r>
              <a:rPr lang="en-IN" sz="2800" dirty="0"/>
              <a:t>",</a:t>
            </a:r>
          </a:p>
          <a:p>
            <a:r>
              <a:rPr lang="en-IN" sz="2800" dirty="0"/>
              <a:t>	"</a:t>
            </a:r>
            <a:r>
              <a:rPr lang="en-IN" sz="2800" dirty="0" err="1"/>
              <a:t>sem</a:t>
            </a:r>
            <a:r>
              <a:rPr lang="en-IN" sz="2800" dirty="0"/>
              <a:t>" : 3,</a:t>
            </a:r>
          </a:p>
          <a:p>
            <a:r>
              <a:rPr lang="en-IN" sz="2800" dirty="0"/>
              <a:t>	"dept" : "</a:t>
            </a:r>
            <a:r>
              <a:rPr lang="en-IN" sz="2800" dirty="0" err="1"/>
              <a:t>eee</a:t>
            </a:r>
            <a:r>
              <a:rPr lang="en-IN" sz="2800" dirty="0"/>
              <a:t>",</a:t>
            </a:r>
          </a:p>
          <a:p>
            <a:r>
              <a:rPr lang="en-IN" sz="2800" dirty="0"/>
              <a:t>	"gender" : "f"</a:t>
            </a:r>
          </a:p>
          <a:p>
            <a:r>
              <a:rPr lang="en-IN" sz="2800" dirty="0"/>
              <a:t>}</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3604</Words>
  <Application>Microsoft Office PowerPoint</Application>
  <PresentationFormat>On-screen Show (4:3)</PresentationFormat>
  <Paragraphs>409</Paragraphs>
  <Slides>41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41</vt:i4>
      </vt:variant>
    </vt:vector>
  </HeadingPairs>
  <TitlesOfParts>
    <vt:vector size="48" baseType="lpstr">
      <vt:lpstr>Arial</vt:lpstr>
      <vt:lpstr>Lucida Sans Unicode</vt:lpstr>
      <vt:lpstr>StarSymbol</vt:lpstr>
      <vt:lpstr>Wingdings</vt:lpstr>
      <vt:lpstr>Wingdings 3</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vt:lpstr>
      <vt:lpstr>PowerPoint Presentation</vt:lpstr>
      <vt:lpstr>Checking 2 conditions with and without using AND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Aggregation functions (group by) in MongoDB</vt:lpstr>
      <vt:lpstr>$sum operator - sum of salary by group in MongoDB  $sum operator returns the sum of all numeric values of documents in the collection in MongoDB  </vt:lpstr>
      <vt:lpstr>Find sum of salary of all employee in collection in MongoDB</vt:lpstr>
      <vt:lpstr>How to write aggregate query with where clause in MongoDB</vt:lpstr>
      <vt:lpstr>Count() / $count</vt:lpstr>
      <vt:lpstr>Use of $count() operator to find count of all employee where salary &gt;= 2000 in collection in MongoDB.  </vt:lpstr>
      <vt:lpstr>$avg  Find average of salary of all employee with same firstName in collection in MongoDB</vt:lpstr>
      <vt:lpstr>$min and $max</vt:lpstr>
      <vt:lpstr>$first and $last</vt:lpstr>
      <vt:lpstr>Using like statement (as in sql) in MongoDB </vt:lpstr>
      <vt:lpstr>Why Sharding? </vt:lpstr>
      <vt:lpstr> Sharding in MongoDB using sharded cluster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sini</dc:creator>
  <cp:lastModifiedBy>SANJEETHA </cp:lastModifiedBy>
  <cp:revision>35</cp:revision>
  <dcterms:modified xsi:type="dcterms:W3CDTF">2021-10-22T05:39:42Z</dcterms:modified>
</cp:coreProperties>
</file>