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6" r:id="rId2"/>
    <p:sldId id="259" r:id="rId3"/>
    <p:sldId id="265" r:id="rId4"/>
    <p:sldId id="277" r:id="rId5"/>
    <p:sldId id="269" r:id="rId6"/>
    <p:sldId id="268" r:id="rId7"/>
    <p:sldId id="284" r:id="rId8"/>
    <p:sldId id="270" r:id="rId9"/>
    <p:sldId id="271" r:id="rId10"/>
    <p:sldId id="267" r:id="rId11"/>
    <p:sldId id="266" r:id="rId12"/>
    <p:sldId id="274" r:id="rId13"/>
    <p:sldId id="278" r:id="rId14"/>
    <p:sldId id="286" r:id="rId15"/>
    <p:sldId id="276" r:id="rId16"/>
    <p:sldId id="275" r:id="rId17"/>
    <p:sldId id="285" r:id="rId18"/>
    <p:sldId id="279" r:id="rId19"/>
    <p:sldId id="257" r:id="rId20"/>
    <p:sldId id="280" r:id="rId21"/>
    <p:sldId id="281" r:id="rId22"/>
    <p:sldId id="287"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37"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C1FF79-1493-4120-B74A-093B658C99A8}" type="datetimeFigureOut">
              <a:rPr lang="en-US" smtClean="0"/>
              <a:pPr/>
              <a:t>5/9/2022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02305A-8C93-422C-94EB-9F7FF29179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xfrm>
            <a:off x="685800" y="4344988"/>
            <a:ext cx="5486400" cy="4113212"/>
          </a:xfrm>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33A2C90A-54C3-41A8-AF93-0264F1887D4D}" type="datetimeFigureOut">
              <a:rPr lang="en-US" smtClean="0"/>
              <a:pPr/>
              <a:t>5/9/2022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07A659C-2FF9-4AD4-BC6E-2FCEAC6C286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A2C90A-54C3-41A8-AF93-0264F1887D4D}"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A2C90A-54C3-41A8-AF93-0264F1887D4D}"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A2C90A-54C3-41A8-AF93-0264F1887D4D}"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3A2C90A-54C3-41A8-AF93-0264F1887D4D}"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659C-2FF9-4AD4-BC6E-2FCEAC6C286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3A2C90A-54C3-41A8-AF93-0264F1887D4D}"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3A2C90A-54C3-41A8-AF93-0264F1887D4D}" type="datetimeFigureOut">
              <a:rPr lang="en-US" smtClean="0"/>
              <a:pPr/>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3A2C90A-54C3-41A8-AF93-0264F1887D4D}" type="datetimeFigureOut">
              <a:rPr lang="en-US" smtClean="0"/>
              <a:pPr/>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3A2C90A-54C3-41A8-AF93-0264F1887D4D}" type="datetimeFigureOut">
              <a:rPr lang="en-US" smtClean="0"/>
              <a:pPr/>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A659C-2FF9-4AD4-BC6E-2FCEAC6C286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3A2C90A-54C3-41A8-AF93-0264F1887D4D}"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3A2C90A-54C3-41A8-AF93-0264F1887D4D}"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A659C-2FF9-4AD4-BC6E-2FCEAC6C286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3A2C90A-54C3-41A8-AF93-0264F1887D4D}" type="datetimeFigureOut">
              <a:rPr lang="en-US" smtClean="0"/>
              <a:pPr/>
              <a:t>5/9/2022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07A659C-2FF9-4AD4-BC6E-2FCEAC6C286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Global_Objects/Object/create" TargetMode="Externa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839402"/>
            <a:ext cx="7391400" cy="1828800"/>
          </a:xfrm>
        </p:spPr>
        <p:txBody>
          <a:bodyPr>
            <a:normAutofit fontScale="90000"/>
          </a:bodyPr>
          <a:lstStyle/>
          <a:p>
            <a:pPr algn="ctr"/>
            <a:r>
              <a:rPr lang="en-US" dirty="0" smtClean="0"/>
              <a:t>Java Script objects</a:t>
            </a:r>
            <a:br>
              <a:rPr lang="en-US" dirty="0" smtClean="0"/>
            </a:br>
            <a:r>
              <a:rPr lang="en-US" dirty="0" smtClean="0"/>
              <a:t>and </a:t>
            </a:r>
            <a:br>
              <a:rPr lang="en-US" dirty="0" smtClean="0"/>
            </a:br>
            <a:r>
              <a:rPr lang="en-US" dirty="0" smtClean="0"/>
              <a:t>Prototypes</a:t>
            </a:r>
            <a:endParaRPr lang="en-US" dirty="0"/>
          </a:p>
        </p:txBody>
      </p:sp>
      <p:pic>
        <p:nvPicPr>
          <p:cNvPr id="5" name="Picture 4" descr="js.jpg"/>
          <p:cNvPicPr>
            <a:picLocks noChangeAspect="1"/>
          </p:cNvPicPr>
          <p:nvPr/>
        </p:nvPicPr>
        <p:blipFill>
          <a:blip r:embed="rId2"/>
          <a:stretch>
            <a:fillRect/>
          </a:stretch>
        </p:blipFill>
        <p:spPr>
          <a:xfrm>
            <a:off x="4038600" y="914400"/>
            <a:ext cx="1554480" cy="155448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668202"/>
            <a:ext cx="3114675" cy="14668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Autofit/>
          </a:bodyPr>
          <a:lstStyle/>
          <a:p>
            <a:r>
              <a:rPr lang="en-US" sz="3200" dirty="0" smtClean="0"/>
              <a:t>Adding of two numbers-constructor version</a:t>
            </a:r>
            <a:endParaRPr lang="en-US" sz="3200" dirty="0"/>
          </a:p>
        </p:txBody>
      </p:sp>
      <p:graphicFrame>
        <p:nvGraphicFramePr>
          <p:cNvPr id="4" name="Table 3"/>
          <p:cNvGraphicFramePr>
            <a:graphicFrameLocks noGrp="1"/>
          </p:cNvGraphicFramePr>
          <p:nvPr/>
        </p:nvGraphicFramePr>
        <p:xfrm>
          <a:off x="1524000" y="1066800"/>
          <a:ext cx="6705600" cy="548640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tblGrid>
              <a:tr h="5486400">
                <a:tc>
                  <a:txBody>
                    <a:bodyPr/>
                    <a:lstStyle/>
                    <a:p>
                      <a:r>
                        <a:rPr lang="en-US" baseline="0" dirty="0" smtClean="0">
                          <a:solidFill>
                            <a:schemeClr val="accent3">
                              <a:lumMod val="75000"/>
                            </a:schemeClr>
                          </a:solidFill>
                        </a:rPr>
                        <a:t>Passing without parameters</a:t>
                      </a:r>
                      <a:endParaRPr lang="en-US" dirty="0">
                        <a:solidFill>
                          <a:schemeClr val="accent3">
                            <a:lumMod val="75000"/>
                          </a:schemeClr>
                        </a:solidFill>
                      </a:endParaRPr>
                    </a:p>
                  </a:txBody>
                  <a:tcPr>
                    <a:solidFill>
                      <a:schemeClr val="accent6">
                        <a:lumMod val="40000"/>
                        <a:lumOff val="60000"/>
                        <a:alpha val="99000"/>
                      </a:schemeClr>
                    </a:solidFill>
                  </a:tcPr>
                </a:tc>
                <a:tc>
                  <a:txBody>
                    <a:bodyPr/>
                    <a:lstStyle/>
                    <a:p>
                      <a:r>
                        <a:rPr kumimoji="0" lang="en-US" b="1" kern="1200" baseline="0" dirty="0" smtClean="0">
                          <a:solidFill>
                            <a:schemeClr val="accent3">
                              <a:lumMod val="75000"/>
                            </a:schemeClr>
                          </a:solidFill>
                          <a:latin typeface="+mn-lt"/>
                          <a:ea typeface="+mn-ea"/>
                          <a:cs typeface="+mn-cs"/>
                        </a:rPr>
                        <a:t>Passing  with parameters</a:t>
                      </a:r>
                    </a:p>
                  </a:txBody>
                  <a:tcPr>
                    <a:solidFill>
                      <a:schemeClr val="accent6">
                        <a:lumMod val="40000"/>
                        <a:lumOff val="60000"/>
                        <a:alpha val="99000"/>
                      </a:schemeClr>
                    </a:solidFill>
                  </a:tcPr>
                </a:tc>
                <a:extLst>
                  <a:ext uri="{0D108BD9-81ED-4DB2-BD59-A6C34878D82A}">
                    <a16:rowId xmlns:a16="http://schemas.microsoft.com/office/drawing/2014/main" val="10000"/>
                  </a:ext>
                </a:extLst>
              </a:tr>
            </a:tbl>
          </a:graphicData>
        </a:graphic>
      </p:graphicFrame>
      <p:pic>
        <p:nvPicPr>
          <p:cNvPr id="2050" name="Picture 2"/>
          <p:cNvPicPr>
            <a:picLocks noChangeAspect="1" noChangeArrowheads="1"/>
          </p:cNvPicPr>
          <p:nvPr/>
        </p:nvPicPr>
        <p:blipFill>
          <a:blip r:embed="rId2"/>
          <a:srcRect/>
          <a:stretch>
            <a:fillRect/>
          </a:stretch>
        </p:blipFill>
        <p:spPr bwMode="auto">
          <a:xfrm>
            <a:off x="1752600" y="1447800"/>
            <a:ext cx="3038475" cy="16097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600200" y="3124200"/>
            <a:ext cx="3238500" cy="4000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4953000" y="1447800"/>
            <a:ext cx="3009900" cy="1590675"/>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4953000" y="3124200"/>
            <a:ext cx="3048000" cy="381000"/>
          </a:xfrm>
          <a:prstGeom prst="rect">
            <a:avLst/>
          </a:prstGeom>
          <a:noFill/>
          <a:ln w="9525">
            <a:noFill/>
            <a:miter lim="800000"/>
            <a:headEnd/>
            <a:tailEnd/>
          </a:ln>
          <a:effectLst/>
        </p:spPr>
      </p:pic>
      <p:sp>
        <p:nvSpPr>
          <p:cNvPr id="9" name="Title 1"/>
          <p:cNvSpPr txBox="1">
            <a:spLocks/>
          </p:cNvSpPr>
          <p:nvPr/>
        </p:nvSpPr>
        <p:spPr>
          <a:xfrm>
            <a:off x="1295400" y="3657600"/>
            <a:ext cx="7498080" cy="639762"/>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Adding of two numbers-Literal version</a:t>
            </a:r>
            <a:endParaRPr kumimoji="0" lang="en-US"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pic>
        <p:nvPicPr>
          <p:cNvPr id="2054" name="Picture 6"/>
          <p:cNvPicPr>
            <a:picLocks noChangeAspect="1" noChangeArrowheads="1"/>
          </p:cNvPicPr>
          <p:nvPr/>
        </p:nvPicPr>
        <p:blipFill>
          <a:blip r:embed="rId6"/>
          <a:srcRect/>
          <a:stretch>
            <a:fillRect/>
          </a:stretch>
        </p:blipFill>
        <p:spPr bwMode="auto">
          <a:xfrm>
            <a:off x="5029200" y="4267200"/>
            <a:ext cx="3000375" cy="1228725"/>
          </a:xfrm>
          <a:prstGeom prst="rect">
            <a:avLst/>
          </a:prstGeom>
          <a:noFill/>
          <a:ln w="9525">
            <a:noFill/>
            <a:miter lim="800000"/>
            <a:headEnd/>
            <a:tailEnd/>
          </a:ln>
          <a:effectLst/>
        </p:spPr>
      </p:pic>
      <p:pic>
        <p:nvPicPr>
          <p:cNvPr id="2055" name="Picture 7"/>
          <p:cNvPicPr>
            <a:picLocks noChangeAspect="1" noChangeArrowheads="1"/>
          </p:cNvPicPr>
          <p:nvPr/>
        </p:nvPicPr>
        <p:blipFill>
          <a:blip r:embed="rId7"/>
          <a:srcRect/>
          <a:stretch>
            <a:fillRect/>
          </a:stretch>
        </p:blipFill>
        <p:spPr bwMode="auto">
          <a:xfrm>
            <a:off x="1676400" y="4267200"/>
            <a:ext cx="3067050" cy="1590675"/>
          </a:xfrm>
          <a:prstGeom prst="rect">
            <a:avLst/>
          </a:prstGeom>
          <a:noFill/>
          <a:ln w="9525">
            <a:noFill/>
            <a:miter lim="800000"/>
            <a:headEnd/>
            <a:tailEnd/>
          </a:ln>
          <a:effectLst/>
        </p:spPr>
      </p:pic>
      <p:pic>
        <p:nvPicPr>
          <p:cNvPr id="2056" name="Picture 8"/>
          <p:cNvPicPr>
            <a:picLocks noChangeAspect="1" noChangeArrowheads="1"/>
          </p:cNvPicPr>
          <p:nvPr/>
        </p:nvPicPr>
        <p:blipFill>
          <a:blip r:embed="rId8"/>
          <a:srcRect/>
          <a:stretch>
            <a:fillRect/>
          </a:stretch>
        </p:blipFill>
        <p:spPr bwMode="auto">
          <a:xfrm>
            <a:off x="5181600" y="5715000"/>
            <a:ext cx="2171700" cy="247650"/>
          </a:xfrm>
          <a:prstGeom prst="rect">
            <a:avLst/>
          </a:prstGeom>
          <a:noFill/>
          <a:ln w="9525">
            <a:noFill/>
            <a:miter lim="800000"/>
            <a:headEnd/>
            <a:tailEnd/>
          </a:ln>
          <a:effectLst/>
        </p:spPr>
      </p:pic>
      <p:pic>
        <p:nvPicPr>
          <p:cNvPr id="2057" name="Picture 9"/>
          <p:cNvPicPr>
            <a:picLocks noChangeAspect="1" noChangeArrowheads="1"/>
          </p:cNvPicPr>
          <p:nvPr/>
        </p:nvPicPr>
        <p:blipFill>
          <a:blip r:embed="rId9"/>
          <a:srcRect/>
          <a:stretch>
            <a:fillRect/>
          </a:stretch>
        </p:blipFill>
        <p:spPr bwMode="auto">
          <a:xfrm>
            <a:off x="1981200" y="6019800"/>
            <a:ext cx="1914525" cy="23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Differences:</a:t>
            </a:r>
            <a:br>
              <a:rPr lang="en-US" b="1" dirty="0" smtClean="0"/>
            </a:br>
            <a:endParaRPr lang="en-US" dirty="0"/>
          </a:p>
        </p:txBody>
      </p:sp>
      <p:sp>
        <p:nvSpPr>
          <p:cNvPr id="3" name="Content Placeholder 2"/>
          <p:cNvSpPr>
            <a:spLocks noGrp="1"/>
          </p:cNvSpPr>
          <p:nvPr>
            <p:ph idx="1"/>
          </p:nvPr>
        </p:nvSpPr>
        <p:spPr>
          <a:xfrm>
            <a:off x="1371600" y="1143000"/>
            <a:ext cx="7498080" cy="5029200"/>
          </a:xfrm>
        </p:spPr>
        <p:txBody>
          <a:bodyPr>
            <a:normAutofit fontScale="77500" lnSpcReduction="20000"/>
          </a:bodyPr>
          <a:lstStyle/>
          <a:p>
            <a:pPr algn="just"/>
            <a:r>
              <a:rPr lang="en-US" dirty="0" smtClean="0"/>
              <a:t>The constructor object has its properties and methods defined with the keyword 'this' in front of it, whereas the literal version does not.</a:t>
            </a:r>
          </a:p>
          <a:p>
            <a:pPr algn="just"/>
            <a:r>
              <a:rPr lang="en-US" dirty="0" smtClean="0"/>
              <a:t>In the constructor object the properties/methods have their 'values' defined after an equal sign '=' whereas in the literal version, they are defined after a colon ':'.</a:t>
            </a:r>
          </a:p>
          <a:p>
            <a:pPr algn="just"/>
            <a:r>
              <a:rPr lang="en-US" dirty="0" smtClean="0"/>
              <a:t>The constructor function can have (optional) semi-colons ';' at the end of each property/method declaration whereas in the literal version if you have more than one property or method, they MUST be separated with a comma ',' and they CANNOT have semi-colons after them, otherwise JavaScript will return an error.</a:t>
            </a:r>
          </a:p>
          <a:p>
            <a:pPr algn="just"/>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36216"/>
          </a:xfrm>
        </p:spPr>
        <p:txBody>
          <a:bodyPr>
            <a:normAutofit/>
          </a:bodyPr>
          <a:lstStyle/>
          <a:p>
            <a:r>
              <a:rPr lang="en-US" dirty="0" smtClean="0"/>
              <a:t>JavaScript Prototype</a:t>
            </a:r>
            <a:endParaRPr lang="en-US" dirty="0"/>
          </a:p>
        </p:txBody>
      </p:sp>
      <p:sp>
        <p:nvSpPr>
          <p:cNvPr id="3" name="Content Placeholder 2"/>
          <p:cNvSpPr>
            <a:spLocks noGrp="1"/>
          </p:cNvSpPr>
          <p:nvPr>
            <p:ph idx="1"/>
          </p:nvPr>
        </p:nvSpPr>
        <p:spPr>
          <a:xfrm>
            <a:off x="1435608" y="1219200"/>
            <a:ext cx="7498080" cy="2743200"/>
          </a:xfrm>
        </p:spPr>
        <p:txBody>
          <a:bodyPr>
            <a:normAutofit fontScale="77500" lnSpcReduction="20000"/>
          </a:bodyPr>
          <a:lstStyle/>
          <a:p>
            <a:pPr algn="just"/>
            <a:r>
              <a:rPr lang="en-US" sz="2600" dirty="0" smtClean="0"/>
              <a:t>Every JavaScript function has a prototype property (this property is empty by default), and you attach properties and methods on this prototype property when you want to implement inheritance.</a:t>
            </a:r>
          </a:p>
          <a:p>
            <a:pPr algn="just"/>
            <a:r>
              <a:rPr lang="en-US" sz="2600" dirty="0" smtClean="0"/>
              <a:t>The prototype property is used primarily for inheritance; you add methods and properties on a function’s prototype property to make those methods and properties available to instances of that function.</a:t>
            </a:r>
          </a:p>
          <a:p>
            <a:pPr algn="just"/>
            <a:r>
              <a:rPr lang="en-US" sz="2600" dirty="0"/>
              <a:t>Every object which is created using literal syntax or constructor syntax with the new keyword, includes __proto__ property that points to prototype object of a function that created this object.</a:t>
            </a:r>
            <a:endParaRPr lang="en-IN" sz="2600" dirty="0"/>
          </a:p>
          <a:p>
            <a:pPr algn="just"/>
            <a:endParaRPr lang="en-US" dirty="0"/>
          </a:p>
        </p:txBody>
      </p:sp>
      <p:pic>
        <p:nvPicPr>
          <p:cNvPr id="4" name="Picture 3"/>
          <p:cNvPicPr>
            <a:picLocks noChangeAspect="1"/>
          </p:cNvPicPr>
          <p:nvPr/>
        </p:nvPicPr>
        <p:blipFill>
          <a:blip r:embed="rId2"/>
          <a:stretch>
            <a:fillRect/>
          </a:stretch>
        </p:blipFill>
        <p:spPr>
          <a:xfrm>
            <a:off x="5105400" y="3990975"/>
            <a:ext cx="3733800" cy="2069307"/>
          </a:xfrm>
          <a:prstGeom prst="rect">
            <a:avLst/>
          </a:prstGeom>
        </p:spPr>
      </p:pic>
      <p:pic>
        <p:nvPicPr>
          <p:cNvPr id="6" name="Picture 5"/>
          <p:cNvPicPr>
            <a:picLocks noChangeAspect="1"/>
          </p:cNvPicPr>
          <p:nvPr/>
        </p:nvPicPr>
        <p:blipFill>
          <a:blip r:embed="rId3"/>
          <a:stretch>
            <a:fillRect/>
          </a:stretch>
        </p:blipFill>
        <p:spPr>
          <a:xfrm>
            <a:off x="1676400" y="4058839"/>
            <a:ext cx="3124200" cy="1122761"/>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1714500" y="5289946"/>
            <a:ext cx="4381500" cy="1447800"/>
          </a:xfrm>
          <a:prstGeom prst="rect">
            <a:avLst/>
          </a:prstGeom>
          <a:ln>
            <a:solidFill>
              <a:schemeClr val="accent1"/>
            </a:solidFill>
          </a:ln>
        </p:spPr>
      </p:pic>
      <p:sp>
        <p:nvSpPr>
          <p:cNvPr id="8" name="Rectangle 1"/>
          <p:cNvSpPr>
            <a:spLocks noChangeArrowheads="1"/>
          </p:cNvSpPr>
          <p:nvPr/>
        </p:nvSpPr>
        <p:spPr bwMode="auto">
          <a:xfrm>
            <a:off x="6228588" y="6088857"/>
            <a:ext cx="274320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smtClean="0">
                <a:ln>
                  <a:noFill/>
                </a:ln>
                <a:solidFill>
                  <a:schemeClr val="tx1"/>
                </a:solidFill>
                <a:effectLst/>
                <a:latin typeface="EB Garamond"/>
              </a:rPr>
              <a:t>Note: </a:t>
            </a:r>
            <a:r>
              <a:rPr kumimoji="0" lang="en-US" altLang="en-US" sz="1200" b="0" i="1" u="none" strike="noStrike" cap="none" normalizeH="0" baseline="0" dirty="0" smtClean="0">
                <a:ln>
                  <a:noFill/>
                </a:ln>
                <a:solidFill>
                  <a:srgbClr val="000000"/>
                </a:solidFill>
                <a:effectLst/>
                <a:latin typeface="Roboto Mono"/>
              </a:rPr>
              <a:t>__proto__</a:t>
            </a:r>
            <a:r>
              <a:rPr kumimoji="0" lang="en-US" altLang="en-US" sz="1200" b="0" i="1" u="none" strike="noStrike" cap="none" normalizeH="0" baseline="0" dirty="0" smtClean="0">
                <a:ln>
                  <a:noFill/>
                </a:ln>
                <a:solidFill>
                  <a:schemeClr val="tx1"/>
                </a:solidFill>
                <a:effectLst/>
                <a:latin typeface="EB Garamond"/>
              </a:rPr>
              <a:t> is deprecated,  In production code </a:t>
            </a:r>
            <a:r>
              <a:rPr kumimoji="0" lang="en-US" altLang="en-US" sz="1200" b="0" i="1" u="none" strike="noStrike" cap="none" normalizeH="0" baseline="0" dirty="0" err="1" smtClean="0">
                <a:ln>
                  <a:noFill/>
                </a:ln>
                <a:solidFill>
                  <a:srgbClr val="33805B"/>
                </a:solidFill>
                <a:effectLst/>
                <a:latin typeface="EB Garamond"/>
                <a:hlinkClick r:id="rId5"/>
              </a:rPr>
              <a:t>Object.create</a:t>
            </a:r>
            <a:r>
              <a:rPr kumimoji="0" lang="en-US" altLang="en-US" sz="1200" b="0" i="1" u="none" strike="noStrike" cap="none" normalizeH="0" baseline="0" dirty="0" smtClean="0">
                <a:ln>
                  <a:noFill/>
                </a:ln>
                <a:solidFill>
                  <a:srgbClr val="33805B"/>
                </a:solidFill>
                <a:effectLst/>
                <a:latin typeface="EB Garamond"/>
                <a:hlinkClick r:id="rId5"/>
              </a:rPr>
              <a:t>()</a:t>
            </a:r>
            <a:r>
              <a:rPr kumimoji="0" lang="en-US" altLang="en-US" sz="1200" b="0" i="1" u="none" strike="noStrike" cap="none" normalizeH="0" baseline="0" dirty="0" smtClean="0">
                <a:ln>
                  <a:noFill/>
                </a:ln>
                <a:solidFill>
                  <a:schemeClr val="tx1"/>
                </a:solidFill>
                <a:effectLst/>
                <a:latin typeface="EB Garamond"/>
              </a:rPr>
              <a:t> is recommended.</a:t>
            </a:r>
            <a:r>
              <a:rPr kumimoji="0" lang="en-US" altLang="en-US" sz="100" b="0" i="0" u="none" strike="noStrike" cap="none" normalizeH="0" baseline="0" dirty="0" smtClean="0">
                <a:ln>
                  <a:noFill/>
                </a:ln>
                <a:solidFill>
                  <a:schemeClr val="tx1"/>
                </a:solidFill>
                <a:effectLst/>
              </a:rPr>
              <a:t> </a:t>
            </a:r>
            <a:endParaRPr kumimoji="0" lang="en-US" altLang="en-US" sz="105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p:txBody>
          <a:bodyPr/>
          <a:lstStyle/>
          <a:p>
            <a:r>
              <a:rPr lang="en-US" dirty="0"/>
              <a:t>Functions and prototypes</a:t>
            </a:r>
          </a:p>
        </p:txBody>
      </p:sp>
      <p:sp>
        <p:nvSpPr>
          <p:cNvPr id="946179" name="Rectangle 3"/>
          <p:cNvSpPr>
            <a:spLocks noGrp="1" noChangeArrowheads="1"/>
          </p:cNvSpPr>
          <p:nvPr>
            <p:ph type="body" idx="1"/>
          </p:nvPr>
        </p:nvSpPr>
        <p:spPr>
          <a:xfrm>
            <a:off x="1445133" y="1295400"/>
            <a:ext cx="7498080" cy="2518568"/>
          </a:xfrm>
        </p:spPr>
        <p:txBody>
          <a:bodyPr>
            <a:normAutofit/>
          </a:bodyPr>
          <a:lstStyle/>
          <a:p>
            <a:pPr algn="just"/>
            <a:r>
              <a:rPr lang="en-US" sz="1600" dirty="0"/>
              <a:t>The prototype is an object that is associated with every functions and objects by default in JavaScript, where function's prototype property is accessible and modifiable and object's prototype property (aka attribute) is not visible.</a:t>
            </a:r>
          </a:p>
          <a:p>
            <a:pPr algn="just"/>
            <a:r>
              <a:rPr lang="en-US" sz="1800" dirty="0"/>
              <a:t>The prototype object is special type of enumerable object to which additional properties can be attached to it which will be shared across all the instances of it's constructor function.</a:t>
            </a:r>
          </a:p>
          <a:p>
            <a:pPr algn="just"/>
            <a:r>
              <a:rPr lang="en-US" sz="1800" dirty="0"/>
              <a:t>So, use prototype property of a function in the above example in order to have age properties across all the objects as shown below.</a:t>
            </a:r>
          </a:p>
          <a:p>
            <a:pPr lvl="1">
              <a:lnSpc>
                <a:spcPct val="80000"/>
              </a:lnSpc>
              <a:buFont typeface="Wingdings" pitchFamily="2" charset="2"/>
              <a:buNone/>
            </a:pPr>
            <a:endParaRPr lang="en-US" dirty="0">
              <a:latin typeface="Consolas" pitchFamily="49" charset="0"/>
            </a:endParaRPr>
          </a:p>
        </p:txBody>
      </p:sp>
      <p:pic>
        <p:nvPicPr>
          <p:cNvPr id="2" name="Picture 1"/>
          <p:cNvPicPr>
            <a:picLocks noChangeAspect="1"/>
          </p:cNvPicPr>
          <p:nvPr/>
        </p:nvPicPr>
        <p:blipFill>
          <a:blip r:embed="rId2"/>
          <a:stretch>
            <a:fillRect/>
          </a:stretch>
        </p:blipFill>
        <p:spPr>
          <a:xfrm>
            <a:off x="1714691" y="3886200"/>
            <a:ext cx="3200400" cy="1865313"/>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5105400" y="3813968"/>
            <a:ext cx="3505200" cy="2009775"/>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5124450" y="6013054"/>
            <a:ext cx="3467100" cy="457200"/>
          </a:xfrm>
          <a:prstGeom prst="rect">
            <a:avLst/>
          </a:prstGeom>
          <a:ln>
            <a:solidFill>
              <a:schemeClr val="accent1"/>
            </a:solidFill>
          </a:ln>
        </p:spPr>
      </p:pic>
      <p:cxnSp>
        <p:nvCxnSpPr>
          <p:cNvPr id="6" name="Straight Arrow Connector 5"/>
          <p:cNvCxnSpPr/>
          <p:nvPr/>
        </p:nvCxnSpPr>
        <p:spPr>
          <a:xfrm flipV="1">
            <a:off x="6096000" y="4876800"/>
            <a:ext cx="381000"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IN" b="1" dirty="0" smtClean="0">
                <a:effectLst/>
              </a:rPr>
              <a:t/>
            </a:r>
            <a:br>
              <a:rPr lang="en-IN" b="1" dirty="0" smtClean="0">
                <a:effectLst/>
              </a:rPr>
            </a:br>
            <a:r>
              <a:rPr lang="en-IN" b="1" dirty="0" smtClean="0">
                <a:effectLst/>
              </a:rPr>
              <a:t>Prototype </a:t>
            </a:r>
            <a:r>
              <a:rPr lang="en-IN" b="1" dirty="0">
                <a:effectLst/>
              </a:rPr>
              <a:t>chain</a:t>
            </a:r>
            <a:br>
              <a:rPr lang="en-IN" b="1" dirty="0">
                <a:effectLst/>
              </a:rPr>
            </a:br>
            <a:endParaRPr lang="en-IN" dirty="0"/>
          </a:p>
        </p:txBody>
      </p:sp>
      <p:sp>
        <p:nvSpPr>
          <p:cNvPr id="3" name="Content Placeholder 2"/>
          <p:cNvSpPr>
            <a:spLocks noGrp="1"/>
          </p:cNvSpPr>
          <p:nvPr>
            <p:ph idx="1"/>
          </p:nvPr>
        </p:nvSpPr>
        <p:spPr>
          <a:xfrm>
            <a:off x="1435608" y="914400"/>
            <a:ext cx="7498080" cy="1447800"/>
          </a:xfrm>
        </p:spPr>
        <p:txBody>
          <a:bodyPr>
            <a:normAutofit/>
          </a:bodyPr>
          <a:lstStyle/>
          <a:p>
            <a:r>
              <a:rPr lang="en-US" sz="1600" dirty="0"/>
              <a:t>An Object has a prototype</a:t>
            </a:r>
            <a:r>
              <a:rPr lang="en-US" sz="1600" dirty="0" smtClean="0"/>
              <a:t>.  </a:t>
            </a:r>
            <a:r>
              <a:rPr lang="en-US" sz="1600" dirty="0"/>
              <a:t>A prototype is also an object. Hence Even it may have its own prototype object. This is referred to as </a:t>
            </a:r>
            <a:r>
              <a:rPr lang="en-US" sz="1600" b="1" dirty="0"/>
              <a:t>prototype </a:t>
            </a:r>
            <a:r>
              <a:rPr lang="en-US" sz="1600" b="1" dirty="0" smtClean="0"/>
              <a:t>chain.</a:t>
            </a:r>
          </a:p>
          <a:p>
            <a:pPr algn="just"/>
            <a:r>
              <a:rPr lang="en-US" sz="1600" dirty="0"/>
              <a:t>The following example creates a person object from the Person constructor function. In such a case the &lt;</a:t>
            </a:r>
            <a:r>
              <a:rPr lang="en-US" sz="1600" dirty="0" err="1"/>
              <a:t>functionName</a:t>
            </a:r>
            <a:r>
              <a:rPr lang="en-US" sz="1600" dirty="0"/>
              <a:t>&gt;.prototype i.e. </a:t>
            </a:r>
            <a:r>
              <a:rPr lang="en-US" sz="1600" dirty="0" err="1"/>
              <a:t>Person.prototype</a:t>
            </a:r>
            <a:r>
              <a:rPr lang="en-US" sz="1600" dirty="0"/>
              <a:t> becomes the Prototype of the newly created person object.</a:t>
            </a:r>
            <a:endParaRPr lang="en-IN" sz="1600" dirty="0"/>
          </a:p>
        </p:txBody>
      </p:sp>
      <p:pic>
        <p:nvPicPr>
          <p:cNvPr id="5" name="Picture 4"/>
          <p:cNvPicPr>
            <a:picLocks noChangeAspect="1"/>
          </p:cNvPicPr>
          <p:nvPr/>
        </p:nvPicPr>
        <p:blipFill>
          <a:blip r:embed="rId2"/>
          <a:stretch>
            <a:fillRect/>
          </a:stretch>
        </p:blipFill>
        <p:spPr>
          <a:xfrm>
            <a:off x="1445133" y="3200400"/>
            <a:ext cx="2057400" cy="1752600"/>
          </a:xfrm>
          <a:prstGeom prst="rect">
            <a:avLst/>
          </a:prstGeom>
        </p:spPr>
      </p:pic>
      <p:pic>
        <p:nvPicPr>
          <p:cNvPr id="6" name="Picture 5"/>
          <p:cNvPicPr>
            <a:picLocks noChangeAspect="1"/>
          </p:cNvPicPr>
          <p:nvPr/>
        </p:nvPicPr>
        <p:blipFill>
          <a:blip r:embed="rId3"/>
          <a:stretch>
            <a:fillRect/>
          </a:stretch>
        </p:blipFill>
        <p:spPr>
          <a:xfrm>
            <a:off x="3810000" y="2438399"/>
            <a:ext cx="5123688" cy="3962401"/>
          </a:xfrm>
          <a:prstGeom prst="rect">
            <a:avLst/>
          </a:prstGeom>
        </p:spPr>
      </p:pic>
    </p:spTree>
    <p:extLst>
      <p:ext uri="{BB962C8B-B14F-4D97-AF65-F5344CB8AC3E}">
        <p14:creationId xmlns:p14="http://schemas.microsoft.com/office/powerpoint/2010/main" val="619747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This example demonstrates the prototype chain of an object’s prototype:</a:t>
            </a:r>
            <a:endParaRPr lang="en-US" sz="3200" dirty="0"/>
          </a:p>
        </p:txBody>
      </p:sp>
      <p:sp>
        <p:nvSpPr>
          <p:cNvPr id="3" name="Content Placeholder 2"/>
          <p:cNvSpPr>
            <a:spLocks noGrp="1"/>
          </p:cNvSpPr>
          <p:nvPr>
            <p:ph idx="1"/>
          </p:nvPr>
        </p:nvSpPr>
        <p:spPr>
          <a:xfrm>
            <a:off x="4724400" y="1447800"/>
            <a:ext cx="4209288" cy="4800600"/>
          </a:xfrm>
        </p:spPr>
        <p:txBody>
          <a:bodyPr>
            <a:normAutofit/>
          </a:bodyPr>
          <a:lstStyle/>
          <a:p>
            <a:pPr algn="just"/>
            <a:r>
              <a:rPr lang="en-US" sz="1600" dirty="0" smtClean="0"/>
              <a:t>To find the name property, the search will begin directly on the </a:t>
            </a:r>
            <a:r>
              <a:rPr lang="en-US" sz="1600" dirty="0" err="1" smtClean="0"/>
              <a:t>myFriends</a:t>
            </a:r>
            <a:r>
              <a:rPr lang="en-US" sz="1600" dirty="0" smtClean="0"/>
              <a:t> object and will immediately find the name property because we defined the property name on the </a:t>
            </a:r>
            <a:r>
              <a:rPr lang="en-US" sz="1600" dirty="0" err="1" smtClean="0"/>
              <a:t>myFriend</a:t>
            </a:r>
            <a:r>
              <a:rPr lang="en-US" sz="1600" dirty="0" smtClean="0"/>
              <a:t> object. This could be thought of as a prototype chain with one link.</a:t>
            </a:r>
          </a:p>
          <a:p>
            <a:pPr algn="just"/>
            <a:r>
              <a:rPr lang="en-US" sz="1600" dirty="0" smtClean="0"/>
              <a:t>In this example, the search for the </a:t>
            </a:r>
            <a:r>
              <a:rPr lang="en-US" sz="1600" dirty="0" err="1" smtClean="0"/>
              <a:t>toString</a:t>
            </a:r>
            <a:r>
              <a:rPr lang="en-US" sz="1600" dirty="0" smtClean="0"/>
              <a:t>() method will also begin on the </a:t>
            </a:r>
            <a:r>
              <a:rPr lang="en-US" sz="1600" dirty="0" err="1" smtClean="0"/>
              <a:t>myFriends</a:t>
            </a:r>
            <a:r>
              <a:rPr lang="en-US" sz="1600" dirty="0" smtClean="0"/>
              <a:t>’ object, but because we never created a </a:t>
            </a:r>
            <a:r>
              <a:rPr lang="en-US" sz="1600" dirty="0" err="1" smtClean="0"/>
              <a:t>toString</a:t>
            </a:r>
            <a:r>
              <a:rPr lang="en-US" sz="1600" dirty="0" smtClean="0"/>
              <a:t> method on the </a:t>
            </a:r>
            <a:r>
              <a:rPr lang="en-US" sz="1600" dirty="0" err="1" smtClean="0"/>
              <a:t>myFriends</a:t>
            </a:r>
            <a:r>
              <a:rPr lang="en-US" sz="1600" dirty="0" smtClean="0"/>
              <a:t> object, the compiler will then search for it on the </a:t>
            </a:r>
            <a:r>
              <a:rPr lang="en-US" sz="1600" dirty="0" err="1" smtClean="0"/>
              <a:t>myFriends</a:t>
            </a:r>
            <a:r>
              <a:rPr lang="en-US" sz="1600" dirty="0" smtClean="0"/>
              <a:t> prototype (the object which it inherited its properties from).​​</a:t>
            </a:r>
          </a:p>
          <a:p>
            <a:pPr algn="just"/>
            <a:r>
              <a:rPr lang="en-US" sz="1600" dirty="0" smtClean="0"/>
              <a:t>And since all objects created with the object literal inherits from </a:t>
            </a:r>
            <a:r>
              <a:rPr lang="en-US" sz="1600" dirty="0" err="1" smtClean="0"/>
              <a:t>Object.prototype</a:t>
            </a:r>
            <a:r>
              <a:rPr lang="en-US" sz="1600" dirty="0" smtClean="0"/>
              <a:t>, the </a:t>
            </a:r>
            <a:r>
              <a:rPr lang="en-US" sz="1600" dirty="0" err="1" smtClean="0"/>
              <a:t>toString</a:t>
            </a:r>
            <a:r>
              <a:rPr lang="en-US" sz="1600" dirty="0" smtClean="0"/>
              <a:t> method will be found on </a:t>
            </a:r>
            <a:r>
              <a:rPr lang="en-US" sz="1600" dirty="0" err="1" smtClean="0"/>
              <a:t>Object.prototype</a:t>
            </a:r>
            <a:r>
              <a:rPr lang="en-US" sz="1600" dirty="0" smtClean="0"/>
              <a:t>​​</a:t>
            </a:r>
            <a:br>
              <a:rPr lang="en-US" sz="1600" dirty="0" smtClean="0"/>
            </a:br>
            <a:endParaRPr lang="en-US" sz="1600" dirty="0"/>
          </a:p>
        </p:txBody>
      </p:sp>
      <p:pic>
        <p:nvPicPr>
          <p:cNvPr id="4098" name="Picture 2"/>
          <p:cNvPicPr>
            <a:picLocks noChangeAspect="1" noChangeArrowheads="1"/>
          </p:cNvPicPr>
          <p:nvPr/>
        </p:nvPicPr>
        <p:blipFill>
          <a:blip r:embed="rId2"/>
          <a:srcRect/>
          <a:stretch>
            <a:fillRect/>
          </a:stretch>
        </p:blipFill>
        <p:spPr bwMode="auto">
          <a:xfrm>
            <a:off x="1752600" y="1447800"/>
            <a:ext cx="2733675" cy="2447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is Prototype Important and When it is Used?</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Prototype is important in JavaScript because JavaScript does not have classical inheritance based on Classes and therefore all inheritance in JavaScript is made possible through the prototype property. JavaScript has a prototype-based inheritance mechanism.</a:t>
            </a:r>
          </a:p>
          <a:p>
            <a:pPr algn="just"/>
            <a:r>
              <a:rPr lang="en-US" dirty="0" smtClean="0"/>
              <a:t>Prototype is also important for accessing properties and methods of objects. The prototype attribute (or prototype object) of any object is the “parent” object where the inherited properties were originally defined.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effectLst/>
              </a:rPr>
              <a:t>Prototype </a:t>
            </a:r>
            <a:r>
              <a:rPr lang="en-IN" b="1" dirty="0" smtClean="0">
                <a:effectLst/>
              </a:rPr>
              <a:t>Inheritance</a:t>
            </a:r>
            <a:endParaRPr lang="en-IN" dirty="0"/>
          </a:p>
        </p:txBody>
      </p:sp>
      <p:sp>
        <p:nvSpPr>
          <p:cNvPr id="3" name="Content Placeholder 2"/>
          <p:cNvSpPr>
            <a:spLocks noGrp="1"/>
          </p:cNvSpPr>
          <p:nvPr>
            <p:ph idx="1"/>
          </p:nvPr>
        </p:nvSpPr>
        <p:spPr/>
        <p:txBody>
          <a:bodyPr>
            <a:normAutofit/>
          </a:bodyPr>
          <a:lstStyle/>
          <a:p>
            <a:pPr algn="just"/>
            <a:r>
              <a:rPr lang="en-US" sz="2400" dirty="0" smtClean="0"/>
              <a:t>A </a:t>
            </a:r>
            <a:r>
              <a:rPr lang="en-US" sz="2400" dirty="0"/>
              <a:t>prototype can be used to add properties and methods to a constructor function. And objects inherit properties and methods from a prototype.</a:t>
            </a:r>
            <a:endParaRPr lang="en-IN" sz="2400" dirty="0"/>
          </a:p>
        </p:txBody>
      </p:sp>
      <p:pic>
        <p:nvPicPr>
          <p:cNvPr id="4" name="Picture 3"/>
          <p:cNvPicPr>
            <a:picLocks noChangeAspect="1"/>
          </p:cNvPicPr>
          <p:nvPr/>
        </p:nvPicPr>
        <p:blipFill>
          <a:blip r:embed="rId2"/>
          <a:stretch>
            <a:fillRect/>
          </a:stretch>
        </p:blipFill>
        <p:spPr>
          <a:xfrm>
            <a:off x="1679448" y="2876550"/>
            <a:ext cx="3505200" cy="3362325"/>
          </a:xfrm>
          <a:prstGeom prst="rect">
            <a:avLst/>
          </a:prstGeom>
        </p:spPr>
      </p:pic>
      <p:sp>
        <p:nvSpPr>
          <p:cNvPr id="5" name="Rectangle 1"/>
          <p:cNvSpPr>
            <a:spLocks noChangeArrowheads="1"/>
          </p:cNvSpPr>
          <p:nvPr/>
        </p:nvSpPr>
        <p:spPr bwMode="auto">
          <a:xfrm>
            <a:off x="5428488" y="3912262"/>
            <a:ext cx="3410712" cy="738664"/>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109" tIns="0" rIns="11109"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smtClean="0">
                <a:latin typeface="+mn-lt"/>
              </a:rPr>
              <a:t>The </a:t>
            </a:r>
            <a:r>
              <a:rPr lang="en-US" altLang="en-US" sz="1600" dirty="0">
                <a:latin typeface="+mn-lt"/>
              </a:rPr>
              <a:t>object person1 and person2 inherits the property gender from the prototype property of Person constructor function </a:t>
            </a:r>
            <a:endParaRPr lang="en-US" altLang="en-US" sz="2400" dirty="0">
              <a:latin typeface="+mn-lt"/>
            </a:endParaRPr>
          </a:p>
        </p:txBody>
      </p:sp>
    </p:spTree>
    <p:extLst>
      <p:ext uri="{BB962C8B-B14F-4D97-AF65-F5344CB8AC3E}">
        <p14:creationId xmlns:p14="http://schemas.microsoft.com/office/powerpoint/2010/main" val="2710028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2133600" y="2057400"/>
            <a:ext cx="6238875" cy="3419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5574792" cy="639762"/>
          </a:xfrm>
        </p:spPr>
        <p:txBody>
          <a:bodyPr>
            <a:normAutofit fontScale="90000"/>
          </a:bodyPr>
          <a:lstStyle/>
          <a:p>
            <a:r>
              <a:rPr lang="en-US" dirty="0" smtClean="0"/>
              <a:t>Why prototype?</a:t>
            </a:r>
            <a:endParaRPr lang="en-US" dirty="0"/>
          </a:p>
        </p:txBody>
      </p:sp>
      <p:pic>
        <p:nvPicPr>
          <p:cNvPr id="1026" name="Picture 2"/>
          <p:cNvPicPr>
            <a:picLocks noChangeAspect="1" noChangeArrowheads="1"/>
          </p:cNvPicPr>
          <p:nvPr/>
        </p:nvPicPr>
        <p:blipFill>
          <a:blip r:embed="rId2"/>
          <a:srcRect/>
          <a:stretch>
            <a:fillRect/>
          </a:stretch>
        </p:blipFill>
        <p:spPr bwMode="auto">
          <a:xfrm>
            <a:off x="1295400" y="990600"/>
            <a:ext cx="3429000" cy="4267200"/>
          </a:xfrm>
          <a:prstGeom prst="rect">
            <a:avLst/>
          </a:prstGeom>
          <a:noFill/>
          <a:ln w="9525">
            <a:noFill/>
            <a:miter lim="800000"/>
            <a:headEnd/>
            <a:tailEnd/>
          </a:ln>
          <a:effectLst/>
        </p:spPr>
      </p:pic>
      <p:sp>
        <p:nvSpPr>
          <p:cNvPr id="5" name="Rectangle 4"/>
          <p:cNvSpPr/>
          <p:nvPr/>
        </p:nvSpPr>
        <p:spPr>
          <a:xfrm>
            <a:off x="1464183" y="6000928"/>
            <a:ext cx="6934200" cy="523220"/>
          </a:xfrm>
          <a:prstGeom prst="rect">
            <a:avLst/>
          </a:prstGeom>
        </p:spPr>
        <p:txBody>
          <a:bodyPr wrap="square">
            <a:spAutoFit/>
          </a:bodyPr>
          <a:lstStyle/>
          <a:p>
            <a:pPr marL="285750" indent="-285750">
              <a:buFont typeface="Arial" panose="020B0604020202020204" pitchFamily="34" charset="0"/>
              <a:buChar char="•"/>
            </a:pPr>
            <a:r>
              <a:rPr lang="en-US" sz="1400" dirty="0" smtClean="0"/>
              <a:t>Using the prototype makes for faster object creation, since that function does not have to be re-created each time a new object is created.</a:t>
            </a:r>
            <a:endParaRPr lang="en-US" sz="1400" dirty="0"/>
          </a:p>
        </p:txBody>
      </p:sp>
      <p:sp>
        <p:nvSpPr>
          <p:cNvPr id="1027" name="Rectangle 3"/>
          <p:cNvSpPr>
            <a:spLocks noChangeArrowheads="1"/>
          </p:cNvSpPr>
          <p:nvPr/>
        </p:nvSpPr>
        <p:spPr bwMode="auto">
          <a:xfrm>
            <a:off x="4800600" y="914400"/>
            <a:ext cx="3962400" cy="4462760"/>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2857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600" dirty="0" smtClean="0"/>
              <a:t>The </a:t>
            </a:r>
            <a:r>
              <a:rPr lang="en-US" sz="1600" dirty="0" err="1" smtClean="0"/>
              <a:t>set_name</a:t>
            </a:r>
            <a:r>
              <a:rPr lang="en-US" sz="1600" dirty="0" smtClean="0"/>
              <a:t> function is created  each and every time you create an animal. </a:t>
            </a:r>
          </a:p>
          <a:p>
            <a:pPr marL="285750" indent="-285750" algn="just">
              <a:buFont typeface="Arial" panose="020B0604020202020204" pitchFamily="34" charset="0"/>
              <a:buChar char="•"/>
            </a:pPr>
            <a:r>
              <a:rPr lang="en-US" sz="1600" dirty="0"/>
              <a:t>In the first example, each separate animal has an own property for the </a:t>
            </a:r>
            <a:r>
              <a:rPr lang="en-US" sz="1600" dirty="0" err="1"/>
              <a:t>set_name</a:t>
            </a:r>
            <a:r>
              <a:rPr lang="en-US" sz="1600" dirty="0"/>
              <a:t> function, while in the second example they share the same function via their prototype.</a:t>
            </a:r>
          </a:p>
          <a:p>
            <a:pPr marL="285750" indent="-285750" algn="just">
              <a:buFont typeface="Arial" panose="020B0604020202020204" pitchFamily="34" charset="0"/>
              <a:buChar char="•"/>
            </a:pPr>
            <a:r>
              <a:rPr lang="en-US" sz="1600" dirty="0"/>
              <a:t>The advantage of the first version is that the methods can access local (private) variables declared inside the constructor.</a:t>
            </a:r>
          </a:p>
          <a:p>
            <a:pPr marL="285750" indent="-285750" algn="just">
              <a:buFont typeface="Arial" panose="020B0604020202020204" pitchFamily="34" charset="0"/>
              <a:buChar char="•"/>
            </a:pPr>
            <a:r>
              <a:rPr lang="en-US" sz="1600" dirty="0"/>
              <a:t>The advantage of the second method is that it needs less memory (since you only store the method once instead of a </a:t>
            </a:r>
            <a:r>
              <a:rPr lang="en-US" sz="1600" dirty="0" smtClean="0"/>
              <a:t>many </a:t>
            </a:r>
            <a:r>
              <a:rPr lang="en-US" sz="1600" dirty="0"/>
              <a:t>times) and is more </a:t>
            </a:r>
            <a:r>
              <a:rPr lang="en-US" sz="1600" dirty="0" smtClean="0"/>
              <a:t>performative </a:t>
            </a:r>
            <a:r>
              <a:rPr lang="en-US" sz="1600" dirty="0"/>
              <a:t>in current JS engines.</a:t>
            </a:r>
          </a:p>
          <a:p>
            <a:pPr marL="285750" indent="-285750" algn="just">
              <a:buFont typeface="Arial" panose="020B0604020202020204" pitchFamily="34" charset="0"/>
              <a:buChar char="•"/>
            </a:pPr>
            <a:r>
              <a:rPr lang="en-US" sz="1600" dirty="0"/>
              <a:t>Using the second method you can also modify or add methods to a class in a way that also affects instances that were already created</a:t>
            </a:r>
            <a:r>
              <a:rPr lang="en-US" sz="1600" dirty="0" smtClean="0"/>
              <a:t>.</a:t>
            </a:r>
            <a:r>
              <a:rPr lang="en-US" dirty="0" smtClean="0"/>
              <a:t> </a:t>
            </a:r>
          </a:p>
        </p:txBody>
      </p:sp>
      <p:sp>
        <p:nvSpPr>
          <p:cNvPr id="1028" name="Rectangle 4"/>
          <p:cNvSpPr>
            <a:spLocks noChangeArrowheads="1"/>
          </p:cNvSpPr>
          <p:nvPr/>
        </p:nvSpPr>
        <p:spPr bwMode="auto">
          <a:xfrm>
            <a:off x="1521333" y="5354597"/>
            <a:ext cx="6798183" cy="64633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a:t>The function does not have to be re-created each time; it exists in one place in the prototype. So when you call  </a:t>
            </a:r>
            <a:r>
              <a:rPr lang="en-US" sz="1400" dirty="0" err="1" smtClean="0"/>
              <a:t>someAnimal.set_name</a:t>
            </a:r>
            <a:r>
              <a:rPr lang="en-US" sz="1400" dirty="0"/>
              <a:t>("</a:t>
            </a:r>
            <a:r>
              <a:rPr lang="en-US" sz="1400" dirty="0" err="1"/>
              <a:t>Ubu</a:t>
            </a:r>
            <a:r>
              <a:rPr lang="en-US" sz="1400" dirty="0"/>
              <a:t>"); </a:t>
            </a:r>
          </a:p>
          <a:p>
            <a:pPr marL="0" marR="0" lvl="0" indent="0" defTabSz="914400" rtl="0" eaLnBrk="1" fontAlgn="base" latinLnBrk="0" hangingPunct="1">
              <a:lnSpc>
                <a:spcPct val="100000"/>
              </a:lnSpc>
              <a:spcBef>
                <a:spcPct val="0"/>
              </a:spcBef>
              <a:spcAft>
                <a:spcPct val="0"/>
              </a:spcAft>
              <a:buClrTx/>
              <a:buSzTx/>
              <a:buFontTx/>
              <a:buNone/>
              <a:tabLst/>
            </a:pPr>
            <a:r>
              <a:rPr lang="en-US" sz="1400" dirty="0" smtClean="0"/>
              <a:t>      The</a:t>
            </a:r>
            <a:r>
              <a:rPr lang="en-US" sz="1400" dirty="0"/>
              <a:t> ’this’ context will be set to </a:t>
            </a:r>
            <a:r>
              <a:rPr lang="en-US" sz="1400" dirty="0" err="1"/>
              <a:t>someAnimal</a:t>
            </a:r>
            <a:r>
              <a:rPr lang="en-US" sz="1400" dirty="0"/>
              <a:t> and </a:t>
            </a:r>
            <a:r>
              <a:rPr lang="en-US" sz="1400" dirty="0" err="1"/>
              <a:t>set_name</a:t>
            </a:r>
            <a:r>
              <a:rPr lang="en-US" sz="1400" dirty="0"/>
              <a:t> function will be called</a:t>
            </a:r>
            <a:r>
              <a:rPr kumimoji="0" lang="en-US" sz="1000" b="0" i="0" u="none" strike="noStrike" cap="none" normalizeH="0" baseline="0" dirty="0" smtClean="0">
                <a:ln>
                  <a:noFill/>
                </a:ln>
                <a:solidFill>
                  <a:srgbClr val="242729"/>
                </a:solidFill>
                <a:effectLst/>
                <a:latin typeface="Arial" pitchFamily="34" charset="0"/>
                <a:cs typeface="Arial" pitchFamily="34" charset="0"/>
              </a:rPr>
              <a:t>.</a:t>
            </a:r>
            <a:r>
              <a:rPr kumimoji="0" lang="en-US" sz="400" b="0" i="0" u="none" strike="noStrike" cap="none" normalizeH="0" baseline="0" dirty="0" smtClean="0">
                <a:ln>
                  <a:noFill/>
                </a:ln>
                <a:solidFill>
                  <a:schemeClr val="tx1"/>
                </a:solidFill>
                <a:effectLst/>
                <a:latin typeface="Arial" pitchFamily="34" charset="0"/>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435608" y="274638"/>
            <a:ext cx="7498080" cy="788054"/>
          </a:xfrm>
        </p:spPr>
        <p:txBody>
          <a:bodyPr/>
          <a:lstStyle/>
          <a:p>
            <a:pPr eaLnBrk="1" hangingPunct="1">
              <a:spcBef>
                <a:spcPct val="20000"/>
              </a:spcBef>
              <a:defRPr/>
            </a:pPr>
            <a:r>
              <a:rPr lang="en-US" sz="3200" dirty="0" smtClean="0"/>
              <a:t>Object Creation and Modification</a:t>
            </a:r>
          </a:p>
        </p:txBody>
      </p:sp>
      <p:sp>
        <p:nvSpPr>
          <p:cNvPr id="153603" name="Rectangle 3"/>
          <p:cNvSpPr>
            <a:spLocks noGrp="1" noChangeArrowheads="1"/>
          </p:cNvSpPr>
          <p:nvPr>
            <p:ph type="body" idx="1"/>
          </p:nvPr>
        </p:nvSpPr>
        <p:spPr>
          <a:xfrm>
            <a:off x="1435609" y="1062692"/>
            <a:ext cx="3822191" cy="5566708"/>
          </a:xfrm>
        </p:spPr>
        <p:txBody>
          <a:bodyPr>
            <a:normAutofit fontScale="47500" lnSpcReduction="20000"/>
          </a:bodyPr>
          <a:lstStyle/>
          <a:p>
            <a:pPr algn="just"/>
            <a:r>
              <a:rPr lang="en-US" dirty="0"/>
              <a:t>JavaScript is an object-based language. Everything is an object in JavaScript.</a:t>
            </a:r>
          </a:p>
          <a:p>
            <a:pPr algn="just"/>
            <a:r>
              <a:rPr lang="en-US" dirty="0"/>
              <a:t>JavaScript is template based not class based. Here, we don't create class to get the object. But, we direct create objects</a:t>
            </a:r>
            <a:r>
              <a:rPr lang="en-US" dirty="0" smtClean="0"/>
              <a:t>.</a:t>
            </a:r>
          </a:p>
          <a:p>
            <a:pPr algn="just">
              <a:defRPr/>
            </a:pPr>
            <a:r>
              <a:rPr lang="en-US" dirty="0" smtClean="0"/>
              <a:t>In </a:t>
            </a:r>
            <a:r>
              <a:rPr lang="en-US" dirty="0"/>
              <a:t>JavaScript, an object is an unordered collection of key-value pairs. Each key-value pair is called a property</a:t>
            </a:r>
            <a:r>
              <a:rPr lang="en-US" dirty="0" smtClean="0"/>
              <a:t>.</a:t>
            </a:r>
          </a:p>
          <a:p>
            <a:pPr algn="just">
              <a:defRPr/>
            </a:pPr>
            <a:r>
              <a:rPr lang="en-US" dirty="0"/>
              <a:t>An object can be created with figure brackets {…} with an optional list of properties. A property is a “key: value” pair, where a key is a string (also called a “property name”), and value can be anything.</a:t>
            </a:r>
          </a:p>
          <a:p>
            <a:pPr algn="just" eaLnBrk="1" hangingPunct="1">
              <a:defRPr/>
            </a:pPr>
            <a:r>
              <a:rPr lang="en-US" dirty="0" smtClean="0"/>
              <a:t>Properties of an object are accessed using a dot notation: </a:t>
            </a:r>
            <a:r>
              <a:rPr lang="en-US" i="1" dirty="0" err="1" smtClean="0"/>
              <a:t>object</a:t>
            </a:r>
            <a:r>
              <a:rPr lang="en-US" dirty="0" err="1" smtClean="0"/>
              <a:t>.</a:t>
            </a:r>
            <a:r>
              <a:rPr lang="en-US" i="1" dirty="0" err="1" smtClean="0"/>
              <a:t>property</a:t>
            </a:r>
            <a:r>
              <a:rPr lang="en-US" dirty="0" smtClean="0"/>
              <a:t> </a:t>
            </a:r>
          </a:p>
          <a:p>
            <a:pPr algn="just" eaLnBrk="1" hangingPunct="1">
              <a:defRPr/>
            </a:pPr>
            <a:r>
              <a:rPr lang="en-US" dirty="0" smtClean="0"/>
              <a:t>Properties are not variables, so they are not declared</a:t>
            </a:r>
          </a:p>
          <a:p>
            <a:pPr algn="just">
              <a:defRPr/>
            </a:pPr>
            <a:r>
              <a:rPr lang="en-US" dirty="0" smtClean="0"/>
              <a:t>The </a:t>
            </a:r>
            <a:r>
              <a:rPr lang="en-US" dirty="0"/>
              <a:t>new expression is used to create an object</a:t>
            </a:r>
          </a:p>
          <a:p>
            <a:pPr lvl="1" algn="just">
              <a:defRPr/>
            </a:pPr>
            <a:r>
              <a:rPr lang="en-US" sz="3200" dirty="0"/>
              <a:t>This includes a call to a </a:t>
            </a:r>
            <a:r>
              <a:rPr lang="en-US" sz="3200" i="1" dirty="0"/>
              <a:t>constructor</a:t>
            </a:r>
            <a:endParaRPr lang="en-US" sz="3200" dirty="0"/>
          </a:p>
          <a:p>
            <a:pPr lvl="1" algn="just">
              <a:defRPr/>
            </a:pPr>
            <a:r>
              <a:rPr lang="en-US" sz="3200" dirty="0"/>
              <a:t>The new operator creates a blank object, the constructor creates and initializes all properties of the </a:t>
            </a:r>
            <a:r>
              <a:rPr lang="en-US" sz="3200" dirty="0" smtClean="0"/>
              <a:t>object</a:t>
            </a:r>
            <a:endParaRPr lang="en-US" sz="3200" dirty="0"/>
          </a:p>
        </p:txBody>
      </p:sp>
      <p:sp>
        <p:nvSpPr>
          <p:cNvPr id="4" name="Rectangle 3"/>
          <p:cNvSpPr/>
          <p:nvPr/>
        </p:nvSpPr>
        <p:spPr>
          <a:xfrm>
            <a:off x="5562219" y="1415117"/>
            <a:ext cx="3048000" cy="1754326"/>
          </a:xfrm>
          <a:prstGeom prst="rect">
            <a:avLst/>
          </a:prstGeom>
          <a:ln>
            <a:solidFill>
              <a:schemeClr val="accent1"/>
            </a:solidFill>
          </a:ln>
        </p:spPr>
        <p:txBody>
          <a:bodyPr wrap="square">
            <a:spAutoFit/>
          </a:bodyPr>
          <a:lstStyle/>
          <a:p>
            <a:r>
              <a:rPr lang="en-IN" dirty="0" err="1" smtClean="0"/>
              <a:t>var</a:t>
            </a:r>
            <a:r>
              <a:rPr lang="en-IN" dirty="0" smtClean="0"/>
              <a:t> person = {</a:t>
            </a:r>
          </a:p>
          <a:p>
            <a:r>
              <a:rPr lang="en-IN" dirty="0" smtClean="0"/>
              <a:t>    </a:t>
            </a:r>
            <a:r>
              <a:rPr lang="en-IN" dirty="0" err="1" smtClean="0"/>
              <a:t>firstName</a:t>
            </a:r>
            <a:r>
              <a:rPr lang="en-IN" dirty="0" smtClean="0"/>
              <a:t>: ‘Ram',</a:t>
            </a:r>
          </a:p>
          <a:p>
            <a:r>
              <a:rPr lang="en-IN" dirty="0" smtClean="0"/>
              <a:t>    </a:t>
            </a:r>
            <a:r>
              <a:rPr lang="en-IN" dirty="0" err="1" smtClean="0"/>
              <a:t>lastName</a:t>
            </a:r>
            <a:r>
              <a:rPr lang="en-IN" dirty="0" smtClean="0"/>
              <a:t>: ‘Mohan'</a:t>
            </a:r>
          </a:p>
          <a:p>
            <a:r>
              <a:rPr lang="en-IN" dirty="0" smtClean="0"/>
              <a:t>};</a:t>
            </a:r>
          </a:p>
          <a:p>
            <a:r>
              <a:rPr lang="en-IN" dirty="0" smtClean="0"/>
              <a:t>console.log(</a:t>
            </a:r>
            <a:r>
              <a:rPr lang="en-IN" dirty="0" err="1" smtClean="0"/>
              <a:t>person.firstName</a:t>
            </a:r>
            <a:r>
              <a:rPr lang="en-IN" dirty="0" smtClean="0"/>
              <a:t>);</a:t>
            </a:r>
          </a:p>
          <a:p>
            <a:r>
              <a:rPr lang="en-IN" dirty="0" smtClean="0"/>
              <a:t>console.log(</a:t>
            </a:r>
            <a:r>
              <a:rPr lang="en-IN" dirty="0" err="1" smtClean="0"/>
              <a:t>person.lastName</a:t>
            </a:r>
            <a:r>
              <a:rPr lang="en-IN" dirty="0" smtClean="0"/>
              <a:t>);</a:t>
            </a:r>
            <a:endParaRPr lang="en-IN" dirty="0"/>
          </a:p>
        </p:txBody>
      </p:sp>
      <p:sp>
        <p:nvSpPr>
          <p:cNvPr id="2" name="TextBox 1"/>
          <p:cNvSpPr txBox="1"/>
          <p:nvPr/>
        </p:nvSpPr>
        <p:spPr>
          <a:xfrm>
            <a:off x="5562219" y="976803"/>
            <a:ext cx="2972181" cy="369332"/>
          </a:xfrm>
          <a:prstGeom prst="rect">
            <a:avLst/>
          </a:prstGeom>
          <a:noFill/>
        </p:spPr>
        <p:txBody>
          <a:bodyPr wrap="square" rtlCol="0">
            <a:spAutoFit/>
          </a:bodyPr>
          <a:lstStyle/>
          <a:p>
            <a:pPr algn="ctr"/>
            <a:r>
              <a:rPr lang="en-US" b="1" dirty="0"/>
              <a:t>O</a:t>
            </a:r>
            <a:r>
              <a:rPr lang="en-US" b="1" dirty="0" smtClean="0"/>
              <a:t>bject creation</a:t>
            </a:r>
            <a:endParaRPr lang="en-IN" b="1" dirty="0"/>
          </a:p>
        </p:txBody>
      </p:sp>
      <p:sp>
        <p:nvSpPr>
          <p:cNvPr id="3" name="Rectangle 2"/>
          <p:cNvSpPr/>
          <p:nvPr/>
        </p:nvSpPr>
        <p:spPr>
          <a:xfrm>
            <a:off x="5326637" y="3289629"/>
            <a:ext cx="3748142"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r>
              <a:rPr lang="en-IN" dirty="0"/>
              <a:t>{ </a:t>
            </a:r>
            <a:r>
              <a:rPr lang="en-IN" dirty="0" err="1"/>
              <a:t>firstName</a:t>
            </a:r>
            <a:r>
              <a:rPr lang="en-IN" dirty="0"/>
              <a:t>: </a:t>
            </a:r>
            <a:r>
              <a:rPr lang="en-IN" dirty="0" smtClean="0"/>
              <a:t>‘Ram', </a:t>
            </a:r>
            <a:r>
              <a:rPr lang="en-IN" dirty="0" err="1"/>
              <a:t>lastName</a:t>
            </a:r>
            <a:r>
              <a:rPr lang="en-IN" dirty="0"/>
              <a:t>: </a:t>
            </a:r>
            <a:r>
              <a:rPr lang="en-IN" dirty="0" smtClean="0"/>
              <a:t>‘Mohan' </a:t>
            </a:r>
            <a:r>
              <a:rPr lang="en-IN" dirty="0"/>
              <a:t>}</a:t>
            </a:r>
          </a:p>
        </p:txBody>
      </p:sp>
      <p:sp>
        <p:nvSpPr>
          <p:cNvPr id="5" name="Rectangle 4"/>
          <p:cNvSpPr/>
          <p:nvPr/>
        </p:nvSpPr>
        <p:spPr>
          <a:xfrm>
            <a:off x="5395410" y="3886200"/>
            <a:ext cx="3748590" cy="369332"/>
          </a:xfrm>
          <a:prstGeom prst="rect">
            <a:avLst/>
          </a:prstGeom>
        </p:spPr>
        <p:txBody>
          <a:bodyPr wrap="none">
            <a:spAutoFit/>
          </a:bodyPr>
          <a:lstStyle/>
          <a:p>
            <a:r>
              <a:rPr lang="en-US" b="1" dirty="0"/>
              <a:t>Modifying the value of a property</a:t>
            </a:r>
          </a:p>
        </p:txBody>
      </p:sp>
      <p:sp>
        <p:nvSpPr>
          <p:cNvPr id="6" name="Rectangle 5"/>
          <p:cNvSpPr/>
          <p:nvPr/>
        </p:nvSpPr>
        <p:spPr>
          <a:xfrm>
            <a:off x="5791199" y="4191000"/>
            <a:ext cx="2819019" cy="2031325"/>
          </a:xfrm>
          <a:prstGeom prst="rect">
            <a:avLst/>
          </a:prstGeom>
          <a:noFill/>
          <a:ln>
            <a:solidFill>
              <a:schemeClr val="accent1"/>
            </a:solidFill>
          </a:ln>
        </p:spPr>
        <p:txBody>
          <a:bodyPr wrap="square">
            <a:spAutoFit/>
          </a:bodyPr>
          <a:lstStyle/>
          <a:p>
            <a:r>
              <a:rPr lang="en-IN" dirty="0"/>
              <a:t>let person = {</a:t>
            </a:r>
          </a:p>
          <a:p>
            <a:r>
              <a:rPr lang="en-IN" dirty="0"/>
              <a:t>    </a:t>
            </a:r>
            <a:r>
              <a:rPr lang="en-IN" dirty="0" err="1"/>
              <a:t>firstName</a:t>
            </a:r>
            <a:r>
              <a:rPr lang="en-IN" dirty="0"/>
              <a:t>: ‘Ram',</a:t>
            </a:r>
          </a:p>
          <a:p>
            <a:r>
              <a:rPr lang="en-IN" dirty="0"/>
              <a:t>    </a:t>
            </a:r>
            <a:r>
              <a:rPr lang="en-IN" dirty="0" err="1"/>
              <a:t>lastName</a:t>
            </a:r>
            <a:r>
              <a:rPr lang="en-IN" dirty="0"/>
              <a:t>: ‘Mohan'</a:t>
            </a:r>
          </a:p>
          <a:p>
            <a:r>
              <a:rPr lang="en-IN" dirty="0" smtClean="0"/>
              <a:t>};</a:t>
            </a:r>
          </a:p>
          <a:p>
            <a:endParaRPr lang="en-IN" dirty="0"/>
          </a:p>
          <a:p>
            <a:r>
              <a:rPr lang="en-IN" dirty="0" err="1" smtClean="0"/>
              <a:t>person.lastName</a:t>
            </a:r>
            <a:r>
              <a:rPr lang="en-IN" dirty="0" smtClean="0"/>
              <a:t> </a:t>
            </a:r>
            <a:r>
              <a:rPr lang="en-IN" dirty="0"/>
              <a:t>= </a:t>
            </a:r>
            <a:r>
              <a:rPr lang="en-IN" dirty="0" smtClean="0"/>
              <a:t>‘Kumar';</a:t>
            </a:r>
            <a:endParaRPr lang="en-IN" dirty="0"/>
          </a:p>
          <a:p>
            <a:r>
              <a:rPr lang="en-IN" dirty="0" smtClean="0"/>
              <a:t>console.log(person</a:t>
            </a:r>
            <a:r>
              <a:rPr lang="en-IN" dirty="0"/>
              <a:t>);</a:t>
            </a:r>
          </a:p>
        </p:txBody>
      </p:sp>
      <p:sp>
        <p:nvSpPr>
          <p:cNvPr id="7" name="Rectangle 6"/>
          <p:cNvSpPr/>
          <p:nvPr/>
        </p:nvSpPr>
        <p:spPr>
          <a:xfrm>
            <a:off x="5326637" y="6307471"/>
            <a:ext cx="3748142"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n-IN" dirty="0"/>
              <a:t>{ </a:t>
            </a:r>
            <a:r>
              <a:rPr lang="en-IN" dirty="0" err="1"/>
              <a:t>firstName</a:t>
            </a:r>
            <a:r>
              <a:rPr lang="en-IN" dirty="0"/>
              <a:t>: </a:t>
            </a:r>
            <a:r>
              <a:rPr lang="en-IN" dirty="0" smtClean="0"/>
              <a:t>‘Ram', </a:t>
            </a:r>
            <a:r>
              <a:rPr lang="en-IN" dirty="0" err="1"/>
              <a:t>lastName</a:t>
            </a:r>
            <a:r>
              <a:rPr lang="en-IN" dirty="0"/>
              <a:t>: </a:t>
            </a:r>
            <a:r>
              <a:rPr lang="en-IN" dirty="0" smtClean="0"/>
              <a:t>‘Kumar' </a:t>
            </a:r>
            <a:r>
              <a:rPr lang="en-IN" dirty="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the prototype method</a:t>
            </a:r>
            <a:endParaRPr lang="en-US" dirty="0"/>
          </a:p>
        </p:txBody>
      </p:sp>
      <p:pic>
        <p:nvPicPr>
          <p:cNvPr id="2050" name="Picture 2"/>
          <p:cNvPicPr>
            <a:picLocks noChangeAspect="1" noChangeArrowheads="1"/>
          </p:cNvPicPr>
          <p:nvPr/>
        </p:nvPicPr>
        <p:blipFill>
          <a:blip r:embed="rId2"/>
          <a:srcRect/>
          <a:stretch>
            <a:fillRect/>
          </a:stretch>
        </p:blipFill>
        <p:spPr bwMode="auto">
          <a:xfrm>
            <a:off x="2438400" y="1447800"/>
            <a:ext cx="4800600" cy="4810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IN" dirty="0" smtClean="0">
                <a:effectLst/>
              </a:rPr>
              <a:t/>
            </a:r>
            <a:br>
              <a:rPr lang="en-IN" dirty="0" smtClean="0">
                <a:effectLst/>
              </a:rPr>
            </a:br>
            <a:r>
              <a:rPr lang="en-IN" dirty="0" smtClean="0">
                <a:effectLst/>
              </a:rPr>
              <a:t>Multiple </a:t>
            </a:r>
            <a:r>
              <a:rPr lang="en-IN" dirty="0">
                <a:effectLst/>
              </a:rPr>
              <a:t>Levels of Inheritance</a:t>
            </a:r>
            <a:br>
              <a:rPr lang="en-IN" dirty="0">
                <a:effectLst/>
              </a:rPr>
            </a:b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1852613" y="1066801"/>
            <a:ext cx="6224587" cy="53435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US" dirty="0"/>
              <a:t>Objects are an extremely useful and versatile feature of the JavaScript programming language. They are some of the main building blocks of writing code in JavaScript, and are a practical way to organize related data and functionality. To-do lists, shopping carts, user accounts, and locations on a </a:t>
            </a:r>
            <a:r>
              <a:rPr lang="en-US" dirty="0" err="1"/>
              <a:t>webmap</a:t>
            </a:r>
            <a:r>
              <a:rPr lang="en-US" dirty="0"/>
              <a:t> are all a few of the many examples of real-world JavaScript objects that you might encounter</a:t>
            </a:r>
            <a:r>
              <a:rPr lang="en-US" dirty="0" smtClean="0"/>
              <a:t>.</a:t>
            </a:r>
            <a:r>
              <a:rPr lang="en-US" dirty="0"/>
              <a:t> </a:t>
            </a:r>
            <a:endParaRPr lang="en-US" dirty="0" smtClean="0"/>
          </a:p>
          <a:p>
            <a:pPr algn="just"/>
            <a:r>
              <a:rPr lang="en-US" dirty="0" smtClean="0"/>
              <a:t>JavaScript </a:t>
            </a:r>
            <a:r>
              <a:rPr lang="en-US" dirty="0"/>
              <a:t>is the most common of the prototype-capable languages, and its capabilities are relatively unique. When used appropriately, prototypical inheritance in JavaScript is a powerful tool that can save hours of </a:t>
            </a:r>
            <a:r>
              <a:rPr lang="en-US" dirty="0" smtClean="0"/>
              <a:t>coding.</a:t>
            </a:r>
          </a:p>
          <a:p>
            <a:pPr algn="just"/>
            <a:r>
              <a:rPr lang="en-US" dirty="0"/>
              <a:t>P</a:t>
            </a:r>
            <a:r>
              <a:rPr lang="en-US" dirty="0" smtClean="0"/>
              <a:t>rototypes </a:t>
            </a:r>
            <a:r>
              <a:rPr lang="en-US" dirty="0"/>
              <a:t>and prototypical inheritance are commonly used in many web application frameworks, such as AngularJS, to allow sharing of common behavior and state among similar components.</a:t>
            </a:r>
            <a:endParaRPr lang="en-IN" dirty="0"/>
          </a:p>
        </p:txBody>
      </p:sp>
    </p:spTree>
    <p:extLst>
      <p:ext uri="{BB962C8B-B14F-4D97-AF65-F5344CB8AC3E}">
        <p14:creationId xmlns:p14="http://schemas.microsoft.com/office/powerpoint/2010/main" val="2866578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Write a JavaScript program to delete the </a:t>
            </a:r>
            <a:r>
              <a:rPr lang="en-US" dirty="0" err="1" smtClean="0"/>
              <a:t>rollno</a:t>
            </a:r>
            <a:r>
              <a:rPr lang="en-US" dirty="0" smtClean="0"/>
              <a:t> property from the following object. Also print the object before or after deleting </a:t>
            </a:r>
            <a:r>
              <a:rPr lang="en-US" smtClean="0"/>
              <a:t>the property.</a:t>
            </a:r>
            <a:endParaRPr lang="en-US" dirty="0" smtClean="0"/>
          </a:p>
          <a:p>
            <a:pPr>
              <a:buNone/>
            </a:pPr>
            <a:r>
              <a:rPr lang="en-US" sz="2400" dirty="0" smtClean="0"/>
              <a:t>    </a:t>
            </a:r>
            <a:r>
              <a:rPr lang="en-US" sz="2400" dirty="0" err="1" smtClean="0"/>
              <a:t>var</a:t>
            </a:r>
            <a:r>
              <a:rPr lang="en-US" sz="2400" dirty="0" smtClean="0"/>
              <a:t> student = { </a:t>
            </a:r>
            <a:br>
              <a:rPr lang="en-US" sz="2400" dirty="0" smtClean="0"/>
            </a:br>
            <a:r>
              <a:rPr lang="en-US" sz="2400" dirty="0" smtClean="0"/>
              <a:t>name : “Ram Mohan", </a:t>
            </a:r>
            <a:br>
              <a:rPr lang="en-US" sz="2400" dirty="0" smtClean="0"/>
            </a:br>
            <a:r>
              <a:rPr lang="en-US" sz="2400" dirty="0" err="1" smtClean="0"/>
              <a:t>Sem</a:t>
            </a:r>
            <a:r>
              <a:rPr lang="en-US" sz="2400" dirty="0" smtClean="0"/>
              <a:t> : "VI", </a:t>
            </a:r>
            <a:br>
              <a:rPr lang="en-US" sz="2400" dirty="0" smtClean="0"/>
            </a:br>
            <a:r>
              <a:rPr lang="en-US" sz="2400" dirty="0" err="1" smtClean="0"/>
              <a:t>rollno</a:t>
            </a:r>
            <a:r>
              <a:rPr lang="en-US" sz="2400" dirty="0" smtClean="0"/>
              <a:t> : 62 };</a:t>
            </a:r>
          </a:p>
          <a:p>
            <a:pPr algn="just"/>
            <a:r>
              <a:rPr lang="en-US" dirty="0" smtClean="0"/>
              <a:t>Write a </a:t>
            </a:r>
            <a:r>
              <a:rPr lang="en-US" dirty="0" err="1" smtClean="0"/>
              <a:t>js</a:t>
            </a:r>
            <a:r>
              <a:rPr lang="en-US" dirty="0" smtClean="0"/>
              <a:t> program using prototype to calculate </a:t>
            </a:r>
            <a:r>
              <a:rPr lang="en-US" dirty="0" err="1" smtClean="0"/>
              <a:t>square,cube</a:t>
            </a:r>
            <a:r>
              <a:rPr lang="en-US" dirty="0" smtClean="0"/>
              <a:t> and square root of a number</a:t>
            </a:r>
          </a:p>
          <a:p>
            <a:pPr algn="just"/>
            <a:r>
              <a:rPr lang="en-US" dirty="0" smtClean="0"/>
              <a:t>Write a </a:t>
            </a:r>
            <a:r>
              <a:rPr lang="en-US" dirty="0" err="1" smtClean="0"/>
              <a:t>js</a:t>
            </a:r>
            <a:r>
              <a:rPr lang="en-US" dirty="0" smtClean="0"/>
              <a:t> program using prototype to calculate area, and circumference of rectangle, square.</a:t>
            </a:r>
          </a:p>
          <a:p>
            <a:pPr algn="just"/>
            <a:r>
              <a:rPr lang="en-US" dirty="0" smtClean="0"/>
              <a:t>Write a </a:t>
            </a:r>
            <a:r>
              <a:rPr lang="en-US" dirty="0" err="1" smtClean="0"/>
              <a:t>js</a:t>
            </a:r>
            <a:r>
              <a:rPr lang="en-US" dirty="0" smtClean="0"/>
              <a:t> program using prototype to implement a calculator.</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r>
              <a:rPr lang="en-US" dirty="0" smtClean="0"/>
              <a:t>Object creation</a:t>
            </a:r>
            <a:endParaRPr lang="en-US" dirty="0"/>
          </a:p>
        </p:txBody>
      </p:sp>
      <p:sp>
        <p:nvSpPr>
          <p:cNvPr id="3" name="Content Placeholder 2"/>
          <p:cNvSpPr>
            <a:spLocks noGrp="1"/>
          </p:cNvSpPr>
          <p:nvPr>
            <p:ph idx="1"/>
          </p:nvPr>
        </p:nvSpPr>
        <p:spPr>
          <a:xfrm>
            <a:off x="1447800" y="1219200"/>
            <a:ext cx="7498080" cy="5334000"/>
          </a:xfrm>
        </p:spPr>
        <p:txBody>
          <a:bodyPr/>
          <a:lstStyle/>
          <a:p>
            <a:r>
              <a:rPr lang="en-US" sz="2400" dirty="0" smtClean="0"/>
              <a:t>There are two ways to create a JavaScript object:</a:t>
            </a:r>
          </a:p>
          <a:p>
            <a:pPr lvl="1"/>
            <a:r>
              <a:rPr lang="en-US" sz="2400" dirty="0" smtClean="0"/>
              <a:t>Constructor functions </a:t>
            </a:r>
          </a:p>
          <a:p>
            <a:pPr lvl="1"/>
            <a:r>
              <a:rPr lang="en-US" sz="2400" dirty="0" smtClean="0"/>
              <a:t> Literal notation</a:t>
            </a:r>
          </a:p>
          <a:p>
            <a:r>
              <a:rPr lang="en-US" sz="2800" dirty="0" smtClean="0"/>
              <a:t>Defining Methods and Properties</a:t>
            </a:r>
          </a:p>
          <a:p>
            <a:pPr lvl="1"/>
            <a:endParaRPr lang="en-US" dirty="0"/>
          </a:p>
        </p:txBody>
      </p:sp>
      <p:pic>
        <p:nvPicPr>
          <p:cNvPr id="1028" name="Picture 4"/>
          <p:cNvPicPr>
            <a:picLocks noChangeAspect="1" noChangeArrowheads="1"/>
          </p:cNvPicPr>
          <p:nvPr/>
        </p:nvPicPr>
        <p:blipFill>
          <a:blip r:embed="rId2"/>
          <a:srcRect/>
          <a:stretch>
            <a:fillRect/>
          </a:stretch>
        </p:blipFill>
        <p:spPr bwMode="auto">
          <a:xfrm>
            <a:off x="5486400" y="1600200"/>
            <a:ext cx="2028825" cy="5334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5486400" y="2209800"/>
            <a:ext cx="1762125" cy="5334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1600200" y="3048000"/>
            <a:ext cx="3714750" cy="1885950"/>
          </a:xfrm>
          <a:prstGeom prst="rect">
            <a:avLst/>
          </a:prstGeom>
          <a:noFill/>
          <a:ln w="9525">
            <a:noFill/>
            <a:miter lim="800000"/>
            <a:headEnd/>
            <a:tailEnd/>
          </a:ln>
          <a:effectLst/>
        </p:spPr>
      </p:pic>
      <p:pic>
        <p:nvPicPr>
          <p:cNvPr id="1033" name="Picture 9"/>
          <p:cNvPicPr>
            <a:picLocks noChangeAspect="1" noChangeArrowheads="1"/>
          </p:cNvPicPr>
          <p:nvPr/>
        </p:nvPicPr>
        <p:blipFill>
          <a:blip r:embed="rId5"/>
          <a:srcRect/>
          <a:stretch>
            <a:fillRect/>
          </a:stretch>
        </p:blipFill>
        <p:spPr bwMode="auto">
          <a:xfrm>
            <a:off x="5429250" y="3048000"/>
            <a:ext cx="3486150" cy="1905000"/>
          </a:xfrm>
          <a:prstGeom prst="rect">
            <a:avLst/>
          </a:prstGeom>
          <a:noFill/>
          <a:ln w="9525">
            <a:noFill/>
            <a:miter lim="800000"/>
            <a:headEnd/>
            <a:tailEnd/>
          </a:ln>
          <a:effectLst/>
        </p:spPr>
      </p:pic>
      <p:pic>
        <p:nvPicPr>
          <p:cNvPr id="1034" name="Picture 10"/>
          <p:cNvPicPr>
            <a:picLocks noChangeAspect="1" noChangeArrowheads="1"/>
          </p:cNvPicPr>
          <p:nvPr/>
        </p:nvPicPr>
        <p:blipFill>
          <a:blip r:embed="rId6"/>
          <a:srcRect/>
          <a:stretch>
            <a:fillRect/>
          </a:stretch>
        </p:blipFill>
        <p:spPr bwMode="auto">
          <a:xfrm>
            <a:off x="6019800" y="5257800"/>
            <a:ext cx="1866900" cy="457200"/>
          </a:xfrm>
          <a:prstGeom prst="rect">
            <a:avLst/>
          </a:prstGeom>
          <a:noFill/>
          <a:ln w="9525">
            <a:noFill/>
            <a:miter lim="800000"/>
            <a:headEnd/>
            <a:tailEnd/>
          </a:ln>
          <a:effectLst/>
        </p:spPr>
      </p:pic>
      <p:pic>
        <p:nvPicPr>
          <p:cNvPr id="1035" name="Picture 11"/>
          <p:cNvPicPr>
            <a:picLocks noChangeAspect="1" noChangeArrowheads="1"/>
          </p:cNvPicPr>
          <p:nvPr/>
        </p:nvPicPr>
        <p:blipFill>
          <a:blip r:embed="rId7"/>
          <a:srcRect/>
          <a:stretch>
            <a:fillRect/>
          </a:stretch>
        </p:blipFill>
        <p:spPr bwMode="auto">
          <a:xfrm>
            <a:off x="1676400" y="5181600"/>
            <a:ext cx="3190875" cy="628650"/>
          </a:xfrm>
          <a:prstGeom prst="rect">
            <a:avLst/>
          </a:prstGeom>
          <a:noFill/>
          <a:ln w="9525">
            <a:noFill/>
            <a:miter lim="800000"/>
            <a:headEnd/>
            <a:tailEnd/>
          </a:ln>
          <a:effectLst/>
        </p:spPr>
      </p:pic>
      <p:sp>
        <p:nvSpPr>
          <p:cNvPr id="16" name="Rectangle 15"/>
          <p:cNvSpPr/>
          <p:nvPr/>
        </p:nvSpPr>
        <p:spPr>
          <a:xfrm>
            <a:off x="5943600" y="5715000"/>
            <a:ext cx="2667000" cy="584775"/>
          </a:xfrm>
          <a:prstGeom prst="rect">
            <a:avLst/>
          </a:prstGeom>
        </p:spPr>
        <p:txBody>
          <a:bodyPr wrap="square">
            <a:spAutoFit/>
          </a:bodyPr>
          <a:lstStyle/>
          <a:p>
            <a:r>
              <a:rPr lang="en-US" sz="1600" dirty="0" smtClean="0"/>
              <a:t>Simply use it by referencing its variable name</a:t>
            </a:r>
            <a:endParaRPr lang="en-US" sz="1600" dirty="0"/>
          </a:p>
        </p:txBody>
      </p:sp>
      <p:sp>
        <p:nvSpPr>
          <p:cNvPr id="17" name="Rectangle 16"/>
          <p:cNvSpPr/>
          <p:nvPr/>
        </p:nvSpPr>
        <p:spPr>
          <a:xfrm>
            <a:off x="1676400" y="5867400"/>
            <a:ext cx="2971800" cy="584775"/>
          </a:xfrm>
          <a:prstGeom prst="rect">
            <a:avLst/>
          </a:prstGeom>
        </p:spPr>
        <p:txBody>
          <a:bodyPr wrap="square">
            <a:spAutoFit/>
          </a:bodyPr>
          <a:lstStyle/>
          <a:p>
            <a:r>
              <a:rPr lang="en-US" sz="1600" dirty="0" smtClean="0"/>
              <a:t>Need to instantiate (create a new instance of) the object first;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5" name="Rectangle 3"/>
          <p:cNvSpPr>
            <a:spLocks noGrp="1" noChangeArrowheads="1"/>
          </p:cNvSpPr>
          <p:nvPr>
            <p:ph type="body" idx="1"/>
          </p:nvPr>
        </p:nvSpPr>
        <p:spPr>
          <a:xfrm>
            <a:off x="1435608" y="1447800"/>
            <a:ext cx="7498080" cy="4457700"/>
          </a:xfrm>
        </p:spPr>
        <p:txBody>
          <a:bodyPr>
            <a:normAutofit/>
          </a:bodyPr>
          <a:lstStyle/>
          <a:p>
            <a:r>
              <a:rPr lang="en-US" sz="2400" dirty="0" smtClean="0"/>
              <a:t>In </a:t>
            </a:r>
            <a:r>
              <a:rPr lang="en-US" sz="2400" dirty="0"/>
              <a:t>JavaScript, any function can be used as a constructor!</a:t>
            </a:r>
          </a:p>
          <a:p>
            <a:pPr lvl="1"/>
            <a:r>
              <a:rPr lang="en-US" sz="2000" dirty="0"/>
              <a:t>by convention, constructors' names begin in uppercase</a:t>
            </a:r>
          </a:p>
          <a:p>
            <a:pPr lvl="1"/>
            <a:r>
              <a:rPr lang="en-US" sz="2000" dirty="0"/>
              <a:t>when a function is called </a:t>
            </a:r>
            <a:r>
              <a:rPr lang="en-US" sz="2000" dirty="0" smtClean="0"/>
              <a:t>with </a:t>
            </a:r>
            <a:r>
              <a:rPr lang="en-US" sz="2000" b="1" dirty="0">
                <a:latin typeface="Consolas" pitchFamily="49" charset="0"/>
              </a:rPr>
              <a:t>new</a:t>
            </a:r>
            <a:r>
              <a:rPr lang="en-US" sz="2000" dirty="0"/>
              <a:t>, it implicitly returns </a:t>
            </a:r>
            <a:r>
              <a:rPr lang="en-US" sz="2000" dirty="0" smtClean="0">
                <a:latin typeface="Consolas" pitchFamily="49" charset="0"/>
              </a:rPr>
              <a:t>this</a:t>
            </a:r>
            <a:endParaRPr lang="en-US" sz="1000" dirty="0" smtClean="0">
              <a:latin typeface="Consolas" pitchFamily="49" charset="0"/>
            </a:endParaRPr>
          </a:p>
          <a:p>
            <a:pPr lvl="1" algn="just"/>
            <a:r>
              <a:rPr lang="en-US" sz="2000" dirty="0" smtClean="0"/>
              <a:t>all global "classes" (</a:t>
            </a:r>
            <a:r>
              <a:rPr lang="en-US" sz="2000" dirty="0" smtClean="0">
                <a:latin typeface="Consolas" pitchFamily="49" charset="0"/>
              </a:rPr>
              <a:t>Number</a:t>
            </a:r>
            <a:r>
              <a:rPr lang="en-US" sz="2000" dirty="0" smtClean="0"/>
              <a:t>, </a:t>
            </a:r>
            <a:r>
              <a:rPr lang="en-US" sz="2000" dirty="0" smtClean="0">
                <a:latin typeface="Consolas" pitchFamily="49" charset="0"/>
              </a:rPr>
              <a:t>String</a:t>
            </a:r>
            <a:r>
              <a:rPr lang="en-US" sz="2000" dirty="0" smtClean="0"/>
              <a:t>, etc.) are functions acting as constructors, that contain useful properties.</a:t>
            </a:r>
            <a:endParaRPr lang="en-US" sz="2000" dirty="0"/>
          </a:p>
        </p:txBody>
      </p:sp>
      <p:sp>
        <p:nvSpPr>
          <p:cNvPr id="934914" name="Rectangle 2"/>
          <p:cNvSpPr>
            <a:spLocks noGrp="1" noChangeArrowheads="1"/>
          </p:cNvSpPr>
          <p:nvPr>
            <p:ph type="title"/>
          </p:nvPr>
        </p:nvSpPr>
        <p:spPr/>
        <p:txBody>
          <a:bodyPr>
            <a:normAutofit/>
          </a:bodyPr>
          <a:lstStyle/>
          <a:p>
            <a:r>
              <a:rPr lang="en-US" b="1" dirty="0" smtClean="0"/>
              <a:t>Functions as constructors</a:t>
            </a:r>
          </a:p>
        </p:txBody>
      </p:sp>
      <p:pic>
        <p:nvPicPr>
          <p:cNvPr id="2" name="Picture 1"/>
          <p:cNvPicPr>
            <a:picLocks noChangeAspect="1"/>
          </p:cNvPicPr>
          <p:nvPr/>
        </p:nvPicPr>
        <p:blipFill>
          <a:blip r:embed="rId2"/>
          <a:stretch>
            <a:fillRect/>
          </a:stretch>
        </p:blipFill>
        <p:spPr>
          <a:xfrm>
            <a:off x="3657600" y="3352800"/>
            <a:ext cx="3352800" cy="2552700"/>
          </a:xfrm>
          <a:prstGeom prst="rect">
            <a:avLst/>
          </a:prstGeom>
        </p:spPr>
      </p:pic>
      <p:sp>
        <p:nvSpPr>
          <p:cNvPr id="3" name="Rectangle 1"/>
          <p:cNvSpPr>
            <a:spLocks noChangeArrowheads="1"/>
          </p:cNvSpPr>
          <p:nvPr/>
        </p:nvSpPr>
        <p:spPr bwMode="auto">
          <a:xfrm>
            <a:off x="1981200" y="6019800"/>
            <a:ext cx="6781800" cy="492443"/>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109" tIns="0" rIns="11109"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euclid_circular_a"/>
              </a:rPr>
              <a:t>In the above example, </a:t>
            </a:r>
            <a:r>
              <a:rPr kumimoji="0" lang="en-US" altLang="en-US" sz="1100" b="0" i="0" u="none" strike="noStrike" cap="none" normalizeH="0" baseline="0" dirty="0" smtClean="0">
                <a:ln>
                  <a:noFill/>
                </a:ln>
                <a:solidFill>
                  <a:schemeClr val="tx1"/>
                </a:solidFill>
                <a:effectLst/>
                <a:latin typeface="droid sans mono"/>
              </a:rPr>
              <a:t>function Person()</a:t>
            </a:r>
            <a:r>
              <a:rPr kumimoji="0" lang="en-US" altLang="en-US" sz="1600" b="0" i="0" u="none" strike="noStrike" cap="none" normalizeH="0" baseline="0" dirty="0" smtClean="0">
                <a:ln>
                  <a:noFill/>
                </a:ln>
                <a:solidFill>
                  <a:schemeClr val="tx1"/>
                </a:solidFill>
                <a:effectLst/>
                <a:latin typeface="euclid_circular_a"/>
              </a:rPr>
              <a:t> is an object constructor function.</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euclid_circular_a"/>
              </a:rPr>
              <a:t>To create an object from a constructor function, we use the </a:t>
            </a:r>
            <a:r>
              <a:rPr kumimoji="0" lang="en-US" altLang="en-US" sz="1100" b="0" i="0" u="none" strike="noStrike" cap="none" normalizeH="0" baseline="0" dirty="0" smtClean="0">
                <a:ln>
                  <a:noFill/>
                </a:ln>
                <a:solidFill>
                  <a:schemeClr val="tx1"/>
                </a:solidFill>
                <a:effectLst/>
                <a:latin typeface="droid sans mono"/>
              </a:rPr>
              <a:t>new</a:t>
            </a:r>
            <a:r>
              <a:rPr kumimoji="0" lang="en-US" altLang="en-US" sz="1600" b="0" i="0" u="none" strike="noStrike" cap="none" normalizeH="0" baseline="0" dirty="0" smtClean="0">
                <a:ln>
                  <a:noFill/>
                </a:ln>
                <a:solidFill>
                  <a:schemeClr val="tx1"/>
                </a:solidFill>
                <a:effectLst/>
                <a:latin typeface="euclid_circular_a"/>
              </a:rPr>
              <a:t> keyword.</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Instantiating an Object: The new Operator</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The new keyword performs following four tasks</a:t>
            </a:r>
            <a:r>
              <a:rPr lang="en-US" dirty="0" smtClean="0"/>
              <a:t>:</a:t>
            </a:r>
          </a:p>
          <a:p>
            <a:pPr lvl="1" algn="just"/>
            <a:r>
              <a:rPr lang="en-US" dirty="0"/>
              <a:t>It creates new empty object e.g. </a:t>
            </a:r>
            <a:r>
              <a:rPr lang="en-US" dirty="0" err="1"/>
              <a:t>obj</a:t>
            </a:r>
            <a:r>
              <a:rPr lang="en-US" dirty="0"/>
              <a:t> = { };</a:t>
            </a:r>
          </a:p>
          <a:p>
            <a:pPr lvl="1" algn="just"/>
            <a:r>
              <a:rPr lang="en-US" dirty="0"/>
              <a:t>It sets new empty object's invisible 'prototype' property to be the constructor function's visible and accessible 'prototype' property. (Every function has visible 'prototype' property whereas every object includes invisible 'prototype' property)</a:t>
            </a:r>
          </a:p>
          <a:p>
            <a:pPr lvl="1" algn="just"/>
            <a:r>
              <a:rPr lang="en-US" dirty="0"/>
              <a:t>It binds property or function which is declared with this keyword to the new object.</a:t>
            </a:r>
          </a:p>
          <a:p>
            <a:pPr lvl="1" algn="just"/>
            <a:r>
              <a:rPr lang="en-US" dirty="0"/>
              <a:t>It returns newly created object unless the constructor function returns a non-primitive value (custom JavaScript object). If constructor function does not include return statement then compiler will insert 'return this;' implicitly at the end of the function. If the constructor function returns a primitive value then it will be ignored.</a:t>
            </a:r>
          </a:p>
          <a:p>
            <a:pPr algn="just"/>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this Member</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Every time you create a new class, there is a member automatically created for it. This member is called </a:t>
            </a:r>
            <a:r>
              <a:rPr lang="en-US" b="1" dirty="0" smtClean="0"/>
              <a:t>this</a:t>
            </a:r>
            <a:r>
              <a:rPr lang="en-US" dirty="0" smtClean="0"/>
              <a:t> and it represents the class itself. Furthermore, the </a:t>
            </a:r>
            <a:r>
              <a:rPr lang="en-US" b="1" dirty="0" smtClean="0"/>
              <a:t>this</a:t>
            </a:r>
            <a:r>
              <a:rPr lang="en-US" dirty="0" smtClean="0"/>
              <a:t> member has direct access to all properties of its parent class.</a:t>
            </a:r>
          </a:p>
          <a:p>
            <a:pPr algn="just"/>
            <a:r>
              <a:rPr lang="en-US" dirty="0" smtClean="0"/>
              <a:t>Using </a:t>
            </a:r>
            <a:r>
              <a:rPr lang="en-US" b="1" dirty="0" smtClean="0"/>
              <a:t>this</a:t>
            </a:r>
            <a:r>
              <a:rPr lang="en-US" dirty="0" smtClean="0"/>
              <a:t> in a constructor, you can create a list of the properties of the class. To do this, type </a:t>
            </a:r>
            <a:r>
              <a:rPr lang="en-US" b="1" dirty="0" smtClean="0"/>
              <a:t>this</a:t>
            </a:r>
            <a:r>
              <a:rPr lang="en-US" dirty="0" smtClean="0"/>
              <a:t>, followed by the period operator, followed by the name of the new property you want to create. To complete the creation of the property, you can assign it to an argument passed in the parentheses.</a:t>
            </a:r>
          </a:p>
          <a:p>
            <a:pPr algn="just"/>
            <a:r>
              <a:rPr lang="en-US" dirty="0"/>
              <a:t>In JavaScript, </a:t>
            </a:r>
            <a:r>
              <a:rPr lang="en-US" b="1" dirty="0"/>
              <a:t>this</a:t>
            </a:r>
            <a:r>
              <a:rPr lang="en-US" dirty="0"/>
              <a:t> keyword when used with the object's method refers to the object. this is bound to an object.</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a:bodyPr>
          <a:lstStyle/>
          <a:p>
            <a:r>
              <a:rPr lang="en-US" sz="2000" dirty="0"/>
              <a:t>T</a:t>
            </a:r>
            <a:r>
              <a:rPr lang="en-US" sz="2000" dirty="0" smtClean="0"/>
              <a:t>he </a:t>
            </a:r>
            <a:r>
              <a:rPr lang="en-US" sz="2000" dirty="0"/>
              <a:t>function inside of an object can access it's variable in a similar way as a normal function would. For example</a:t>
            </a:r>
            <a:endParaRPr lang="en-IN" sz="2000" dirty="0"/>
          </a:p>
        </p:txBody>
      </p:sp>
      <p:pic>
        <p:nvPicPr>
          <p:cNvPr id="5" name="Picture 4"/>
          <p:cNvPicPr>
            <a:picLocks noChangeAspect="1"/>
          </p:cNvPicPr>
          <p:nvPr/>
        </p:nvPicPr>
        <p:blipFill>
          <a:blip r:embed="rId2"/>
          <a:stretch>
            <a:fillRect/>
          </a:stretch>
        </p:blipFill>
        <p:spPr>
          <a:xfrm>
            <a:off x="1752600" y="2286000"/>
            <a:ext cx="6443663" cy="3095625"/>
          </a:xfrm>
          <a:prstGeom prst="rect">
            <a:avLst/>
          </a:prstGeom>
        </p:spPr>
      </p:pic>
      <p:pic>
        <p:nvPicPr>
          <p:cNvPr id="6" name="Picture 5"/>
          <p:cNvPicPr>
            <a:picLocks noChangeAspect="1"/>
          </p:cNvPicPr>
          <p:nvPr/>
        </p:nvPicPr>
        <p:blipFill>
          <a:blip r:embed="rId3"/>
          <a:stretch>
            <a:fillRect/>
          </a:stretch>
        </p:blipFill>
        <p:spPr>
          <a:xfrm>
            <a:off x="5638800" y="4686300"/>
            <a:ext cx="2619375" cy="1390650"/>
          </a:xfrm>
          <a:prstGeom prst="rect">
            <a:avLst/>
          </a:prstGeom>
        </p:spPr>
      </p:pic>
    </p:spTree>
    <p:extLst>
      <p:ext uri="{BB962C8B-B14F-4D97-AF65-F5344CB8AC3E}">
        <p14:creationId xmlns:p14="http://schemas.microsoft.com/office/powerpoint/2010/main" val="2930609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r>
              <a:rPr lang="en-US" b="1" dirty="0" smtClean="0"/>
              <a:t>Methods</a:t>
            </a:r>
            <a:endParaRPr lang="en-US" dirty="0"/>
          </a:p>
        </p:txBody>
      </p:sp>
      <p:sp>
        <p:nvSpPr>
          <p:cNvPr id="3" name="Content Placeholder 2"/>
          <p:cNvSpPr>
            <a:spLocks noGrp="1"/>
          </p:cNvSpPr>
          <p:nvPr>
            <p:ph idx="1"/>
          </p:nvPr>
        </p:nvSpPr>
        <p:spPr>
          <a:xfrm>
            <a:off x="1447800" y="990600"/>
            <a:ext cx="7498080" cy="4800600"/>
          </a:xfrm>
        </p:spPr>
        <p:txBody>
          <a:bodyPr>
            <a:normAutofit fontScale="85000" lnSpcReduction="20000"/>
          </a:bodyPr>
          <a:lstStyle/>
          <a:p>
            <a:pPr algn="just"/>
            <a:r>
              <a:rPr lang="en-US" sz="2800" dirty="0" smtClean="0"/>
              <a:t>While the properties are used to describe or characterize an object, some objects may be able to perform actions. This action also is referred to as a method.</a:t>
            </a:r>
          </a:p>
          <a:p>
            <a:pPr algn="just"/>
            <a:r>
              <a:rPr lang="en-US" sz="2800" b="1" dirty="0" smtClean="0"/>
              <a:t>Creating a Method</a:t>
            </a:r>
          </a:p>
          <a:p>
            <a:pPr algn="just"/>
            <a:r>
              <a:rPr lang="en-US" sz="2800" dirty="0" smtClean="0"/>
              <a:t>A method of a class is created like a function. Since a function cannot be created inside of another function, in this case inside of the class' constructor, when defining the function, you can indicate that it belongs to the class with the use of the this object and the access to the defined member(s) of the class.</a:t>
            </a:r>
          </a:p>
          <a:p>
            <a:pPr algn="just"/>
            <a:r>
              <a:rPr lang="en-US" sz="2800" dirty="0" smtClean="0"/>
              <a:t>After creating the method, to add it to your class, assign it to the desired member name using the this object in the constructor of the class as we did previously. </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adding of two numbers</a:t>
            </a:r>
            <a:endParaRPr lang="en-US" dirty="0"/>
          </a:p>
        </p:txBody>
      </p:sp>
      <p:pic>
        <p:nvPicPr>
          <p:cNvPr id="3074" name="Picture 2"/>
          <p:cNvPicPr>
            <a:picLocks noChangeAspect="1" noChangeArrowheads="1"/>
          </p:cNvPicPr>
          <p:nvPr/>
        </p:nvPicPr>
        <p:blipFill>
          <a:blip r:embed="rId2"/>
          <a:srcRect/>
          <a:stretch>
            <a:fillRect/>
          </a:stretch>
        </p:blipFill>
        <p:spPr bwMode="auto">
          <a:xfrm>
            <a:off x="2590800" y="1828800"/>
            <a:ext cx="495300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2144</TotalTime>
  <Words>1388</Words>
  <Application>Microsoft Office PowerPoint</Application>
  <PresentationFormat>On-screen Show (4:3)</PresentationFormat>
  <Paragraphs>112</Paragraphs>
  <Slides>23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Calibri</vt:lpstr>
      <vt:lpstr>Consolas</vt:lpstr>
      <vt:lpstr>droid sans mono</vt:lpstr>
      <vt:lpstr>EB Garamond</vt:lpstr>
      <vt:lpstr>euclid_circular_a</vt:lpstr>
      <vt:lpstr>Gill Sans MT</vt:lpstr>
      <vt:lpstr>Roboto Mono</vt:lpstr>
      <vt:lpstr>Verdana</vt:lpstr>
      <vt:lpstr>Wingdings</vt:lpstr>
      <vt:lpstr>Wingdings 2</vt:lpstr>
      <vt:lpstr>Solstice</vt:lpstr>
      <vt:lpstr>Java Script objects and  Prototypes</vt:lpstr>
      <vt:lpstr>Object Creation and Modification</vt:lpstr>
      <vt:lpstr>Object creation</vt:lpstr>
      <vt:lpstr>Functions as constructors</vt:lpstr>
      <vt:lpstr>Instantiating an Object: The new Operator</vt:lpstr>
      <vt:lpstr>this Member</vt:lpstr>
      <vt:lpstr>Example:</vt:lpstr>
      <vt:lpstr>Methods</vt:lpstr>
      <vt:lpstr>Example: adding of two numbers</vt:lpstr>
      <vt:lpstr>Adding of two numbers-constructor version</vt:lpstr>
      <vt:lpstr>Differences: </vt:lpstr>
      <vt:lpstr>JavaScript Prototype</vt:lpstr>
      <vt:lpstr>Functions and prototypes</vt:lpstr>
      <vt:lpstr> Prototype chain </vt:lpstr>
      <vt:lpstr>This example demonstrates the prototype chain of an object’s prototype:</vt:lpstr>
      <vt:lpstr>Why is Prototype Important and When it is Used?</vt:lpstr>
      <vt:lpstr>Prototype Inheritance</vt:lpstr>
      <vt:lpstr>Example-1</vt:lpstr>
      <vt:lpstr>Why prototype?</vt:lpstr>
      <vt:lpstr>Change the prototype method</vt:lpstr>
      <vt:lpstr> Multiple Levels of Inheritance </vt:lpstr>
      <vt:lpstr>Conclusion </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Scopes and Closures</dc:title>
  <dc:creator>cseadmin</dc:creator>
  <cp:lastModifiedBy>Admin</cp:lastModifiedBy>
  <cp:revision>380</cp:revision>
  <dcterms:created xsi:type="dcterms:W3CDTF">2017-02-02T05:50:00Z</dcterms:created>
  <dcterms:modified xsi:type="dcterms:W3CDTF">2022-05-09T04:11:13Z</dcterms:modified>
</cp:coreProperties>
</file>