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fab628f3_0_0:notes"/>
          <p:cNvSpPr txBox="1"/>
          <p:nvPr>
            <p:ph idx="12" type="sldNum"/>
          </p:nvPr>
        </p:nvSpPr>
        <p:spPr>
          <a:xfrm>
            <a:off x="6042320" y="9493393"/>
            <a:ext cx="169800" cy="18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 sz="1800" u="none" cap="none" strike="noStrike">
                <a:solidFill>
                  <a:srgbClr val="000000"/>
                </a:solidFill>
              </a:rPr>
              <a:t>‹#›</a:t>
            </a:fld>
            <a:endParaRPr b="0" i="0" sz="1800" u="none" cap="none" strike="noStrike">
              <a:solidFill>
                <a:srgbClr val="000000"/>
              </a:solidFill>
            </a:endParaRPr>
          </a:p>
        </p:txBody>
      </p:sp>
      <p:sp>
        <p:nvSpPr>
          <p:cNvPr id="60" name="Google Shape;60;gcefab628f3_0_0:notes"/>
          <p:cNvSpPr/>
          <p:nvPr>
            <p:ph idx="2" type="sldImg"/>
          </p:nvPr>
        </p:nvSpPr>
        <p:spPr>
          <a:xfrm>
            <a:off x="-4186238" y="1265238"/>
            <a:ext cx="14935200" cy="8400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 name="Google Shape;61;gcefab628f3_0_0:notes"/>
          <p:cNvSpPr txBox="1"/>
          <p:nvPr>
            <p:ph idx="1" type="body"/>
          </p:nvPr>
        </p:nvSpPr>
        <p:spPr>
          <a:xfrm>
            <a:off x="789535" y="605318"/>
            <a:ext cx="54708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
              <a:t>Hypothesis: </a:t>
            </a:r>
            <a:r>
              <a:rPr b="0" i="1" lang="en" sz="1200" u="none" cap="none" strike="noStrike">
                <a:solidFill>
                  <a:srgbClr val="000000"/>
                </a:solidFill>
                <a:latin typeface="Arial"/>
                <a:ea typeface="Arial"/>
                <a:cs typeface="Arial"/>
                <a:sym typeface="Arial"/>
              </a:rPr>
              <a:t>Create a Hypothesis with an emphasis on SMART principles. </a:t>
            </a:r>
            <a:r>
              <a:rPr b="1" i="1" lang="en" sz="1200" u="none" cap="none" strike="noStrike">
                <a:solidFill>
                  <a:srgbClr val="000000"/>
                </a:solidFill>
                <a:latin typeface="Arial"/>
                <a:ea typeface="Arial"/>
                <a:cs typeface="Arial"/>
                <a:sym typeface="Arial"/>
              </a:rPr>
              <a:t>(</a:t>
            </a:r>
            <a:r>
              <a:rPr b="1" i="1" lang="en" sz="1200"/>
              <a:t>S – Specific, M – Measurable, A – Achievable, R – Realistic, T – Timebound). </a:t>
            </a:r>
            <a:r>
              <a:rPr b="0" i="0" lang="en" sz="1200"/>
              <a:t>If you cannot do this, you </a:t>
            </a:r>
            <a:r>
              <a:rPr b="1" i="0" lang="en" sz="1200"/>
              <a:t>do not</a:t>
            </a:r>
            <a:r>
              <a:rPr b="0" i="0" lang="en"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
              <a:t>Context: </a:t>
            </a:r>
            <a:r>
              <a:rPr lang="en" sz="1200"/>
              <a:t>With context, we have </a:t>
            </a:r>
            <a:r>
              <a:rPr b="1" lang="en" sz="1200" u="sng"/>
              <a:t>clearly identified the problem at hand </a:t>
            </a:r>
            <a:r>
              <a:rPr lang="en"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
              <a:t>Criteria for Success</a:t>
            </a:r>
            <a:r>
              <a:rPr b="0" lang="en"/>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Scope of Solution Space: </a:t>
            </a:r>
            <a:r>
              <a:rPr b="0" lang="en"/>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Constraints within Solution Space: </a:t>
            </a:r>
            <a:r>
              <a:rPr b="0" lang="en"/>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Stakeholders to provide key insight: </a:t>
            </a:r>
            <a:r>
              <a:rPr b="0" lang="en"/>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
              <a:t>What key data sources are required</a:t>
            </a:r>
            <a:r>
              <a:rPr b="0" lang="en"/>
              <a:t>?</a:t>
            </a:r>
            <a:endParaRPr/>
          </a:p>
          <a:p>
            <a:pPr indent="0" lvl="0" marL="0" rtl="0" algn="l">
              <a:lnSpc>
                <a:spcPct val="100000"/>
              </a:lnSpc>
              <a:spcBef>
                <a:spcPts val="0"/>
              </a:spcBef>
              <a:spcAft>
                <a:spcPts val="0"/>
              </a:spcAft>
              <a:buSzPts val="1400"/>
              <a:buNone/>
            </a:pPr>
            <a:r>
              <a:rPr b="0" lang="en"/>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fab628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fab628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fab628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fab628f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efab628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efab628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efab628f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efab628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fab628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fab628f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efab628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efab628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13"/>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600"/>
              <a:t>New Ticket Price Model Report</a:t>
            </a:r>
            <a:endParaRPr sz="4600"/>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Big Mountain Resort, Montana.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p:nvPr/>
        </p:nvSpPr>
        <p:spPr>
          <a:xfrm>
            <a:off x="137949" y="11820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4" name="Google Shape;64;p15"/>
          <p:cNvSpPr/>
          <p:nvPr/>
        </p:nvSpPr>
        <p:spPr>
          <a:xfrm>
            <a:off x="4587388" y="11820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65" name="Google Shape;65;p15"/>
          <p:cNvSpPr/>
          <p:nvPr/>
        </p:nvSpPr>
        <p:spPr>
          <a:xfrm>
            <a:off x="218936"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66" name="Google Shape;66;p15"/>
          <p:cNvSpPr/>
          <p:nvPr/>
        </p:nvSpPr>
        <p:spPr>
          <a:xfrm>
            <a:off x="4668375" y="12135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601195" y="123763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5050634" y="123763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4668375" y="24053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218936" y="24053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601195" y="2429364"/>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5050634" y="2429364"/>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218936" y="35982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4668375" y="35982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601195" y="3623979"/>
            <a:ext cx="3597600" cy="164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5050634" y="3622306"/>
            <a:ext cx="3597600" cy="168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77" name="Google Shape;77;p15"/>
          <p:cNvSpPr txBox="1"/>
          <p:nvPr/>
        </p:nvSpPr>
        <p:spPr>
          <a:xfrm>
            <a:off x="143108" y="1473732"/>
            <a:ext cx="4324500" cy="93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Big Mountain Resort wants to charge ticket a premium above the average market segment without hampering the investment strategy.</a:t>
            </a:r>
            <a:endParaRPr b="0" i="0" sz="1400" u="none" cap="none" strike="noStrike">
              <a:solidFill>
                <a:srgbClr val="000000"/>
              </a:solidFill>
              <a:latin typeface="Arial"/>
              <a:ea typeface="Arial"/>
              <a:cs typeface="Arial"/>
              <a:sym typeface="Arial"/>
            </a:endParaRPr>
          </a:p>
        </p:txBody>
      </p:sp>
      <p:sp>
        <p:nvSpPr>
          <p:cNvPr id="78" name="Google Shape;78;p15"/>
          <p:cNvSpPr txBox="1"/>
          <p:nvPr/>
        </p:nvSpPr>
        <p:spPr>
          <a:xfrm>
            <a:off x="186895" y="2619365"/>
            <a:ext cx="4324500" cy="1058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Success for this project= increase the price of the ticket by few </a:t>
            </a:r>
            <a:r>
              <a:rPr b="1" lang="en" sz="1071"/>
              <a:t>dollars or more.</a:t>
            </a:r>
            <a:endParaRPr b="1" sz="1071"/>
          </a:p>
        </p:txBody>
      </p:sp>
      <p:sp>
        <p:nvSpPr>
          <p:cNvPr id="79" name="Google Shape;79;p15"/>
          <p:cNvSpPr txBox="1"/>
          <p:nvPr/>
        </p:nvSpPr>
        <p:spPr>
          <a:xfrm>
            <a:off x="186850" y="3888599"/>
            <a:ext cx="4324500" cy="7359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000000"/>
              </a:buClr>
              <a:buSzPts val="1400"/>
              <a:buChar char="●"/>
            </a:pPr>
            <a:r>
              <a:rPr b="1" lang="en" sz="1071"/>
              <a:t>The new ticket price should be higher than the usual price.</a:t>
            </a:r>
            <a:endParaRPr b="1" sz="1071"/>
          </a:p>
          <a:p>
            <a:pPr indent="-296608" lvl="0" marL="457200" marR="0" rtl="0" algn="l">
              <a:lnSpc>
                <a:spcPct val="100000"/>
              </a:lnSpc>
              <a:spcBef>
                <a:spcPts val="0"/>
              </a:spcBef>
              <a:spcAft>
                <a:spcPts val="0"/>
              </a:spcAft>
              <a:buSzPts val="1071"/>
              <a:buChar char="●"/>
            </a:pPr>
            <a:r>
              <a:rPr b="1" lang="en" sz="1071"/>
              <a:t>We should consider change in some operations for customers to accept the new </a:t>
            </a:r>
            <a:r>
              <a:rPr b="1" lang="en" sz="1071"/>
              <a:t>ticket</a:t>
            </a:r>
            <a:r>
              <a:rPr b="1" lang="en" sz="1071"/>
              <a:t> price.</a:t>
            </a:r>
            <a:endParaRPr b="1" sz="1071"/>
          </a:p>
          <a:p>
            <a:pPr indent="0" lvl="0" marL="0" marR="0" rtl="0" algn="l">
              <a:lnSpc>
                <a:spcPct val="100000"/>
              </a:lnSpc>
              <a:spcBef>
                <a:spcPts val="0"/>
              </a:spcBef>
              <a:spcAft>
                <a:spcPts val="0"/>
              </a:spcAft>
              <a:buNone/>
            </a:pPr>
            <a:r>
              <a:t/>
            </a:r>
            <a:endParaRPr sz="1071"/>
          </a:p>
        </p:txBody>
      </p:sp>
      <p:sp>
        <p:nvSpPr>
          <p:cNvPr id="80" name="Google Shape;80;p15"/>
          <p:cNvSpPr txBox="1"/>
          <p:nvPr/>
        </p:nvSpPr>
        <p:spPr>
          <a:xfrm>
            <a:off x="4558232" y="1472939"/>
            <a:ext cx="4324500" cy="810900"/>
          </a:xfrm>
          <a:prstGeom prst="rect">
            <a:avLst/>
          </a:prstGeom>
          <a:noFill/>
          <a:ln>
            <a:noFill/>
          </a:ln>
        </p:spPr>
        <p:txBody>
          <a:bodyPr anchorCtr="0" anchor="t" bIns="45700" lIns="91425" spcFirstLastPara="1" rIns="91425" wrap="square" tIns="45700">
            <a:noAutofit/>
          </a:bodyPr>
          <a:lstStyle/>
          <a:p>
            <a:pPr indent="-296545" lvl="0" marL="457200" marR="0" rtl="0" algn="l">
              <a:lnSpc>
                <a:spcPct val="100000"/>
              </a:lnSpc>
              <a:spcBef>
                <a:spcPts val="0"/>
              </a:spcBef>
              <a:spcAft>
                <a:spcPts val="0"/>
              </a:spcAft>
              <a:buSzPts val="1070"/>
              <a:buChar char="●"/>
            </a:pPr>
            <a:r>
              <a:rPr b="1" lang="en" sz="1070"/>
              <a:t>Lack of proper data.</a:t>
            </a:r>
            <a:endParaRPr b="1" sz="1070"/>
          </a:p>
          <a:p>
            <a:pPr indent="-296545" lvl="0" marL="457200" marR="0" rtl="0" algn="l">
              <a:lnSpc>
                <a:spcPct val="100000"/>
              </a:lnSpc>
              <a:spcBef>
                <a:spcPts val="0"/>
              </a:spcBef>
              <a:spcAft>
                <a:spcPts val="0"/>
              </a:spcAft>
              <a:buSzPts val="1070"/>
              <a:buChar char="●"/>
            </a:pPr>
            <a:r>
              <a:t/>
            </a:r>
            <a:endParaRPr b="1" sz="1070"/>
          </a:p>
          <a:p>
            <a:pPr indent="0" lvl="0" marL="457200" marR="0" rtl="0" algn="l">
              <a:lnSpc>
                <a:spcPct val="100000"/>
              </a:lnSpc>
              <a:spcBef>
                <a:spcPts val="0"/>
              </a:spcBef>
              <a:spcAft>
                <a:spcPts val="0"/>
              </a:spcAft>
              <a:buNone/>
            </a:pPr>
            <a:r>
              <a:t/>
            </a:r>
            <a:endParaRPr b="1" sz="1070"/>
          </a:p>
        </p:txBody>
      </p:sp>
      <p:sp>
        <p:nvSpPr>
          <p:cNvPr id="81" name="Google Shape;81;p15"/>
          <p:cNvSpPr txBox="1"/>
          <p:nvPr/>
        </p:nvSpPr>
        <p:spPr>
          <a:xfrm>
            <a:off x="4590928" y="3813880"/>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 sz="1070"/>
              <a:t>CSV file from Database Manager.</a:t>
            </a:r>
            <a:endParaRPr b="1" i="0" sz="1070" u="none" cap="none" strike="noStrike">
              <a:solidFill>
                <a:srgbClr val="000000"/>
              </a:solidFill>
            </a:endParaRPr>
          </a:p>
        </p:txBody>
      </p:sp>
      <p:sp>
        <p:nvSpPr>
          <p:cNvPr id="82" name="Google Shape;82;p15"/>
          <p:cNvSpPr/>
          <p:nvPr/>
        </p:nvSpPr>
        <p:spPr>
          <a:xfrm>
            <a:off x="6633337" y="4893313"/>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7028512" y="488528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7452320"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7846662" y="4881061"/>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8245692"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8099130" y="530346"/>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121750" y="87473"/>
            <a:ext cx="7725000" cy="8529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5"/>
          <p:cNvSpPr txBox="1"/>
          <p:nvPr>
            <p:ph type="title"/>
          </p:nvPr>
        </p:nvSpPr>
        <p:spPr>
          <a:xfrm>
            <a:off x="184140" y="142193"/>
            <a:ext cx="87936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90" name="Google Shape;90;p15"/>
          <p:cNvSpPr txBox="1"/>
          <p:nvPr/>
        </p:nvSpPr>
        <p:spPr>
          <a:xfrm>
            <a:off x="4607126" y="2660700"/>
            <a:ext cx="4324500" cy="81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 sz="1071"/>
              <a:t>Director of Operations, Jimmy Blackburn, The Database Manager,Alesha Eisen.</a:t>
            </a:r>
            <a:endParaRPr b="1" i="0" sz="1400" u="none" cap="none" strike="noStrike">
              <a:solidFill>
                <a:srgbClr val="000000"/>
              </a:solidFill>
            </a:endParaRPr>
          </a:p>
        </p:txBody>
      </p:sp>
      <p:sp>
        <p:nvSpPr>
          <p:cNvPr id="91" name="Google Shape;91;p15"/>
          <p:cNvSpPr txBox="1"/>
          <p:nvPr/>
        </p:nvSpPr>
        <p:spPr>
          <a:xfrm>
            <a:off x="143100" y="373031"/>
            <a:ext cx="7880100" cy="5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How can Big Mountain Resort select a better value for their ticket price without undermining their ticket price or support even an higher ticket price, as their operating cost has increased by $1,540,000 for 330 resorts in the US this season because of the installation of additional chair lift.</a:t>
            </a:r>
            <a:endParaRPr i="0" sz="1400" u="none" cap="none" strike="noStrike">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174950" y="176206"/>
            <a:ext cx="8794200" cy="4759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800"/>
              <a:t>With the data provided on 330 resorts in the US to find the market segment pricing model for Big Mountain Ski Resort in Montana, We have come up with the following report model:</a:t>
            </a:r>
            <a:endParaRPr sz="1800"/>
          </a:p>
          <a:p>
            <a:pPr indent="0" lvl="0" marL="0" rtl="0" algn="l">
              <a:lnSpc>
                <a:spcPct val="115000"/>
              </a:lnSpc>
              <a:spcBef>
                <a:spcPts val="0"/>
              </a:spcBef>
              <a:spcAft>
                <a:spcPts val="0"/>
              </a:spcAft>
              <a:buClr>
                <a:schemeClr val="dk1"/>
              </a:buClr>
              <a:buSzPts val="1100"/>
              <a:buFont typeface="Arial"/>
              <a:buNone/>
            </a:pPr>
            <a:r>
              <a:t/>
            </a:r>
            <a:endParaRPr sz="1100"/>
          </a:p>
          <a:p>
            <a:pPr indent="-336550" lvl="0" marL="457200" rtl="0" algn="l">
              <a:lnSpc>
                <a:spcPct val="115000"/>
              </a:lnSpc>
              <a:spcBef>
                <a:spcPts val="0"/>
              </a:spcBef>
              <a:spcAft>
                <a:spcPts val="0"/>
              </a:spcAft>
              <a:buSzPts val="1700"/>
              <a:buChar char="●"/>
            </a:pPr>
            <a:r>
              <a:rPr lang="en" sz="1700"/>
              <a:t>After cleansing and exploring the data, we created two models, linear and random forest models. We chose to move with the random forest regression model since comparing the two demonstrated that performance on the test set was consistent cross-validation results which means the absolute error was lower using the random forest regressor.</a:t>
            </a:r>
            <a:endParaRPr sz="1700"/>
          </a:p>
          <a:p>
            <a:pPr indent="-336550" lvl="0" marL="457200" rtl="0" algn="l">
              <a:lnSpc>
                <a:spcPct val="115000"/>
              </a:lnSpc>
              <a:spcBef>
                <a:spcPts val="0"/>
              </a:spcBef>
              <a:spcAft>
                <a:spcPts val="0"/>
              </a:spcAft>
              <a:buSzPts val="1700"/>
              <a:buChar char="●"/>
            </a:pPr>
            <a:r>
              <a:rPr lang="en" sz="1700"/>
              <a:t>We refit the model on the available data excluding the Big Mountain and then we calculated the expected Big Mountain ticket price from the  Model.</a:t>
            </a:r>
            <a:endParaRPr sz="1700"/>
          </a:p>
          <a:p>
            <a:pPr indent="-336550" lvl="0" marL="457200" rtl="0" algn="l">
              <a:lnSpc>
                <a:spcPct val="115000"/>
              </a:lnSpc>
              <a:spcBef>
                <a:spcPts val="0"/>
              </a:spcBef>
              <a:spcAft>
                <a:spcPts val="0"/>
              </a:spcAft>
              <a:buSzPts val="1700"/>
              <a:buChar char="●"/>
            </a:pPr>
            <a:r>
              <a:rPr lang="en" sz="1700"/>
              <a:t>Big Mountain Resort’s modeled price is $95.87, the actual price is $81.00. Even with the expected mean absolute error of $10.39, this suggests there is room for an increase.</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700"/>
              <a:t>The result indicates that our resort is charging less than what's predicted suggests. Further by plotting histograms, we find that the ticket price of Big Mountain Resort is relatively high among all resorts and highest in Montana. The vertical drop, snow-making data, total chairs, no. of runs, area of skiable terrain area and no. of fast quad are also relatively high among all resorts. This can conclude that the Big Mountain Resort offers high quality of service and ski resources to customers and also charged relatively high prices compared with other resorts. However, based on our model prediction, the Big Mountain Resort seems still undercharging customers compared with the service and facilities they provide.</a:t>
            </a:r>
            <a:endParaRPr sz="1700"/>
          </a:p>
          <a:p>
            <a:pPr indent="0" lvl="0" marL="457200" rtl="0" algn="l">
              <a:lnSpc>
                <a:spcPct val="115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700"/>
              <a:t>To investigate the relationship between facilities and predicted ticket price, we simulated 4 scenarios as follows: (In the scenario, we assume 35000 customers and each customer stays for 5 days.)</a:t>
            </a:r>
            <a:endParaRPr sz="1700"/>
          </a:p>
          <a:p>
            <a:pPr indent="-336550" lvl="0" marL="457200" rtl="0" algn="l">
              <a:lnSpc>
                <a:spcPct val="115000"/>
              </a:lnSpc>
              <a:spcBef>
                <a:spcPts val="0"/>
              </a:spcBef>
              <a:spcAft>
                <a:spcPts val="0"/>
              </a:spcAft>
              <a:buSzPts val="1700"/>
              <a:buChar char="●"/>
            </a:pPr>
            <a:r>
              <a:rPr lang="en" sz="1700"/>
              <a:t>Scenario 1 – Close up to 10 of the least used runs. The model says closing one run makes no difference. Closing 2 and 3 successively reduces support for ticket price and so revenue. If Big Mountain closes down 3 runs, it seems they may as well close down 4 or 5 as there's no further loss in the ticket price. Increasing the closures down to 6 or more leads to a large drop.</a:t>
            </a:r>
            <a:endParaRPr sz="1700"/>
          </a:p>
          <a:p>
            <a:pPr indent="0" lvl="0" marL="45720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700"/>
              <a:t>Scenario 2 Adding a run, increasing the vertical drop by 150 feet, and installing an additional chair lift. The ticket price increased by 1.99 and the total revenue increased by 3474638.</a:t>
            </a:r>
            <a:endParaRPr sz="1700"/>
          </a:p>
          <a:p>
            <a:pPr indent="-336550" lvl="0" marL="457200" rtl="0" algn="l">
              <a:lnSpc>
                <a:spcPct val="115000"/>
              </a:lnSpc>
              <a:spcBef>
                <a:spcPts val="0"/>
              </a:spcBef>
              <a:spcAft>
                <a:spcPts val="0"/>
              </a:spcAft>
              <a:buSzPts val="1700"/>
              <a:buChar char="●"/>
            </a:pPr>
            <a:r>
              <a:rPr lang="en" sz="1700"/>
              <a:t>Scenario 3 Adding 2 acres of snowmaking to scenario 2. The result has no different from Scenario 2. (Such a small increase in the snow-making area makes no difference.)</a:t>
            </a:r>
            <a:endParaRPr sz="17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74945" y="176147"/>
            <a:ext cx="8794200" cy="2238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700"/>
              <a:t>Scenario 4 This scenario calls for increasing the longest run by .2 miles and guaranteeing its snow coverage by adding 4 acres of snow-making capability. There is no change in the ticket price. Although the longest run feature was used in the linear model, the random forest model (the one we chose because of its better performance) only has the longest runway down in the feature importance list. The 4 scenarios above indicate that the models are sensitive to a unit change in items such as no. of runs as the values of this kind of attributes are small (ten to hundreds scale). While a unit change in attributes which values are in thousands or ten thousands scale such as snowmaking area will result in tiny difference or even no difference when predicting ticket price. This additional chair increases operating costs by 1,540,000 this season. To average the operational costs per ticket, we divide the total amount of costs by 35000 and 5. Therefore, the average operational cost per ticket are 8.8.</a:t>
            </a:r>
            <a:endParaRPr sz="1700"/>
          </a:p>
          <a:p>
            <a:pPr indent="0" lvl="0" marL="45720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74950" y="966351"/>
            <a:ext cx="8794200" cy="62400"/>
          </a:xfrm>
          <a:prstGeom prst="rect">
            <a:avLst/>
          </a:prstGeom>
        </p:spPr>
        <p:txBody>
          <a:bodyPr anchorCtr="0" anchor="t" bIns="0" lIns="0" spcFirstLastPara="1" rIns="0" wrap="square" tIns="0">
            <a:noAutofit/>
          </a:bodyPr>
          <a:lstStyle/>
          <a:p>
            <a:pPr indent="-336550" lvl="0" marL="457200" rtl="0" algn="l">
              <a:lnSpc>
                <a:spcPct val="115000"/>
              </a:lnSpc>
              <a:spcBef>
                <a:spcPts val="0"/>
              </a:spcBef>
              <a:spcAft>
                <a:spcPts val="0"/>
              </a:spcAft>
              <a:buSzPts val="1700"/>
              <a:buChar char="●"/>
            </a:pPr>
            <a:r>
              <a:rPr lang="en" sz="1700"/>
              <a:t>Because of this, we suggest the resort can raise the ticket price and shut down few runs which are not popular and their relative distribution facility. This can increase the total revenue and cut down the operational cost of the resorts. For further improvement, more scenarios can be tried based on scenario 1. We can check how will the closing of facilities affect the ticket price. For example, based on scenario 1, we will be closing 5 or 8 runs rather than closing 3 or 6 runs because the predicted ticket price for closing 3-5 or 6-8 runs are the same respectively. While, if we close more runs, more related facilities can be closed and the operational cost will be further cut down. Therefore, we can reproduce scenario 1 to different attributes to find the optimal no. of facilities that shall be closed. In my opinion, the resort can point out the most unpopular runs and their related facilities. Based on the result of scenario 1, we try to to work out different combinations of facilities to be closed and predict the ticket price by the model (similar to scenario 2). Finally, by calculating the cut of operational cost and increase in ticket revenue, we can choose the optimal combination.</a:t>
            </a:r>
            <a:endParaRPr/>
          </a:p>
        </p:txBody>
      </p:sp>
      <p:sp>
        <p:nvSpPr>
          <p:cNvPr id="122" name="Google Shape;122;p21"/>
          <p:cNvSpPr txBox="1"/>
          <p:nvPr/>
        </p:nvSpPr>
        <p:spPr>
          <a:xfrm>
            <a:off x="446800" y="176650"/>
            <a:ext cx="389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Conclusion:</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