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37"/>
  </p:handoutMasterIdLst>
  <p:sldIdLst>
    <p:sldId id="485" r:id="rId3"/>
    <p:sldId id="486" r:id="rId4"/>
    <p:sldId id="487" r:id="rId5"/>
    <p:sldId id="427" r:id="rId6"/>
    <p:sldId id="447" r:id="rId8"/>
    <p:sldId id="459" r:id="rId9"/>
    <p:sldId id="480" r:id="rId10"/>
    <p:sldId id="502" r:id="rId11"/>
    <p:sldId id="503" r:id="rId12"/>
    <p:sldId id="504" r:id="rId13"/>
    <p:sldId id="505" r:id="rId14"/>
    <p:sldId id="506" r:id="rId15"/>
    <p:sldId id="507" r:id="rId16"/>
    <p:sldId id="448" r:id="rId17"/>
    <p:sldId id="510" r:id="rId18"/>
    <p:sldId id="449" r:id="rId19"/>
    <p:sldId id="488" r:id="rId20"/>
    <p:sldId id="489" r:id="rId21"/>
    <p:sldId id="512" r:id="rId22"/>
    <p:sldId id="513" r:id="rId23"/>
    <p:sldId id="514" r:id="rId24"/>
    <p:sldId id="515" r:id="rId25"/>
    <p:sldId id="517" r:id="rId26"/>
    <p:sldId id="518" r:id="rId27"/>
    <p:sldId id="519" r:id="rId28"/>
    <p:sldId id="520" r:id="rId29"/>
    <p:sldId id="462" r:id="rId30"/>
    <p:sldId id="468" r:id="rId31"/>
    <p:sldId id="484" r:id="rId32"/>
    <p:sldId id="508" r:id="rId33"/>
    <p:sldId id="509" r:id="rId34"/>
    <p:sldId id="473" r:id="rId35"/>
    <p:sldId id="470" r:id="rId36"/>
  </p:sldIdLst>
  <p:sldSz cx="9906000" cy="6858000" type="A4"/>
  <p:notesSz cx="6760845" cy="99421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34559" autoAdjust="0"/>
    <p:restoredTop sz="86410" autoAdjust="0"/>
  </p:normalViewPr>
  <p:slideViewPr>
    <p:cSldViewPr>
      <p:cViewPr varScale="1">
        <p:scale>
          <a:sx n="75" d="100"/>
          <a:sy n="75" d="100"/>
        </p:scale>
        <p:origin x="324" y="54"/>
      </p:cViewPr>
      <p:guideLst>
        <p:guide orient="horz" pos="2158"/>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2" d="100"/>
          <a:sy n="52" d="100"/>
        </p:scale>
        <p:origin x="2964" y="90"/>
      </p:cViewPr>
      <p:guideLst>
        <p:guide orient="horz" pos="3129"/>
        <p:guide pos="2129"/>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29761" y="0"/>
            <a:ext cx="2929837" cy="497126"/>
          </a:xfrm>
          <a:prstGeom prst="rect">
            <a:avLst/>
          </a:prstGeom>
        </p:spPr>
        <p:txBody>
          <a:bodyPr vert="horz" lIns="91440" tIns="45720" rIns="91440" bIns="45720" rtlCol="0"/>
          <a:lstStyle>
            <a:lvl1pPr algn="r">
              <a:defRPr sz="1200"/>
            </a:lvl1pPr>
          </a:lstStyle>
          <a:p>
            <a:fld id="{FDBD6149-F860-46EB-888F-B7F54A879ACB}" type="datetimeFigureOut">
              <a:rPr lang="en-US" smtClean="0"/>
            </a:fld>
            <a:endParaRPr lang="en-US"/>
          </a:p>
        </p:txBody>
      </p:sp>
      <p:sp>
        <p:nvSpPr>
          <p:cNvPr id="4" name="Footer Placeholder 3"/>
          <p:cNvSpPr>
            <a:spLocks noGrp="1"/>
          </p:cNvSpPr>
          <p:nvPr>
            <p:ph type="ftr" sz="quarter" idx="2"/>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29761" y="9443662"/>
            <a:ext cx="2929837" cy="497126"/>
          </a:xfrm>
          <a:prstGeom prst="rect">
            <a:avLst/>
          </a:prstGeom>
        </p:spPr>
        <p:txBody>
          <a:bodyPr vert="horz" lIns="91440" tIns="45720" rIns="91440" bIns="45720" rtlCol="0" anchor="b"/>
          <a:lstStyle>
            <a:lvl1pPr algn="r">
              <a:defRPr sz="1200"/>
            </a:lvl1pPr>
          </a:lstStyle>
          <a:p>
            <a:fld id="{70C51A9C-BC3B-4640-9559-50261E7C82D1}"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F54DE4C5-FD42-43C3-A107-FC2F226E7727}" type="datetimeFigureOut">
              <a:rPr lang="en-US" smtClean="0"/>
            </a:fld>
            <a:endParaRPr lang="en-US"/>
          </a:p>
        </p:txBody>
      </p:sp>
      <p:sp>
        <p:nvSpPr>
          <p:cNvPr id="4" name="Slide Image Placeholder 3"/>
          <p:cNvSpPr>
            <a:spLocks noGrp="1" noRot="1" noChangeAspect="1"/>
          </p:cNvSpPr>
          <p:nvPr>
            <p:ph type="sldImg" idx="2"/>
          </p:nvPr>
        </p:nvSpPr>
        <p:spPr>
          <a:xfrm>
            <a:off x="688975" y="746125"/>
            <a:ext cx="5383213" cy="3727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808B528B-B34F-4B88-8010-3B17FC4A462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a:xfrm>
            <a:off x="1280592" y="6356351"/>
            <a:ext cx="26575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5100" y="6126164"/>
            <a:ext cx="918114" cy="556989"/>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56456" y="6654842"/>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fld>
            <a:endParaRPr lang="en-US"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0" y="6654842"/>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fld>
            <a:endParaRPr lang="en-US" dirty="0">
              <a:solidFill>
                <a:schemeClr val="bg1"/>
              </a:solidFill>
            </a:endParaRPr>
          </a:p>
        </p:txBody>
      </p:sp>
      <p:pic>
        <p:nvPicPr>
          <p:cNvPr id="9" name="Picture 2" descr="Fet"/>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9569250" y="152358"/>
            <a:ext cx="323483"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Users\Paramesh\Desktop\Logo\Logo.png"/>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28464" y="6311942"/>
            <a:ext cx="262890" cy="3429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1280592" y="1736532"/>
            <a:ext cx="7696200" cy="1828800"/>
          </a:xfrm>
        </p:spPr>
        <p:txBody>
          <a:bodyPr anchor="ctr"/>
          <a:lstStyle/>
          <a:p>
            <a:r>
              <a:rPr lang="en-US" altLang="en-US" sz="3200" b="1" dirty="0" smtClean="0">
                <a:solidFill>
                  <a:srgbClr val="FF0000"/>
                </a:solidFill>
              </a:rPr>
              <a:t>Final Dissertation Presentation </a:t>
            </a:r>
            <a:br>
              <a:rPr lang="en-US" altLang="en-US" sz="3200" b="1" dirty="0" smtClean="0">
                <a:solidFill>
                  <a:srgbClr val="FF0000"/>
                </a:solidFill>
              </a:rPr>
            </a:br>
            <a:r>
              <a:rPr lang="en-US" altLang="en-US" sz="2800" b="1" dirty="0">
                <a:solidFill>
                  <a:srgbClr val="002060"/>
                </a:solidFill>
              </a:rPr>
              <a:t>Dissertation</a:t>
            </a:r>
            <a:br>
              <a:rPr lang="en-US" altLang="en-US" sz="2800" b="1" dirty="0">
                <a:solidFill>
                  <a:srgbClr val="002060"/>
                </a:solidFill>
              </a:rPr>
            </a:br>
            <a:r>
              <a:rPr lang="en-US" altLang="en-US" sz="2400" b="1" dirty="0">
                <a:solidFill>
                  <a:srgbClr val="002060"/>
                </a:solidFill>
                <a:sym typeface="+mn-ea"/>
              </a:rPr>
              <a:t> </a:t>
            </a:r>
            <a:r>
              <a:rPr lang="en-US" altLang="en-US" sz="2400" b="1" dirty="0" smtClean="0">
                <a:solidFill>
                  <a:srgbClr val="002060"/>
                </a:solidFill>
                <a:sym typeface="+mn-ea"/>
              </a:rPr>
              <a:t>FT-</a:t>
            </a:r>
            <a:r>
              <a:rPr lang="en-IN" altLang="en-US" sz="2400" b="1" dirty="0" smtClean="0">
                <a:solidFill>
                  <a:srgbClr val="002060"/>
                </a:solidFill>
                <a:sym typeface="+mn-ea"/>
              </a:rPr>
              <a:t>18</a:t>
            </a:r>
            <a:r>
              <a:rPr lang="en-US" altLang="en-US" sz="2400" b="1" dirty="0" smtClean="0">
                <a:solidFill>
                  <a:srgbClr val="002060"/>
                </a:solidFill>
                <a:sym typeface="+mn-ea"/>
              </a:rPr>
              <a:t> </a:t>
            </a:r>
            <a:r>
              <a:rPr lang="en-US" altLang="en-US" sz="2400" b="1" dirty="0" err="1" smtClean="0">
                <a:solidFill>
                  <a:srgbClr val="002060"/>
                </a:solidFill>
                <a:sym typeface="+mn-ea"/>
              </a:rPr>
              <a:t>M</a:t>
            </a:r>
            <a:r>
              <a:rPr lang="en-IN" altLang="en-US" sz="2400" b="1" dirty="0" err="1" smtClean="0">
                <a:solidFill>
                  <a:srgbClr val="002060"/>
                </a:solidFill>
                <a:sym typeface="+mn-ea"/>
              </a:rPr>
              <a:t>. T</a:t>
            </a:r>
            <a:r>
              <a:rPr lang="en-US" altLang="en-US" sz="2400" b="1" dirty="0" err="1" smtClean="0">
                <a:solidFill>
                  <a:srgbClr val="002060"/>
                </a:solidFill>
                <a:sym typeface="+mn-ea"/>
              </a:rPr>
              <a:t>ech</a:t>
            </a:r>
            <a:r>
              <a:rPr lang="en-IN" altLang="en-US" sz="2400" b="1" dirty="0" err="1" smtClean="0">
                <a:solidFill>
                  <a:srgbClr val="002060"/>
                </a:solidFill>
                <a:sym typeface="+mn-ea"/>
              </a:rPr>
              <a:t>. </a:t>
            </a:r>
            <a:r>
              <a:rPr lang="en-US" altLang="en-US" sz="2400" b="1" dirty="0">
                <a:solidFill>
                  <a:srgbClr val="002060"/>
                </a:solidFill>
                <a:sym typeface="+mn-ea"/>
              </a:rPr>
              <a:t>-</a:t>
            </a:r>
            <a:r>
              <a:rPr lang="en-US" altLang="en-US" sz="2400" b="1" dirty="0" smtClean="0">
                <a:solidFill>
                  <a:srgbClr val="002060"/>
                </a:solidFill>
                <a:sym typeface="+mn-ea"/>
              </a:rPr>
              <a:t>RTES</a:t>
            </a:r>
            <a:endParaRPr lang="en-US" altLang="en-US" sz="2400" b="1" dirty="0">
              <a:solidFill>
                <a:srgbClr val="002060"/>
              </a:solidFill>
            </a:endParaRPr>
          </a:p>
        </p:txBody>
      </p:sp>
      <p:sp>
        <p:nvSpPr>
          <p:cNvPr id="4100" name="Rectangle 4"/>
          <p:cNvSpPr>
            <a:spLocks noChangeArrowheads="1"/>
          </p:cNvSpPr>
          <p:nvPr/>
        </p:nvSpPr>
        <p:spPr bwMode="auto">
          <a:xfrm>
            <a:off x="990600" y="4419601"/>
            <a:ext cx="7848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20000"/>
              </a:spcBef>
            </a:pPr>
            <a:endParaRPr lang="en-US" altLang="en-US" sz="3200" b="1" dirty="0">
              <a:solidFill>
                <a:srgbClr val="002060"/>
              </a:solidFill>
            </a:endParaRPr>
          </a:p>
          <a:p>
            <a:endParaRPr lang="en-US" altLang="en-US" sz="3200" dirty="0">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sz="3200" b="1" dirty="0">
                <a:solidFill>
                  <a:srgbClr val="FF0000"/>
                </a:solidFill>
                <a:sym typeface="+mn-ea"/>
              </a:rPr>
              <a:t>Summary of Up to Date Literature Review</a:t>
            </a:r>
            <a:br>
              <a:rPr lang="en-GB" sz="3200" b="1" dirty="0">
                <a:solidFill>
                  <a:srgbClr val="FF0000"/>
                </a:solidFill>
                <a:sym typeface="+mn-ea"/>
              </a:rPr>
            </a:br>
            <a:br>
              <a:rPr lang="en-US" sz="3200">
                <a:sym typeface="+mn-ea"/>
              </a:rPr>
            </a:br>
            <a:br>
              <a:rPr lang="en-US" sz="3200"/>
            </a:br>
            <a:endParaRPr lang="en-US" sz="3200"/>
          </a:p>
        </p:txBody>
      </p:sp>
      <p:graphicFrame>
        <p:nvGraphicFramePr>
          <p:cNvPr id="10" name="Content Placeholder 9"/>
          <p:cNvGraphicFramePr>
            <a:graphicFrameLocks noGrp="1"/>
          </p:cNvGraphicFramePr>
          <p:nvPr>
            <p:ph idx="1"/>
          </p:nvPr>
        </p:nvGraphicFramePr>
        <p:xfrm>
          <a:off x="57785" y="1042035"/>
          <a:ext cx="9765030" cy="5268595"/>
        </p:xfrm>
        <a:graphic>
          <a:graphicData uri="http://schemas.openxmlformats.org/drawingml/2006/table">
            <a:tbl>
              <a:tblPr firstRow="1" firstCol="1" bandRow="1">
                <a:tableStyleId>{5C22544A-7EE6-4342-B048-85BDC9FD1C3A}</a:tableStyleId>
              </a:tblPr>
              <a:tblGrid>
                <a:gridCol w="238760"/>
                <a:gridCol w="866140"/>
                <a:gridCol w="523875"/>
                <a:gridCol w="1235075"/>
                <a:gridCol w="952500"/>
                <a:gridCol w="1976755"/>
                <a:gridCol w="2031365"/>
                <a:gridCol w="753745"/>
                <a:gridCol w="1186815"/>
              </a:tblGrid>
              <a:tr h="720090">
                <a:tc>
                  <a:txBody>
                    <a:bodyPr/>
                    <a:p>
                      <a:pPr marL="0" marR="0" algn="just">
                        <a:lnSpc>
                          <a:spcPct val="150000"/>
                        </a:lnSpc>
                        <a:spcBef>
                          <a:spcPts val="1200"/>
                        </a:spcBef>
                        <a:spcAft>
                          <a:spcPts val="0"/>
                        </a:spcAft>
                      </a:pPr>
                      <a:r>
                        <a:rPr lang="en-US" sz="1000" dirty="0" err="1">
                          <a:effectLst/>
                          <a:latin typeface="Calibri" panose="020F0502020204030204" charset="0"/>
                          <a:cs typeface="Calibri" panose="020F0502020204030204" charset="0"/>
                        </a:rPr>
                        <a:t>Sl</a:t>
                      </a:r>
                      <a:endParaRPr lang="en-US" sz="1000" dirty="0">
                        <a:effectLst/>
                        <a:latin typeface="Calibri" panose="020F0502020204030204" charset="0"/>
                        <a:cs typeface="Calibri" panose="020F0502020204030204" charset="0"/>
                      </a:endParaRPr>
                    </a:p>
                    <a:p>
                      <a:pPr marL="0" marR="0" algn="just">
                        <a:lnSpc>
                          <a:spcPct val="150000"/>
                        </a:lnSpc>
                        <a:spcBef>
                          <a:spcPts val="1200"/>
                        </a:spcBef>
                        <a:spcAft>
                          <a:spcPts val="0"/>
                        </a:spcAft>
                      </a:pPr>
                      <a:r>
                        <a:rPr lang="en-US" sz="1000" dirty="0">
                          <a:effectLst/>
                          <a:latin typeface="Calibri" panose="020F0502020204030204" charset="0"/>
                          <a:cs typeface="Calibri" panose="020F0502020204030204" charset="0"/>
                        </a:rPr>
                        <a:t>no </a:t>
                      </a:r>
                      <a:endParaRPr lang="en-US" sz="100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00" dirty="0">
                          <a:effectLst/>
                          <a:latin typeface="Calibri" panose="020F0502020204030204" charset="0"/>
                          <a:cs typeface="Calibri" panose="020F0502020204030204" charset="0"/>
                        </a:rPr>
                        <a:t>Authors </a:t>
                      </a:r>
                      <a:endParaRPr lang="en-US" sz="100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00" dirty="0">
                          <a:effectLst/>
                          <a:latin typeface="Calibri" panose="020F0502020204030204" charset="0"/>
                          <a:cs typeface="Calibri" panose="020F0502020204030204" charset="0"/>
                        </a:rPr>
                        <a:t>Year of publication </a:t>
                      </a:r>
                      <a:endParaRPr lang="en-US" sz="100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00" dirty="0">
                          <a:effectLst/>
                          <a:latin typeface="Calibri" panose="020F0502020204030204" charset="0"/>
                          <a:cs typeface="Calibri" panose="020F0502020204030204" charset="0"/>
                        </a:rPr>
                        <a:t>Research </a:t>
                      </a:r>
                      <a:endParaRPr lang="en-US" sz="1000" dirty="0">
                        <a:effectLst/>
                        <a:latin typeface="Calibri" panose="020F0502020204030204" charset="0"/>
                        <a:cs typeface="Calibri" panose="020F0502020204030204" charset="0"/>
                      </a:endParaRPr>
                    </a:p>
                    <a:p>
                      <a:pPr marL="0" marR="0" algn="just">
                        <a:lnSpc>
                          <a:spcPct val="150000"/>
                        </a:lnSpc>
                        <a:spcBef>
                          <a:spcPts val="1200"/>
                        </a:spcBef>
                        <a:spcAft>
                          <a:spcPts val="0"/>
                        </a:spcAft>
                      </a:pPr>
                      <a:r>
                        <a:rPr lang="en-US" sz="1000" dirty="0">
                          <a:effectLst/>
                          <a:latin typeface="Calibri" panose="020F0502020204030204" charset="0"/>
                          <a:cs typeface="Calibri" panose="020F0502020204030204" charset="0"/>
                        </a:rPr>
                        <a:t>Focus </a:t>
                      </a:r>
                      <a:endParaRPr lang="en-US" sz="100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00" dirty="0">
                          <a:effectLst/>
                          <a:latin typeface="Calibri" panose="020F0502020204030204" charset="0"/>
                          <a:cs typeface="Calibri" panose="020F0502020204030204" charset="0"/>
                        </a:rPr>
                        <a:t>Methods and methodology </a:t>
                      </a:r>
                      <a:endParaRPr lang="en-US" sz="100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00" dirty="0">
                          <a:effectLst/>
                          <a:latin typeface="Calibri" panose="020F0502020204030204" charset="0"/>
                          <a:cs typeface="Calibri" panose="020F0502020204030204" charset="0"/>
                        </a:rPr>
                        <a:t>Research findings</a:t>
                      </a:r>
                      <a:endParaRPr lang="en-US" sz="100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00" dirty="0">
                          <a:effectLst/>
                          <a:latin typeface="Calibri" panose="020F0502020204030204" charset="0"/>
                          <a:cs typeface="Calibri" panose="020F0502020204030204" charset="0"/>
                        </a:rPr>
                        <a:t>Conclusions drawn by authors</a:t>
                      </a:r>
                      <a:endParaRPr lang="en-US" sz="100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00" dirty="0">
                          <a:effectLst/>
                          <a:latin typeface="Calibri" panose="020F0502020204030204" charset="0"/>
                          <a:cs typeface="Calibri" panose="020F0502020204030204" charset="0"/>
                        </a:rPr>
                        <a:t>Limitations of study </a:t>
                      </a:r>
                      <a:endParaRPr lang="en-US" sz="100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00" dirty="0">
                          <a:effectLst/>
                          <a:latin typeface="Calibri" panose="020F0502020204030204" charset="0"/>
                          <a:cs typeface="Calibri" panose="020F0502020204030204" charset="0"/>
                        </a:rPr>
                        <a:t>Critical appraisal of the published work by students </a:t>
                      </a:r>
                      <a:endParaRPr lang="en-US" sz="100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r>
              <a:tr h="2324735">
                <a:tc>
                  <a:txBody>
                    <a:bodyPr/>
                    <a:p>
                      <a:pPr algn="just">
                        <a:lnSpc>
                          <a:spcPct val="115000"/>
                        </a:lnSpc>
                        <a:spcAft>
                          <a:spcPts val="0"/>
                        </a:spcAft>
                      </a:pPr>
                      <a:r>
                        <a:rPr lang="en-IN" sz="1000" b="0" dirty="0">
                          <a:latin typeface="Calibri" panose="020F0502020204030204" charset="0"/>
                          <a:ea typeface="Calibri" panose="020F0502020204030204"/>
                          <a:cs typeface="Calibri" panose="020F0502020204030204" charset="0"/>
                        </a:rPr>
                        <a:t>6</a:t>
                      </a: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p>
                      <a:pPr algn="just">
                        <a:lnSpc>
                          <a:spcPct val="115000"/>
                        </a:lnSpc>
                        <a:spcAft>
                          <a:spcPts val="0"/>
                        </a:spcAft>
                      </a:pPr>
                      <a:r>
                        <a:rPr lang="en-IN" sz="1000" dirty="0" smtClean="0">
                          <a:latin typeface="Calibri" panose="020F0502020204030204" charset="0"/>
                          <a:ea typeface="Calibri" panose="020F0502020204030204"/>
                          <a:cs typeface="Calibri" panose="020F0502020204030204" charset="0"/>
                          <a:sym typeface="+mn-ea"/>
                        </a:rPr>
                        <a:t>Sebastian Nanz, Faraz Torshizi, Michela Pedroni, Bertrand Meyer</a:t>
                      </a:r>
                      <a:endParaRPr lang="en-IN" sz="1000" b="0" dirty="0" smtClean="0">
                        <a:latin typeface="Calibri" panose="020F0502020204030204" charset="0"/>
                        <a:ea typeface="Calibri" panose="020F0502020204030204"/>
                        <a:cs typeface="Calibri" panose="020F0502020204030204" charset="0"/>
                        <a:sym typeface="+mn-ea"/>
                      </a:endParaRPr>
                    </a:p>
                  </a:txBody>
                  <a:tcPr marL="68580" marR="68580" marT="0" marB="0"/>
                </a:tc>
                <a:tc>
                  <a:txBody>
                    <a:bodyPr/>
                    <a:p>
                      <a:pPr algn="just">
                        <a:lnSpc>
                          <a:spcPct val="115000"/>
                        </a:lnSpc>
                        <a:spcAft>
                          <a:spcPts val="0"/>
                        </a:spcAft>
                      </a:pPr>
                      <a:r>
                        <a:rPr lang="en-IN" sz="1000" b="0" dirty="0">
                          <a:latin typeface="Calibri" panose="020F0502020204030204" charset="0"/>
                          <a:ea typeface="Calibri" panose="020F0502020204030204"/>
                          <a:cs typeface="Calibri" panose="020F0502020204030204" charset="0"/>
                        </a:rPr>
                        <a:t>2012</a:t>
                      </a: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p>
                      <a:pPr algn="just">
                        <a:lnSpc>
                          <a:spcPct val="115000"/>
                        </a:lnSpc>
                        <a:spcAft>
                          <a:spcPts val="0"/>
                        </a:spcAft>
                      </a:pPr>
                      <a:r>
                        <a:rPr lang="en-IN" sz="1000" b="0" dirty="0">
                          <a:latin typeface="Calibri" panose="020F0502020204030204" charset="0"/>
                          <a:ea typeface="Calibri" panose="020F0502020204030204"/>
                          <a:cs typeface="Calibri" panose="020F0502020204030204" charset="0"/>
                        </a:rPr>
                        <a:t>Comparison between SCOOP and JAVA language for multithreading is discussed.</a:t>
                      </a: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p>
                      <a:pPr algn="just">
                        <a:spcAft>
                          <a:spcPts val="0"/>
                        </a:spcAft>
                      </a:pPr>
                      <a:r>
                        <a:rPr lang="en-IN" altLang="en-GB" sz="1000" dirty="0">
                          <a:effectLst/>
                          <a:latin typeface="Calibri" panose="020F0502020204030204" charset="0"/>
                          <a:ea typeface="Times New Roman" panose="02020603050405020304"/>
                          <a:cs typeface="Calibri" panose="020F0502020204030204" charset="0"/>
                        </a:rPr>
                        <a:t>A comparison is done using a multithreaded program (consumer and producer) </a:t>
                      </a:r>
                      <a:endParaRPr lang="en-IN" altLang="en-GB" sz="1000" dirty="0">
                        <a:effectLst/>
                        <a:latin typeface="Calibri" panose="020F0502020204030204" charset="0"/>
                        <a:ea typeface="Times New Roman" panose="02020603050405020304"/>
                        <a:cs typeface="Calibri" panose="020F0502020204030204" charset="0"/>
                      </a:endParaRPr>
                    </a:p>
                  </a:txBody>
                  <a:tcPr marL="68580" marR="68580" marT="0" marB="0"/>
                </a:tc>
                <a:tc>
                  <a:txBody>
                    <a:bodyPr/>
                    <a:p>
                      <a:pPr indent="0" algn="just">
                        <a:lnSpc>
                          <a:spcPct val="115000"/>
                        </a:lnSpc>
                        <a:spcAft>
                          <a:spcPts val="0"/>
                        </a:spcAft>
                        <a:buFont typeface="Arial" panose="020B0604020202020204" pitchFamily="34" charset="0"/>
                        <a:buNone/>
                      </a:pPr>
                      <a:r>
                        <a:rPr lang="en-IN" sz="1000" b="0" dirty="0">
                          <a:latin typeface="Calibri" panose="020F0502020204030204" charset="0"/>
                          <a:ea typeface="Calibri" panose="020F0502020204030204"/>
                          <a:cs typeface="Calibri" panose="020F0502020204030204" charset="0"/>
                        </a:rPr>
                        <a:t>Programmers can comprehend an existing programwritten in SCOOP more accurately compared to an existing program having the same functionality written in Java Threads (program comprehension). </a:t>
                      </a:r>
                      <a:r>
                        <a:rPr lang="en-IN" sz="1000" b="0" dirty="0">
                          <a:latin typeface="Calibri" panose="020F0502020204030204" charset="0"/>
                          <a:ea typeface="Calibri" panose="020F0502020204030204"/>
                          <a:cs typeface="Calibri" panose="020F0502020204030204" charset="0"/>
                          <a:sym typeface="+mn-ea"/>
                        </a:rPr>
                        <a:t>It is easier to program using SCOOP than using Java Threads.</a:t>
                      </a:r>
                      <a:endParaRPr lang="en-IN" sz="1000" b="0" dirty="0">
                        <a:latin typeface="Calibri" panose="020F0502020204030204" charset="0"/>
                        <a:ea typeface="Calibri" panose="020F0502020204030204"/>
                        <a:cs typeface="Calibri" panose="020F0502020204030204" charset="0"/>
                      </a:endParaRPr>
                    </a:p>
                    <a:p>
                      <a:pPr indent="0" algn="just">
                        <a:lnSpc>
                          <a:spcPct val="115000"/>
                        </a:lnSpc>
                        <a:spcAft>
                          <a:spcPts val="0"/>
                        </a:spcAft>
                        <a:buFont typeface="Arial" panose="020B0604020202020204" pitchFamily="34" charset="0"/>
                        <a:buNone/>
                      </a:pP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p>
                      <a:pPr indent="0" algn="just">
                        <a:lnSpc>
                          <a:spcPct val="115000"/>
                        </a:lnSpc>
                        <a:spcAft>
                          <a:spcPts val="0"/>
                        </a:spcAft>
                        <a:buFont typeface="Arial" panose="020B0604020202020204" pitchFamily="34" charset="0"/>
                        <a:buNone/>
                      </a:pPr>
                      <a:r>
                        <a:rPr lang="en-IN" sz="1000" dirty="0">
                          <a:latin typeface="Calibri" panose="020F0502020204030204" charset="0"/>
                          <a:ea typeface="Calibri" panose="020F0502020204030204"/>
                          <a:cs typeface="Calibri" panose="020F0502020204030204" charset="0"/>
                          <a:sym typeface="+mn-ea"/>
                        </a:rPr>
                        <a:t>Programmers can find more errors in an existing program written in SCOOP than in an existing program of the same size written in Java Threads (program debugging).</a:t>
                      </a:r>
                      <a:endParaRPr lang="en-IN" sz="1000" b="0" dirty="0">
                        <a:latin typeface="Calibri" panose="020F0502020204030204" charset="0"/>
                        <a:ea typeface="Calibri" panose="020F0502020204030204"/>
                        <a:cs typeface="Calibri" panose="020F0502020204030204" charset="0"/>
                        <a:sym typeface="+mn-ea"/>
                      </a:endParaRPr>
                    </a:p>
                    <a:p>
                      <a:pPr indent="0" algn="just">
                        <a:lnSpc>
                          <a:spcPct val="115000"/>
                        </a:lnSpc>
                        <a:spcAft>
                          <a:spcPts val="0"/>
                        </a:spcAft>
                        <a:buFont typeface="Arial" panose="020B0604020202020204" pitchFamily="34" charset="0"/>
                        <a:buNone/>
                      </a:pPr>
                      <a:r>
                        <a:rPr lang="en-IN" sz="1000" dirty="0">
                          <a:latin typeface="Calibri" panose="020F0502020204030204" charset="0"/>
                          <a:ea typeface="Calibri" panose="020F0502020204030204"/>
                          <a:cs typeface="Calibri" panose="020F0502020204030204" charset="0"/>
                          <a:sym typeface="+mn-ea"/>
                        </a:rPr>
                        <a:t>Programmers make fewer programming errors when writing programs in SCOOP than when writing programs having the same functionality in Java Threads (program correctness).</a:t>
                      </a:r>
                      <a:endParaRPr lang="en-IN" sz="1000" b="0" dirty="0">
                        <a:latin typeface="Calibri" panose="020F0502020204030204" charset="0"/>
                        <a:ea typeface="Calibri" panose="020F0502020204030204"/>
                        <a:cs typeface="Calibri" panose="020F0502020204030204" charset="0"/>
                        <a:sym typeface="+mn-ea"/>
                      </a:endParaRPr>
                    </a:p>
                    <a:p>
                      <a:pPr marL="0" marR="0" algn="just">
                        <a:lnSpc>
                          <a:spcPct val="150000"/>
                        </a:lnSpc>
                        <a:spcBef>
                          <a:spcPts val="1200"/>
                        </a:spcBef>
                        <a:spcAft>
                          <a:spcPts val="0"/>
                        </a:spcAft>
                      </a:pPr>
                      <a:endParaRPr lang="en-IN" sz="1000" dirty="0">
                        <a:effectLst/>
                        <a:latin typeface="Calibri" panose="020F0502020204030204" charset="0"/>
                        <a:ea typeface="Calibri" panose="020F0502020204030204"/>
                        <a:cs typeface="Calibri" panose="020F0502020204030204" charset="0"/>
                        <a:sym typeface="+mn-ea"/>
                      </a:endParaRPr>
                    </a:p>
                  </a:txBody>
                  <a:tcPr marL="18928" marR="18928" marT="0" marB="0"/>
                </a:tc>
                <a:tc>
                  <a:txBody>
                    <a:bodyPr/>
                    <a:p>
                      <a:pPr marL="0" marR="0" algn="just">
                        <a:lnSpc>
                          <a:spcPct val="150000"/>
                        </a:lnSpc>
                        <a:spcBef>
                          <a:spcPts val="1200"/>
                        </a:spcBef>
                        <a:spcAft>
                          <a:spcPts val="0"/>
                        </a:spcAft>
                      </a:pPr>
                      <a:r>
                        <a:rPr lang="en-US" sz="1000">
                          <a:effectLst/>
                          <a:latin typeface="Calibri" panose="020F0502020204030204" charset="0"/>
                          <a:ea typeface="Times New Roman" panose="02020603050405020304" pitchFamily="18" charset="0"/>
                          <a:cs typeface="Calibri" panose="020F0502020204030204" charset="0"/>
                        </a:rPr>
                        <a:t>More errors related to concurrency could have been discussed.</a:t>
                      </a:r>
                      <a:endParaRPr lang="en-US" sz="100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00">
                          <a:effectLst/>
                          <a:latin typeface="Calibri" panose="020F0502020204030204" charset="0"/>
                          <a:ea typeface="Times New Roman" panose="02020603050405020304" pitchFamily="18" charset="0"/>
                          <a:cs typeface="Calibri" panose="020F0502020204030204" charset="0"/>
                        </a:rPr>
                        <a:t>Scalability  and accuracy of the system can be improve by implementing new algorithms for gateway medium</a:t>
                      </a:r>
                      <a:endParaRPr lang="en-US" sz="1000">
                        <a:effectLst/>
                        <a:latin typeface="Calibri" panose="020F0502020204030204" charset="0"/>
                        <a:ea typeface="Times New Roman" panose="02020603050405020304" pitchFamily="18" charset="0"/>
                        <a:cs typeface="Calibri" panose="020F0502020204030204" charset="0"/>
                      </a:endParaRPr>
                    </a:p>
                  </a:txBody>
                  <a:tcPr marL="18928" marR="18928" marT="0" marB="0"/>
                </a:tc>
              </a:tr>
              <a:tr h="2223770">
                <a:tc>
                  <a:txBody>
                    <a:bodyPr/>
                    <a:p>
                      <a:pPr algn="just">
                        <a:lnSpc>
                          <a:spcPct val="115000"/>
                        </a:lnSpc>
                        <a:spcAft>
                          <a:spcPts val="0"/>
                        </a:spcAft>
                        <a:buNone/>
                      </a:pPr>
                      <a:r>
                        <a:rPr lang="en-IN" sz="1000" b="0" dirty="0">
                          <a:latin typeface="Calibri" panose="020F0502020204030204" charset="0"/>
                          <a:ea typeface="Calibri" panose="020F0502020204030204"/>
                          <a:cs typeface="Calibri" panose="020F0502020204030204" charset="0"/>
                        </a:rPr>
                        <a:t>7</a:t>
                      </a: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p>
                      <a:pPr algn="just">
                        <a:lnSpc>
                          <a:spcPct val="115000"/>
                        </a:lnSpc>
                        <a:spcAft>
                          <a:spcPts val="0"/>
                        </a:spcAft>
                        <a:buNone/>
                      </a:pPr>
                      <a:r>
                        <a:rPr lang="en-IN" sz="1000" b="0" dirty="0" smtClean="0">
                          <a:latin typeface="Calibri" panose="020F0502020204030204" charset="0"/>
                          <a:ea typeface="Calibri" panose="020F0502020204030204"/>
                          <a:cs typeface="Calibri" panose="020F0502020204030204" charset="0"/>
                          <a:sym typeface="+mn-ea"/>
                        </a:rPr>
                        <a:t>Oguntunde, Bosede Oyenike</a:t>
                      </a:r>
                      <a:endParaRPr lang="en-IN" sz="1000" b="0" dirty="0" smtClean="0">
                        <a:latin typeface="Calibri" panose="020F0502020204030204" charset="0"/>
                        <a:ea typeface="Calibri" panose="020F0502020204030204"/>
                        <a:cs typeface="Calibri" panose="020F0502020204030204" charset="0"/>
                        <a:sym typeface="+mn-ea"/>
                      </a:endParaRPr>
                    </a:p>
                  </a:txBody>
                  <a:tcPr marL="68580" marR="68580" marT="0" marB="0"/>
                </a:tc>
                <a:tc>
                  <a:txBody>
                    <a:bodyPr/>
                    <a:p>
                      <a:pPr algn="just">
                        <a:lnSpc>
                          <a:spcPct val="115000"/>
                        </a:lnSpc>
                        <a:spcAft>
                          <a:spcPts val="0"/>
                        </a:spcAft>
                        <a:buNone/>
                      </a:pPr>
                      <a:r>
                        <a:rPr lang="en-IN" sz="1000" b="0" dirty="0">
                          <a:latin typeface="Calibri" panose="020F0502020204030204" charset="0"/>
                          <a:ea typeface="Calibri" panose="020F0502020204030204"/>
                          <a:cs typeface="Calibri" panose="020F0502020204030204" charset="0"/>
                        </a:rPr>
                        <a:t>2012</a:t>
                      </a: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p>
                      <a:pPr algn="just">
                        <a:lnSpc>
                          <a:spcPct val="115000"/>
                        </a:lnSpc>
                        <a:spcAft>
                          <a:spcPts val="0"/>
                        </a:spcAft>
                        <a:buNone/>
                      </a:pPr>
                      <a:r>
                        <a:rPr lang="en-IN" sz="1000" b="0" dirty="0">
                          <a:latin typeface="Calibri" panose="020F0502020204030204" charset="0"/>
                          <a:ea typeface="Calibri" panose="020F0502020204030204"/>
                          <a:cs typeface="Calibri" panose="020F0502020204030204" charset="0"/>
                        </a:rPr>
                        <a:t>Examine programming languages with different performance parameters</a:t>
                      </a: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p>
                      <a:pPr algn="just">
                        <a:spcAft>
                          <a:spcPts val="0"/>
                        </a:spcAft>
                        <a:buNone/>
                      </a:pPr>
                      <a:r>
                        <a:rPr lang="en-IN" altLang="en-GB" sz="1000" dirty="0">
                          <a:effectLst/>
                          <a:latin typeface="Calibri" panose="020F0502020204030204" charset="0"/>
                          <a:ea typeface="Times New Roman" panose="02020603050405020304"/>
                          <a:cs typeface="Calibri" panose="020F0502020204030204" charset="0"/>
                        </a:rPr>
                        <a:t>Examine the performance parameters like  memory size and execution time for 6 languages namely C++, FORTRAN,PASCAL, BASIC, COBOL,JAVA.</a:t>
                      </a:r>
                      <a:endParaRPr lang="en-IN" altLang="en-GB" sz="1000" dirty="0">
                        <a:effectLst/>
                        <a:latin typeface="Calibri" panose="020F0502020204030204" charset="0"/>
                        <a:ea typeface="Times New Roman" panose="02020603050405020304"/>
                        <a:cs typeface="Calibri" panose="020F0502020204030204" charset="0"/>
                      </a:endParaRPr>
                    </a:p>
                  </a:txBody>
                  <a:tcPr marL="68580" marR="68580" marT="0" marB="0"/>
                </a:tc>
                <a:tc>
                  <a:txBody>
                    <a:bodyPr/>
                    <a:p>
                      <a:pPr indent="0" algn="just">
                        <a:lnSpc>
                          <a:spcPct val="115000"/>
                        </a:lnSpc>
                        <a:spcAft>
                          <a:spcPts val="0"/>
                        </a:spcAft>
                        <a:buFont typeface="Arial" panose="020B0604020202020204" pitchFamily="34" charset="0"/>
                        <a:buNone/>
                      </a:pPr>
                      <a:r>
                        <a:rPr lang="en-IN" sz="1000" b="0" dirty="0">
                          <a:latin typeface="Calibri" panose="020F0502020204030204" charset="0"/>
                          <a:ea typeface="Calibri" panose="020F0502020204030204"/>
                          <a:cs typeface="Calibri" panose="020F0502020204030204" charset="0"/>
                        </a:rPr>
                        <a:t>Oriented program has the smallest running time followed by scientific program then Non-scientific.</a:t>
                      </a:r>
                      <a:endParaRPr lang="en-IN" sz="1000" b="0" dirty="0">
                        <a:latin typeface="Calibri" panose="020F0502020204030204" charset="0"/>
                        <a:ea typeface="Calibri" panose="020F0502020204030204"/>
                        <a:cs typeface="Calibri" panose="020F0502020204030204" charset="0"/>
                      </a:endParaRPr>
                    </a:p>
                    <a:p>
                      <a:pPr indent="0" algn="just">
                        <a:lnSpc>
                          <a:spcPct val="115000"/>
                        </a:lnSpc>
                        <a:spcAft>
                          <a:spcPts val="0"/>
                        </a:spcAft>
                        <a:buFont typeface="Arial" panose="020B0604020202020204" pitchFamily="34" charset="0"/>
                        <a:buNone/>
                      </a:pPr>
                      <a:r>
                        <a:rPr lang="en-IN" sz="1000" b="0" dirty="0">
                          <a:latin typeface="Calibri" panose="020F0502020204030204" charset="0"/>
                          <a:ea typeface="Calibri" panose="020F0502020204030204"/>
                          <a:cs typeface="Calibri" panose="020F0502020204030204" charset="0"/>
                        </a:rPr>
                        <a:t>With the Object Oriented programming languages, JAVA program is faster than C++, although it required more memory allocation than all other programming languages.</a:t>
                      </a: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p>
                      <a:pPr marL="0" marR="0" algn="just">
                        <a:lnSpc>
                          <a:spcPct val="150000"/>
                        </a:lnSpc>
                        <a:spcBef>
                          <a:spcPts val="1200"/>
                        </a:spcBef>
                        <a:spcAft>
                          <a:spcPts val="0"/>
                        </a:spcAft>
                        <a:buNone/>
                      </a:pPr>
                      <a:r>
                        <a:rPr lang="en-US" sz="1000" dirty="0">
                          <a:effectLst/>
                          <a:latin typeface="Calibri" panose="020F0502020204030204" charset="0"/>
                          <a:ea typeface="Times New Roman" panose="02020603050405020304" pitchFamily="18" charset="0"/>
                          <a:cs typeface="Calibri" panose="020F0502020204030204" charset="0"/>
                        </a:rPr>
                        <a:t>Scientific programming language, PASCAL is faster than FORTRAN but they both have the same memory space requirements.  Lastly, in Non-scientific programming language, BASIC has lesser running time compare to COBOL and it also required less memory space allocation compared to COBOL.</a:t>
                      </a:r>
                      <a:endParaRPr lang="en-US" sz="100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buNone/>
                      </a:pPr>
                      <a:r>
                        <a:rPr lang="en-IN" altLang="en-US" sz="1000">
                          <a:effectLst/>
                          <a:latin typeface="Calibri" panose="020F0502020204030204" charset="0"/>
                          <a:ea typeface="Times New Roman" panose="02020603050405020304" pitchFamily="18" charset="0"/>
                          <a:cs typeface="Calibri" panose="020F0502020204030204" charset="0"/>
                        </a:rPr>
                        <a:t>-</a:t>
                      </a:r>
                      <a:endParaRPr lang="en-IN" altLang="en-US" sz="100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buNone/>
                      </a:pPr>
                      <a:r>
                        <a:rPr lang="en-IN" altLang="en-US" sz="1000">
                          <a:effectLst/>
                          <a:latin typeface="Calibri" panose="020F0502020204030204" charset="0"/>
                          <a:ea typeface="Times New Roman" panose="02020603050405020304" pitchFamily="18" charset="0"/>
                          <a:cs typeface="Calibri" panose="020F0502020204030204" charset="0"/>
                        </a:rPr>
                        <a:t>-</a:t>
                      </a:r>
                      <a:endParaRPr lang="en-IN" altLang="en-US" sz="1000">
                        <a:effectLst/>
                        <a:latin typeface="Calibri" panose="020F0502020204030204" charset="0"/>
                        <a:ea typeface="Times New Roman" panose="02020603050405020304" pitchFamily="18" charset="0"/>
                        <a:cs typeface="Calibri" panose="020F0502020204030204" charset="0"/>
                      </a:endParaRPr>
                    </a:p>
                  </a:txBody>
                  <a:tcPr marL="18928" marR="18928" marT="0" marB="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sz="3200" b="1" dirty="0">
                <a:solidFill>
                  <a:srgbClr val="FF0000"/>
                </a:solidFill>
                <a:sym typeface="+mn-ea"/>
              </a:rPr>
              <a:t>Summary of Up to Date Literature Review</a:t>
            </a:r>
            <a:br>
              <a:rPr lang="en-GB" sz="3200" b="1" dirty="0">
                <a:solidFill>
                  <a:srgbClr val="FF0000"/>
                </a:solidFill>
                <a:sym typeface="+mn-ea"/>
              </a:rPr>
            </a:br>
            <a:br>
              <a:rPr lang="en-US" sz="3200">
                <a:sym typeface="+mn-ea"/>
              </a:rPr>
            </a:br>
            <a:br>
              <a:rPr lang="en-US" sz="3200"/>
            </a:br>
            <a:endParaRPr lang="en-US" sz="3200"/>
          </a:p>
        </p:txBody>
      </p:sp>
      <p:graphicFrame>
        <p:nvGraphicFramePr>
          <p:cNvPr id="10" name="Content Placeholder 9"/>
          <p:cNvGraphicFramePr>
            <a:graphicFrameLocks noGrp="1"/>
          </p:cNvGraphicFramePr>
          <p:nvPr>
            <p:ph idx="1"/>
          </p:nvPr>
        </p:nvGraphicFramePr>
        <p:xfrm>
          <a:off x="82550" y="855345"/>
          <a:ext cx="9712960" cy="5384800"/>
        </p:xfrm>
        <a:graphic>
          <a:graphicData uri="http://schemas.openxmlformats.org/drawingml/2006/table">
            <a:tbl>
              <a:tblPr firstRow="1" firstCol="1" bandRow="1">
                <a:tableStyleId>{5C22544A-7EE6-4342-B048-85BDC9FD1C3A}</a:tableStyleId>
              </a:tblPr>
              <a:tblGrid>
                <a:gridCol w="236855"/>
                <a:gridCol w="1144270"/>
                <a:gridCol w="561975"/>
                <a:gridCol w="905510"/>
                <a:gridCol w="1405255"/>
                <a:gridCol w="1509395"/>
                <a:gridCol w="2019300"/>
                <a:gridCol w="750570"/>
                <a:gridCol w="1179830"/>
              </a:tblGrid>
              <a:tr h="720090">
                <a:tc>
                  <a:txBody>
                    <a:bodyPr/>
                    <a:p>
                      <a:pPr marL="0" marR="0" algn="just">
                        <a:lnSpc>
                          <a:spcPct val="150000"/>
                        </a:lnSpc>
                        <a:spcBef>
                          <a:spcPts val="1200"/>
                        </a:spcBef>
                        <a:spcAft>
                          <a:spcPts val="0"/>
                        </a:spcAft>
                      </a:pPr>
                      <a:r>
                        <a:rPr lang="en-US" sz="1050" dirty="0" err="1">
                          <a:effectLst/>
                          <a:latin typeface="Calibri" panose="020F0502020204030204" charset="0"/>
                          <a:cs typeface="Calibri" panose="020F0502020204030204" charset="0"/>
                        </a:rPr>
                        <a:t>Sl</a:t>
                      </a:r>
                      <a:endParaRPr lang="en-US" sz="1050" dirty="0">
                        <a:effectLst/>
                        <a:latin typeface="Calibri" panose="020F0502020204030204" charset="0"/>
                        <a:cs typeface="Calibri" panose="020F0502020204030204" charset="0"/>
                      </a:endParaRPr>
                    </a:p>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no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Authors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Year of publication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Research </a:t>
                      </a:r>
                      <a:endParaRPr lang="en-US" sz="1050" dirty="0">
                        <a:effectLst/>
                        <a:latin typeface="Calibri" panose="020F0502020204030204" charset="0"/>
                        <a:cs typeface="Calibri" panose="020F0502020204030204" charset="0"/>
                      </a:endParaRPr>
                    </a:p>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Focus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Methods and methodology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Research findings</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Conclusions drawn by authors</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Limitations of study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Critical appraisal of the published work by students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r>
              <a:tr h="2308860">
                <a:tc>
                  <a:txBody>
                    <a:bodyPr/>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8</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p>
                      <a:pPr algn="just">
                        <a:lnSpc>
                          <a:spcPct val="115000"/>
                        </a:lnSpc>
                        <a:spcAft>
                          <a:spcPts val="0"/>
                        </a:spcAft>
                      </a:pPr>
                      <a:r>
                        <a:rPr lang="en-US" sz="1200">
                          <a:sym typeface="+mn-ea"/>
                        </a:rPr>
                        <a:t>Mahmou</a:t>
                      </a:r>
                      <a:r>
                        <a:rPr lang="en-IN" altLang="en-US" sz="1200">
                          <a:sym typeface="+mn-ea"/>
                        </a:rPr>
                        <a:t>d</a:t>
                      </a:r>
                      <a:r>
                        <a:rPr lang="en-US" sz="1200">
                          <a:sym typeface="+mn-ea"/>
                        </a:rPr>
                        <a:t>, Rabbah</a:t>
                      </a:r>
                      <a:r>
                        <a:rPr lang="en-IN" altLang="en-US" sz="1200">
                          <a:sym typeface="+mn-ea"/>
                        </a:rPr>
                        <a:t>, </a:t>
                      </a:r>
                      <a:r>
                        <a:rPr lang="en-US" sz="1200">
                          <a:sym typeface="+mn-ea"/>
                        </a:rPr>
                        <a:t>Nabila, Rabbah</a:t>
                      </a:r>
                      <a:r>
                        <a:rPr lang="en-IN" altLang="en-US" sz="1200">
                          <a:sym typeface="+mn-ea"/>
                        </a:rPr>
                        <a:t>, </a:t>
                      </a:r>
                      <a:r>
                        <a:rPr lang="en-US" sz="1200">
                          <a:sym typeface="+mn-ea"/>
                        </a:rPr>
                        <a:t>Hicham, Belhadaoui</a:t>
                      </a:r>
                      <a:r>
                        <a:rPr lang="en-IN" altLang="en-US" sz="1200">
                          <a:sym typeface="+mn-ea"/>
                        </a:rPr>
                        <a:t>, </a:t>
                      </a:r>
                      <a:r>
                        <a:rPr lang="en-US" sz="1200">
                          <a:sym typeface="+mn-ea"/>
                        </a:rPr>
                        <a:t>Mounir, Rifi</a:t>
                      </a:r>
                      <a:endParaRPr lang="en-IN" sz="1200" b="0" dirty="0" smtClean="0">
                        <a:latin typeface="Calibri" panose="020F0502020204030204" charset="0"/>
                        <a:ea typeface="Calibri" panose="020F0502020204030204"/>
                        <a:cs typeface="Calibri" panose="020F0502020204030204" charset="0"/>
                        <a:sym typeface="+mn-ea"/>
                      </a:endParaRPr>
                    </a:p>
                  </a:txBody>
                  <a:tcPr marL="68580" marR="68580" marT="0" marB="0"/>
                </a:tc>
                <a:tc>
                  <a:txBody>
                    <a:bodyPr/>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2018</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Python In Real Time Application For Mobile Robot</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p>
                      <a:pPr algn="just">
                        <a:spcAft>
                          <a:spcPts val="0"/>
                        </a:spcAft>
                      </a:pPr>
                      <a:r>
                        <a:rPr lang="en-IN" altLang="en-GB" sz="1200" dirty="0">
                          <a:effectLst/>
                          <a:latin typeface="Calibri" panose="020F0502020204030204" charset="0"/>
                          <a:ea typeface="Times New Roman" panose="02020603050405020304"/>
                          <a:cs typeface="Calibri" panose="020F0502020204030204" charset="0"/>
                        </a:rPr>
                        <a:t>Different python distributions like Cpython, micropython, jpython is discussed. Different problems in satisfying real time application are mentioned.</a:t>
                      </a:r>
                      <a:endParaRPr lang="en-IN" altLang="en-GB" sz="1200" dirty="0">
                        <a:effectLst/>
                        <a:latin typeface="Calibri" panose="020F0502020204030204" charset="0"/>
                        <a:ea typeface="Times New Roman" panose="02020603050405020304"/>
                        <a:cs typeface="Calibri" panose="020F0502020204030204" charset="0"/>
                      </a:endParaRPr>
                    </a:p>
                  </a:txBody>
                  <a:tcPr marL="68580" marR="68580" marT="0" marB="0"/>
                </a:tc>
                <a:tc>
                  <a:txBody>
                    <a:bodyPr/>
                    <a:p>
                      <a:pPr indent="0" algn="just">
                        <a:lnSpc>
                          <a:spcPct val="115000"/>
                        </a:lnSpc>
                        <a:spcAft>
                          <a:spcPts val="0"/>
                        </a:spcAft>
                        <a:buFont typeface="Arial" panose="020B0604020202020204" pitchFamily="34" charset="0"/>
                        <a:buNone/>
                      </a:pPr>
                      <a:r>
                        <a:rPr lang="en-IN" sz="1000" b="0" dirty="0">
                          <a:latin typeface="Calibri" panose="020F0502020204030204" charset="0"/>
                          <a:ea typeface="Calibri" panose="020F0502020204030204"/>
                          <a:cs typeface="Calibri" panose="020F0502020204030204" charset="0"/>
                        </a:rPr>
                        <a:t>In this contribution they presented a major problem that face developers to write a real time application, and some best practices and design pattern to overcome this difficulty, some of them are general to any application, other are specific to Python programming language.</a:t>
                      </a:r>
                      <a:endParaRPr lang="en-IN" sz="1000" b="0" dirty="0">
                        <a:latin typeface="Calibri" panose="020F0502020204030204" charset="0"/>
                        <a:ea typeface="Calibri" panose="020F0502020204030204"/>
                        <a:cs typeface="Calibri" panose="020F0502020204030204" charset="0"/>
                      </a:endParaRPr>
                    </a:p>
                    <a:p>
                      <a:pPr indent="0" algn="just">
                        <a:lnSpc>
                          <a:spcPct val="115000"/>
                        </a:lnSpc>
                        <a:spcAft>
                          <a:spcPts val="0"/>
                        </a:spcAft>
                        <a:buFont typeface="Arial" panose="020B0604020202020204" pitchFamily="34" charset="0"/>
                        <a:buNone/>
                      </a:pP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p>
                      <a:pPr indent="0" algn="just">
                        <a:lnSpc>
                          <a:spcPct val="115000"/>
                        </a:lnSpc>
                        <a:spcAft>
                          <a:spcPts val="0"/>
                        </a:spcAft>
                        <a:buFont typeface="Arial" panose="020B0604020202020204" pitchFamily="34" charset="0"/>
                        <a:buNone/>
                      </a:pPr>
                      <a:r>
                        <a:rPr lang="en-IN" sz="1000" b="0" dirty="0">
                          <a:latin typeface="Calibri" panose="020F0502020204030204" charset="0"/>
                          <a:ea typeface="Calibri" panose="020F0502020204030204"/>
                          <a:cs typeface="Calibri" panose="020F0502020204030204" charset="0"/>
                          <a:sym typeface="+mn-ea"/>
                        </a:rPr>
                        <a:t>Different solution for Garbage collector and memory management are discussed.</a:t>
                      </a:r>
                      <a:endParaRPr lang="en-IN" sz="1000" b="0" dirty="0">
                        <a:latin typeface="Calibri" panose="020F0502020204030204" charset="0"/>
                        <a:ea typeface="Calibri" panose="020F0502020204030204"/>
                        <a:cs typeface="Calibri" panose="020F0502020204030204" charset="0"/>
                        <a:sym typeface="+mn-ea"/>
                      </a:endParaRPr>
                    </a:p>
                    <a:p>
                      <a:pPr marL="0" marR="0" algn="just">
                        <a:lnSpc>
                          <a:spcPct val="150000"/>
                        </a:lnSpc>
                        <a:spcBef>
                          <a:spcPts val="1200"/>
                        </a:spcBef>
                        <a:spcAft>
                          <a:spcPts val="0"/>
                        </a:spcAft>
                      </a:pPr>
                      <a:endParaRPr lang="en-IN" sz="1000" dirty="0">
                        <a:effectLst/>
                        <a:latin typeface="Calibri" panose="020F0502020204030204" charset="0"/>
                        <a:ea typeface="Calibri" panose="020F0502020204030204"/>
                        <a:cs typeface="Calibri" panose="020F0502020204030204" charset="0"/>
                        <a:sym typeface="+mn-ea"/>
                      </a:endParaRPr>
                    </a:p>
                  </a:txBody>
                  <a:tcPr marL="18928" marR="18928" marT="0" marB="0"/>
                </a:tc>
                <a:tc>
                  <a:txBody>
                    <a:bodyPr/>
                    <a:p>
                      <a:pPr marL="0" marR="0" algn="just">
                        <a:lnSpc>
                          <a:spcPct val="150000"/>
                        </a:lnSpc>
                        <a:spcBef>
                          <a:spcPts val="1200"/>
                        </a:spcBef>
                        <a:spcAft>
                          <a:spcPts val="0"/>
                        </a:spcAft>
                      </a:pPr>
                      <a:r>
                        <a:rPr lang="en-US" sz="1000">
                          <a:effectLst/>
                          <a:latin typeface="Calibri" panose="020F0502020204030204" charset="0"/>
                          <a:ea typeface="Times New Roman" panose="02020603050405020304" pitchFamily="18" charset="0"/>
                          <a:cs typeface="Calibri" panose="020F0502020204030204" charset="0"/>
                        </a:rPr>
                        <a:t>The major problems are addressed here but the solution for the problem isn’t discussed.</a:t>
                      </a:r>
                      <a:endParaRPr lang="en-US" sz="100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00">
                          <a:effectLst/>
                          <a:latin typeface="Calibri" panose="020F0502020204030204" charset="0"/>
                          <a:ea typeface="Times New Roman" panose="02020603050405020304" pitchFamily="18" charset="0"/>
                          <a:cs typeface="Calibri" panose="020F0502020204030204" charset="0"/>
                        </a:rPr>
                        <a:t>The different types of python could be examined with software development</a:t>
                      </a:r>
                      <a:endParaRPr lang="en-US" sz="1000">
                        <a:effectLst/>
                        <a:latin typeface="Calibri" panose="020F0502020204030204" charset="0"/>
                        <a:ea typeface="Times New Roman" panose="02020603050405020304" pitchFamily="18" charset="0"/>
                        <a:cs typeface="Calibri" panose="020F0502020204030204" charset="0"/>
                      </a:endParaRPr>
                    </a:p>
                  </a:txBody>
                  <a:tcPr marL="18928" marR="18928" marT="0" marB="0"/>
                </a:tc>
              </a:tr>
              <a:tr h="2355850">
                <a:tc>
                  <a:txBody>
                    <a:bodyPr/>
                    <a:p>
                      <a:pPr algn="just">
                        <a:lnSpc>
                          <a:spcPct val="115000"/>
                        </a:lnSpc>
                        <a:spcAft>
                          <a:spcPts val="0"/>
                        </a:spcAft>
                        <a:buNone/>
                      </a:pPr>
                      <a:r>
                        <a:rPr lang="en-IN" sz="1200" b="0" dirty="0">
                          <a:latin typeface="Calibri" panose="020F0502020204030204" charset="0"/>
                          <a:ea typeface="Calibri" panose="020F0502020204030204"/>
                          <a:cs typeface="Calibri" panose="020F0502020204030204" charset="0"/>
                        </a:rPr>
                        <a:t>9</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p>
                      <a:pPr algn="just">
                        <a:lnSpc>
                          <a:spcPct val="115000"/>
                        </a:lnSpc>
                        <a:spcAft>
                          <a:spcPts val="0"/>
                        </a:spcAft>
                        <a:buNone/>
                      </a:pPr>
                      <a:r>
                        <a:rPr lang="en-IN" sz="1200" b="0" dirty="0" smtClean="0">
                          <a:latin typeface="Calibri" panose="020F0502020204030204" charset="0"/>
                          <a:ea typeface="Calibri" panose="020F0502020204030204"/>
                          <a:cs typeface="Calibri" panose="020F0502020204030204" charset="0"/>
                          <a:sym typeface="+mn-ea"/>
                        </a:rPr>
                        <a:t>Sreeram Venkitachalam, Surya Kollazhi Manghat, Akash Sunil Gaikwad, Niranjan Ravi, Sree Bala</a:t>
                      </a:r>
                      <a:endParaRPr lang="en-IN" sz="1200" b="0" dirty="0" smtClean="0">
                        <a:latin typeface="Calibri" panose="020F0502020204030204" charset="0"/>
                        <a:ea typeface="Calibri" panose="020F0502020204030204"/>
                        <a:cs typeface="Calibri" panose="020F0502020204030204" charset="0"/>
                        <a:sym typeface="+mn-ea"/>
                      </a:endParaRPr>
                    </a:p>
                    <a:p>
                      <a:pPr algn="just">
                        <a:lnSpc>
                          <a:spcPct val="115000"/>
                        </a:lnSpc>
                        <a:spcAft>
                          <a:spcPts val="0"/>
                        </a:spcAft>
                        <a:buNone/>
                      </a:pPr>
                      <a:r>
                        <a:rPr lang="en-IN" sz="1200" b="0" dirty="0" smtClean="0">
                          <a:latin typeface="Calibri" panose="020F0502020204030204" charset="0"/>
                          <a:ea typeface="Calibri" panose="020F0502020204030204"/>
                          <a:cs typeface="Calibri" panose="020F0502020204030204" charset="0"/>
                          <a:sym typeface="+mn-ea"/>
                        </a:rPr>
                        <a:t>Shruthi Bhamidi and Mohamed El-Sharkawy</a:t>
                      </a:r>
                      <a:endParaRPr lang="en-IN" sz="1200" b="0" dirty="0" smtClean="0">
                        <a:latin typeface="Calibri" panose="020F0502020204030204" charset="0"/>
                        <a:ea typeface="Calibri" panose="020F0502020204030204"/>
                        <a:cs typeface="Calibri" panose="020F0502020204030204" charset="0"/>
                        <a:sym typeface="+mn-ea"/>
                      </a:endParaRPr>
                    </a:p>
                  </a:txBody>
                  <a:tcPr marL="68580" marR="68580" marT="0" marB="0"/>
                </a:tc>
                <a:tc>
                  <a:txBody>
                    <a:bodyPr/>
                    <a:p>
                      <a:pPr algn="just">
                        <a:lnSpc>
                          <a:spcPct val="115000"/>
                        </a:lnSpc>
                        <a:spcAft>
                          <a:spcPts val="0"/>
                        </a:spcAft>
                        <a:buNone/>
                      </a:pPr>
                      <a:r>
                        <a:rPr lang="en-IN" sz="1200" b="0" dirty="0">
                          <a:latin typeface="Calibri" panose="020F0502020204030204" charset="0"/>
                          <a:ea typeface="Calibri" panose="020F0502020204030204"/>
                          <a:cs typeface="Calibri" panose="020F0502020204030204" charset="0"/>
                        </a:rPr>
                        <a:t>2018</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p>
                      <a:pPr algn="just">
                        <a:lnSpc>
                          <a:spcPct val="115000"/>
                        </a:lnSpc>
                        <a:spcAft>
                          <a:spcPts val="0"/>
                        </a:spcAft>
                        <a:buNone/>
                      </a:pPr>
                      <a:r>
                        <a:rPr lang="en-IN" sz="1200" b="0" dirty="0">
                          <a:latin typeface="Calibri" panose="020F0502020204030204" charset="0"/>
                          <a:ea typeface="Calibri" panose="020F0502020204030204"/>
                          <a:cs typeface="Calibri" panose="020F0502020204030204" charset="0"/>
                        </a:rPr>
                        <a:t>Focuses on using Python in Real-Time maps</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p>
                      <a:pPr algn="just">
                        <a:spcAft>
                          <a:spcPts val="0"/>
                        </a:spcAft>
                        <a:buNone/>
                      </a:pPr>
                      <a:r>
                        <a:rPr lang="en-IN" altLang="en-GB" sz="1200" dirty="0">
                          <a:effectLst/>
                          <a:latin typeface="Calibri" panose="020F0502020204030204" charset="0"/>
                          <a:ea typeface="Times New Roman" panose="02020603050405020304"/>
                          <a:cs typeface="Calibri" panose="020F0502020204030204" charset="0"/>
                        </a:rPr>
                        <a:t>Methodologies used are  using Neural network for taking a look at what kind of Image it is.</a:t>
                      </a:r>
                      <a:endParaRPr lang="en-IN" altLang="en-GB" sz="1200" dirty="0">
                        <a:effectLst/>
                        <a:latin typeface="Calibri" panose="020F0502020204030204" charset="0"/>
                        <a:ea typeface="Times New Roman" panose="02020603050405020304"/>
                        <a:cs typeface="Calibri" panose="020F0502020204030204" charset="0"/>
                      </a:endParaRPr>
                    </a:p>
                  </a:txBody>
                  <a:tcPr marL="68580" marR="68580" marT="0" marB="0"/>
                </a:tc>
                <a:tc>
                  <a:txBody>
                    <a:bodyPr/>
                    <a:p>
                      <a:pPr indent="0" algn="just">
                        <a:lnSpc>
                          <a:spcPct val="115000"/>
                        </a:lnSpc>
                        <a:spcAft>
                          <a:spcPts val="0"/>
                        </a:spcAft>
                        <a:buFont typeface="Arial" panose="020B0604020202020204" pitchFamily="34" charset="0"/>
                        <a:buNone/>
                      </a:pPr>
                      <a:r>
                        <a:rPr lang="en-IN" sz="1000" b="0" dirty="0">
                          <a:latin typeface="Calibri" panose="020F0502020204030204" charset="0"/>
                          <a:ea typeface="Calibri" panose="020F0502020204030204"/>
                          <a:cs typeface="Calibri" panose="020F0502020204030204" charset="0"/>
                        </a:rPr>
                        <a:t>Python component of RTMaps embedded packages is used to develop a neural network and do the classification of the input image.</a:t>
                      </a:r>
                      <a:endParaRPr lang="en-IN" sz="1000" b="0" dirty="0">
                        <a:latin typeface="Calibri" panose="020F0502020204030204" charset="0"/>
                        <a:ea typeface="Calibri" panose="020F0502020204030204"/>
                        <a:cs typeface="Calibri" panose="020F0502020204030204" charset="0"/>
                      </a:endParaRPr>
                    </a:p>
                    <a:p>
                      <a:pPr indent="0" algn="just">
                        <a:lnSpc>
                          <a:spcPct val="115000"/>
                        </a:lnSpc>
                        <a:spcAft>
                          <a:spcPts val="0"/>
                        </a:spcAft>
                        <a:buFont typeface="Arial" panose="020B0604020202020204" pitchFamily="34" charset="0"/>
                        <a:buNone/>
                      </a:pPr>
                      <a:r>
                        <a:rPr lang="en-IN" sz="1000" b="0" dirty="0">
                          <a:latin typeface="Calibri" panose="020F0502020204030204" charset="0"/>
                          <a:ea typeface="Calibri" panose="020F0502020204030204"/>
                          <a:cs typeface="Calibri" panose="020F0502020204030204" charset="0"/>
                        </a:rPr>
                        <a:t>The python block of RTMaps make a class called RTMaps_python. This can be made to call reactively to an input or periodically.</a:t>
                      </a: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p>
                      <a:pPr marL="0" marR="0" algn="just">
                        <a:lnSpc>
                          <a:spcPct val="150000"/>
                        </a:lnSpc>
                        <a:spcBef>
                          <a:spcPts val="1200"/>
                        </a:spcBef>
                        <a:spcAft>
                          <a:spcPts val="0"/>
                        </a:spcAft>
                        <a:buNone/>
                      </a:pPr>
                      <a:r>
                        <a:rPr lang="en-US" sz="1000" dirty="0">
                          <a:effectLst/>
                          <a:latin typeface="Calibri" panose="020F0502020204030204" charset="0"/>
                          <a:ea typeface="Times New Roman" panose="02020603050405020304" pitchFamily="18" charset="0"/>
                          <a:cs typeface="Calibri" panose="020F0502020204030204" charset="0"/>
                        </a:rPr>
                        <a:t>The core function inside the RTMaps_python class act as infinite loop and this is where main program is running. </a:t>
                      </a:r>
                      <a:endParaRPr lang="en-US" sz="1000" dirty="0">
                        <a:effectLst/>
                        <a:latin typeface="Calibri" panose="020F0502020204030204" charset="0"/>
                        <a:ea typeface="Times New Roman" panose="02020603050405020304" pitchFamily="18" charset="0"/>
                        <a:cs typeface="Calibri" panose="020F0502020204030204" charset="0"/>
                      </a:endParaRPr>
                    </a:p>
                    <a:p>
                      <a:pPr marL="0" marR="0" algn="just">
                        <a:lnSpc>
                          <a:spcPct val="150000"/>
                        </a:lnSpc>
                        <a:spcBef>
                          <a:spcPts val="1200"/>
                        </a:spcBef>
                        <a:spcAft>
                          <a:spcPts val="0"/>
                        </a:spcAft>
                        <a:buNone/>
                      </a:pPr>
                      <a:r>
                        <a:rPr lang="en-US" sz="1000" dirty="0">
                          <a:effectLst/>
                          <a:latin typeface="Calibri" panose="020F0502020204030204" charset="0"/>
                          <a:ea typeface="Times New Roman" panose="02020603050405020304" pitchFamily="18" charset="0"/>
                          <a:cs typeface="Calibri" panose="020F0502020204030204" charset="0"/>
                        </a:rPr>
                        <a:t>The vehicle detection and Traffic sign classification are the two examples implemented in python.</a:t>
                      </a:r>
                      <a:endParaRPr lang="en-US" sz="100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buNone/>
                      </a:pPr>
                      <a:r>
                        <a:rPr lang="en-IN" altLang="en-US" sz="1000">
                          <a:effectLst/>
                          <a:latin typeface="Calibri" panose="020F0502020204030204" charset="0"/>
                          <a:ea typeface="Times New Roman" panose="02020603050405020304" pitchFamily="18" charset="0"/>
                          <a:cs typeface="Calibri" panose="020F0502020204030204" charset="0"/>
                        </a:rPr>
                        <a:t>The role about RTmaps in Autonomous cars aren’t discussed.</a:t>
                      </a:r>
                      <a:endParaRPr lang="en-IN" altLang="en-US" sz="100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buNone/>
                      </a:pPr>
                      <a:r>
                        <a:rPr lang="en-IN" altLang="en-US" sz="1000">
                          <a:effectLst/>
                          <a:latin typeface="Calibri" panose="020F0502020204030204" charset="0"/>
                          <a:ea typeface="Times New Roman" panose="02020603050405020304" pitchFamily="18" charset="0"/>
                          <a:cs typeface="Calibri" panose="020F0502020204030204" charset="0"/>
                        </a:rPr>
                        <a:t>-</a:t>
                      </a:r>
                      <a:endParaRPr lang="en-IN" altLang="en-US" sz="1000">
                        <a:effectLst/>
                        <a:latin typeface="Calibri" panose="020F0502020204030204" charset="0"/>
                        <a:ea typeface="Times New Roman" panose="02020603050405020304" pitchFamily="18" charset="0"/>
                        <a:cs typeface="Calibri" panose="020F0502020204030204" charset="0"/>
                      </a:endParaRPr>
                    </a:p>
                  </a:txBody>
                  <a:tcPr marL="18928" marR="18928" marT="0" marB="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sz="3200" b="1" dirty="0">
                <a:solidFill>
                  <a:srgbClr val="FF0000"/>
                </a:solidFill>
                <a:sym typeface="+mn-ea"/>
              </a:rPr>
              <a:t>Summary of Up to Date Literature Review</a:t>
            </a:r>
            <a:br>
              <a:rPr lang="en-GB" sz="3200" b="1" dirty="0">
                <a:solidFill>
                  <a:srgbClr val="FF0000"/>
                </a:solidFill>
                <a:sym typeface="+mn-ea"/>
              </a:rPr>
            </a:br>
            <a:br>
              <a:rPr lang="en-US" sz="3200">
                <a:sym typeface="+mn-ea"/>
              </a:rPr>
            </a:br>
            <a:br>
              <a:rPr lang="en-US" sz="3200">
                <a:sym typeface="+mn-ea"/>
              </a:rPr>
            </a:br>
            <a:br>
              <a:rPr lang="en-US" sz="3200"/>
            </a:br>
            <a:endParaRPr lang="en-US" sz="3200"/>
          </a:p>
        </p:txBody>
      </p:sp>
      <p:graphicFrame>
        <p:nvGraphicFramePr>
          <p:cNvPr id="10" name="Content Placeholder 9"/>
          <p:cNvGraphicFramePr>
            <a:graphicFrameLocks noGrp="1"/>
          </p:cNvGraphicFramePr>
          <p:nvPr>
            <p:ph idx="1"/>
          </p:nvPr>
        </p:nvGraphicFramePr>
        <p:xfrm>
          <a:off x="97155" y="895350"/>
          <a:ext cx="9685020" cy="5420995"/>
        </p:xfrm>
        <a:graphic>
          <a:graphicData uri="http://schemas.openxmlformats.org/drawingml/2006/table">
            <a:tbl>
              <a:tblPr firstRow="1" firstCol="1" bandRow="1">
                <a:tableStyleId>{5C22544A-7EE6-4342-B048-85BDC9FD1C3A}</a:tableStyleId>
              </a:tblPr>
              <a:tblGrid>
                <a:gridCol w="314960"/>
                <a:gridCol w="1189990"/>
                <a:gridCol w="625475"/>
                <a:gridCol w="815340"/>
                <a:gridCol w="838835"/>
                <a:gridCol w="2567305"/>
                <a:gridCol w="1408430"/>
                <a:gridCol w="748665"/>
                <a:gridCol w="1176020"/>
              </a:tblGrid>
              <a:tr h="720090">
                <a:tc>
                  <a:txBody>
                    <a:bodyPr/>
                    <a:p>
                      <a:pPr marL="0" marR="0" algn="just">
                        <a:lnSpc>
                          <a:spcPct val="150000"/>
                        </a:lnSpc>
                        <a:spcBef>
                          <a:spcPts val="1200"/>
                        </a:spcBef>
                        <a:spcAft>
                          <a:spcPts val="0"/>
                        </a:spcAft>
                      </a:pPr>
                      <a:r>
                        <a:rPr lang="en-US" sz="1050" dirty="0" err="1">
                          <a:effectLst/>
                          <a:latin typeface="Calibri" panose="020F0502020204030204" charset="0"/>
                          <a:cs typeface="Calibri" panose="020F0502020204030204" charset="0"/>
                        </a:rPr>
                        <a:t>Sl</a:t>
                      </a:r>
                      <a:endParaRPr lang="en-US" sz="1050" dirty="0">
                        <a:effectLst/>
                        <a:latin typeface="Calibri" panose="020F0502020204030204" charset="0"/>
                        <a:cs typeface="Calibri" panose="020F0502020204030204" charset="0"/>
                      </a:endParaRPr>
                    </a:p>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no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Authors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Year of publication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Research </a:t>
                      </a:r>
                      <a:endParaRPr lang="en-US" sz="1050" dirty="0">
                        <a:effectLst/>
                        <a:latin typeface="Calibri" panose="020F0502020204030204" charset="0"/>
                        <a:cs typeface="Calibri" panose="020F0502020204030204" charset="0"/>
                      </a:endParaRPr>
                    </a:p>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Focus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Methods and methodology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Research findings</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Conclusions drawn by authors</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Limitations of study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Critical appraisal of the published work by students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r>
              <a:tr h="2312035">
                <a:tc>
                  <a:txBody>
                    <a:bodyPr/>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10</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p>
                      <a:pPr algn="just">
                        <a:lnSpc>
                          <a:spcPct val="115000"/>
                        </a:lnSpc>
                        <a:spcAft>
                          <a:spcPts val="0"/>
                        </a:spcAft>
                      </a:pPr>
                      <a:r>
                        <a:rPr lang="en-IN" sz="1200" b="0" dirty="0" smtClean="0">
                          <a:latin typeface="Calibri" panose="020F0502020204030204" charset="0"/>
                          <a:ea typeface="Calibri" panose="020F0502020204030204"/>
                          <a:cs typeface="Calibri" panose="020F0502020204030204" charset="0"/>
                          <a:sym typeface="+mn-ea"/>
                        </a:rPr>
                        <a:t>David Ameisen, Christophe Deroulers, Valérie Perrier, Fatiha Bouhidel, Maxime Battistella, Luc Legrès, Anne Janin, Philippe Bertheau, Jean-Baptiste Yunès.</a:t>
                      </a:r>
                      <a:endParaRPr lang="en-IN" sz="1200" b="0" dirty="0" smtClean="0">
                        <a:latin typeface="Calibri" panose="020F0502020204030204" charset="0"/>
                        <a:ea typeface="Calibri" panose="020F0502020204030204"/>
                        <a:cs typeface="Calibri" panose="020F0502020204030204" charset="0"/>
                        <a:sym typeface="+mn-ea"/>
                      </a:endParaRPr>
                    </a:p>
                  </a:txBody>
                  <a:tcPr marL="68580" marR="68580" marT="0" marB="0"/>
                </a:tc>
                <a:tc>
                  <a:txBody>
                    <a:bodyPr/>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2014</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Automatic Image Quality Assessment in Digital</a:t>
                      </a:r>
                      <a:endParaRPr lang="en-IN" sz="1200" b="0" dirty="0">
                        <a:latin typeface="Calibri" panose="020F0502020204030204" charset="0"/>
                        <a:ea typeface="Calibri" panose="020F0502020204030204"/>
                        <a:cs typeface="Calibri" panose="020F0502020204030204" charset="0"/>
                      </a:endParaRPr>
                    </a:p>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Pathology: From Idea to Implementation</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p>
                      <a:pPr algn="just">
                        <a:spcAft>
                          <a:spcPts val="0"/>
                        </a:spcAft>
                      </a:pPr>
                      <a:r>
                        <a:rPr lang="en-IN" altLang="en-GB" sz="1200" dirty="0">
                          <a:effectLst/>
                          <a:latin typeface="Calibri" panose="020F0502020204030204" charset="0"/>
                          <a:ea typeface="Times New Roman" panose="02020603050405020304"/>
                          <a:cs typeface="Calibri" panose="020F0502020204030204" charset="0"/>
                        </a:rPr>
                        <a:t>Libraries are being created to assess the automatic image detection using Python and Java</a:t>
                      </a:r>
                      <a:endParaRPr lang="en-IN" altLang="en-GB" sz="1200" dirty="0">
                        <a:effectLst/>
                        <a:latin typeface="Calibri" panose="020F0502020204030204" charset="0"/>
                        <a:ea typeface="Times New Roman" panose="02020603050405020304"/>
                        <a:cs typeface="Calibri" panose="020F0502020204030204" charset="0"/>
                      </a:endParaRPr>
                    </a:p>
                  </a:txBody>
                  <a:tcPr marL="68580" marR="68580" marT="0" marB="0"/>
                </a:tc>
                <a:tc>
                  <a:txBody>
                    <a:bodyPr/>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As quality assurance is crucial in a context of daily use in diagnostic pathology, here a fast and reliable no-reference quality assessment library for WSI has been developed and digital images in general. Applications based on these libraries can be used upstream, as calibration and quality control tool for the WSI acquisition systems, or as tools to reacquire tiles while the WSI is being scanned. </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p>
                      <a:pPr marL="0" marR="0" algn="just">
                        <a:lnSpc>
                          <a:spcPct val="150000"/>
                        </a:lnSpc>
                        <a:spcBef>
                          <a:spcPts val="1200"/>
                        </a:spcBef>
                        <a:spcAft>
                          <a:spcPts val="0"/>
                        </a:spcAft>
                      </a:pPr>
                      <a:r>
                        <a:rPr lang="en-IN" sz="1000" dirty="0">
                          <a:effectLst/>
                          <a:latin typeface="Calibri" panose="020F0502020204030204" charset="0"/>
                          <a:ea typeface="Calibri" panose="020F0502020204030204"/>
                          <a:cs typeface="Calibri" panose="020F0502020204030204" charset="0"/>
                          <a:sym typeface="+mn-ea"/>
                        </a:rPr>
                        <a:t>The developed library ensures that there is automatic image quality assessment.</a:t>
                      </a:r>
                      <a:endParaRPr lang="en-IN" sz="1000" dirty="0">
                        <a:effectLst/>
                        <a:latin typeface="Calibri" panose="020F0502020204030204" charset="0"/>
                        <a:ea typeface="Calibri" panose="020F0502020204030204"/>
                        <a:cs typeface="Calibri" panose="020F0502020204030204" charset="0"/>
                        <a:sym typeface="+mn-ea"/>
                      </a:endParaRPr>
                    </a:p>
                  </a:txBody>
                  <a:tcPr marL="18928" marR="18928" marT="0" marB="0"/>
                </a:tc>
                <a:tc>
                  <a:txBody>
                    <a:bodyPr/>
                    <a:p>
                      <a:pPr marL="0" marR="0" algn="just">
                        <a:lnSpc>
                          <a:spcPct val="150000"/>
                        </a:lnSpc>
                        <a:spcBef>
                          <a:spcPts val="1200"/>
                        </a:spcBef>
                        <a:spcAft>
                          <a:spcPts val="0"/>
                        </a:spcAft>
                      </a:pPr>
                      <a:r>
                        <a:rPr lang="en-IN" altLang="en-US" sz="1000">
                          <a:effectLst/>
                          <a:latin typeface="Calibri" panose="020F0502020204030204" charset="0"/>
                          <a:ea typeface="Times New Roman" panose="02020603050405020304" pitchFamily="18" charset="0"/>
                          <a:cs typeface="Calibri" panose="020F0502020204030204" charset="0"/>
                        </a:rPr>
                        <a:t>-</a:t>
                      </a:r>
                      <a:endParaRPr lang="en-IN" altLang="en-US" sz="100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IN" altLang="en-US" sz="1000">
                          <a:effectLst/>
                          <a:latin typeface="Calibri" panose="020F0502020204030204" charset="0"/>
                          <a:ea typeface="Times New Roman" panose="02020603050405020304" pitchFamily="18" charset="0"/>
                          <a:cs typeface="Calibri" panose="020F0502020204030204" charset="0"/>
                        </a:rPr>
                        <a:t>-</a:t>
                      </a:r>
                      <a:endParaRPr lang="en-IN" altLang="en-US" sz="1000">
                        <a:effectLst/>
                        <a:latin typeface="Calibri" panose="020F0502020204030204" charset="0"/>
                        <a:ea typeface="Times New Roman" panose="02020603050405020304" pitchFamily="18" charset="0"/>
                        <a:cs typeface="Calibri" panose="020F0502020204030204" charset="0"/>
                      </a:endParaRPr>
                    </a:p>
                  </a:txBody>
                  <a:tcPr marL="18928" marR="18928" marT="0" marB="0"/>
                </a:tc>
              </a:tr>
              <a:tr h="2388870">
                <a:tc>
                  <a:txBody>
                    <a:bodyPr/>
                    <a:p>
                      <a:pPr algn="just">
                        <a:lnSpc>
                          <a:spcPct val="115000"/>
                        </a:lnSpc>
                        <a:spcAft>
                          <a:spcPts val="0"/>
                        </a:spcAft>
                        <a:buNone/>
                      </a:pPr>
                      <a:r>
                        <a:rPr lang="en-IN" sz="1200" b="0" dirty="0">
                          <a:latin typeface="Calibri" panose="020F0502020204030204" charset="0"/>
                          <a:ea typeface="Calibri" panose="020F0502020204030204"/>
                          <a:cs typeface="Calibri" panose="020F0502020204030204" charset="0"/>
                        </a:rPr>
                        <a:t>11</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p>
                      <a:pPr algn="just">
                        <a:lnSpc>
                          <a:spcPct val="115000"/>
                        </a:lnSpc>
                        <a:spcAft>
                          <a:spcPts val="0"/>
                        </a:spcAft>
                        <a:buNone/>
                      </a:pPr>
                      <a:r>
                        <a:rPr lang="en-IN" sz="1200" dirty="0" smtClean="0">
                          <a:latin typeface="Calibri" panose="020F0502020204030204" charset="0"/>
                          <a:ea typeface="Calibri" panose="020F0502020204030204"/>
                          <a:cs typeface="Calibri" panose="020F0502020204030204" charset="0"/>
                          <a:sym typeface="+mn-ea"/>
                        </a:rPr>
                        <a:t>Kulkarni Sangam, T. Prasanna, K. Bramaramba</a:t>
                      </a:r>
                      <a:endParaRPr lang="en-IN" sz="1200" b="0" dirty="0" smtClean="0">
                        <a:latin typeface="Calibri" panose="020F0502020204030204" charset="0"/>
                        <a:ea typeface="Calibri" panose="020F0502020204030204"/>
                        <a:cs typeface="Calibri" panose="020F0502020204030204" charset="0"/>
                        <a:sym typeface="+mn-ea"/>
                      </a:endParaRPr>
                    </a:p>
                    <a:p>
                      <a:pPr algn="just">
                        <a:lnSpc>
                          <a:spcPct val="115000"/>
                        </a:lnSpc>
                        <a:spcAft>
                          <a:spcPts val="0"/>
                        </a:spcAft>
                        <a:buNone/>
                      </a:pPr>
                      <a:endParaRPr lang="en-IN" sz="1200" b="0" dirty="0" smtClean="0">
                        <a:latin typeface="Calibri" panose="020F0502020204030204" charset="0"/>
                        <a:ea typeface="Calibri" panose="020F0502020204030204"/>
                        <a:cs typeface="Calibri" panose="020F0502020204030204" charset="0"/>
                        <a:sym typeface="+mn-ea"/>
                      </a:endParaRPr>
                    </a:p>
                  </a:txBody>
                  <a:tcPr marL="68580" marR="68580" marT="0" marB="0"/>
                </a:tc>
                <a:tc>
                  <a:txBody>
                    <a:bodyPr/>
                    <a:p>
                      <a:pPr algn="just">
                        <a:lnSpc>
                          <a:spcPct val="115000"/>
                        </a:lnSpc>
                        <a:spcAft>
                          <a:spcPts val="0"/>
                        </a:spcAft>
                        <a:buNone/>
                      </a:pPr>
                      <a:r>
                        <a:rPr lang="en-IN" sz="1200" dirty="0">
                          <a:latin typeface="Calibri" panose="020F0502020204030204" charset="0"/>
                          <a:ea typeface="Calibri" panose="020F0502020204030204"/>
                          <a:cs typeface="Calibri" panose="020F0502020204030204" charset="0"/>
                          <a:sym typeface="+mn-ea"/>
                        </a:rPr>
                        <a:t>2019</a:t>
                      </a:r>
                      <a:endParaRPr lang="en-IN" sz="1200" b="0" dirty="0">
                        <a:latin typeface="Calibri" panose="020F0502020204030204" charset="0"/>
                        <a:ea typeface="Calibri" panose="020F0502020204030204"/>
                        <a:cs typeface="Calibri" panose="020F0502020204030204" charset="0"/>
                        <a:sym typeface="+mn-ea"/>
                      </a:endParaRPr>
                    </a:p>
                    <a:p>
                      <a:pPr algn="just">
                        <a:lnSpc>
                          <a:spcPct val="115000"/>
                        </a:lnSpc>
                        <a:spcAft>
                          <a:spcPts val="0"/>
                        </a:spcAft>
                        <a:buNone/>
                      </a:pPr>
                      <a:endParaRPr lang="en-IN" sz="1200" b="0" dirty="0">
                        <a:latin typeface="Calibri" panose="020F0502020204030204" charset="0"/>
                        <a:ea typeface="Calibri" panose="020F0502020204030204"/>
                        <a:cs typeface="Calibri" panose="020F0502020204030204" charset="0"/>
                        <a:sym typeface="+mn-ea"/>
                      </a:endParaRPr>
                    </a:p>
                  </a:txBody>
                  <a:tcPr marL="68580" marR="68580" marT="0" marB="0"/>
                </a:tc>
                <a:tc>
                  <a:txBody>
                    <a:bodyPr/>
                    <a:p>
                      <a:pPr algn="just">
                        <a:lnSpc>
                          <a:spcPct val="115000"/>
                        </a:lnSpc>
                        <a:spcAft>
                          <a:spcPts val="0"/>
                        </a:spcAft>
                        <a:buNone/>
                      </a:pPr>
                      <a:r>
                        <a:rPr lang="en-IN" sz="1200" dirty="0">
                          <a:latin typeface="Calibri" panose="020F0502020204030204" charset="0"/>
                          <a:ea typeface="Calibri" panose="020F0502020204030204"/>
                          <a:cs typeface="Calibri" panose="020F0502020204030204" charset="0"/>
                          <a:sym typeface="+mn-ea"/>
                        </a:rPr>
                        <a:t>An IoT based Fire Detection, Precaution &amp; Monitoring System using Raspberry Pi3 &amp; GSM</a:t>
                      </a:r>
                      <a:endParaRPr lang="en-IN" sz="1200" b="0" dirty="0">
                        <a:latin typeface="Calibri" panose="020F0502020204030204" charset="0"/>
                        <a:ea typeface="Calibri" panose="020F0502020204030204"/>
                        <a:cs typeface="Calibri" panose="020F0502020204030204" charset="0"/>
                        <a:sym typeface="+mn-ea"/>
                      </a:endParaRPr>
                    </a:p>
                    <a:p>
                      <a:pPr algn="just">
                        <a:lnSpc>
                          <a:spcPct val="115000"/>
                        </a:lnSpc>
                        <a:spcAft>
                          <a:spcPts val="0"/>
                        </a:spcAft>
                        <a:buNone/>
                      </a:pPr>
                      <a:endParaRPr lang="en-IN" sz="1200" b="0" dirty="0">
                        <a:latin typeface="Calibri" panose="020F0502020204030204" charset="0"/>
                        <a:ea typeface="Calibri" panose="020F0502020204030204"/>
                        <a:cs typeface="Calibri" panose="020F0502020204030204" charset="0"/>
                        <a:sym typeface="+mn-ea"/>
                      </a:endParaRPr>
                    </a:p>
                  </a:txBody>
                  <a:tcPr marL="68580" marR="68580" marT="0" marB="0"/>
                </a:tc>
                <a:tc>
                  <a:txBody>
                    <a:bodyPr/>
                    <a:p>
                      <a:pPr algn="just">
                        <a:spcAft>
                          <a:spcPts val="0"/>
                        </a:spcAft>
                        <a:buNone/>
                      </a:pPr>
                      <a:r>
                        <a:rPr lang="en-IN" altLang="en-GB" sz="1200" dirty="0">
                          <a:effectLst/>
                          <a:latin typeface="Calibri" panose="020F0502020204030204" charset="0"/>
                          <a:ea typeface="Times New Roman" panose="02020603050405020304"/>
                          <a:cs typeface="Calibri" panose="020F0502020204030204" charset="0"/>
                          <a:sym typeface="+mn-ea"/>
                        </a:rPr>
                        <a:t>Image detection technique is used for fire detection.</a:t>
                      </a:r>
                      <a:endParaRPr lang="en-IN" altLang="en-GB" sz="1200" dirty="0">
                        <a:effectLst/>
                        <a:latin typeface="Calibri" panose="020F0502020204030204" charset="0"/>
                        <a:ea typeface="Times New Roman" panose="02020603050405020304"/>
                        <a:cs typeface="Calibri" panose="020F0502020204030204" charset="0"/>
                        <a:sym typeface="+mn-ea"/>
                      </a:endParaRPr>
                    </a:p>
                    <a:p>
                      <a:pPr algn="just">
                        <a:spcAft>
                          <a:spcPts val="0"/>
                        </a:spcAft>
                        <a:buNone/>
                      </a:pPr>
                      <a:endParaRPr lang="en-IN" altLang="en-GB" sz="1200" dirty="0">
                        <a:effectLst/>
                        <a:latin typeface="Calibri" panose="020F0502020204030204" charset="0"/>
                        <a:ea typeface="Times New Roman" panose="02020603050405020304"/>
                        <a:cs typeface="Calibri" panose="020F0502020204030204" charset="0"/>
                        <a:sym typeface="+mn-ea"/>
                      </a:endParaRPr>
                    </a:p>
                  </a:txBody>
                  <a:tcPr marL="68580" marR="68580" marT="0" marB="0"/>
                </a:tc>
                <a:tc>
                  <a:txBody>
                    <a:bodyPr/>
                    <a:p>
                      <a:pPr algn="just">
                        <a:lnSpc>
                          <a:spcPct val="115000"/>
                        </a:lnSpc>
                        <a:spcAft>
                          <a:spcPts val="0"/>
                        </a:spcAft>
                        <a:buNone/>
                      </a:pPr>
                      <a:r>
                        <a:rPr lang="en-IN" sz="1200" b="0" dirty="0">
                          <a:latin typeface="Calibri" panose="020F0502020204030204" charset="0"/>
                          <a:ea typeface="Calibri" panose="020F0502020204030204"/>
                          <a:cs typeface="Calibri" panose="020F0502020204030204" charset="0"/>
                        </a:rPr>
                        <a:t>In this paper, the propounded system is capable to detect fire and can provide the location of the affected region. Raspberry Pi 3 has been used to control multiple Node MCU which are integrated with a couple of sensors. A 360° relay motor is assembled with the camera so that it can snap the image in whatever angle the fire is detected.</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p>
                      <a:pPr marL="0" marR="0" algn="just">
                        <a:lnSpc>
                          <a:spcPct val="150000"/>
                        </a:lnSpc>
                        <a:spcBef>
                          <a:spcPts val="1200"/>
                        </a:spcBef>
                        <a:spcAft>
                          <a:spcPts val="0"/>
                        </a:spcAft>
                        <a:buNone/>
                      </a:pPr>
                      <a:r>
                        <a:rPr lang="en-US" sz="1000" dirty="0">
                          <a:effectLst/>
                          <a:latin typeface="Calibri" panose="020F0502020204030204" charset="0"/>
                          <a:ea typeface="Times New Roman" panose="02020603050405020304" pitchFamily="18" charset="0"/>
                          <a:cs typeface="Calibri" panose="020F0502020204030204" charset="0"/>
                        </a:rPr>
                        <a:t>The sensor data values &amp; images always update on webpage. The confirmation of the fire suspecting system to avoid any false alarm. The system will immediately send a message along with the image of the affected spot and location.</a:t>
                      </a:r>
                      <a:endParaRPr lang="en-US" sz="100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buNone/>
                      </a:pPr>
                      <a:r>
                        <a:rPr lang="en-IN" altLang="en-US" sz="1000">
                          <a:effectLst/>
                          <a:latin typeface="Calibri" panose="020F0502020204030204" charset="0"/>
                          <a:ea typeface="Times New Roman" panose="02020603050405020304" pitchFamily="18" charset="0"/>
                          <a:cs typeface="Calibri" panose="020F0502020204030204" charset="0"/>
                        </a:rPr>
                        <a:t>What is the response time of capturing the fire isn’t mentioned.</a:t>
                      </a:r>
                      <a:endParaRPr lang="en-IN" altLang="en-US" sz="100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buNone/>
                      </a:pPr>
                      <a:r>
                        <a:rPr lang="en-IN" altLang="en-US" sz="1000">
                          <a:effectLst/>
                          <a:latin typeface="Calibri" panose="020F0502020204030204" charset="0"/>
                          <a:ea typeface="Times New Roman" panose="02020603050405020304" pitchFamily="18" charset="0"/>
                          <a:cs typeface="Calibri" panose="020F0502020204030204" charset="0"/>
                        </a:rPr>
                        <a:t>The system could have been done using RTOS</a:t>
                      </a:r>
                      <a:endParaRPr lang="en-IN" altLang="en-US" sz="1000">
                        <a:effectLst/>
                        <a:latin typeface="Calibri" panose="020F0502020204030204" charset="0"/>
                        <a:ea typeface="Times New Roman" panose="02020603050405020304" pitchFamily="18" charset="0"/>
                        <a:cs typeface="Calibri" panose="020F0502020204030204" charset="0"/>
                      </a:endParaRPr>
                    </a:p>
                  </a:txBody>
                  <a:tcPr marL="18928" marR="18928"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sz="3200" b="1" dirty="0">
                <a:solidFill>
                  <a:srgbClr val="FF0000"/>
                </a:solidFill>
                <a:sym typeface="+mn-ea"/>
              </a:rPr>
              <a:t>Summary of Up to Date Literature Review</a:t>
            </a:r>
            <a:br>
              <a:rPr lang="en-GB" b="1" dirty="0">
                <a:solidFill>
                  <a:srgbClr val="FF0000"/>
                </a:solidFill>
                <a:sym typeface="+mn-ea"/>
              </a:rPr>
            </a:br>
            <a:br>
              <a:rPr lang="en-US">
                <a:sym typeface="+mn-ea"/>
              </a:rPr>
            </a:br>
            <a:br>
              <a:rPr lang="en-US">
                <a:sym typeface="+mn-ea"/>
              </a:rPr>
            </a:br>
            <a:br>
              <a:rPr lang="en-US">
                <a:sym typeface="+mn-ea"/>
              </a:rPr>
            </a:br>
            <a:br>
              <a:rPr lang="en-US"/>
            </a:br>
            <a:endParaRPr lang="en-US"/>
          </a:p>
        </p:txBody>
      </p:sp>
      <p:graphicFrame>
        <p:nvGraphicFramePr>
          <p:cNvPr id="10" name="Content Placeholder 9"/>
          <p:cNvGraphicFramePr>
            <a:graphicFrameLocks noGrp="1"/>
          </p:cNvGraphicFramePr>
          <p:nvPr>
            <p:ph idx="1"/>
          </p:nvPr>
        </p:nvGraphicFramePr>
        <p:xfrm>
          <a:off x="123825" y="949960"/>
          <a:ext cx="9658985" cy="5254625"/>
        </p:xfrm>
        <a:graphic>
          <a:graphicData uri="http://schemas.openxmlformats.org/drawingml/2006/table">
            <a:tbl>
              <a:tblPr firstRow="1" firstCol="1" bandRow="1">
                <a:tableStyleId>{5C22544A-7EE6-4342-B048-85BDC9FD1C3A}</a:tableStyleId>
              </a:tblPr>
              <a:tblGrid>
                <a:gridCol w="314325"/>
                <a:gridCol w="665480"/>
                <a:gridCol w="757555"/>
                <a:gridCol w="746125"/>
                <a:gridCol w="970915"/>
                <a:gridCol w="2186940"/>
                <a:gridCol w="1911350"/>
                <a:gridCol w="986790"/>
                <a:gridCol w="1119505"/>
              </a:tblGrid>
              <a:tr h="720090">
                <a:tc>
                  <a:txBody>
                    <a:bodyPr/>
                    <a:p>
                      <a:pPr marL="0" marR="0" algn="just">
                        <a:lnSpc>
                          <a:spcPct val="150000"/>
                        </a:lnSpc>
                        <a:spcBef>
                          <a:spcPts val="1200"/>
                        </a:spcBef>
                        <a:spcAft>
                          <a:spcPts val="0"/>
                        </a:spcAft>
                      </a:pPr>
                      <a:r>
                        <a:rPr lang="en-US" sz="1050" dirty="0" err="1">
                          <a:effectLst/>
                          <a:latin typeface="Calibri" panose="020F0502020204030204" charset="0"/>
                          <a:cs typeface="Calibri" panose="020F0502020204030204" charset="0"/>
                        </a:rPr>
                        <a:t>Sl</a:t>
                      </a:r>
                      <a:endParaRPr lang="en-US" sz="1050" dirty="0">
                        <a:effectLst/>
                        <a:latin typeface="Calibri" panose="020F0502020204030204" charset="0"/>
                        <a:cs typeface="Calibri" panose="020F0502020204030204" charset="0"/>
                      </a:endParaRPr>
                    </a:p>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no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Authors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Year of publication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Research </a:t>
                      </a:r>
                      <a:endParaRPr lang="en-US" sz="1050" dirty="0">
                        <a:effectLst/>
                        <a:latin typeface="Calibri" panose="020F0502020204030204" charset="0"/>
                        <a:cs typeface="Calibri" panose="020F0502020204030204" charset="0"/>
                      </a:endParaRPr>
                    </a:p>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Focus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Methods and methodology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Research findings</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Conclusions drawn by authors</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Limitations of study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Critical appraisal of the published work by students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r>
              <a:tr h="2328545">
                <a:tc>
                  <a:txBody>
                    <a:bodyPr/>
                    <a:p>
                      <a:pPr algn="just">
                        <a:lnSpc>
                          <a:spcPct val="115000"/>
                        </a:lnSpc>
                        <a:spcAft>
                          <a:spcPts val="0"/>
                        </a:spcAft>
                      </a:pPr>
                      <a:r>
                        <a:rPr lang="en-IN" sz="1000" b="0" dirty="0">
                          <a:latin typeface="Calibri" panose="020F0502020204030204" charset="0"/>
                          <a:ea typeface="Calibri" panose="020F0502020204030204"/>
                          <a:cs typeface="Calibri" panose="020F0502020204030204" charset="0"/>
                        </a:rPr>
                        <a:t>12</a:t>
                      </a: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p>
                      <a:pPr algn="just">
                        <a:lnSpc>
                          <a:spcPct val="115000"/>
                        </a:lnSpc>
                        <a:spcAft>
                          <a:spcPts val="0"/>
                        </a:spcAft>
                      </a:pPr>
                      <a:r>
                        <a:rPr lang="en-IN" sz="1000" b="0" dirty="0" smtClean="0">
                          <a:latin typeface="Calibri" panose="020F0502020204030204" charset="0"/>
                          <a:ea typeface="Calibri" panose="020F0502020204030204"/>
                          <a:cs typeface="Calibri" panose="020F0502020204030204" charset="0"/>
                          <a:sym typeface="+mn-ea"/>
                        </a:rPr>
                        <a:t>Luca de Oliveira Turci</a:t>
                      </a:r>
                      <a:endParaRPr lang="en-IN" sz="1000" b="0" dirty="0" smtClean="0">
                        <a:latin typeface="Calibri" panose="020F0502020204030204" charset="0"/>
                        <a:ea typeface="Calibri" panose="020F0502020204030204"/>
                        <a:cs typeface="Calibri" panose="020F0502020204030204" charset="0"/>
                        <a:sym typeface="+mn-ea"/>
                      </a:endParaRPr>
                    </a:p>
                  </a:txBody>
                  <a:tcPr marL="68580" marR="68580" marT="0" marB="0"/>
                </a:tc>
                <a:tc>
                  <a:txBody>
                    <a:bodyPr/>
                    <a:p>
                      <a:pPr algn="just">
                        <a:lnSpc>
                          <a:spcPct val="115000"/>
                        </a:lnSpc>
                        <a:spcAft>
                          <a:spcPts val="0"/>
                        </a:spcAft>
                      </a:pPr>
                      <a:r>
                        <a:rPr lang="en-IN" sz="1000" b="0" dirty="0">
                          <a:latin typeface="Calibri" panose="020F0502020204030204" charset="0"/>
                          <a:ea typeface="Calibri" panose="020F0502020204030204"/>
                          <a:cs typeface="Calibri" panose="020F0502020204030204" charset="0"/>
                        </a:rPr>
                        <a:t>2017</a:t>
                      </a: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p>
                      <a:pPr algn="just">
                        <a:lnSpc>
                          <a:spcPct val="115000"/>
                        </a:lnSpc>
                        <a:spcAft>
                          <a:spcPts val="0"/>
                        </a:spcAft>
                      </a:pPr>
                      <a:r>
                        <a:rPr lang="en-IN" sz="1000" b="0" dirty="0">
                          <a:latin typeface="Calibri" panose="020F0502020204030204" charset="0"/>
                          <a:ea typeface="Calibri" panose="020F0502020204030204"/>
                          <a:cs typeface="Calibri" panose="020F0502020204030204" charset="0"/>
                        </a:rPr>
                        <a:t>Real-Time Operating System FreeRTOS Application for Fire Alarm Project in Reduced Scale.</a:t>
                      </a: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p>
                      <a:pPr algn="just">
                        <a:spcAft>
                          <a:spcPts val="0"/>
                        </a:spcAft>
                      </a:pPr>
                      <a:r>
                        <a:rPr lang="en-IN" altLang="en-GB" sz="1000" dirty="0">
                          <a:effectLst/>
                          <a:latin typeface="Calibri" panose="020F0502020204030204" charset="0"/>
                          <a:ea typeface="Times New Roman" panose="02020603050405020304"/>
                          <a:cs typeface="Calibri" panose="020F0502020204030204" charset="0"/>
                        </a:rPr>
                        <a:t>An RTOS is used for implementing Fire Alarm project. Different sensors are used to sense the fire and smoke.</a:t>
                      </a:r>
                      <a:endParaRPr lang="en-IN" altLang="en-GB" sz="1000" dirty="0">
                        <a:effectLst/>
                        <a:latin typeface="Calibri" panose="020F0502020204030204" charset="0"/>
                        <a:ea typeface="Times New Roman" panose="02020603050405020304"/>
                        <a:cs typeface="Calibri" panose="020F0502020204030204" charset="0"/>
                      </a:endParaRPr>
                    </a:p>
                  </a:txBody>
                  <a:tcPr marL="68580" marR="68580" marT="0" marB="0"/>
                </a:tc>
                <a:tc>
                  <a:txBody>
                    <a:bodyPr/>
                    <a:p>
                      <a:pPr algn="just">
                        <a:lnSpc>
                          <a:spcPct val="115000"/>
                        </a:lnSpc>
                        <a:spcAft>
                          <a:spcPts val="0"/>
                        </a:spcAft>
                      </a:pPr>
                      <a:r>
                        <a:rPr lang="en-IN" sz="1000" b="0" dirty="0">
                          <a:latin typeface="Calibri" panose="020F0502020204030204" charset="0"/>
                          <a:ea typeface="Calibri" panose="020F0502020204030204"/>
                          <a:cs typeface="Calibri" panose="020F0502020204030204" charset="0"/>
                        </a:rPr>
                        <a:t>Different sensors are used to detect smoke and flam like MQ-2 and YS17. The sensors and actuators are given as FreeRTOS tasks. In the present project, the performance of the FreeRTOS kernel using Arduino Nano board was analyzed together with external equipments (oscilloscope and function generator) and some practical methods through several parameters.</a:t>
                      </a: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p>
                      <a:pPr marL="0" marR="0" algn="just">
                        <a:lnSpc>
                          <a:spcPct val="150000"/>
                        </a:lnSpc>
                        <a:spcBef>
                          <a:spcPts val="1200"/>
                        </a:spcBef>
                        <a:spcAft>
                          <a:spcPts val="0"/>
                        </a:spcAft>
                      </a:pPr>
                      <a:r>
                        <a:rPr lang="en-IN" sz="1000" dirty="0">
                          <a:effectLst/>
                          <a:latin typeface="Calibri" panose="020F0502020204030204" charset="0"/>
                          <a:ea typeface="Calibri" panose="020F0502020204030204"/>
                          <a:cs typeface="Calibri" panose="020F0502020204030204" charset="0"/>
                          <a:sym typeface="+mn-ea"/>
                        </a:rPr>
                        <a:t>Considering the circumstances of the experiments, it is possible to conclude that the FreeRTOS kernel really presented determinism and reliability. Jitter was estaminated around 25us considering within the criteria that defines a hard real-time system as a system which has a jitter no higher than 100μs in tasks that has cycles of up to 10ms.</a:t>
                      </a:r>
                      <a:endParaRPr lang="en-IN" sz="1000" dirty="0">
                        <a:effectLst/>
                        <a:latin typeface="Calibri" panose="020F0502020204030204" charset="0"/>
                        <a:ea typeface="Calibri" panose="020F0502020204030204"/>
                        <a:cs typeface="Calibri" panose="020F0502020204030204" charset="0"/>
                        <a:sym typeface="+mn-ea"/>
                      </a:endParaRPr>
                    </a:p>
                  </a:txBody>
                  <a:tcPr marL="18928" marR="18928" marT="0" marB="0"/>
                </a:tc>
                <a:tc>
                  <a:txBody>
                    <a:bodyPr/>
                    <a:p>
                      <a:pPr marL="0" marR="0" algn="just">
                        <a:lnSpc>
                          <a:spcPct val="150000"/>
                        </a:lnSpc>
                        <a:spcBef>
                          <a:spcPts val="1200"/>
                        </a:spcBef>
                        <a:spcAft>
                          <a:spcPts val="0"/>
                        </a:spcAft>
                      </a:pPr>
                      <a:r>
                        <a:rPr lang="en-IN" altLang="en-US" sz="1000">
                          <a:effectLst/>
                          <a:latin typeface="Calibri" panose="020F0502020204030204" charset="0"/>
                          <a:ea typeface="Times New Roman" panose="02020603050405020304" pitchFamily="18" charset="0"/>
                          <a:cs typeface="Calibri" panose="020F0502020204030204" charset="0"/>
                        </a:rPr>
                        <a:t>-</a:t>
                      </a:r>
                      <a:endParaRPr lang="en-IN" altLang="en-US" sz="100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IN" altLang="en-US" sz="1000">
                          <a:effectLst/>
                          <a:latin typeface="Calibri" panose="020F0502020204030204" charset="0"/>
                          <a:ea typeface="Times New Roman" panose="02020603050405020304" pitchFamily="18" charset="0"/>
                          <a:cs typeface="Calibri" panose="020F0502020204030204" charset="0"/>
                        </a:rPr>
                        <a:t>Could have used temperature sensor to make the 100% presence confirmation of the Fire.</a:t>
                      </a:r>
                      <a:endParaRPr lang="en-IN" altLang="en-US" sz="1000">
                        <a:effectLst/>
                        <a:latin typeface="Calibri" panose="020F0502020204030204" charset="0"/>
                        <a:ea typeface="Times New Roman" panose="02020603050405020304" pitchFamily="18" charset="0"/>
                        <a:cs typeface="Calibri" panose="020F0502020204030204" charset="0"/>
                      </a:endParaRPr>
                    </a:p>
                  </a:txBody>
                  <a:tcPr marL="18928" marR="18928" marT="0" marB="0"/>
                </a:tc>
              </a:tr>
              <a:tr h="2205990">
                <a:tc>
                  <a:txBody>
                    <a:bodyPr/>
                    <a:p>
                      <a:pPr algn="just">
                        <a:lnSpc>
                          <a:spcPct val="115000"/>
                        </a:lnSpc>
                        <a:spcAft>
                          <a:spcPts val="0"/>
                        </a:spcAft>
                        <a:buNone/>
                      </a:pPr>
                      <a:r>
                        <a:rPr lang="en-IN" sz="1000" b="0" dirty="0">
                          <a:latin typeface="Calibri" panose="020F0502020204030204" charset="0"/>
                          <a:ea typeface="Calibri" panose="020F0502020204030204"/>
                          <a:cs typeface="Calibri" panose="020F0502020204030204" charset="0"/>
                        </a:rPr>
                        <a:t>13</a:t>
                      </a: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p>
                      <a:pPr algn="just">
                        <a:lnSpc>
                          <a:spcPct val="115000"/>
                        </a:lnSpc>
                        <a:spcAft>
                          <a:spcPts val="0"/>
                        </a:spcAft>
                        <a:buNone/>
                      </a:pPr>
                      <a:r>
                        <a:rPr lang="en-IN" sz="1000" b="0" dirty="0" smtClean="0">
                          <a:latin typeface="Calibri" panose="020F0502020204030204" charset="0"/>
                          <a:ea typeface="Calibri" panose="020F0502020204030204"/>
                          <a:cs typeface="Calibri" panose="020F0502020204030204" charset="0"/>
                          <a:sym typeface="+mn-ea"/>
                        </a:rPr>
                        <a:t>Saifudaullah Bin Bahrudin,  Rosni Abu Kassim</a:t>
                      </a:r>
                      <a:endParaRPr lang="en-IN" sz="1000" b="0" dirty="0" smtClean="0">
                        <a:latin typeface="Calibri" panose="020F0502020204030204" charset="0"/>
                        <a:ea typeface="Calibri" panose="020F0502020204030204"/>
                        <a:cs typeface="Calibri" panose="020F0502020204030204" charset="0"/>
                        <a:sym typeface="+mn-ea"/>
                      </a:endParaRPr>
                    </a:p>
                  </a:txBody>
                  <a:tcPr marL="68580" marR="68580" marT="0" marB="0"/>
                </a:tc>
                <a:tc>
                  <a:txBody>
                    <a:bodyPr/>
                    <a:p>
                      <a:pPr algn="just">
                        <a:lnSpc>
                          <a:spcPct val="115000"/>
                        </a:lnSpc>
                        <a:spcAft>
                          <a:spcPts val="0"/>
                        </a:spcAft>
                        <a:buNone/>
                      </a:pPr>
                      <a:r>
                        <a:rPr lang="en-IN" sz="1000" b="0" dirty="0">
                          <a:latin typeface="Calibri" panose="020F0502020204030204" charset="0"/>
                          <a:ea typeface="Calibri" panose="020F0502020204030204"/>
                          <a:cs typeface="Calibri" panose="020F0502020204030204" charset="0"/>
                        </a:rPr>
                        <a:t>2013</a:t>
                      </a: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p>
                      <a:pPr algn="just">
                        <a:lnSpc>
                          <a:spcPct val="115000"/>
                        </a:lnSpc>
                        <a:spcAft>
                          <a:spcPts val="0"/>
                        </a:spcAft>
                        <a:buNone/>
                      </a:pPr>
                      <a:r>
                        <a:rPr lang="en-IN" sz="1000" b="0" dirty="0">
                          <a:latin typeface="Calibri" panose="020F0502020204030204" charset="0"/>
                          <a:ea typeface="Calibri" panose="020F0502020204030204"/>
                          <a:cs typeface="Calibri" panose="020F0502020204030204" charset="0"/>
                        </a:rPr>
                        <a:t>Development of Fire Alarm System using Raspberry Pi and Arduino Uno</a:t>
                      </a: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p>
                      <a:pPr algn="just">
                        <a:spcAft>
                          <a:spcPts val="0"/>
                        </a:spcAft>
                        <a:buNone/>
                      </a:pPr>
                      <a:r>
                        <a:rPr lang="en-IN" altLang="en-GB" sz="1000" dirty="0">
                          <a:effectLst/>
                          <a:latin typeface="Calibri" panose="020F0502020204030204" charset="0"/>
                          <a:ea typeface="Times New Roman" panose="02020603050405020304"/>
                          <a:cs typeface="Calibri" panose="020F0502020204030204" charset="0"/>
                        </a:rPr>
                        <a:t>The techniques of Image detection and alerting using SMS is used.</a:t>
                      </a:r>
                      <a:endParaRPr lang="en-IN" altLang="en-GB" sz="1000" dirty="0">
                        <a:effectLst/>
                        <a:latin typeface="Calibri" panose="020F0502020204030204" charset="0"/>
                        <a:ea typeface="Times New Roman" panose="02020603050405020304"/>
                        <a:cs typeface="Calibri" panose="020F0502020204030204" charset="0"/>
                      </a:endParaRPr>
                    </a:p>
                  </a:txBody>
                  <a:tcPr marL="68580" marR="68580" marT="0" marB="0"/>
                </a:tc>
                <a:tc>
                  <a:txBody>
                    <a:bodyPr/>
                    <a:p>
                      <a:pPr algn="just">
                        <a:lnSpc>
                          <a:spcPct val="115000"/>
                        </a:lnSpc>
                        <a:spcAft>
                          <a:spcPts val="0"/>
                        </a:spcAft>
                        <a:buNone/>
                      </a:pPr>
                      <a:r>
                        <a:rPr lang="en-IN" sz="1000" b="0" dirty="0">
                          <a:latin typeface="Calibri" panose="020F0502020204030204" charset="0"/>
                          <a:ea typeface="Calibri" panose="020F0502020204030204"/>
                          <a:cs typeface="Calibri" panose="020F0502020204030204" charset="0"/>
                        </a:rPr>
                        <a:t>The proposed Fire alarm system is a real-time monitoring system that detects the presence of smoke in the air due to fire and captures images via a camera installed inside a room when a fire occurs. The embedded systems used to develop this fire alarm system are Raspberry Pi and Arduino Uno. The key feature of the system is the ability to remotely send an alert when a fire is detected.</a:t>
                      </a: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p>
                      <a:pPr marL="0" marR="0" algn="just">
                        <a:lnSpc>
                          <a:spcPct val="150000"/>
                        </a:lnSpc>
                        <a:spcBef>
                          <a:spcPts val="1200"/>
                        </a:spcBef>
                        <a:spcAft>
                          <a:spcPts val="0"/>
                        </a:spcAft>
                        <a:buNone/>
                      </a:pPr>
                      <a:r>
                        <a:rPr lang="en-US" sz="1000" dirty="0">
                          <a:effectLst/>
                          <a:latin typeface="Calibri" panose="020F0502020204030204" charset="0"/>
                          <a:ea typeface="Times New Roman" panose="02020603050405020304" pitchFamily="18" charset="0"/>
                          <a:cs typeface="Calibri" panose="020F0502020204030204" charset="0"/>
                        </a:rPr>
                        <a:t>When the presence of smoke is detected, the system will display an image of the room state in a webpage and send an SMS FireFighter. The advantage of using this system is it will reduce the possibility of false alert reported to the Firefighter.</a:t>
                      </a:r>
                      <a:endParaRPr lang="en-US" sz="100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buNone/>
                      </a:pPr>
                      <a:r>
                        <a:rPr lang="en-IN" altLang="en-US" sz="1000">
                          <a:effectLst/>
                          <a:latin typeface="Calibri" panose="020F0502020204030204" charset="0"/>
                          <a:ea typeface="Times New Roman" panose="02020603050405020304" pitchFamily="18" charset="0"/>
                          <a:cs typeface="Calibri" panose="020F0502020204030204" charset="0"/>
                        </a:rPr>
                        <a:t>The presence of fire can actually burn the camera as well. Not sure how can a camera stay for a long time when there is fire.</a:t>
                      </a:r>
                      <a:endParaRPr lang="en-IN" altLang="en-US" sz="100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buNone/>
                      </a:pPr>
                      <a:r>
                        <a:rPr lang="en-IN" altLang="en-US" sz="1000">
                          <a:effectLst/>
                          <a:latin typeface="Calibri" panose="020F0502020204030204" charset="0"/>
                          <a:ea typeface="Times New Roman" panose="02020603050405020304" pitchFamily="18" charset="0"/>
                          <a:cs typeface="Calibri" panose="020F0502020204030204" charset="0"/>
                        </a:rPr>
                        <a:t>The system could have been implemented using RTOS</a:t>
                      </a:r>
                      <a:endParaRPr lang="en-IN" altLang="en-US" sz="1000">
                        <a:effectLst/>
                        <a:latin typeface="Calibri" panose="020F0502020204030204" charset="0"/>
                        <a:ea typeface="Times New Roman" panose="02020603050405020304" pitchFamily="18" charset="0"/>
                        <a:cs typeface="Calibri" panose="020F0502020204030204" charset="0"/>
                      </a:endParaRPr>
                    </a:p>
                  </a:txBody>
                  <a:tcPr marL="18928" marR="18928"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06090"/>
          </a:xfrm>
        </p:spPr>
        <p:txBody>
          <a:bodyPr/>
          <a:lstStyle/>
          <a:p>
            <a:r>
              <a:rPr lang="en-US" sz="3200" b="1" dirty="0" smtClean="0">
                <a:solidFill>
                  <a:srgbClr val="FF0000"/>
                </a:solidFill>
              </a:rPr>
              <a:t>Aim </a:t>
            </a:r>
            <a:endParaRPr lang="en-US" sz="3200" b="1" dirty="0">
              <a:solidFill>
                <a:srgbClr val="FF0000"/>
              </a:solidFill>
            </a:endParaRPr>
          </a:p>
        </p:txBody>
      </p:sp>
      <p:sp>
        <p:nvSpPr>
          <p:cNvPr id="3" name="Content Placeholder 2"/>
          <p:cNvSpPr>
            <a:spLocks noGrp="1"/>
          </p:cNvSpPr>
          <p:nvPr>
            <p:ph idx="1"/>
          </p:nvPr>
        </p:nvSpPr>
        <p:spPr>
          <a:xfrm>
            <a:off x="495300" y="1196753"/>
            <a:ext cx="8915400" cy="4929412"/>
          </a:xfrm>
        </p:spPr>
        <p:txBody>
          <a:bodyPr/>
          <a:lstStyle/>
          <a:p>
            <a:pPr marL="0" indent="0">
              <a:buNone/>
            </a:pPr>
            <a:endParaRPr lang="en-US" sz="2800" b="1" dirty="0" smtClean="0">
              <a:sym typeface="+mn-ea"/>
            </a:endParaRPr>
          </a:p>
          <a:p>
            <a:pPr marL="0" indent="0">
              <a:buNone/>
            </a:pPr>
            <a:endParaRPr lang="en-US" sz="2800" b="1" dirty="0" smtClean="0">
              <a:sym typeface="+mn-ea"/>
            </a:endParaRPr>
          </a:p>
          <a:p>
            <a:pPr marL="0" indent="0">
              <a:buNone/>
            </a:pPr>
            <a:endParaRPr lang="en-US" sz="2800" b="1" dirty="0" smtClean="0">
              <a:sym typeface="+mn-ea"/>
            </a:endParaRPr>
          </a:p>
          <a:p>
            <a:pPr marL="0" indent="0" algn="just">
              <a:buNone/>
            </a:pPr>
            <a:r>
              <a:rPr lang="en-US" sz="2800" b="1" dirty="0" smtClean="0">
                <a:sym typeface="+mn-ea"/>
              </a:rPr>
              <a:t> </a:t>
            </a:r>
            <a:r>
              <a:rPr lang="en-US" sz="2800" dirty="0" smtClean="0">
                <a:sym typeface="+mn-ea"/>
              </a:rPr>
              <a:t>To compare the performance of Concurrent Fire Detection and Alarm system by providing a real time platform for both Python and C++ languages using FreeRTOS</a:t>
            </a:r>
            <a:r>
              <a:rPr lang="en-IN" altLang="en-US" sz="2800" dirty="0" smtClean="0">
                <a:sym typeface="+mn-ea"/>
              </a:rPr>
              <a:t>.</a:t>
            </a:r>
            <a:endParaRPr lang="en-US" sz="2800" b="1" dirty="0" smtClean="0"/>
          </a:p>
          <a:p>
            <a:pPr marL="0" indent="0">
              <a:buNone/>
            </a:pPr>
            <a:endParaRPr lang="en-US" sz="28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Objectives</a:t>
            </a:r>
            <a:endParaRPr lang="en-IN" altLang="en-US"/>
          </a:p>
        </p:txBody>
      </p:sp>
      <p:sp>
        <p:nvSpPr>
          <p:cNvPr id="3" name="Content Placeholder 2"/>
          <p:cNvSpPr>
            <a:spLocks noGrp="1"/>
          </p:cNvSpPr>
          <p:nvPr>
            <p:ph idx="1"/>
          </p:nvPr>
        </p:nvSpPr>
        <p:spPr>
          <a:xfrm>
            <a:off x="495300" y="1055370"/>
            <a:ext cx="8915400" cy="5269865"/>
          </a:xfrm>
        </p:spPr>
        <p:txBody>
          <a:bodyPr/>
          <a:p>
            <a:pPr marL="514350" indent="-514350" algn="just">
              <a:buFont typeface="+mj-lt"/>
              <a:buAutoNum type="arabicPeriod"/>
            </a:pPr>
            <a:r>
              <a:rPr lang="en-US" sz="2000" dirty="0" smtClean="0">
                <a:sym typeface="+mn-ea"/>
              </a:rPr>
              <a:t>To conduct a literature survey o</a:t>
            </a:r>
            <a:r>
              <a:rPr lang="en-IN" altLang="en-US" sz="2000" dirty="0" smtClean="0">
                <a:sym typeface="+mn-ea"/>
              </a:rPr>
              <a:t>n POSIX threads and Python threads for its adaptablity with real time properties and its suitability of real time platform</a:t>
            </a:r>
            <a:endParaRPr lang="en-IN" altLang="en-US" sz="2000" dirty="0" smtClean="0"/>
          </a:p>
          <a:p>
            <a:pPr marL="514350" indent="-514350" algn="just">
              <a:buFont typeface="+mj-lt"/>
              <a:buAutoNum type="arabicPeriod"/>
            </a:pPr>
            <a:r>
              <a:rPr lang="en-US" sz="2000" dirty="0" smtClean="0">
                <a:sym typeface="+mn-ea"/>
              </a:rPr>
              <a:t>To arrive at the hardware and software requirements and design specification for a multithreaded </a:t>
            </a:r>
            <a:r>
              <a:rPr lang="en-IN" altLang="en-US" sz="2000" dirty="0" smtClean="0">
                <a:sym typeface="+mn-ea"/>
              </a:rPr>
              <a:t>Fire detection and Alarm system.</a:t>
            </a:r>
            <a:endParaRPr lang="en-US" sz="2000" dirty="0" smtClean="0"/>
          </a:p>
          <a:p>
            <a:pPr marL="514350" indent="-514350" algn="just">
              <a:buFont typeface="+mj-lt"/>
              <a:buAutoNum type="arabicPeriod"/>
            </a:pPr>
            <a:r>
              <a:rPr lang="en-US" sz="2000" dirty="0" smtClean="0">
                <a:sym typeface="+mn-ea"/>
              </a:rPr>
              <a:t>To design </a:t>
            </a:r>
            <a:r>
              <a:rPr lang="en-IN" altLang="en-US" sz="2000" dirty="0" smtClean="0">
                <a:sym typeface="+mn-ea"/>
              </a:rPr>
              <a:t>for the Fire detection and Alarm system</a:t>
            </a:r>
            <a:r>
              <a:rPr lang="en-US" sz="2000" dirty="0" smtClean="0">
                <a:sym typeface="+mn-ea"/>
              </a:rPr>
              <a:t> </a:t>
            </a:r>
            <a:r>
              <a:rPr lang="en-IN" altLang="en-US" sz="2000" dirty="0" smtClean="0">
                <a:sym typeface="+mn-ea"/>
              </a:rPr>
              <a:t>and use the same </a:t>
            </a:r>
            <a:r>
              <a:rPr lang="en-US" sz="2000" dirty="0" smtClean="0">
                <a:sym typeface="+mn-ea"/>
              </a:rPr>
              <a:t>for </a:t>
            </a:r>
            <a:r>
              <a:rPr lang="en-IN" altLang="en-US" sz="2000" dirty="0" smtClean="0">
                <a:sym typeface="+mn-ea"/>
              </a:rPr>
              <a:t>Python</a:t>
            </a:r>
            <a:r>
              <a:rPr lang="en-US" sz="2000" dirty="0" smtClean="0">
                <a:sym typeface="+mn-ea"/>
              </a:rPr>
              <a:t> </a:t>
            </a:r>
            <a:r>
              <a:rPr lang="en-IN" altLang="en-US" sz="2000" dirty="0" smtClean="0">
                <a:sym typeface="+mn-ea"/>
              </a:rPr>
              <a:t>threads </a:t>
            </a:r>
            <a:r>
              <a:rPr lang="en-US" sz="2000" dirty="0" smtClean="0">
                <a:sym typeface="+mn-ea"/>
              </a:rPr>
              <a:t>and </a:t>
            </a:r>
            <a:r>
              <a:rPr lang="en-US" sz="2000" dirty="0" err="1" smtClean="0">
                <a:sym typeface="+mn-ea"/>
              </a:rPr>
              <a:t>posix</a:t>
            </a:r>
            <a:r>
              <a:rPr lang="en-US" sz="2000" dirty="0" smtClean="0">
                <a:sym typeface="+mn-ea"/>
              </a:rPr>
              <a:t> threads</a:t>
            </a:r>
            <a:r>
              <a:rPr lang="en-IN" altLang="en-US" sz="2000" dirty="0" smtClean="0">
                <a:sym typeface="+mn-ea"/>
              </a:rPr>
              <a:t>.</a:t>
            </a:r>
            <a:endParaRPr lang="en-US" sz="2000" dirty="0" smtClean="0"/>
          </a:p>
          <a:p>
            <a:pPr marL="514350" indent="-514350" algn="just">
              <a:buFont typeface="+mj-lt"/>
              <a:buAutoNum type="arabicPeriod"/>
            </a:pPr>
            <a:r>
              <a:rPr lang="en-US" sz="2000" dirty="0" smtClean="0">
                <a:sym typeface="+mn-ea"/>
              </a:rPr>
              <a:t>To implement multithreaded </a:t>
            </a:r>
            <a:r>
              <a:rPr lang="en-IN" altLang="en-US" sz="2000" dirty="0" smtClean="0">
                <a:sym typeface="+mn-ea"/>
              </a:rPr>
              <a:t>programming on Fire detection and Alarm system</a:t>
            </a:r>
            <a:r>
              <a:rPr lang="en-US" sz="2000" dirty="0">
                <a:sym typeface="+mn-ea"/>
              </a:rPr>
              <a:t> </a:t>
            </a:r>
            <a:r>
              <a:rPr lang="en-IN" altLang="en-US" sz="2000" dirty="0">
                <a:sym typeface="+mn-ea"/>
              </a:rPr>
              <a:t>using</a:t>
            </a:r>
            <a:r>
              <a:rPr lang="en-US" sz="2000" dirty="0">
                <a:sym typeface="+mn-ea"/>
              </a:rPr>
              <a:t> </a:t>
            </a:r>
            <a:r>
              <a:rPr lang="en-IN" altLang="en-US" sz="2000" dirty="0">
                <a:sym typeface="+mn-ea"/>
              </a:rPr>
              <a:t>Python threads</a:t>
            </a:r>
            <a:r>
              <a:rPr lang="en-US" sz="2000" dirty="0">
                <a:sym typeface="+mn-ea"/>
              </a:rPr>
              <a:t> and pthreads separately on appropriate </a:t>
            </a:r>
            <a:r>
              <a:rPr lang="en-US" sz="2000" dirty="0" smtClean="0">
                <a:sym typeface="+mn-ea"/>
              </a:rPr>
              <a:t>real time platform </a:t>
            </a:r>
            <a:endParaRPr lang="en-US" sz="2000" dirty="0" smtClean="0">
              <a:sym typeface="+mn-ea"/>
            </a:endParaRPr>
          </a:p>
          <a:p>
            <a:pPr marL="514350" indent="-514350" algn="just">
              <a:buFont typeface="+mj-lt"/>
              <a:buAutoNum type="arabicPeriod"/>
            </a:pPr>
            <a:r>
              <a:rPr sz="2000" dirty="0" smtClean="0">
                <a:sym typeface="+mn-ea"/>
              </a:rPr>
              <a:t>To implement sequential </a:t>
            </a:r>
            <a:r>
              <a:rPr lang="en-IN" sz="2000" dirty="0" smtClean="0">
                <a:sym typeface="+mn-ea"/>
              </a:rPr>
              <a:t>programming on Fire detection and Alarm system</a:t>
            </a:r>
            <a:r>
              <a:rPr sz="2000" dirty="0" smtClean="0">
                <a:sym typeface="+mn-ea"/>
              </a:rPr>
              <a:t> and compare performance </a:t>
            </a:r>
            <a:r>
              <a:rPr lang="en-IN" sz="2000" dirty="0" smtClean="0">
                <a:sym typeface="+mn-ea"/>
              </a:rPr>
              <a:t>with implemented multithreaded programs.</a:t>
            </a:r>
            <a:endParaRPr sz="2000" dirty="0" smtClean="0">
              <a:sym typeface="+mn-ea"/>
            </a:endParaRPr>
          </a:p>
          <a:p>
            <a:pPr marL="514350" indent="-514350" algn="just">
              <a:buFont typeface="+mj-lt"/>
              <a:buAutoNum type="arabicPeriod"/>
            </a:pPr>
            <a:r>
              <a:rPr lang="en-IN" altLang="en-US" sz="2000" dirty="0" smtClean="0">
                <a:sym typeface="+mn-ea"/>
              </a:rPr>
              <a:t>T</a:t>
            </a:r>
            <a:r>
              <a:rPr lang="en-US" sz="2000" dirty="0" smtClean="0">
                <a:sym typeface="+mn-ea"/>
              </a:rPr>
              <a:t>o Compare the performance of multithreaded </a:t>
            </a:r>
            <a:r>
              <a:rPr lang="en-IN" altLang="en-US" sz="2000" dirty="0" smtClean="0">
                <a:sym typeface="+mn-ea"/>
              </a:rPr>
              <a:t>Fire detection and Alarm system</a:t>
            </a:r>
            <a:r>
              <a:rPr lang="en-US" sz="2000" dirty="0" smtClean="0">
                <a:sym typeface="+mn-ea"/>
              </a:rPr>
              <a:t> </a:t>
            </a:r>
            <a:r>
              <a:rPr lang="en-IN" altLang="en-US" sz="2000" dirty="0" smtClean="0">
                <a:sym typeface="+mn-ea"/>
              </a:rPr>
              <a:t>using</a:t>
            </a:r>
            <a:r>
              <a:rPr lang="en-US" sz="2000" dirty="0" smtClean="0">
                <a:sym typeface="+mn-ea"/>
              </a:rPr>
              <a:t> </a:t>
            </a:r>
            <a:r>
              <a:rPr lang="en-IN" altLang="en-US" sz="2000" dirty="0" smtClean="0">
                <a:sym typeface="+mn-ea"/>
              </a:rPr>
              <a:t>Python</a:t>
            </a:r>
            <a:r>
              <a:rPr lang="en-US" sz="2000" dirty="0" smtClean="0">
                <a:sym typeface="+mn-ea"/>
              </a:rPr>
              <a:t> </a:t>
            </a:r>
            <a:r>
              <a:rPr lang="en-IN" altLang="en-US" sz="2000" dirty="0" smtClean="0">
                <a:sym typeface="+mn-ea"/>
              </a:rPr>
              <a:t>threads </a:t>
            </a:r>
            <a:r>
              <a:rPr lang="en-US" sz="2000" dirty="0" smtClean="0">
                <a:sym typeface="+mn-ea"/>
              </a:rPr>
              <a:t>and </a:t>
            </a:r>
            <a:r>
              <a:rPr lang="en-US" sz="2000" dirty="0" err="1">
                <a:sym typeface="+mn-ea"/>
              </a:rPr>
              <a:t>p</a:t>
            </a:r>
            <a:r>
              <a:rPr lang="en-US" sz="2000" dirty="0" err="1" smtClean="0">
                <a:sym typeface="+mn-ea"/>
              </a:rPr>
              <a:t>osix</a:t>
            </a:r>
            <a:r>
              <a:rPr lang="en-US" sz="2000" dirty="0" smtClean="0">
                <a:sym typeface="+mn-ea"/>
              </a:rPr>
              <a:t> threads with a </a:t>
            </a:r>
            <a:r>
              <a:rPr lang="en-IN" altLang="en-US" sz="2000" dirty="0" smtClean="0">
                <a:sym typeface="+mn-ea"/>
              </a:rPr>
              <a:t>Benchmark </a:t>
            </a:r>
            <a:r>
              <a:rPr lang="en-US" sz="2000" dirty="0" smtClean="0">
                <a:sym typeface="+mn-ea"/>
              </a:rPr>
              <a:t>application</a:t>
            </a:r>
            <a:r>
              <a:rPr lang="en-IN" altLang="en-US" sz="2000" dirty="0" smtClean="0">
                <a:sym typeface="+mn-ea"/>
              </a:rPr>
              <a:t>.</a:t>
            </a:r>
            <a:endParaRPr lang="en-US" sz="2000" dirty="0" smtClean="0"/>
          </a:p>
          <a:p>
            <a:pPr marL="514350" indent="-514350" algn="just">
              <a:buFont typeface="+mj-lt"/>
              <a:buAutoNum type="arabicPeriod"/>
            </a:pPr>
            <a:r>
              <a:rPr lang="en-US" sz="2000" dirty="0" smtClean="0">
                <a:sym typeface="+mn-ea"/>
              </a:rPr>
              <a:t>To document the report by unifying all the results and outcomes. </a:t>
            </a:r>
            <a:endParaRPr lang="en-US" sz="2000" dirty="0"/>
          </a:p>
          <a:p>
            <a:endParaRPr 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2074"/>
          </a:xfrm>
        </p:spPr>
        <p:txBody>
          <a:bodyPr/>
          <a:lstStyle/>
          <a:p>
            <a:pPr marL="457200" indent="-457200"/>
            <a:r>
              <a:rPr lang="en-US" altLang="en-US" sz="3200" b="1" dirty="0">
                <a:solidFill>
                  <a:srgbClr val="FF0000"/>
                </a:solidFill>
              </a:rPr>
              <a:t>Presentation of the Dissertation Work</a:t>
            </a:r>
            <a:endParaRPr lang="en-US" altLang="en-US" sz="3200" b="1" dirty="0">
              <a:solidFill>
                <a:srgbClr val="FF0000"/>
              </a:solidFill>
            </a:endParaRPr>
          </a:p>
        </p:txBody>
      </p:sp>
      <p:sp>
        <p:nvSpPr>
          <p:cNvPr id="3" name="Content Placeholder 2"/>
          <p:cNvSpPr>
            <a:spLocks noGrp="1"/>
          </p:cNvSpPr>
          <p:nvPr>
            <p:ph idx="1"/>
          </p:nvPr>
        </p:nvSpPr>
        <p:spPr>
          <a:xfrm>
            <a:off x="495300" y="1052737"/>
            <a:ext cx="8915400" cy="5073428"/>
          </a:xfrm>
        </p:spPr>
        <p:txBody>
          <a:bodyPr/>
          <a:lstStyle/>
          <a:p>
            <a:pPr marL="0" indent="0">
              <a:buNone/>
            </a:pPr>
            <a:r>
              <a:rPr lang="en-US" sz="2400" b="1" dirty="0" smtClean="0"/>
              <a:t>Objective 1</a:t>
            </a:r>
            <a:r>
              <a:rPr lang="en-IN" altLang="en-US" sz="2400" b="1" dirty="0" smtClean="0"/>
              <a:t>:</a:t>
            </a:r>
            <a:endParaRPr lang="en-IN" altLang="en-US" sz="2400" b="1" dirty="0" smtClean="0"/>
          </a:p>
          <a:p>
            <a:pPr marL="0" indent="0">
              <a:buNone/>
            </a:pPr>
            <a:endParaRPr lang="en-US" sz="2400" dirty="0" smtClean="0"/>
          </a:p>
          <a:p>
            <a:pPr marL="1257300" lvl="3" indent="0">
              <a:buNone/>
            </a:pPr>
            <a:r>
              <a:rPr lang="en-US" sz="2000" dirty="0" smtClean="0">
                <a:sym typeface="+mn-ea"/>
              </a:rPr>
              <a:t>1.1: </a:t>
            </a:r>
            <a:r>
              <a:rPr lang="en-IN" altLang="en-US" sz="2000" dirty="0" smtClean="0">
                <a:sym typeface="+mn-ea"/>
              </a:rPr>
              <a:t>Literature survey on relevance of Multithreaded programs in real time applications has been conducted.</a:t>
            </a:r>
            <a:endParaRPr lang="en-US" sz="2000" dirty="0" smtClean="0"/>
          </a:p>
          <a:p>
            <a:pPr marL="1257300" lvl="3" indent="0">
              <a:buNone/>
            </a:pPr>
            <a:r>
              <a:rPr lang="en-US" sz="2000" dirty="0" smtClean="0">
                <a:sym typeface="+mn-ea"/>
              </a:rPr>
              <a:t>1.2: </a:t>
            </a:r>
            <a:r>
              <a:rPr lang="en-IN" altLang="en-US" sz="2000" dirty="0" smtClean="0">
                <a:sym typeface="+mn-ea"/>
              </a:rPr>
              <a:t>Various programming languages in Multithreaded programming has been studied.</a:t>
            </a:r>
            <a:endParaRPr lang="en-IN" altLang="en-US" sz="2000" dirty="0" smtClean="0">
              <a:sym typeface="+mn-ea"/>
            </a:endParaRPr>
          </a:p>
          <a:p>
            <a:pPr marL="1257300" lvl="3" indent="0">
              <a:buNone/>
            </a:pPr>
            <a:r>
              <a:rPr lang="en-IN" altLang="en-US" sz="2000" dirty="0" smtClean="0">
                <a:sym typeface="+mn-ea"/>
              </a:rPr>
              <a:t>1.3: Literature Survey on adding real time capabilities to Python threads and on developing real time application has been conducted.</a:t>
            </a:r>
            <a:endParaRPr lang="en-IN" altLang="en-US" sz="2000" dirty="0" smtClean="0">
              <a:sym typeface="+mn-ea"/>
            </a:endParaRPr>
          </a:p>
          <a:p>
            <a:pPr marL="1257300" lvl="3" indent="0">
              <a:buNone/>
            </a:pPr>
            <a:r>
              <a:rPr lang="en-IN" altLang="en-US" sz="2000" dirty="0" smtClean="0">
                <a:sym typeface="+mn-ea"/>
              </a:rPr>
              <a:t>1.4: Role of POSIX threads in developing real time application has been studied.</a:t>
            </a:r>
            <a:endParaRPr lang="en-IN" altLang="en-US" sz="2000" dirty="0" smtClean="0"/>
          </a:p>
          <a:p>
            <a:pPr marL="1257300" lvl="3" indent="0">
              <a:buNone/>
            </a:pPr>
            <a:r>
              <a:rPr lang="en-IN" altLang="en-US" sz="2000" dirty="0" smtClean="0">
                <a:sym typeface="+mn-ea"/>
              </a:rPr>
              <a:t>1.5:  Various performance analysis parameters and techniques to achieve it has been studied.</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2074"/>
          </a:xfrm>
        </p:spPr>
        <p:txBody>
          <a:bodyPr/>
          <a:lstStyle/>
          <a:p>
            <a:pPr marL="457200" indent="-457200"/>
            <a:r>
              <a:rPr lang="en-US" altLang="en-US" sz="3200" b="1" dirty="0">
                <a:solidFill>
                  <a:srgbClr val="FF0000"/>
                </a:solidFill>
              </a:rPr>
              <a:t>Presentation of the Dissertation Work</a:t>
            </a:r>
            <a:endParaRPr lang="en-US" altLang="en-US" sz="3200" b="1" dirty="0">
              <a:solidFill>
                <a:srgbClr val="FF0000"/>
              </a:solidFill>
            </a:endParaRPr>
          </a:p>
        </p:txBody>
      </p:sp>
      <p:sp>
        <p:nvSpPr>
          <p:cNvPr id="3" name="Content Placeholder 2"/>
          <p:cNvSpPr>
            <a:spLocks noGrp="1"/>
          </p:cNvSpPr>
          <p:nvPr>
            <p:ph idx="1"/>
          </p:nvPr>
        </p:nvSpPr>
        <p:spPr>
          <a:xfrm>
            <a:off x="495300" y="1052737"/>
            <a:ext cx="8915400" cy="5073428"/>
          </a:xfrm>
        </p:spPr>
        <p:txBody>
          <a:bodyPr/>
          <a:lstStyle/>
          <a:p>
            <a:pPr marL="0" indent="0">
              <a:buNone/>
            </a:pPr>
            <a:r>
              <a:rPr lang="en-US" sz="2800" b="1" dirty="0" smtClean="0"/>
              <a:t>Objective 2</a:t>
            </a:r>
            <a:endParaRPr lang="en-US" sz="2800" dirty="0" smtClean="0"/>
          </a:p>
          <a:p>
            <a:endParaRPr lang="en-US" sz="2800" dirty="0"/>
          </a:p>
          <a:p>
            <a:pPr marL="457200" lvl="1" indent="0">
              <a:buNone/>
            </a:pPr>
            <a:r>
              <a:rPr lang="en-IN" altLang="en-US" sz="2450" dirty="0">
                <a:sym typeface="+mn-ea"/>
              </a:rPr>
              <a:t>	2.1: Study on the different features and 	principles 	of 	Real time 	threads for both 	C++ and Python has 	been conducted.</a:t>
            </a:r>
            <a:endParaRPr lang="en-IN" altLang="en-US" sz="2450" dirty="0"/>
          </a:p>
          <a:p>
            <a:pPr marL="457200" lvl="1" indent="0">
              <a:buNone/>
            </a:pPr>
            <a:r>
              <a:rPr lang="en-IN" altLang="en-US" sz="2450" dirty="0">
                <a:sym typeface="+mn-ea"/>
              </a:rPr>
              <a:t>	2.2: The basic level of Hardware components 	and 	Software requirements for both 	languages has 	been concluded.</a:t>
            </a:r>
            <a:endParaRPr lang="en-IN" altLang="en-US" dirty="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2074"/>
          </a:xfrm>
        </p:spPr>
        <p:txBody>
          <a:bodyPr/>
          <a:lstStyle/>
          <a:p>
            <a:pPr marL="457200" indent="-457200"/>
            <a:r>
              <a:rPr lang="en-US" altLang="en-US" sz="3200" b="1" dirty="0">
                <a:solidFill>
                  <a:srgbClr val="FF0000"/>
                </a:solidFill>
              </a:rPr>
              <a:t>Presentation of the Dissertation Work</a:t>
            </a:r>
            <a:endParaRPr lang="en-US" altLang="en-US" sz="3200" b="1" dirty="0">
              <a:solidFill>
                <a:srgbClr val="FF0000"/>
              </a:solidFill>
            </a:endParaRPr>
          </a:p>
        </p:txBody>
      </p:sp>
      <p:sp>
        <p:nvSpPr>
          <p:cNvPr id="3" name="Content Placeholder 2"/>
          <p:cNvSpPr>
            <a:spLocks noGrp="1"/>
          </p:cNvSpPr>
          <p:nvPr>
            <p:ph idx="1"/>
          </p:nvPr>
        </p:nvSpPr>
        <p:spPr>
          <a:xfrm>
            <a:off x="495300" y="1052737"/>
            <a:ext cx="8915400" cy="5073428"/>
          </a:xfrm>
        </p:spPr>
        <p:txBody>
          <a:bodyPr/>
          <a:lstStyle/>
          <a:p>
            <a:pPr marL="0" indent="0">
              <a:buNone/>
            </a:pPr>
            <a:r>
              <a:rPr lang="en-US" sz="2800" dirty="0" smtClean="0"/>
              <a:t>Objective </a:t>
            </a:r>
            <a:r>
              <a:rPr lang="en-IN" altLang="en-US" sz="2800" dirty="0" smtClean="0"/>
              <a:t>3</a:t>
            </a:r>
            <a:endParaRPr lang="en-IN" altLang="en-US" sz="2800" dirty="0" smtClean="0"/>
          </a:p>
          <a:p>
            <a:pPr marL="0" indent="0">
              <a:buNone/>
            </a:pPr>
            <a:endParaRPr lang="en-IN" altLang="en-US" sz="2800" dirty="0" smtClean="0"/>
          </a:p>
          <a:p>
            <a:pPr marL="1371600" lvl="3" indent="0" algn="just">
              <a:buFont typeface="+mj-lt"/>
              <a:buNone/>
            </a:pPr>
            <a:r>
              <a:rPr lang="en-IN" altLang="en-US" sz="2330" dirty="0">
                <a:sym typeface="+mn-ea"/>
              </a:rPr>
              <a:t>3.1: The functional, non-functional requirements and the Block diagram for the real time application has been designed.</a:t>
            </a:r>
            <a:endParaRPr lang="en-IN" altLang="en-US" sz="2330" dirty="0"/>
          </a:p>
          <a:p>
            <a:pPr marL="1371600" lvl="3" indent="0" algn="just">
              <a:buFont typeface="+mj-lt"/>
              <a:buNone/>
            </a:pPr>
            <a:r>
              <a:rPr lang="en-IN" altLang="en-US" sz="2330" dirty="0">
                <a:sym typeface="+mn-ea"/>
              </a:rPr>
              <a:t>3.2: To algorithm for developing the real time application has been developed.</a:t>
            </a:r>
            <a:endParaRPr lang="en-IN" altLang="en-US" sz="2665" dirty="0"/>
          </a:p>
          <a:p>
            <a:endParaRPr lang="en-IN" alt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dirty="0">
                <a:solidFill>
                  <a:srgbClr val="FF0000"/>
                </a:solidFill>
                <a:sym typeface="+mn-ea"/>
              </a:rPr>
              <a:t>Presentation of the Dissertation Work</a:t>
            </a:r>
            <a:br>
              <a:rPr lang="en-US" altLang="en-US" b="1" dirty="0">
                <a:solidFill>
                  <a:srgbClr val="FF0000"/>
                </a:solidFill>
              </a:rPr>
            </a:br>
            <a:endParaRPr lang="en-US"/>
          </a:p>
        </p:txBody>
      </p:sp>
      <p:sp>
        <p:nvSpPr>
          <p:cNvPr id="3" name="Content Placeholder 2"/>
          <p:cNvSpPr>
            <a:spLocks noGrp="1"/>
          </p:cNvSpPr>
          <p:nvPr>
            <p:ph idx="1"/>
          </p:nvPr>
        </p:nvSpPr>
        <p:spPr/>
        <p:txBody>
          <a:bodyPr/>
          <a:p>
            <a:pPr marL="0" indent="0">
              <a:buNone/>
            </a:pPr>
            <a:r>
              <a:rPr lang="en-IN" altLang="en-US" sz="2800"/>
              <a:t>Objective 4</a:t>
            </a:r>
            <a:endParaRPr lang="en-IN" altLang="en-US" sz="2800"/>
          </a:p>
          <a:p>
            <a:pPr marL="0" indent="0">
              <a:buNone/>
            </a:pPr>
            <a:endParaRPr lang="en-IN" altLang="en-US" sz="2800"/>
          </a:p>
          <a:p>
            <a:pPr marL="914400" lvl="2" indent="0">
              <a:buNone/>
            </a:pPr>
            <a:r>
              <a:rPr lang="en-IN" altLang="en-US" sz="2800" dirty="0">
                <a:sym typeface="+mn-ea"/>
              </a:rPr>
              <a:t>4.1: Using FreeRTOS platform the real time application using POSIX threads in</a:t>
            </a:r>
            <a:r>
              <a:rPr lang="en-IN" altLang="en-US" sz="2800" dirty="0" smtClean="0">
                <a:sym typeface="+mn-ea"/>
              </a:rPr>
              <a:t> C</a:t>
            </a:r>
            <a:r>
              <a:rPr lang="en-IN" altLang="en-US" sz="2800" dirty="0">
                <a:sym typeface="+mn-ea"/>
              </a:rPr>
              <a:t>++ language has been developed.</a:t>
            </a:r>
            <a:endParaRPr lang="en-IN" altLang="en-US" sz="2800" dirty="0"/>
          </a:p>
          <a:p>
            <a:pPr marL="914400" lvl="2" indent="0">
              <a:buNone/>
            </a:pPr>
            <a:r>
              <a:rPr lang="en-IN" altLang="en-US" sz="2800" dirty="0">
                <a:sym typeface="+mn-ea"/>
              </a:rPr>
              <a:t>4.2: Using FreeRTOS platform the real time application using Python threads in Micropython has been developed.</a:t>
            </a:r>
            <a:endParaRPr lang="en-IN" altLang="en-US" sz="3200" dirty="0"/>
          </a:p>
          <a:p>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6109" y="3738133"/>
            <a:ext cx="7776864" cy="2222782"/>
          </a:xfrm>
        </p:spPr>
        <p:txBody>
          <a:bodyPr/>
          <a:lstStyle/>
          <a:p>
            <a:pPr marL="0" indent="0">
              <a:buNone/>
            </a:pPr>
            <a:r>
              <a:rPr lang="en-US" sz="2800" b="1" dirty="0" smtClean="0">
                <a:sym typeface="+mn-ea"/>
              </a:rPr>
              <a:t>Department	:</a:t>
            </a:r>
            <a:r>
              <a:rPr lang="en-US" sz="2800" dirty="0" smtClean="0">
                <a:sym typeface="+mn-ea"/>
              </a:rPr>
              <a:t> Computer Science </a:t>
            </a:r>
            <a:r>
              <a:rPr lang="en-US" sz="2800" dirty="0">
                <a:sym typeface="+mn-ea"/>
              </a:rPr>
              <a:t>And Engineering</a:t>
            </a:r>
            <a:endParaRPr lang="en-US" sz="2800" dirty="0"/>
          </a:p>
          <a:p>
            <a:pPr marL="0" indent="0">
              <a:buNone/>
            </a:pPr>
            <a:r>
              <a:rPr lang="en-US" sz="2800" b="1" dirty="0" err="1" smtClean="0">
                <a:sym typeface="+mn-ea"/>
              </a:rPr>
              <a:t>Programme</a:t>
            </a:r>
            <a:r>
              <a:rPr lang="en-US" sz="2800" b="1" dirty="0" smtClean="0">
                <a:sym typeface="+mn-ea"/>
              </a:rPr>
              <a:t>	:</a:t>
            </a:r>
            <a:r>
              <a:rPr lang="en-US" sz="2800" dirty="0" smtClean="0">
                <a:sym typeface="+mn-ea"/>
              </a:rPr>
              <a:t> RTES</a:t>
            </a:r>
            <a:endParaRPr lang="en-US" sz="2800" dirty="0" smtClean="0"/>
          </a:p>
          <a:p>
            <a:pPr marL="0" indent="0">
              <a:buNone/>
            </a:pPr>
            <a:r>
              <a:rPr lang="en-US" sz="2800" b="1" dirty="0" smtClean="0">
                <a:sym typeface="+mn-ea"/>
              </a:rPr>
              <a:t>Batch		:</a:t>
            </a:r>
            <a:r>
              <a:rPr lang="en-US" sz="2800" dirty="0" smtClean="0">
                <a:sym typeface="+mn-ea"/>
              </a:rPr>
              <a:t> </a:t>
            </a:r>
            <a:r>
              <a:rPr lang="en-IN" altLang="en-US" sz="2800" dirty="0" smtClean="0">
                <a:sym typeface="+mn-ea"/>
              </a:rPr>
              <a:t>FT 2018</a:t>
            </a:r>
            <a:r>
              <a:rPr lang="en-US" sz="2800" dirty="0" smtClean="0">
                <a:sym typeface="+mn-ea"/>
              </a:rPr>
              <a:t>	</a:t>
            </a:r>
            <a:endParaRPr lang="en-US" sz="2800" dirty="0" smtClean="0"/>
          </a:p>
          <a:p>
            <a:pPr marL="0" indent="0">
              <a:buNone/>
            </a:pPr>
            <a:r>
              <a:rPr lang="en-US" sz="2800" dirty="0" smtClean="0"/>
              <a:t>		</a:t>
            </a:r>
            <a:endParaRPr lang="en-US" sz="2800" dirty="0"/>
          </a:p>
        </p:txBody>
      </p:sp>
      <p:sp>
        <p:nvSpPr>
          <p:cNvPr id="4" name="TextBox 3"/>
          <p:cNvSpPr txBox="1"/>
          <p:nvPr/>
        </p:nvSpPr>
        <p:spPr>
          <a:xfrm>
            <a:off x="1322566" y="1450470"/>
            <a:ext cx="7272808" cy="953135"/>
          </a:xfrm>
          <a:prstGeom prst="rect">
            <a:avLst/>
          </a:prstGeom>
          <a:noFill/>
        </p:spPr>
        <p:txBody>
          <a:bodyPr wrap="square" rtlCol="0">
            <a:spAutoFit/>
          </a:bodyPr>
          <a:lstStyle/>
          <a:p>
            <a:pPr algn="ctr"/>
            <a:r>
              <a:rPr lang="en-US" sz="2800" b="1" dirty="0" smtClean="0">
                <a:sym typeface="+mn-ea"/>
              </a:rPr>
              <a:t>Student Name:</a:t>
            </a:r>
            <a:r>
              <a:rPr lang="en-US" sz="2800" dirty="0" smtClean="0">
                <a:sym typeface="+mn-ea"/>
              </a:rPr>
              <a:t> </a:t>
            </a:r>
            <a:r>
              <a:rPr lang="en-IN" altLang="en-US" sz="2800" dirty="0" smtClean="0">
                <a:sym typeface="+mn-ea"/>
              </a:rPr>
              <a:t>PRASHAANTH R M</a:t>
            </a:r>
            <a:endParaRPr lang="en-IN" altLang="en-US" sz="2800" dirty="0" smtClean="0"/>
          </a:p>
          <a:p>
            <a:pPr algn="ctr"/>
            <a:endParaRPr lang="en-US" sz="2800" dirty="0"/>
          </a:p>
        </p:txBody>
      </p:sp>
      <p:sp>
        <p:nvSpPr>
          <p:cNvPr id="5" name="TextBox 4"/>
          <p:cNvSpPr txBox="1"/>
          <p:nvPr/>
        </p:nvSpPr>
        <p:spPr>
          <a:xfrm>
            <a:off x="1316596" y="1996446"/>
            <a:ext cx="7272808" cy="953135"/>
          </a:xfrm>
          <a:prstGeom prst="rect">
            <a:avLst/>
          </a:prstGeom>
          <a:noFill/>
        </p:spPr>
        <p:txBody>
          <a:bodyPr wrap="square" rtlCol="0">
            <a:spAutoFit/>
          </a:bodyPr>
          <a:lstStyle/>
          <a:p>
            <a:pPr algn="ctr"/>
            <a:r>
              <a:rPr lang="en-US" sz="2800" b="1" dirty="0" smtClean="0">
                <a:sym typeface="+mn-ea"/>
              </a:rPr>
              <a:t>Reg. No:</a:t>
            </a:r>
            <a:r>
              <a:rPr lang="en-US" sz="2800" dirty="0" smtClean="0">
                <a:sym typeface="+mn-ea"/>
              </a:rPr>
              <a:t> </a:t>
            </a:r>
            <a:r>
              <a:rPr lang="en-IN" altLang="en-US" sz="2800" dirty="0" smtClean="0">
                <a:sym typeface="+mn-ea"/>
              </a:rPr>
              <a:t>18ETCS037001</a:t>
            </a:r>
            <a:endParaRPr lang="en-IN" altLang="en-US" sz="2800" dirty="0" smtClean="0"/>
          </a:p>
          <a:p>
            <a:pPr algn="ctr"/>
            <a:endParaRPr lang="en-US" sz="2800" dirty="0"/>
          </a:p>
        </p:txBody>
      </p:sp>
      <p:sp>
        <p:nvSpPr>
          <p:cNvPr id="7" name="TextBox 6"/>
          <p:cNvSpPr txBox="1"/>
          <p:nvPr/>
        </p:nvSpPr>
        <p:spPr>
          <a:xfrm>
            <a:off x="1254281" y="2625079"/>
            <a:ext cx="7272808" cy="953135"/>
          </a:xfrm>
          <a:prstGeom prst="rect">
            <a:avLst/>
          </a:prstGeom>
          <a:noFill/>
        </p:spPr>
        <p:txBody>
          <a:bodyPr wrap="square" rtlCol="0">
            <a:spAutoFit/>
          </a:bodyPr>
          <a:lstStyle/>
          <a:p>
            <a:pPr algn="ctr"/>
            <a:r>
              <a:rPr lang="en-US" sz="2800" dirty="0" smtClean="0">
                <a:sym typeface="+mn-ea"/>
              </a:rPr>
              <a:t>Faculty Of </a:t>
            </a:r>
            <a:r>
              <a:rPr lang="en-US" sz="2800" dirty="0">
                <a:sym typeface="+mn-ea"/>
              </a:rPr>
              <a:t>E</a:t>
            </a:r>
            <a:r>
              <a:rPr lang="en-US" sz="2800" dirty="0" smtClean="0">
                <a:sym typeface="+mn-ea"/>
              </a:rPr>
              <a:t>ngineering </a:t>
            </a:r>
            <a:r>
              <a:rPr lang="en-US" sz="2800" dirty="0">
                <a:sym typeface="+mn-ea"/>
              </a:rPr>
              <a:t>A</a:t>
            </a:r>
            <a:r>
              <a:rPr lang="en-US" sz="2800" dirty="0" smtClean="0">
                <a:sym typeface="+mn-ea"/>
              </a:rPr>
              <a:t>nd Technology</a:t>
            </a:r>
            <a:endParaRPr lang="en-US" sz="2800" dirty="0"/>
          </a:p>
          <a:p>
            <a:pPr algn="ctr"/>
            <a:endParaRPr lang="en-US" sz="2800" dirty="0"/>
          </a:p>
        </p:txBody>
      </p:sp>
      <p:sp>
        <p:nvSpPr>
          <p:cNvPr id="6" name="Rectangle 2"/>
          <p:cNvSpPr>
            <a:spLocks noGrp="1" noChangeArrowheads="1"/>
          </p:cNvSpPr>
          <p:nvPr>
            <p:ph type="title"/>
          </p:nvPr>
        </p:nvSpPr>
        <p:spPr>
          <a:xfrm>
            <a:off x="495300" y="226554"/>
            <a:ext cx="8915400" cy="634082"/>
          </a:xfrm>
        </p:spPr>
        <p:txBody>
          <a:bodyPr/>
          <a:lstStyle/>
          <a:p>
            <a:pPr eaLnBrk="1" hangingPunct="1"/>
            <a:r>
              <a:rPr lang="en-US" altLang="en-US" sz="3200" b="1" dirty="0" smtClean="0">
                <a:solidFill>
                  <a:srgbClr val="FF0000"/>
                </a:solidFill>
              </a:rPr>
              <a:t>Student Details</a:t>
            </a:r>
            <a:endParaRPr lang="en-US" altLang="en-US" sz="3200" b="1"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dirty="0">
                <a:solidFill>
                  <a:srgbClr val="FF0000"/>
                </a:solidFill>
                <a:sym typeface="+mn-ea"/>
              </a:rPr>
              <a:t>Presentation of the Dissertation Work</a:t>
            </a:r>
            <a:br>
              <a:rPr lang="en-US" altLang="en-US" b="1" dirty="0">
                <a:solidFill>
                  <a:srgbClr val="FF0000"/>
                </a:solidFill>
                <a:sym typeface="+mn-ea"/>
              </a:rPr>
            </a:br>
            <a:br>
              <a:rPr lang="en-US"/>
            </a:br>
            <a:endParaRPr lang="en-US"/>
          </a:p>
        </p:txBody>
      </p:sp>
      <p:sp>
        <p:nvSpPr>
          <p:cNvPr id="3" name="Content Placeholder 2"/>
          <p:cNvSpPr>
            <a:spLocks noGrp="1"/>
          </p:cNvSpPr>
          <p:nvPr>
            <p:ph idx="1"/>
          </p:nvPr>
        </p:nvSpPr>
        <p:spPr/>
        <p:txBody>
          <a:bodyPr/>
          <a:p>
            <a:pPr marL="0" indent="0">
              <a:buNone/>
            </a:pPr>
            <a:r>
              <a:rPr lang="en-IN" altLang="en-US" sz="2800"/>
              <a:t>Objective 5</a:t>
            </a:r>
            <a:endParaRPr lang="en-IN" altLang="en-US" sz="2800"/>
          </a:p>
          <a:p>
            <a:pPr marL="0" indent="0">
              <a:buNone/>
            </a:pPr>
            <a:endParaRPr lang="en-IN" altLang="en-US" sz="2800"/>
          </a:p>
          <a:p>
            <a:pPr marL="914400" lvl="2" indent="0">
              <a:buNone/>
            </a:pPr>
            <a:r>
              <a:rPr lang="en-IN" altLang="en-US" sz="2100" dirty="0">
                <a:sym typeface="+mn-ea"/>
              </a:rPr>
              <a:t>5.1: The real time application using sequential and multithreaded C++ programming has been developed.</a:t>
            </a:r>
            <a:endParaRPr lang="en-IN" altLang="en-US" sz="2100" dirty="0">
              <a:sym typeface="+mn-ea"/>
            </a:endParaRPr>
          </a:p>
          <a:p>
            <a:pPr marL="914400" lvl="2" indent="0">
              <a:buNone/>
            </a:pPr>
            <a:r>
              <a:rPr lang="en-IN" altLang="en-US" sz="2100" dirty="0">
                <a:sym typeface="+mn-ea"/>
              </a:rPr>
              <a:t>5.2:  The real time application using sequential Micropython and multithreaded Micropython programming has been developed.</a:t>
            </a:r>
            <a:endParaRPr lang="en-IN" altLang="en-US" sz="2100" dirty="0">
              <a:sym typeface="+mn-ea"/>
            </a:endParaRPr>
          </a:p>
          <a:p>
            <a:pPr marL="914400" lvl="2" indent="0">
              <a:buNone/>
            </a:pPr>
            <a:r>
              <a:rPr lang="en-IN" altLang="en-US" sz="2100" dirty="0">
                <a:sym typeface="+mn-ea"/>
              </a:rPr>
              <a:t>5.3: Both sequential and concurrent programs will was tested for total execution time,latency, Jitter, WCRT, Heap memory allocated, Correctness </a:t>
            </a:r>
            <a:endParaRPr lang="en-IN" altLang="en-US" sz="21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dirty="0">
                <a:solidFill>
                  <a:srgbClr val="FF0000"/>
                </a:solidFill>
                <a:sym typeface="+mn-ea"/>
              </a:rPr>
              <a:t>Presentation of the Dissertation Work</a:t>
            </a:r>
            <a:br>
              <a:rPr lang="en-US" altLang="en-US" b="1" dirty="0">
                <a:solidFill>
                  <a:srgbClr val="FF0000"/>
                </a:solidFill>
                <a:sym typeface="+mn-ea"/>
              </a:rPr>
            </a:br>
            <a:br>
              <a:rPr lang="en-US">
                <a:sym typeface="+mn-ea"/>
              </a:rPr>
            </a:br>
            <a:br>
              <a:rPr lang="en-US"/>
            </a:br>
            <a:endParaRPr lang="en-US"/>
          </a:p>
        </p:txBody>
      </p:sp>
      <p:sp>
        <p:nvSpPr>
          <p:cNvPr id="3" name="Content Placeholder 2"/>
          <p:cNvSpPr>
            <a:spLocks noGrp="1"/>
          </p:cNvSpPr>
          <p:nvPr>
            <p:ph idx="1"/>
          </p:nvPr>
        </p:nvSpPr>
        <p:spPr/>
        <p:txBody>
          <a:bodyPr/>
          <a:p>
            <a:pPr marL="0" indent="0">
              <a:buNone/>
            </a:pPr>
            <a:r>
              <a:rPr lang="en-IN" altLang="en-US"/>
              <a:t>Objective 6</a:t>
            </a:r>
            <a:endParaRPr lang="en-IN" altLang="en-US"/>
          </a:p>
          <a:p>
            <a:pPr marL="0" indent="0">
              <a:buNone/>
            </a:pPr>
            <a:endParaRPr lang="en-US"/>
          </a:p>
          <a:p>
            <a:pPr marL="914400" lvl="2" indent="0">
              <a:buNone/>
            </a:pPr>
            <a:r>
              <a:rPr lang="en-IN" altLang="en-US" dirty="0">
                <a:sym typeface="+mn-ea"/>
              </a:rPr>
              <a:t>6.1: Analysis interms of components usage was performed.</a:t>
            </a:r>
            <a:endParaRPr lang="en-IN" altLang="en-US" dirty="0">
              <a:sym typeface="+mn-ea"/>
            </a:endParaRPr>
          </a:p>
          <a:p>
            <a:pPr marL="914400" lvl="2" indent="0">
              <a:buNone/>
            </a:pPr>
            <a:r>
              <a:rPr lang="en-IN" altLang="en-US" dirty="0">
                <a:sym typeface="+mn-ea"/>
              </a:rPr>
              <a:t>6.2: The developed system has been analysed with the Benchmark aplication in terms of latency, WCRT and Jitter.</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dirty="0">
                <a:solidFill>
                  <a:srgbClr val="FF0000"/>
                </a:solidFill>
                <a:sym typeface="+mn-ea"/>
              </a:rPr>
              <a:t>Presentation of the Dissertation Work</a:t>
            </a:r>
            <a:br>
              <a:rPr lang="en-US" altLang="en-US" b="1" dirty="0">
                <a:solidFill>
                  <a:srgbClr val="FF0000"/>
                </a:solidFill>
                <a:sym typeface="+mn-ea"/>
              </a:rPr>
            </a:br>
            <a:br>
              <a:rPr lang="en-US">
                <a:sym typeface="+mn-ea"/>
              </a:rPr>
            </a:br>
            <a:br>
              <a:rPr lang="en-US">
                <a:sym typeface="+mn-ea"/>
              </a:rPr>
            </a:br>
            <a:br>
              <a:rPr lang="en-US"/>
            </a:br>
            <a:endParaRPr lang="en-US"/>
          </a:p>
        </p:txBody>
      </p:sp>
      <p:sp>
        <p:nvSpPr>
          <p:cNvPr id="3" name="Content Placeholder 2"/>
          <p:cNvSpPr>
            <a:spLocks noGrp="1"/>
          </p:cNvSpPr>
          <p:nvPr>
            <p:ph idx="1"/>
          </p:nvPr>
        </p:nvSpPr>
        <p:spPr/>
        <p:txBody>
          <a:bodyPr/>
          <a:p>
            <a:pPr marL="0" indent="0">
              <a:buNone/>
            </a:pPr>
            <a:r>
              <a:rPr lang="en-IN" altLang="en-US">
                <a:sym typeface="+mn-ea"/>
              </a:rPr>
              <a:t>Objective 7</a:t>
            </a:r>
            <a:endParaRPr lang="en-IN" altLang="en-US">
              <a:sym typeface="+mn-ea"/>
            </a:endParaRPr>
          </a:p>
          <a:p>
            <a:pPr marL="0" indent="0">
              <a:buNone/>
            </a:pPr>
            <a:endParaRPr lang="en-IN" altLang="en-US">
              <a:sym typeface="+mn-ea"/>
            </a:endParaRPr>
          </a:p>
          <a:p>
            <a:pPr marL="1371600" lvl="3" indent="0">
              <a:buNone/>
            </a:pPr>
            <a:r>
              <a:rPr lang="en-IN" altLang="en-US" sz="2280" dirty="0" smtClean="0">
                <a:sym typeface="+mn-ea"/>
              </a:rPr>
              <a:t>7</a:t>
            </a:r>
            <a:r>
              <a:rPr lang="en-US" sz="2280" dirty="0" smtClean="0">
                <a:sym typeface="+mn-ea"/>
              </a:rPr>
              <a:t>.1 A scientific project report as per the university template </a:t>
            </a:r>
            <a:r>
              <a:rPr lang="en-IN" altLang="en-US" sz="2280" dirty="0" smtClean="0">
                <a:sym typeface="+mn-ea"/>
              </a:rPr>
              <a:t>has been</a:t>
            </a:r>
            <a:r>
              <a:rPr lang="en-US" sz="2280" dirty="0" smtClean="0">
                <a:sym typeface="+mn-ea"/>
              </a:rPr>
              <a:t> developed.</a:t>
            </a:r>
            <a:endParaRPr lang="en-US" sz="2280" dirty="0" smtClean="0"/>
          </a:p>
          <a:p>
            <a:pPr marL="1371600" lvl="3" indent="0">
              <a:buNone/>
            </a:pPr>
            <a:r>
              <a:rPr lang="en-IN" altLang="en-US" sz="2280" dirty="0" smtClean="0">
                <a:sym typeface="+mn-ea"/>
              </a:rPr>
              <a:t>7</a:t>
            </a:r>
            <a:r>
              <a:rPr lang="en-US" sz="2280" dirty="0" smtClean="0">
                <a:sym typeface="+mn-ea"/>
              </a:rPr>
              <a:t>.2 </a:t>
            </a:r>
            <a:r>
              <a:rPr lang="en-IN" altLang="en-US" sz="2280" dirty="0" smtClean="0">
                <a:sym typeface="+mn-ea"/>
              </a:rPr>
              <a:t>Examined research on</a:t>
            </a:r>
            <a:r>
              <a:rPr lang="en-US" sz="2280" dirty="0" smtClean="0">
                <a:sym typeface="+mn-ea"/>
              </a:rPr>
              <a:t> </a:t>
            </a:r>
            <a:r>
              <a:rPr lang="en-IN" altLang="en-US" sz="2280" dirty="0" smtClean="0">
                <a:sym typeface="+mn-ea"/>
              </a:rPr>
              <a:t>the working of Python threads and POSIX threads in Concurrent real time application has been presented.</a:t>
            </a:r>
            <a:r>
              <a:rPr lang="en-US" sz="2280" dirty="0" smtClean="0">
                <a:sym typeface="+mn-ea"/>
              </a:rPr>
              <a:t> </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IN" altLang="en-US" b="1">
                <a:solidFill>
                  <a:srgbClr val="FF0000"/>
                </a:solidFill>
              </a:rPr>
              <a:t>Result &amp; Analysis for latency</a:t>
            </a:r>
            <a:endParaRPr lang="en-IN" altLang="en-US" b="1">
              <a:solidFill>
                <a:srgbClr val="FF0000"/>
              </a:solidFill>
            </a:endParaRPr>
          </a:p>
        </p:txBody>
      </p:sp>
      <p:pic>
        <p:nvPicPr>
          <p:cNvPr id="7" name="Content Placeholder 6" descr="Minimal Functionality Latency test"/>
          <p:cNvPicPr>
            <a:picLocks noChangeAspect="1"/>
          </p:cNvPicPr>
          <p:nvPr>
            <p:ph idx="1"/>
          </p:nvPr>
        </p:nvPicPr>
        <p:blipFill>
          <a:blip r:embed="rId1"/>
          <a:stretch>
            <a:fillRect/>
          </a:stretch>
        </p:blipFill>
        <p:spPr>
          <a:xfrm>
            <a:off x="100965" y="899795"/>
            <a:ext cx="5661660" cy="3262630"/>
          </a:xfrm>
          <a:prstGeom prst="rect">
            <a:avLst/>
          </a:prstGeom>
        </p:spPr>
      </p:pic>
      <p:pic>
        <p:nvPicPr>
          <p:cNvPr id="8" name="Content Placeholder 7" descr="Maximum functionality for latency test"/>
          <p:cNvPicPr>
            <a:picLocks noChangeAspect="1"/>
          </p:cNvPicPr>
          <p:nvPr>
            <p:ph sz="half" idx="4294967295"/>
          </p:nvPr>
        </p:nvPicPr>
        <p:blipFill>
          <a:blip r:embed="rId2"/>
          <a:stretch>
            <a:fillRect/>
          </a:stretch>
        </p:blipFill>
        <p:spPr>
          <a:xfrm>
            <a:off x="3883025" y="3879215"/>
            <a:ext cx="5384800" cy="27051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rgbClr val="FF0000"/>
                </a:solidFill>
                <a:sym typeface="+mn-ea"/>
              </a:rPr>
              <a:t>Result &amp; Analysis for WCRT</a:t>
            </a:r>
            <a:br>
              <a:rPr lang="en-IN" altLang="en-US" b="1">
                <a:solidFill>
                  <a:srgbClr val="FF0000"/>
                </a:solidFill>
              </a:rPr>
            </a:br>
            <a:endParaRPr lang="en-US"/>
          </a:p>
        </p:txBody>
      </p:sp>
      <p:pic>
        <p:nvPicPr>
          <p:cNvPr id="4" name="Content Placeholder 3" descr="Minimal functionality WCRT"/>
          <p:cNvPicPr>
            <a:picLocks noChangeAspect="1"/>
          </p:cNvPicPr>
          <p:nvPr>
            <p:ph idx="1"/>
          </p:nvPr>
        </p:nvPicPr>
        <p:blipFill>
          <a:blip r:embed="rId1"/>
          <a:stretch>
            <a:fillRect/>
          </a:stretch>
        </p:blipFill>
        <p:spPr>
          <a:xfrm>
            <a:off x="87630" y="913130"/>
            <a:ext cx="5315585" cy="3065145"/>
          </a:xfrm>
          <a:prstGeom prst="rect">
            <a:avLst/>
          </a:prstGeom>
        </p:spPr>
      </p:pic>
      <p:pic>
        <p:nvPicPr>
          <p:cNvPr id="6" name="Content Placeholder 5" descr="Maximum functionality WCRT (1)"/>
          <p:cNvPicPr>
            <a:picLocks noChangeAspect="1"/>
          </p:cNvPicPr>
          <p:nvPr>
            <p:ph sz="half" idx="4294967295"/>
          </p:nvPr>
        </p:nvPicPr>
        <p:blipFill>
          <a:blip r:embed="rId2"/>
          <a:stretch>
            <a:fillRect/>
          </a:stretch>
        </p:blipFill>
        <p:spPr>
          <a:xfrm>
            <a:off x="4185285" y="3859530"/>
            <a:ext cx="5225415" cy="285051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rgbClr val="FF0000"/>
                </a:solidFill>
              </a:rPr>
              <a:t>Jitter</a:t>
            </a:r>
            <a:endParaRPr lang="en-IN" altLang="en-US" b="1">
              <a:solidFill>
                <a:srgbClr val="FF0000"/>
              </a:solidFill>
            </a:endParaRPr>
          </a:p>
        </p:txBody>
      </p:sp>
      <p:pic>
        <p:nvPicPr>
          <p:cNvPr id="4" name="Content Placeholder 3" descr="Jitter"/>
          <p:cNvPicPr>
            <a:picLocks noChangeAspect="1"/>
          </p:cNvPicPr>
          <p:nvPr>
            <p:ph idx="1"/>
          </p:nvPr>
        </p:nvPicPr>
        <p:blipFill>
          <a:blip r:embed="rId1"/>
          <a:stretch>
            <a:fillRect/>
          </a:stretch>
        </p:blipFill>
        <p:spPr>
          <a:xfrm>
            <a:off x="1257300" y="1417955"/>
            <a:ext cx="7390765" cy="457009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rgbClr val="FF0000"/>
                </a:solidFill>
                <a:sym typeface="+mn-ea"/>
              </a:rPr>
              <a:t>Total Execution time</a:t>
            </a:r>
            <a:br>
              <a:rPr lang="en-IN" altLang="en-US" b="1">
                <a:solidFill>
                  <a:srgbClr val="FF0000"/>
                </a:solidFill>
              </a:rPr>
            </a:br>
            <a:endParaRPr lang="en-US"/>
          </a:p>
        </p:txBody>
      </p:sp>
      <p:pic>
        <p:nvPicPr>
          <p:cNvPr id="4" name="Content Placeholder 3" descr="Program Execution time"/>
          <p:cNvPicPr>
            <a:picLocks noChangeAspect="1"/>
          </p:cNvPicPr>
          <p:nvPr>
            <p:ph idx="1"/>
          </p:nvPr>
        </p:nvPicPr>
        <p:blipFill>
          <a:blip r:embed="rId1"/>
          <a:stretch>
            <a:fillRect/>
          </a:stretch>
        </p:blipFill>
        <p:spPr>
          <a:xfrm>
            <a:off x="1170940" y="1294765"/>
            <a:ext cx="7011035" cy="433514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955"/>
            <a:ext cx="8915400" cy="837565"/>
          </a:xfrm>
        </p:spPr>
        <p:txBody>
          <a:bodyPr/>
          <a:p>
            <a:r>
              <a:rPr lang="en-US" altLang="en-US" b="1" dirty="0">
                <a:solidFill>
                  <a:srgbClr val="FF0000"/>
                </a:solidFill>
                <a:sym typeface="+mn-ea"/>
              </a:rPr>
              <a:t>Conclusions and Outcomes</a:t>
            </a:r>
            <a:br>
              <a:rPr lang="en-GB" altLang="en-US" b="1" dirty="0">
                <a:solidFill>
                  <a:srgbClr val="FF0000"/>
                </a:solidFill>
                <a:latin typeface="+mj-lt"/>
                <a:ea typeface="+mj-ea"/>
                <a:cs typeface="+mj-cs"/>
              </a:rPr>
            </a:br>
            <a:endParaRPr lang="en-US"/>
          </a:p>
        </p:txBody>
      </p:sp>
      <p:sp>
        <p:nvSpPr>
          <p:cNvPr id="3" name="Content Placeholder 2"/>
          <p:cNvSpPr>
            <a:spLocks noGrp="1"/>
          </p:cNvSpPr>
          <p:nvPr>
            <p:ph idx="1"/>
          </p:nvPr>
        </p:nvSpPr>
        <p:spPr>
          <a:xfrm>
            <a:off x="495300" y="1111885"/>
            <a:ext cx="8915400" cy="5014595"/>
          </a:xfrm>
        </p:spPr>
        <p:txBody>
          <a:bodyPr/>
          <a:p>
            <a:r>
              <a:rPr lang="en-US" sz="2000"/>
              <a:t>A Fire detection and Alarm system was designed and developed using different categories of programming languages. </a:t>
            </a:r>
            <a:endParaRPr lang="en-US" sz="2000"/>
          </a:p>
          <a:p>
            <a:r>
              <a:rPr lang="en-US" sz="2000"/>
              <a:t>It can be concluded from obtained result that, C++</a:t>
            </a:r>
            <a:r>
              <a:rPr lang="en-IN" altLang="en-US" sz="2000"/>
              <a:t>(multithreaded)</a:t>
            </a:r>
            <a:r>
              <a:rPr lang="en-US" sz="2000"/>
              <a:t> perform well when compared with Micropython. This is because of 2 reasons</a:t>
            </a:r>
            <a:endParaRPr lang="en-US" sz="2000"/>
          </a:p>
          <a:p>
            <a:pPr lvl="1"/>
            <a:r>
              <a:rPr lang="en-US" sz="1750"/>
              <a:t>C++ is low level language whereas Python is high level language. </a:t>
            </a:r>
            <a:endParaRPr lang="en-US" sz="1750"/>
          </a:p>
          <a:p>
            <a:pPr lvl="1"/>
            <a:r>
              <a:rPr lang="en-US" sz="2000"/>
              <a:t>C++ is a compiler language whereas Micropython is interpreter language. So </a:t>
            </a:r>
            <a:r>
              <a:rPr lang="en-IN" altLang="en-US" sz="2000"/>
              <a:t>	</a:t>
            </a:r>
            <a:r>
              <a:rPr lang="en-US" sz="2000"/>
              <a:t>interpreter language always takes time to execute.</a:t>
            </a:r>
            <a:endParaRPr lang="en-US" sz="2000"/>
          </a:p>
          <a:p>
            <a:r>
              <a:rPr lang="en-US" sz="2000"/>
              <a:t>The Benchmark Application was developed using Arduino controller and FreeRTOS coding. The components used were smoke, flame sensor, exhaust fan, alarming unit (LED and Buzzer). The lowest latency achieved was 12us.</a:t>
            </a:r>
            <a:endParaRPr lang="en-US" sz="2000"/>
          </a:p>
          <a:p>
            <a:r>
              <a:rPr lang="en-US" sz="2000"/>
              <a:t> But, the developed system includes Water opening (Submersible water pump), Manual press button and water level sensor to monitor the tank level in addition to the Benchmark application. The latency for the maximum functionality is about 12.26us and multithreaded C++ achieves it with ease. The multithreaded Micropython wasn’t able to compete with multithreaded C++ and it’s still under development.</a:t>
            </a:r>
            <a:endParaRPr lang="en-US" sz="20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p>
            <a:r>
              <a:rPr lang="en-US" altLang="en-US" b="1" dirty="0">
                <a:solidFill>
                  <a:srgbClr val="FF0000"/>
                </a:solidFill>
                <a:sym typeface="+mn-ea"/>
              </a:rPr>
              <a:t>Suggestion for future work</a:t>
            </a:r>
            <a:br>
              <a:rPr lang="en-US" altLang="en-US" b="1" dirty="0">
                <a:solidFill>
                  <a:srgbClr val="FF0000"/>
                </a:solidFill>
                <a:latin typeface="+mj-lt"/>
                <a:ea typeface="+mj-ea"/>
                <a:cs typeface="+mj-cs"/>
              </a:rPr>
            </a:br>
            <a:endParaRPr lang="en-US"/>
          </a:p>
        </p:txBody>
      </p:sp>
      <p:sp>
        <p:nvSpPr>
          <p:cNvPr id="4" name="Content Placeholder 3"/>
          <p:cNvSpPr>
            <a:spLocks noGrp="1"/>
          </p:cNvSpPr>
          <p:nvPr>
            <p:ph idx="1"/>
          </p:nvPr>
        </p:nvSpPr>
        <p:spPr/>
        <p:txBody>
          <a:bodyPr/>
          <a:p>
            <a:pPr marL="0" indent="0">
              <a:buNone/>
            </a:pPr>
            <a:r>
              <a:rPr lang="en-US" sz="2800"/>
              <a:t>It is important aspect to consider the future expansion of any developed work and to concentrate on future scope of the implemented work. Some future extensions can be considered for the Performance Analysis of a concurrent Fire detection and Alarming system as,</a:t>
            </a:r>
            <a:endParaRPr lang="en-US" sz="2800"/>
          </a:p>
          <a:p>
            <a:r>
              <a:rPr lang="en-US" sz="2800"/>
              <a:t>The hard real- time application can be developed using different languages like Lua, Java, Java script, Go, Ada etc and performance analysis can be done.</a:t>
            </a:r>
            <a:endParaRPr lang="en-US" sz="2800"/>
          </a:p>
          <a:p>
            <a:r>
              <a:rPr lang="en-US" sz="2800"/>
              <a:t>The system can be tested for Synchronization complexity which can added up for comparison of performance analysis. </a:t>
            </a:r>
            <a:endParaRPr lang="en-US" sz="28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88379"/>
            <a:ext cx="8915400" cy="620341"/>
          </a:xfrm>
        </p:spPr>
        <p:txBody>
          <a:bodyPr/>
          <a:lstStyle/>
          <a:p>
            <a:r>
              <a:rPr lang="en-US" sz="3200" b="1" dirty="0">
                <a:solidFill>
                  <a:srgbClr val="FF0000"/>
                </a:solidFill>
              </a:rPr>
              <a:t>References</a:t>
            </a:r>
            <a:endParaRPr lang="en-US" sz="3200" b="1" dirty="0">
              <a:solidFill>
                <a:srgbClr val="FF0000"/>
              </a:solidFill>
            </a:endParaRPr>
          </a:p>
        </p:txBody>
      </p:sp>
      <p:sp>
        <p:nvSpPr>
          <p:cNvPr id="3" name="Content Placeholder 2"/>
          <p:cNvSpPr>
            <a:spLocks noGrp="1"/>
          </p:cNvSpPr>
          <p:nvPr>
            <p:ph idx="1"/>
          </p:nvPr>
        </p:nvSpPr>
        <p:spPr>
          <a:xfrm>
            <a:off x="495300" y="1196753"/>
            <a:ext cx="8915400" cy="3984848"/>
          </a:xfrm>
        </p:spPr>
        <p:txBody>
          <a:bodyPr/>
          <a:lstStyle/>
          <a:p>
            <a:pPr algn="l"/>
            <a:r>
              <a:rPr lang="en-IN" sz="2000" dirty="0" smtClean="0">
                <a:sym typeface="+mn-ea"/>
              </a:rPr>
              <a:t>Higuera, T. (2012). </a:t>
            </a:r>
            <a:r>
              <a:rPr lang="en-IN" sz="2000" i="1" dirty="0" smtClean="0">
                <a:sym typeface="+mn-ea"/>
              </a:rPr>
              <a:t>About 15 years of Real-Time Java</a:t>
            </a:r>
            <a:r>
              <a:rPr lang="en-IN" sz="2000" dirty="0" smtClean="0">
                <a:sym typeface="+mn-ea"/>
              </a:rPr>
              <a:t>. Madrid 28040, Spain: Universidad Complutense de Madrid.</a:t>
            </a:r>
            <a:endParaRPr lang="en-IN" sz="2000" dirty="0" smtClean="0"/>
          </a:p>
          <a:p>
            <a:pPr algn="just"/>
            <a:r>
              <a:rPr lang="en-IN" sz="2000" dirty="0" smtClean="0">
                <a:sym typeface="+mn-ea"/>
              </a:rPr>
              <a:t>Ray, B., Posnett, D., Devanbu, P. and Filkov, V. (2017). </a:t>
            </a:r>
            <a:r>
              <a:rPr lang="en-IN" sz="2000" i="1" dirty="0" smtClean="0">
                <a:sym typeface="+mn-ea"/>
              </a:rPr>
              <a:t>A large-scale study of programming languages and code quality in GitHub</a:t>
            </a:r>
            <a:r>
              <a:rPr lang="en-IN" sz="2000" dirty="0" smtClean="0">
                <a:sym typeface="+mn-ea"/>
              </a:rPr>
              <a:t>. Communications of the ACM, 60(10), pp.91-100.</a:t>
            </a:r>
            <a:endParaRPr lang="en-IN" sz="2000" dirty="0" smtClean="0"/>
          </a:p>
          <a:p>
            <a:pPr algn="just"/>
            <a:r>
              <a:rPr lang="en-IN" sz="2000" dirty="0" smtClean="0">
                <a:sym typeface="+mn-ea"/>
              </a:rPr>
              <a:t>Zain, F., Tobias, M., Olaf, G., Andreas, L. (2019). </a:t>
            </a:r>
            <a:r>
              <a:rPr lang="en-IN" sz="2000" i="1" dirty="0" smtClean="0">
                <a:sym typeface="+mn-ea"/>
              </a:rPr>
              <a:t>Event-Driven Multithreading Execution Platform for Real-Time On-Board Software Systems</a:t>
            </a:r>
            <a:r>
              <a:rPr lang="en-IN" sz="2000" dirty="0" smtClean="0">
                <a:sym typeface="+mn-ea"/>
              </a:rPr>
              <a:t>. </a:t>
            </a:r>
            <a:endParaRPr lang="en-IN" sz="2000" dirty="0" smtClean="0"/>
          </a:p>
          <a:p>
            <a:pPr algn="just"/>
            <a:r>
              <a:rPr lang="en-IN" sz="2000" dirty="0" smtClean="0">
                <a:sym typeface="+mn-ea"/>
              </a:rPr>
              <a:t>Oyenike, B. (2012). COMPARATIVE ANALYSIS OF SOME PROGRAMMING LANGUAGES. Transnational Journal of Science and Technology, [online] 2(5), pp.107-118. </a:t>
            </a:r>
            <a:endParaRPr lang="en-IN" sz="2000" dirty="0" smtClean="0"/>
          </a:p>
          <a:p>
            <a:pPr algn="just"/>
            <a:r>
              <a:rPr lang="en-IN" sz="2000" dirty="0" smtClean="0">
                <a:sym typeface="+mn-ea"/>
              </a:rPr>
              <a:t>Sreeram, V., Surya, M., Akash, G., Niranjan, R., Sree, B., Shruthi, B. and Mohamed, S. (2018). </a:t>
            </a:r>
            <a:r>
              <a:rPr lang="en-IN" sz="2000" i="1" dirty="0" smtClean="0">
                <a:sym typeface="+mn-ea"/>
              </a:rPr>
              <a:t>Realtime Applications with RTMaps and Bluebox 2.0</a:t>
            </a:r>
            <a:r>
              <a:rPr lang="en-IN" sz="2000" dirty="0" smtClean="0">
                <a:sym typeface="+mn-ea"/>
              </a:rPr>
              <a:t>. International Conference of Artificial Intelligence 2018.</a:t>
            </a:r>
            <a:endParaRPr lang="en-US" sz="2000"/>
          </a:p>
          <a:p>
            <a:pPr marL="0" lvl="0" indent="0">
              <a:buNone/>
            </a:pPr>
            <a:endParaRPr lang="en-IN" sz="2000" dirty="0" smtClean="0"/>
          </a:p>
          <a:p>
            <a:pPr marL="0" lvl="0" indent="0">
              <a:buNone/>
            </a:pPr>
            <a:endParaRPr lang="en-IN" sz="2000" dirty="0">
              <a:latin typeface="+mj-lt"/>
              <a:ea typeface="+mj-ea"/>
              <a:cs typeface="+mj-cs"/>
            </a:endParaRPr>
          </a:p>
          <a:p>
            <a:pPr marL="0" lvl="0" indent="0">
              <a:buNone/>
            </a:pPr>
            <a:endParaRPr lang="en-US" sz="2000" dirty="0">
              <a:latin typeface="+mn-lt"/>
            </a:endParaRPr>
          </a:p>
          <a:p>
            <a:pPr algn="just"/>
            <a:endParaRPr lang="en-US" sz="2000" dirty="0">
              <a:latin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282" y="428604"/>
            <a:ext cx="8915400" cy="5357850"/>
          </a:xfrm>
        </p:spPr>
        <p:txBody>
          <a:bodyPr/>
          <a:lstStyle/>
          <a:p>
            <a:pPr marL="0" indent="0" algn="ctr">
              <a:buNone/>
            </a:pPr>
            <a:r>
              <a:rPr lang="en-GB" sz="2800" b="1" dirty="0" smtClean="0">
                <a:sym typeface="+mn-ea"/>
              </a:rPr>
              <a:t>Title of the Dissertation </a:t>
            </a:r>
            <a:endParaRPr lang="en-GB" sz="2800" b="1" dirty="0" smtClean="0"/>
          </a:p>
          <a:p>
            <a:pPr marL="0" indent="0" algn="ctr">
              <a:buNone/>
            </a:pPr>
            <a:r>
              <a:rPr lang="en-IN" altLang="en-US" sz="2800" dirty="0" smtClean="0">
                <a:sym typeface="+mn-ea"/>
              </a:rPr>
              <a:t>Performance Analysis of Concurrent Fire detection and Alarm system</a:t>
            </a:r>
            <a:endParaRPr lang="en-GB" sz="2800" b="1" dirty="0" smtClean="0"/>
          </a:p>
          <a:p>
            <a:pPr marL="0" indent="0" algn="ctr">
              <a:buNone/>
            </a:pPr>
            <a:endParaRPr lang="en-GB" sz="2800" dirty="0" smtClean="0"/>
          </a:p>
          <a:p>
            <a:pPr marL="0" indent="0" algn="ctr">
              <a:buNone/>
            </a:pPr>
            <a:endParaRPr lang="en-GB" sz="2800" dirty="0" smtClean="0"/>
          </a:p>
          <a:p>
            <a:pPr marL="0" indent="0" algn="ctr">
              <a:buNone/>
            </a:pPr>
            <a:r>
              <a:rPr lang="en-GB" sz="2800" b="1" dirty="0" smtClean="0">
                <a:sym typeface="+mn-ea"/>
              </a:rPr>
              <a:t>Supervisor</a:t>
            </a:r>
            <a:endParaRPr lang="en-GB" sz="2800" b="1" dirty="0" smtClean="0"/>
          </a:p>
          <a:p>
            <a:pPr marL="0" lvl="1" indent="0" algn="ctr">
              <a:buNone/>
            </a:pPr>
            <a:r>
              <a:rPr lang="en-IN" altLang="en-US" sz="2800" b="1" dirty="0" smtClean="0">
                <a:solidFill>
                  <a:srgbClr val="002060"/>
                </a:solidFill>
                <a:latin typeface="+mj-lt"/>
                <a:ea typeface="+mj-ea"/>
                <a:cs typeface="+mj-cs"/>
                <a:sym typeface="+mn-ea"/>
              </a:rPr>
              <a:t>Mrs. Jishmi Jos Choondal</a:t>
            </a:r>
            <a:endParaRPr lang="en-GB" sz="2800" b="1" dirty="0" smtClean="0"/>
          </a:p>
          <a:p>
            <a:pPr marL="0" lvl="1" indent="0" algn="ctr">
              <a:buNone/>
            </a:pPr>
            <a:endParaRPr lang="en-GB" sz="2800" dirty="0" smtClean="0"/>
          </a:p>
          <a:p>
            <a:pPr marL="0" lvl="1" indent="0" algn="ctr">
              <a:buNone/>
            </a:pPr>
            <a:endParaRPr lang="en-GB" sz="2800" dirty="0" smtClean="0"/>
          </a:p>
          <a:p>
            <a:pPr marL="0" indent="0" algn="ctr">
              <a:buNone/>
            </a:pPr>
            <a:r>
              <a:rPr lang="en-GB" sz="2800" b="1" dirty="0" smtClean="0">
                <a:sym typeface="+mn-ea"/>
              </a:rPr>
              <a:t>Place of Work: </a:t>
            </a:r>
            <a:r>
              <a:rPr lang="en-IN" altLang="en-GB" sz="2800" dirty="0" smtClean="0">
                <a:sym typeface="+mn-ea"/>
              </a:rPr>
              <a:t>Bangalore</a:t>
            </a:r>
            <a:endParaRPr lang="en-IN" altLang="en-GB" sz="2800" dirty="0" smtClean="0"/>
          </a:p>
          <a:p>
            <a:pPr marL="0" indent="0">
              <a:buNone/>
            </a:pPr>
            <a:endParaRPr lang="en-GB" sz="2800" b="1" dirty="0">
              <a:solidFill>
                <a:srgbClr val="FF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olidFill>
                  <a:srgbClr val="FF0000"/>
                </a:solidFill>
                <a:sym typeface="+mn-ea"/>
              </a:rPr>
              <a:t>References</a:t>
            </a:r>
            <a:endParaRPr lang="en-US"/>
          </a:p>
        </p:txBody>
      </p:sp>
      <p:sp>
        <p:nvSpPr>
          <p:cNvPr id="3" name="Content Placeholder 2"/>
          <p:cNvSpPr>
            <a:spLocks noGrp="1"/>
          </p:cNvSpPr>
          <p:nvPr>
            <p:ph idx="1"/>
          </p:nvPr>
        </p:nvSpPr>
        <p:spPr/>
        <p:txBody>
          <a:bodyPr/>
          <a:p>
            <a:pPr algn="just"/>
            <a:r>
              <a:rPr lang="en-US" sz="2000" dirty="0" err="1">
                <a:sym typeface="+mn-ea"/>
              </a:rPr>
              <a:t>Nanz</a:t>
            </a:r>
            <a:r>
              <a:rPr lang="en-US" sz="2000" dirty="0">
                <a:sym typeface="+mn-ea"/>
              </a:rPr>
              <a:t>, S., </a:t>
            </a:r>
            <a:r>
              <a:rPr lang="en-US" sz="2000" dirty="0" err="1">
                <a:sym typeface="+mn-ea"/>
              </a:rPr>
              <a:t>Torshizi</a:t>
            </a:r>
            <a:r>
              <a:rPr lang="en-US" sz="2000" dirty="0">
                <a:sym typeface="+mn-ea"/>
              </a:rPr>
              <a:t>, F., </a:t>
            </a:r>
            <a:r>
              <a:rPr lang="en-US" sz="2000" dirty="0" err="1">
                <a:sym typeface="+mn-ea"/>
              </a:rPr>
              <a:t>Pedroni</a:t>
            </a:r>
            <a:r>
              <a:rPr lang="en-US" sz="2000" dirty="0">
                <a:sym typeface="+mn-ea"/>
              </a:rPr>
              <a:t>, m. and Meyer, B. </a:t>
            </a:r>
            <a:r>
              <a:rPr lang="en-IN" altLang="en-US" sz="2000" dirty="0">
                <a:sym typeface="+mn-ea"/>
              </a:rPr>
              <a:t>(</a:t>
            </a:r>
            <a:r>
              <a:rPr lang="en-US" sz="2000" dirty="0">
                <a:sym typeface="+mn-ea"/>
              </a:rPr>
              <a:t>2013</a:t>
            </a:r>
            <a:r>
              <a:rPr lang="en-IN" altLang="en-US" sz="2000" dirty="0">
                <a:sym typeface="+mn-ea"/>
              </a:rPr>
              <a:t>)</a:t>
            </a:r>
            <a:r>
              <a:rPr lang="en-US" sz="2000" dirty="0">
                <a:sym typeface="+mn-ea"/>
              </a:rPr>
              <a:t>. </a:t>
            </a:r>
            <a:r>
              <a:rPr lang="en-US" sz="2000" i="1" dirty="0">
                <a:sym typeface="+mn-ea"/>
              </a:rPr>
              <a:t>Design of an empirical study for comparing the usability of concurrent programming languages</a:t>
            </a:r>
            <a:r>
              <a:rPr lang="en-US" sz="2000" dirty="0">
                <a:sym typeface="+mn-ea"/>
              </a:rPr>
              <a:t>. Information and </a:t>
            </a:r>
            <a:r>
              <a:rPr lang="en-US" sz="2000" dirty="0" err="1">
                <a:sym typeface="+mn-ea"/>
              </a:rPr>
              <a:t>SoftwareTechnology</a:t>
            </a:r>
            <a:r>
              <a:rPr lang="en-US" sz="2000" dirty="0">
                <a:sym typeface="+mn-ea"/>
              </a:rPr>
              <a:t>, 55, pp.1304-1315.</a:t>
            </a:r>
            <a:endParaRPr lang="en-US" sz="2000" dirty="0"/>
          </a:p>
          <a:p>
            <a:pPr algn="just"/>
            <a:r>
              <a:rPr lang="en-IN" sz="2000" dirty="0" smtClean="0">
                <a:sym typeface="+mn-ea"/>
              </a:rPr>
              <a:t>Nanz, S. and Faria, C. (2015). </a:t>
            </a:r>
            <a:r>
              <a:rPr lang="en-IN" sz="2000" i="1" dirty="0" smtClean="0">
                <a:sym typeface="+mn-ea"/>
              </a:rPr>
              <a:t>A Comparative Study of Programming Languages in Rosetta Code</a:t>
            </a:r>
            <a:r>
              <a:rPr lang="en-IN" sz="2000" dirty="0" smtClean="0">
                <a:sym typeface="+mn-ea"/>
              </a:rPr>
              <a:t>. 2015 IEEE/ACM 37th IEEE International Conference on Software, [online] pp.778-788.</a:t>
            </a:r>
            <a:endParaRPr lang="en-IN" sz="2000" dirty="0" smtClean="0">
              <a:sym typeface="+mn-ea"/>
            </a:endParaRPr>
          </a:p>
          <a:p>
            <a:pPr algn="just"/>
            <a:r>
              <a:rPr lang="en-US" sz="2000" dirty="0">
                <a:sym typeface="+mn-ea"/>
              </a:rPr>
              <a:t>Sheikh, </a:t>
            </a:r>
            <a:r>
              <a:rPr lang="en-IN" altLang="en-US" sz="2000" dirty="0">
                <a:sym typeface="+mn-ea"/>
              </a:rPr>
              <a:t>A., </a:t>
            </a:r>
            <a:r>
              <a:rPr lang="en-US" sz="2000" dirty="0">
                <a:sym typeface="+mn-ea"/>
              </a:rPr>
              <a:t>Ghazala</a:t>
            </a:r>
            <a:r>
              <a:rPr lang="en-IN" altLang="en-US" sz="2000" dirty="0">
                <a:sym typeface="+mn-ea"/>
              </a:rPr>
              <a:t>, </a:t>
            </a:r>
            <a:r>
              <a:rPr lang="en-US" sz="2000" dirty="0">
                <a:sym typeface="+mn-ea"/>
              </a:rPr>
              <a:t>I</a:t>
            </a:r>
            <a:r>
              <a:rPr lang="en-IN" altLang="en-US" sz="2000" dirty="0">
                <a:sym typeface="+mn-ea"/>
              </a:rPr>
              <a:t>.</a:t>
            </a:r>
            <a:r>
              <a:rPr lang="en-US" sz="2000" dirty="0">
                <a:sym typeface="+mn-ea"/>
              </a:rPr>
              <a:t>, Noman</a:t>
            </a:r>
            <a:r>
              <a:rPr lang="en-IN" altLang="en-US" sz="2000" dirty="0">
                <a:sym typeface="+mn-ea"/>
              </a:rPr>
              <a:t>, K.</a:t>
            </a:r>
            <a:r>
              <a:rPr lang="en-US" sz="2000" dirty="0">
                <a:sym typeface="+mn-ea"/>
              </a:rPr>
              <a:t> (2016).</a:t>
            </a:r>
            <a:r>
              <a:rPr lang="en-US" sz="2000" i="1" dirty="0">
                <a:sym typeface="+mn-ea"/>
              </a:rPr>
              <a:t> A qualitative study of major programming languages</a:t>
            </a:r>
            <a:r>
              <a:rPr lang="en-US" sz="2000" dirty="0">
                <a:sym typeface="+mn-ea"/>
              </a:rPr>
              <a:t>. International Journal of Information and Communication Technology.</a:t>
            </a:r>
            <a:endParaRPr lang="en-US" sz="2000" dirty="0"/>
          </a:p>
          <a:p>
            <a:pPr algn="just"/>
            <a:r>
              <a:rPr lang="en-IN" altLang="en-US" sz="2000" dirty="0">
                <a:sym typeface="+mn-ea"/>
              </a:rPr>
              <a:t>Silvia, D. (2015). </a:t>
            </a:r>
            <a:r>
              <a:rPr lang="en-US" sz="2000" i="1" dirty="0">
                <a:sym typeface="+mn-ea"/>
              </a:rPr>
              <a:t>The role of concurrency in an evolutionary view of programming abstractions</a:t>
            </a:r>
            <a:r>
              <a:rPr lang="en-IN" altLang="en-US" sz="2000" dirty="0">
                <a:sym typeface="+mn-ea"/>
              </a:rPr>
              <a:t>. arXiv:1507.07719v1 [cs.PL] 28 Jul 2015</a:t>
            </a:r>
            <a:endParaRPr lang="en-IN" altLang="en-US" sz="2000" dirty="0"/>
          </a:p>
          <a:p>
            <a:pPr algn="just"/>
            <a:r>
              <a:rPr lang="en-IN" altLang="en-US" sz="2000" dirty="0">
                <a:sym typeface="+mn-ea"/>
              </a:rPr>
              <a:t>de Oliveira Turci, Luca. (2017). </a:t>
            </a:r>
            <a:r>
              <a:rPr lang="en-IN" altLang="en-US" sz="2000" i="1" dirty="0">
                <a:sym typeface="+mn-ea"/>
              </a:rPr>
              <a:t>Real-Time Operating System FreeRTOS Application for Fire Alarm Project in Reduced Scale</a:t>
            </a:r>
            <a:r>
              <a:rPr lang="en-IN" altLang="en-US" sz="2000" dirty="0">
                <a:sym typeface="+mn-ea"/>
              </a:rPr>
              <a:t>. International Journal of Computing and Digital Systemss. 6. 198-204. 10.12785/IJCDS/060405. </a:t>
            </a:r>
            <a:endParaRPr lang="en-US" sz="2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olidFill>
                  <a:srgbClr val="FF0000"/>
                </a:solidFill>
                <a:sym typeface="+mn-ea"/>
              </a:rPr>
              <a:t>References</a:t>
            </a:r>
            <a:endParaRPr lang="en-US"/>
          </a:p>
        </p:txBody>
      </p:sp>
      <p:sp>
        <p:nvSpPr>
          <p:cNvPr id="3" name="Content Placeholder 2"/>
          <p:cNvSpPr>
            <a:spLocks noGrp="1"/>
          </p:cNvSpPr>
          <p:nvPr>
            <p:ph idx="1"/>
          </p:nvPr>
        </p:nvSpPr>
        <p:spPr/>
        <p:txBody>
          <a:bodyPr/>
          <a:p>
            <a:r>
              <a:rPr lang="en-US" sz="2000">
                <a:latin typeface="Calibri" panose="020F0502020204030204" charset="0"/>
                <a:cs typeface="Calibri" panose="020F0502020204030204" charset="0"/>
                <a:sym typeface="+mn-ea"/>
              </a:rPr>
              <a:t>Mahmoud</a:t>
            </a:r>
            <a:r>
              <a:rPr lang="en-IN" altLang="en-US" sz="2000">
                <a:latin typeface="Calibri" panose="020F0502020204030204" charset="0"/>
                <a:cs typeface="Calibri" panose="020F0502020204030204" charset="0"/>
                <a:sym typeface="+mn-ea"/>
              </a:rPr>
              <a:t>, </a:t>
            </a:r>
            <a:r>
              <a:rPr lang="en-US" sz="2000">
                <a:latin typeface="Calibri" panose="020F0502020204030204" charset="0"/>
                <a:cs typeface="Calibri" panose="020F0502020204030204" charset="0"/>
                <a:sym typeface="+mn-ea"/>
              </a:rPr>
              <a:t>A</a:t>
            </a:r>
            <a:r>
              <a:rPr lang="en-IN" altLang="en-US" sz="2000">
                <a:latin typeface="Calibri" panose="020F0502020204030204" charset="0"/>
                <a:cs typeface="Calibri" panose="020F0502020204030204" charset="0"/>
                <a:sym typeface="+mn-ea"/>
              </a:rPr>
              <a:t>.</a:t>
            </a:r>
            <a:r>
              <a:rPr lang="en-US" sz="2000">
                <a:latin typeface="Calibri" panose="020F0502020204030204" charset="0"/>
                <a:cs typeface="Calibri" panose="020F0502020204030204" charset="0"/>
                <a:sym typeface="+mn-ea"/>
              </a:rPr>
              <a:t>, Rabbah</a:t>
            </a:r>
            <a:r>
              <a:rPr lang="en-IN" altLang="en-US" sz="2000">
                <a:latin typeface="Calibri" panose="020F0502020204030204" charset="0"/>
                <a:cs typeface="Calibri" panose="020F0502020204030204" charset="0"/>
                <a:sym typeface="+mn-ea"/>
              </a:rPr>
              <a:t>, </a:t>
            </a:r>
            <a:r>
              <a:rPr lang="en-US" sz="2000">
                <a:latin typeface="Calibri" panose="020F0502020204030204" charset="0"/>
                <a:cs typeface="Calibri" panose="020F0502020204030204" charset="0"/>
                <a:sym typeface="+mn-ea"/>
              </a:rPr>
              <a:t>N</a:t>
            </a:r>
            <a:r>
              <a:rPr lang="en-IN" altLang="en-US" sz="2000">
                <a:latin typeface="Calibri" panose="020F0502020204030204" charset="0"/>
                <a:cs typeface="Calibri" panose="020F0502020204030204" charset="0"/>
                <a:sym typeface="+mn-ea"/>
              </a:rPr>
              <a:t>.</a:t>
            </a:r>
            <a:r>
              <a:rPr lang="en-US" sz="2000">
                <a:latin typeface="Calibri" panose="020F0502020204030204" charset="0"/>
                <a:cs typeface="Calibri" panose="020F0502020204030204" charset="0"/>
                <a:sym typeface="+mn-ea"/>
              </a:rPr>
              <a:t>, Rabbah</a:t>
            </a:r>
            <a:r>
              <a:rPr lang="en-IN" altLang="en-US" sz="2000">
                <a:latin typeface="Calibri" panose="020F0502020204030204" charset="0"/>
                <a:cs typeface="Calibri" panose="020F0502020204030204" charset="0"/>
                <a:sym typeface="+mn-ea"/>
              </a:rPr>
              <a:t>, </a:t>
            </a:r>
            <a:r>
              <a:rPr lang="en-US" sz="2000">
                <a:latin typeface="Calibri" panose="020F0502020204030204" charset="0"/>
                <a:cs typeface="Calibri" panose="020F0502020204030204" charset="0"/>
                <a:sym typeface="+mn-ea"/>
              </a:rPr>
              <a:t>H</a:t>
            </a:r>
            <a:r>
              <a:rPr lang="en-IN" altLang="en-US" sz="2000">
                <a:latin typeface="Calibri" panose="020F0502020204030204" charset="0"/>
                <a:cs typeface="Calibri" panose="020F0502020204030204" charset="0"/>
                <a:sym typeface="+mn-ea"/>
              </a:rPr>
              <a:t>.</a:t>
            </a:r>
            <a:r>
              <a:rPr lang="en-US" sz="2000">
                <a:latin typeface="Calibri" panose="020F0502020204030204" charset="0"/>
                <a:cs typeface="Calibri" panose="020F0502020204030204" charset="0"/>
                <a:sym typeface="+mn-ea"/>
              </a:rPr>
              <a:t>, Mounir, R</a:t>
            </a:r>
            <a:r>
              <a:rPr lang="en-IN" altLang="en-US" sz="2000">
                <a:latin typeface="Calibri" panose="020F0502020204030204" charset="0"/>
                <a:cs typeface="Calibri" panose="020F0502020204030204" charset="0"/>
                <a:sym typeface="+mn-ea"/>
              </a:rPr>
              <a:t>.</a:t>
            </a:r>
            <a:r>
              <a:rPr lang="en-US" sz="2000">
                <a:latin typeface="Calibri" panose="020F0502020204030204" charset="0"/>
                <a:cs typeface="Calibri" panose="020F0502020204030204" charset="0"/>
                <a:sym typeface="+mn-ea"/>
              </a:rPr>
              <a:t> (2018)</a:t>
            </a:r>
            <a:r>
              <a:rPr lang="en-IN" altLang="en-US" sz="2000">
                <a:latin typeface="Calibri" panose="020F0502020204030204" charset="0"/>
                <a:cs typeface="Calibri" panose="020F0502020204030204" charset="0"/>
                <a:sym typeface="+mn-ea"/>
              </a:rPr>
              <a:t>. </a:t>
            </a:r>
            <a:r>
              <a:rPr lang="en-US" sz="2000">
                <a:latin typeface="Calibri" panose="020F0502020204030204" charset="0"/>
                <a:cs typeface="Calibri" panose="020F0502020204030204" charset="0"/>
                <a:sym typeface="+mn-ea"/>
              </a:rPr>
              <a:t>Python in Real Time Application for Mobile Robot . Smart Application and Data Analysis for Smart Cities (SADASC'18). </a:t>
            </a:r>
            <a:endParaRPr lang="en-US" sz="2000">
              <a:latin typeface="Calibri" panose="020F0502020204030204" charset="0"/>
              <a:cs typeface="Calibri" panose="020F0502020204030204" charset="0"/>
            </a:endParaRPr>
          </a:p>
          <a:p>
            <a:r>
              <a:rPr lang="en-IN" altLang="en-US" sz="2000" dirty="0">
                <a:latin typeface="Calibri" panose="020F0502020204030204" charset="0"/>
                <a:cs typeface="Calibri" panose="020F0502020204030204" charset="0"/>
                <a:sym typeface="+mn-ea"/>
              </a:rPr>
              <a:t>David, A., Christophe, D., Valerie, P., Fatiha, B., Maxime, B., Luc, Legres., Anne, J., Philippe, B. and Jean, Y. (2014). </a:t>
            </a:r>
            <a:r>
              <a:rPr lang="en-IN" altLang="en-US" sz="2000" i="1" dirty="0">
                <a:latin typeface="Calibri" panose="020F0502020204030204" charset="0"/>
                <a:cs typeface="Calibri" panose="020F0502020204030204" charset="0"/>
                <a:sym typeface="+mn-ea"/>
              </a:rPr>
              <a:t>Automatic Image Quality Assessment in Digital Pathology: From Idea to Implementation</a:t>
            </a:r>
            <a:r>
              <a:rPr lang="en-IN" altLang="en-US" sz="2000" dirty="0">
                <a:latin typeface="Calibri" panose="020F0502020204030204" charset="0"/>
                <a:cs typeface="Calibri" panose="020F0502020204030204" charset="0"/>
                <a:sym typeface="+mn-ea"/>
              </a:rPr>
              <a:t>. Sorbonne Paris Cité, 75205 Paris Cedex 13, France</a:t>
            </a:r>
            <a:endParaRPr lang="en-IN" altLang="en-US" sz="2000" dirty="0">
              <a:latin typeface="Calibri" panose="020F0502020204030204" charset="0"/>
              <a:cs typeface="Calibri" panose="020F0502020204030204" charset="0"/>
              <a:sym typeface="+mn-ea"/>
            </a:endParaRPr>
          </a:p>
          <a:p>
            <a:r>
              <a:rPr lang="en-IN" altLang="en-US" sz="2000">
                <a:latin typeface="Calibri" panose="020F0502020204030204" charset="0"/>
                <a:cs typeface="Calibri" panose="020F0502020204030204" charset="0"/>
                <a:sym typeface="+mn-ea"/>
              </a:rPr>
              <a:t>Kulkarni, S., Prasanna, T., and  Bramaramba, K. (2019). </a:t>
            </a:r>
            <a:r>
              <a:rPr lang="en-IN" altLang="en-US" sz="2000" i="1">
                <a:latin typeface="Calibri" panose="020F0502020204030204" charset="0"/>
                <a:cs typeface="Calibri" panose="020F0502020204030204" charset="0"/>
                <a:sym typeface="+mn-ea"/>
              </a:rPr>
              <a:t>An IoT based Fire Detection, Precaution &amp; Monitoring System using Raspberry Pi3 &amp; GSM</a:t>
            </a:r>
            <a:r>
              <a:rPr lang="en-IN" altLang="en-US" sz="2000">
                <a:latin typeface="Calibri" panose="020F0502020204030204" charset="0"/>
                <a:cs typeface="Calibri" panose="020F0502020204030204" charset="0"/>
                <a:sym typeface="+mn-ea"/>
              </a:rPr>
              <a:t>. INTERNATIONAL JOURNAL OF ENGINEERING RESEARCH &amp; TECHNOLOGY (IJERT) Volume 08, Issue 07 (July 2019)</a:t>
            </a:r>
            <a:endParaRPr lang="en-US" sz="2000"/>
          </a:p>
          <a:p>
            <a:endParaRPr lang="en-US"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r>
              <a:rPr lang="en-US" altLang="en-US" b="1" dirty="0" smtClean="0">
                <a:solidFill>
                  <a:srgbClr val="FF0000"/>
                </a:solidFill>
                <a:sym typeface="+mn-ea"/>
              </a:rPr>
              <a:t>Acknowledgement</a:t>
            </a:r>
            <a:endParaRPr lang="en-US"/>
          </a:p>
        </p:txBody>
      </p:sp>
      <p:sp>
        <p:nvSpPr>
          <p:cNvPr id="3" name="Content Placeholder 2"/>
          <p:cNvSpPr>
            <a:spLocks noGrp="1"/>
          </p:cNvSpPr>
          <p:nvPr>
            <p:ph idx="1"/>
          </p:nvPr>
        </p:nvSpPr>
        <p:spPr/>
        <p:txBody>
          <a:bodyPr/>
          <a:p>
            <a:pPr marL="0" indent="0">
              <a:buNone/>
            </a:pPr>
            <a:r>
              <a:rPr lang="en-US"/>
              <a:t>I intend to convey my sincere thanks to my project supervisor Professor. Jishmi Jos Choondal, Asst. Professor, Computer Science and Engineering Department for suggesting the dissertation topic and mentoring me throughout the project work.</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1066800" y="2590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3200" b="1" dirty="0">
                <a:solidFill>
                  <a:srgbClr val="FF0000"/>
                </a:solidFill>
              </a:rPr>
              <a:t>Thank You </a:t>
            </a:r>
            <a:endParaRPr lang="en-US" altLang="en-US" sz="3200" b="1"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95300" y="304754"/>
            <a:ext cx="8915400" cy="634082"/>
          </a:xfrm>
        </p:spPr>
        <p:txBody>
          <a:bodyPr/>
          <a:lstStyle/>
          <a:p>
            <a:pPr eaLnBrk="1" hangingPunct="1"/>
            <a:r>
              <a:rPr lang="en-US" altLang="en-US" sz="3200" b="1" dirty="0">
                <a:solidFill>
                  <a:srgbClr val="FF0000"/>
                </a:solidFill>
              </a:rPr>
              <a:t>Outline</a:t>
            </a:r>
            <a:endParaRPr lang="en-US" altLang="en-US" sz="3200" b="1" dirty="0">
              <a:solidFill>
                <a:srgbClr val="FF0000"/>
              </a:solidFill>
            </a:endParaRPr>
          </a:p>
        </p:txBody>
      </p:sp>
      <p:sp>
        <p:nvSpPr>
          <p:cNvPr id="6148" name="Rectangle 3"/>
          <p:cNvSpPr>
            <a:spLocks noGrp="1" noChangeArrowheads="1"/>
          </p:cNvSpPr>
          <p:nvPr>
            <p:ph type="body" idx="1"/>
          </p:nvPr>
        </p:nvSpPr>
        <p:spPr>
          <a:xfrm>
            <a:off x="887946" y="938836"/>
            <a:ext cx="8130108" cy="5447631"/>
          </a:xfrm>
        </p:spPr>
        <p:txBody>
          <a:bodyPr/>
          <a:lstStyle/>
          <a:p>
            <a:pPr marL="457200" indent="-457200"/>
            <a:r>
              <a:rPr lang="en-US" altLang="en-US" sz="2800" dirty="0" smtClean="0"/>
              <a:t>Title </a:t>
            </a:r>
            <a:endParaRPr lang="en-US" altLang="en-US" sz="2800" dirty="0" smtClean="0"/>
          </a:p>
          <a:p>
            <a:pPr marL="457200" indent="-457200"/>
            <a:r>
              <a:rPr lang="en-US" altLang="en-US" sz="2800" dirty="0" smtClean="0"/>
              <a:t>Introduction</a:t>
            </a:r>
            <a:endParaRPr lang="en-US" altLang="en-US" sz="2800" dirty="0" smtClean="0"/>
          </a:p>
          <a:p>
            <a:pPr marL="457200" indent="-457200"/>
            <a:r>
              <a:rPr lang="en-US" altLang="en-US" sz="2800" dirty="0" smtClean="0"/>
              <a:t>Summary of Literature Review</a:t>
            </a:r>
            <a:endParaRPr lang="en-US" altLang="en-US" sz="2800" dirty="0" smtClean="0"/>
          </a:p>
          <a:p>
            <a:pPr marL="457200" indent="-457200"/>
            <a:r>
              <a:rPr lang="en-US" altLang="en-US" sz="2800" dirty="0" smtClean="0"/>
              <a:t>Aim and Objectives</a:t>
            </a:r>
            <a:endParaRPr lang="en-US" altLang="en-US" sz="2800" dirty="0" smtClean="0"/>
          </a:p>
          <a:p>
            <a:pPr marL="457200" indent="-457200"/>
            <a:r>
              <a:rPr lang="en-US" altLang="en-US" sz="2800" dirty="0" smtClean="0"/>
              <a:t>Presentation of the Dissertation Work</a:t>
            </a:r>
            <a:endParaRPr lang="en-US" altLang="en-US" sz="2800" dirty="0" smtClean="0"/>
          </a:p>
          <a:p>
            <a:pPr marL="857250" lvl="1" indent="-457200"/>
            <a:r>
              <a:rPr lang="en-US" altLang="en-US" sz="2400" dirty="0" smtClean="0"/>
              <a:t>Objective wise</a:t>
            </a:r>
            <a:endParaRPr lang="en-US" altLang="en-US" sz="2400" dirty="0" smtClean="0"/>
          </a:p>
          <a:p>
            <a:pPr marL="457200" indent="-457200"/>
            <a:r>
              <a:rPr lang="en-US" altLang="en-US" sz="2800" dirty="0" smtClean="0"/>
              <a:t>Results and Discussions</a:t>
            </a:r>
            <a:endParaRPr lang="en-US" altLang="en-US" sz="2800" dirty="0" smtClean="0"/>
          </a:p>
          <a:p>
            <a:pPr marL="457200" indent="-457200"/>
            <a:r>
              <a:rPr lang="en-US" altLang="en-US" sz="2800" dirty="0" smtClean="0"/>
              <a:t>Conclusions and Outcomes</a:t>
            </a:r>
            <a:endParaRPr lang="en-US" altLang="en-US" sz="2800" dirty="0" smtClean="0"/>
          </a:p>
          <a:p>
            <a:pPr marL="457200" indent="-457200"/>
            <a:r>
              <a:rPr lang="en-US" altLang="en-US" sz="2800" dirty="0" smtClean="0"/>
              <a:t>Suggestion for future work</a:t>
            </a:r>
            <a:endParaRPr lang="en-US" altLang="en-US" sz="2800" dirty="0" smtClean="0"/>
          </a:p>
          <a:p>
            <a:pPr marL="457200" indent="-457200"/>
            <a:r>
              <a:rPr lang="en-US" altLang="en-US" sz="2800" dirty="0" smtClean="0"/>
              <a:t>References</a:t>
            </a:r>
            <a:endParaRPr lang="en-US" altLang="en-US" sz="2800" dirty="0" smtClean="0"/>
          </a:p>
          <a:p>
            <a:pPr marL="0" indent="0">
              <a:buNone/>
            </a:pPr>
            <a:endParaRPr lang="en-US" altLang="en-US"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06090"/>
          </a:xfrm>
        </p:spPr>
        <p:txBody>
          <a:bodyPr/>
          <a:lstStyle/>
          <a:p>
            <a:r>
              <a:rPr lang="en-US" sz="3200" b="1" dirty="0" smtClean="0">
                <a:solidFill>
                  <a:srgbClr val="FF0000"/>
                </a:solidFill>
              </a:rPr>
              <a:t>Title</a:t>
            </a:r>
            <a:endParaRPr lang="en-US" sz="3200" b="1" dirty="0">
              <a:solidFill>
                <a:srgbClr val="FF0000"/>
              </a:solidFill>
            </a:endParaRPr>
          </a:p>
        </p:txBody>
      </p:sp>
      <p:sp>
        <p:nvSpPr>
          <p:cNvPr id="3" name="Content Placeholder 2"/>
          <p:cNvSpPr>
            <a:spLocks noGrp="1"/>
          </p:cNvSpPr>
          <p:nvPr>
            <p:ph idx="1"/>
          </p:nvPr>
        </p:nvSpPr>
        <p:spPr>
          <a:xfrm>
            <a:off x="495300" y="980729"/>
            <a:ext cx="8915400" cy="5145436"/>
          </a:xfrm>
        </p:spPr>
        <p:txBody>
          <a:bodyPr/>
          <a:lstStyle/>
          <a:p>
            <a:endParaRPr lang="en-US" b="1" dirty="0" smtClean="0">
              <a:sym typeface="+mn-ea"/>
            </a:endParaRPr>
          </a:p>
          <a:p>
            <a:endParaRPr lang="en-US" b="1" dirty="0" smtClean="0">
              <a:sym typeface="+mn-ea"/>
            </a:endParaRPr>
          </a:p>
          <a:p>
            <a:pPr marL="0" indent="0" algn="ctr">
              <a:buNone/>
            </a:pPr>
            <a:r>
              <a:rPr lang="en-IN" altLang="en-US" dirty="0" smtClean="0">
                <a:sym typeface="+mn-ea"/>
              </a:rPr>
              <a:t>Performance Analysis of a Concurrent Fire Detection and Alarm system.</a:t>
            </a:r>
            <a:endParaRPr lang="en-US" b="1" dirty="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r>
              <a:rPr lang="en-IN" altLang="en-US" b="1">
                <a:solidFill>
                  <a:srgbClr val="FF0000"/>
                </a:solidFill>
              </a:rPr>
              <a:t>Introduction</a:t>
            </a:r>
            <a:endParaRPr lang="en-IN" altLang="en-US" b="1">
              <a:solidFill>
                <a:srgbClr val="FF0000"/>
              </a:solidFill>
            </a:endParaRPr>
          </a:p>
        </p:txBody>
      </p:sp>
      <p:sp>
        <p:nvSpPr>
          <p:cNvPr id="3" name="Content Placeholder 2"/>
          <p:cNvSpPr>
            <a:spLocks noGrp="1"/>
          </p:cNvSpPr>
          <p:nvPr>
            <p:ph idx="1"/>
          </p:nvPr>
        </p:nvSpPr>
        <p:spPr>
          <a:xfrm>
            <a:off x="495300" y="975360"/>
            <a:ext cx="8915400" cy="5151120"/>
          </a:xfrm>
        </p:spPr>
        <p:txBody>
          <a:bodyPr/>
          <a:p>
            <a:pPr marL="514350" indent="-514350" algn="just">
              <a:buAutoNum type="arabicPeriod"/>
            </a:pPr>
            <a:r>
              <a:rPr lang="en-IN" altLang="en-US" sz="2000" dirty="0">
                <a:sym typeface="+mn-ea"/>
              </a:rPr>
              <a:t>Embedded system has a wide range of study. Every day we come across hundreds to thousands Embedded system. The current generation that is followed in Embedded systems is being filled with different real-time applications it may be hard, soft or firm real time applications.</a:t>
            </a:r>
            <a:endParaRPr lang="en-IN" altLang="en-US" sz="2000" dirty="0">
              <a:sym typeface="+mn-ea"/>
            </a:endParaRPr>
          </a:p>
          <a:p>
            <a:pPr marL="514350" indent="-514350" algn="just">
              <a:buAutoNum type="arabicPeriod"/>
            </a:pPr>
            <a:r>
              <a:rPr lang="en-IN" altLang="en-US" sz="2000" dirty="0">
                <a:sym typeface="+mn-ea"/>
              </a:rPr>
              <a:t>Real-time applications are very time-critical and deadline-driven which are achieved using real-time threads. Concurrency has been a part of Real-Time Application which is achieved using multithreaded programming.</a:t>
            </a:r>
            <a:endParaRPr lang="en-IN" altLang="en-US" sz="2000" dirty="0"/>
          </a:p>
          <a:p>
            <a:pPr marL="514350" indent="-514350">
              <a:buFont typeface="+mj-lt"/>
              <a:buAutoNum type="arabicPeriod"/>
            </a:pPr>
            <a:r>
              <a:rPr lang="en-IN" altLang="en-US" sz="2000" dirty="0">
                <a:sym typeface="+mn-ea"/>
              </a:rPr>
              <a:t>The main purpose of multithreading in Real time application is to provide simultaneous execution of two or more parts of a program to maximum utilize the CPU time. A multithreaded program contains two or more parts that can run concurrently.</a:t>
            </a:r>
            <a:endParaRPr lang="en-IN" altLang="en-US" sz="2000" dirty="0"/>
          </a:p>
          <a:p>
            <a:pPr marL="514350" indent="-514350">
              <a:buFont typeface="+mj-lt"/>
              <a:buAutoNum type="arabicPeriod"/>
            </a:pPr>
            <a:r>
              <a:rPr lang="en-IN" altLang="en-US" sz="2000" dirty="0">
                <a:sym typeface="+mn-ea"/>
              </a:rPr>
              <a:t>Each process in a multithreaded program can contain two or more threads which are also called as sub process that runs continuously to achieve concurrency. This inturn makes the real time application to be time deterministic and deadline driven.</a:t>
            </a:r>
            <a:endParaRPr lang="en-IN" altLang="en-US" sz="2000" dirty="0"/>
          </a:p>
          <a:p>
            <a:pPr marL="514350" indent="-514350">
              <a:buFont typeface="+mj-lt"/>
              <a:buAutoNum type="arabicPeriod"/>
            </a:pPr>
            <a:r>
              <a:rPr lang="en-IN" altLang="en-US" sz="2000" dirty="0">
                <a:sym typeface="+mn-ea"/>
              </a:rPr>
              <a:t>Multithreaded programming drives the RTA in and out that in turn motivates the user to use that particular application.</a:t>
            </a:r>
            <a:endParaRPr lang="en-IN" altLang="en-US" dirty="0"/>
          </a:p>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464" y="274638"/>
            <a:ext cx="9777536" cy="634082"/>
          </a:xfrm>
        </p:spPr>
        <p:txBody>
          <a:bodyPr/>
          <a:lstStyle/>
          <a:p>
            <a:r>
              <a:rPr lang="en-GB" sz="3200" b="1" dirty="0">
                <a:solidFill>
                  <a:srgbClr val="FF0000"/>
                </a:solidFill>
              </a:rPr>
              <a:t>Summary of Up to Date Literature Review</a:t>
            </a:r>
            <a:endParaRPr lang="en-GB" sz="3200" b="1" dirty="0">
              <a:solidFill>
                <a:srgbClr val="FF0000"/>
              </a:solidFill>
            </a:endParaRPr>
          </a:p>
        </p:txBody>
      </p:sp>
      <p:graphicFrame>
        <p:nvGraphicFramePr>
          <p:cNvPr id="10" name="Content Placeholder 9"/>
          <p:cNvGraphicFramePr>
            <a:graphicFrameLocks noGrp="1"/>
          </p:cNvGraphicFramePr>
          <p:nvPr>
            <p:ph idx="1"/>
          </p:nvPr>
        </p:nvGraphicFramePr>
        <p:xfrm>
          <a:off x="127635" y="909320"/>
          <a:ext cx="9655175" cy="5323205"/>
        </p:xfrm>
        <a:graphic>
          <a:graphicData uri="http://schemas.openxmlformats.org/drawingml/2006/table">
            <a:tbl>
              <a:tblPr firstRow="1" firstCol="1" bandRow="1">
                <a:tableStyleId>{5C22544A-7EE6-4342-B048-85BDC9FD1C3A}</a:tableStyleId>
              </a:tblPr>
              <a:tblGrid>
                <a:gridCol w="236220"/>
                <a:gridCol w="855980"/>
                <a:gridCol w="516890"/>
                <a:gridCol w="1223010"/>
                <a:gridCol w="1085850"/>
                <a:gridCol w="1843405"/>
                <a:gridCol w="1932940"/>
                <a:gridCol w="866140"/>
                <a:gridCol w="1094740"/>
              </a:tblGrid>
              <a:tr h="784860">
                <a:tc>
                  <a:txBody>
                    <a:bodyPr/>
                    <a:p>
                      <a:pPr marL="0" marR="0" algn="just">
                        <a:lnSpc>
                          <a:spcPct val="150000"/>
                        </a:lnSpc>
                        <a:spcBef>
                          <a:spcPts val="1200"/>
                        </a:spcBef>
                        <a:spcAft>
                          <a:spcPts val="0"/>
                        </a:spcAft>
                      </a:pPr>
                      <a:r>
                        <a:rPr lang="en-US" sz="1050" dirty="0" err="1">
                          <a:effectLst/>
                          <a:latin typeface="Calibri" panose="020F0502020204030204" charset="0"/>
                          <a:cs typeface="Calibri" panose="020F0502020204030204" charset="0"/>
                        </a:rPr>
                        <a:t>Sl</a:t>
                      </a:r>
                      <a:endParaRPr lang="en-US" sz="1050" dirty="0">
                        <a:effectLst/>
                        <a:latin typeface="Calibri" panose="020F0502020204030204" charset="0"/>
                        <a:cs typeface="Calibri" panose="020F0502020204030204" charset="0"/>
                      </a:endParaRPr>
                    </a:p>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no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Authors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Year of publication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Research </a:t>
                      </a:r>
                      <a:endParaRPr lang="en-US" sz="1050" dirty="0">
                        <a:effectLst/>
                        <a:latin typeface="Calibri" panose="020F0502020204030204" charset="0"/>
                        <a:cs typeface="Calibri" panose="020F0502020204030204" charset="0"/>
                      </a:endParaRPr>
                    </a:p>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Focus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Methods and methodology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Research findings</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Conclusions drawn by authors</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Limitations of study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Critical appraisal of the published work by students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r>
              <a:tr h="2615565">
                <a:tc>
                  <a:txBody>
                    <a:bodyPr/>
                    <a:p>
                      <a:pPr marL="0" marR="0" algn="just">
                        <a:lnSpc>
                          <a:spcPct val="150000"/>
                        </a:lnSpc>
                        <a:spcBef>
                          <a:spcPts val="1200"/>
                        </a:spcBef>
                        <a:spcAft>
                          <a:spcPts val="0"/>
                        </a:spcAft>
                      </a:pPr>
                      <a:r>
                        <a:rPr lang="en-US" sz="1050">
                          <a:effectLst/>
                          <a:latin typeface="Calibri" panose="020F0502020204030204" charset="0"/>
                          <a:cs typeface="Calibri" panose="020F0502020204030204" charset="0"/>
                        </a:rPr>
                        <a:t>1</a:t>
                      </a:r>
                      <a:endParaRPr lang="en-US" sz="105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Baishakhi Ray, Daryl Posnett, Vladimir Filkov, Premkumar Devanbu</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2017</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Focused on large Scale Study of Programming Languages for  Multithreaded programming and Code Quality in Github</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p>
                      <a:pPr algn="just">
                        <a:spcAft>
                          <a:spcPts val="0"/>
                        </a:spcAft>
                      </a:pPr>
                      <a:r>
                        <a:rPr lang="en-IN" altLang="en-GB" sz="1200" dirty="0">
                          <a:effectLst/>
                          <a:latin typeface="Calibri" panose="020F0502020204030204" charset="0"/>
                          <a:ea typeface="Times New Roman" panose="02020603050405020304"/>
                          <a:cs typeface="Calibri" panose="020F0502020204030204" charset="0"/>
                        </a:rPr>
                        <a:t>Involving top 19 languages from Github in various language fields like procedural, scripting, object oriented etc. </a:t>
                      </a:r>
                      <a:endParaRPr lang="en-IN" altLang="en-GB" sz="1200" dirty="0">
                        <a:effectLst/>
                        <a:latin typeface="Calibri" panose="020F0502020204030204" charset="0"/>
                        <a:ea typeface="Times New Roman" panose="02020603050405020304"/>
                        <a:cs typeface="Calibri" panose="020F0502020204030204" charset="0"/>
                      </a:endParaRPr>
                    </a:p>
                  </a:txBody>
                  <a:tcPr marL="68580" marR="68580" marT="0" marB="0"/>
                </a:tc>
                <a:tc>
                  <a:txBody>
                    <a:bodyPr/>
                    <a:p>
                      <a:pPr indent="0" algn="just">
                        <a:lnSpc>
                          <a:spcPct val="115000"/>
                        </a:lnSpc>
                        <a:spcAft>
                          <a:spcPts val="0"/>
                        </a:spcAft>
                        <a:buFont typeface="Arial" panose="020B0604020202020204" pitchFamily="34" charset="0"/>
                        <a:buNone/>
                      </a:pPr>
                      <a:r>
                        <a:rPr lang="en-IN" sz="1200" b="0" dirty="0">
                          <a:latin typeface="Calibri" panose="020F0502020204030204" charset="0"/>
                          <a:ea typeface="Calibri" panose="020F0502020204030204"/>
                          <a:cs typeface="Calibri" panose="020F0502020204030204" charset="0"/>
                        </a:rPr>
                        <a:t>Classification of different languages are performed, then were put into bugs analysis on different perspective like memory, concurrency, security and failure errors. </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p>
                      <a:pPr marL="0" marR="0" algn="just">
                        <a:lnSpc>
                          <a:spcPct val="150000"/>
                        </a:lnSpc>
                        <a:spcBef>
                          <a:spcPts val="1200"/>
                        </a:spcBef>
                        <a:spcAft>
                          <a:spcPts val="0"/>
                        </a:spcAft>
                      </a:pPr>
                      <a:r>
                        <a:rPr lang="en-US" sz="1050" dirty="0">
                          <a:effectLst/>
                          <a:latin typeface="Calibri" panose="020F0502020204030204" charset="0"/>
                          <a:ea typeface="Times New Roman" panose="02020603050405020304" pitchFamily="18" charset="0"/>
                          <a:cs typeface="Calibri" panose="020F0502020204030204" charset="0"/>
                        </a:rPr>
                        <a:t>Statically typed languages in general are less defect prone than the dynamic types, and that strong typing is better than weak typing in the same regard. External tools also impact softwarequality; Go has lot more concurrency bugs related to race condition due to its race condition detection tool.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a:effectLst/>
                          <a:latin typeface="Calibri" panose="020F0502020204030204" charset="0"/>
                          <a:ea typeface="Times New Roman" panose="02020603050405020304" pitchFamily="18" charset="0"/>
                          <a:cs typeface="Calibri" panose="020F0502020204030204" charset="0"/>
                        </a:rPr>
                        <a:t>Since the datasets from Github are being sliced and diced it is unable to quantify the specific effects of language type on usage.</a:t>
                      </a:r>
                      <a:endParaRPr lang="en-US" sz="105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a:effectLst/>
                          <a:latin typeface="Calibri" panose="020F0502020204030204" charset="0"/>
                          <a:ea typeface="Times New Roman" panose="02020603050405020304" pitchFamily="18" charset="0"/>
                          <a:cs typeface="Calibri" panose="020F0502020204030204" charset="0"/>
                        </a:rPr>
                        <a:t>Could’ve be tested with some hardware components.</a:t>
                      </a:r>
                      <a:endParaRPr lang="en-US" sz="1050">
                        <a:effectLst/>
                        <a:latin typeface="Calibri" panose="020F0502020204030204" charset="0"/>
                        <a:ea typeface="Times New Roman" panose="02020603050405020304" pitchFamily="18" charset="0"/>
                        <a:cs typeface="Calibri" panose="020F0502020204030204" charset="0"/>
                      </a:endParaRPr>
                    </a:p>
                  </a:txBody>
                  <a:tcPr marL="18928" marR="18928" marT="0" marB="0"/>
                </a:tc>
              </a:tr>
              <a:tr h="1922780">
                <a:tc>
                  <a:txBody>
                    <a:bodyPr/>
                    <a:p>
                      <a:pPr marL="0" marR="0" algn="just">
                        <a:lnSpc>
                          <a:spcPct val="150000"/>
                        </a:lnSpc>
                        <a:spcBef>
                          <a:spcPts val="1200"/>
                        </a:spcBef>
                        <a:spcAft>
                          <a:spcPts val="0"/>
                        </a:spcAft>
                        <a:buNone/>
                      </a:pPr>
                      <a:r>
                        <a:rPr lang="en-IN" altLang="en-US" sz="1050">
                          <a:effectLst/>
                          <a:latin typeface="Calibri" panose="020F0502020204030204" charset="0"/>
                          <a:ea typeface="Times New Roman" panose="02020603050405020304" pitchFamily="18" charset="0"/>
                          <a:cs typeface="Calibri" panose="020F0502020204030204" charset="0"/>
                        </a:rPr>
                        <a:t>2</a:t>
                      </a:r>
                      <a:endParaRPr lang="en-IN" altLang="en-US" sz="105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algn="just">
                        <a:lnSpc>
                          <a:spcPct val="115000"/>
                        </a:lnSpc>
                        <a:spcAft>
                          <a:spcPts val="0"/>
                        </a:spcAft>
                      </a:pPr>
                      <a:r>
                        <a:rPr lang="en-IN" sz="1200" b="0" dirty="0" smtClean="0">
                          <a:latin typeface="Calibri" panose="020F0502020204030204" charset="0"/>
                          <a:ea typeface="Calibri" panose="020F0502020204030204"/>
                          <a:cs typeface="Calibri" panose="020F0502020204030204" charset="0"/>
                          <a:sym typeface="+mn-ea"/>
                        </a:rPr>
                        <a:t>M. Teresa Higuera-Toledano</a:t>
                      </a:r>
                      <a:endParaRPr lang="en-IN" sz="1200" b="0" dirty="0" smtClean="0">
                        <a:latin typeface="Calibri" panose="020F0502020204030204" charset="0"/>
                        <a:ea typeface="Calibri" panose="020F0502020204030204"/>
                        <a:cs typeface="Calibri" panose="020F0502020204030204" charset="0"/>
                        <a:sym typeface="+mn-ea"/>
                      </a:endParaRPr>
                    </a:p>
                  </a:txBody>
                  <a:tcPr marL="68580" marR="68580" marT="0" marB="0"/>
                </a:tc>
                <a:tc>
                  <a:txBody>
                    <a:bodyPr/>
                    <a:p>
                      <a:pPr algn="just">
                        <a:lnSpc>
                          <a:spcPct val="115000"/>
                        </a:lnSpc>
                        <a:spcAft>
                          <a:spcPts val="0"/>
                        </a:spcAft>
                      </a:pPr>
                      <a:r>
                        <a:rPr lang="en-IN" sz="1200" dirty="0" smtClean="0">
                          <a:latin typeface="Calibri" panose="020F0502020204030204" charset="0"/>
                          <a:cs typeface="Calibri" panose="020F0502020204030204" charset="0"/>
                          <a:sym typeface="+mn-ea"/>
                        </a:rPr>
                        <a:t> 2012</a:t>
                      </a:r>
                      <a:endParaRPr lang="en-IN" sz="1200" b="0" dirty="0" smtClean="0">
                        <a:latin typeface="Calibri" panose="020F0502020204030204" charset="0"/>
                        <a:ea typeface="Calibri" panose="020F0502020204030204"/>
                        <a:cs typeface="Calibri" panose="020F0502020204030204" charset="0"/>
                        <a:sym typeface="+mn-ea"/>
                      </a:endParaRPr>
                    </a:p>
                  </a:txBody>
                  <a:tcPr marL="68580" marR="68580" marT="0" marB="0"/>
                </a:tc>
                <a:tc>
                  <a:txBody>
                    <a:bodyPr/>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Discusses about JAVA threads and POSIX threads.Different Java virtual machine for real time platform</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This is a survey paper no methods are used here.</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p>
                      <a:pPr indent="0" algn="just">
                        <a:lnSpc>
                          <a:spcPct val="115000"/>
                        </a:lnSpc>
                        <a:spcAft>
                          <a:spcPts val="0"/>
                        </a:spcAft>
                        <a:buFont typeface="Arial" panose="020B0604020202020204" pitchFamily="34" charset="0"/>
                        <a:buNone/>
                      </a:pPr>
                      <a:r>
                        <a:rPr lang="en-IN" sz="1200" b="0" dirty="0">
                          <a:latin typeface="Calibri" panose="020F0502020204030204" charset="0"/>
                          <a:ea typeface="Calibri" panose="020F0502020204030204"/>
                          <a:cs typeface="Calibri" panose="020F0502020204030204" charset="0"/>
                        </a:rPr>
                        <a:t>This paper examines about use of JAVA threads for real time applications. So, POSIX threads were introduced which are native threads and that can also have connection with Kernel for RTA's. D </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p>
                      <a:pPr marL="0" marR="0" algn="just">
                        <a:lnSpc>
                          <a:spcPct val="150000"/>
                        </a:lnSpc>
                        <a:spcBef>
                          <a:spcPts val="1200"/>
                        </a:spcBef>
                        <a:spcAft>
                          <a:spcPts val="0"/>
                        </a:spcAft>
                        <a:buNone/>
                      </a:pPr>
                      <a:r>
                        <a:rPr lang="en-US" sz="1050" dirty="0">
                          <a:effectLst/>
                          <a:latin typeface="Calibri" panose="020F0502020204030204" charset="0"/>
                          <a:ea typeface="Times New Roman" panose="02020603050405020304" pitchFamily="18" charset="0"/>
                          <a:cs typeface="Calibri" panose="020F0502020204030204" charset="0"/>
                        </a:rPr>
                        <a:t>Conclusion is drawn where JAVA threads can't be used for RTA because of the memory management issues. Different Java virtual machine packages are discussed and their use in different fields are mentioned.</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buNone/>
                      </a:pPr>
                      <a:r>
                        <a:rPr lang="en-IN" altLang="en-US" sz="1050">
                          <a:effectLst/>
                          <a:latin typeface="Calibri" panose="020F0502020204030204" charset="0"/>
                          <a:ea typeface="Times New Roman" panose="02020603050405020304" pitchFamily="18" charset="0"/>
                          <a:cs typeface="Calibri" panose="020F0502020204030204" charset="0"/>
                        </a:rPr>
                        <a:t>-</a:t>
                      </a:r>
                      <a:endParaRPr lang="en-IN" altLang="en-US" sz="105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buNone/>
                      </a:pPr>
                      <a:r>
                        <a:rPr lang="en-US" sz="1050">
                          <a:effectLst/>
                          <a:latin typeface="Calibri" panose="020F0502020204030204" charset="0"/>
                          <a:ea typeface="Times New Roman" panose="02020603050405020304" pitchFamily="18" charset="0"/>
                          <a:cs typeface="Calibri" panose="020F0502020204030204" charset="0"/>
                        </a:rPr>
                        <a:t>Testing with RTA would’ve brought in better understanding</a:t>
                      </a:r>
                      <a:endParaRPr lang="en-US" sz="1050">
                        <a:effectLst/>
                        <a:latin typeface="Calibri" panose="020F0502020204030204" charset="0"/>
                        <a:ea typeface="Times New Roman" panose="02020603050405020304" pitchFamily="18" charset="0"/>
                        <a:cs typeface="Calibri" panose="020F0502020204030204" charset="0"/>
                      </a:endParaRPr>
                    </a:p>
                  </a:txBody>
                  <a:tcPr marL="18928" marR="18928" marT="0" marB="0"/>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95300" y="274955"/>
            <a:ext cx="8915400" cy="744855"/>
          </a:xfrm>
        </p:spPr>
        <p:txBody>
          <a:bodyPr/>
          <a:p>
            <a:r>
              <a:rPr lang="en-GB" sz="3200" b="1" dirty="0">
                <a:solidFill>
                  <a:srgbClr val="FF0000"/>
                </a:solidFill>
                <a:sym typeface="+mn-ea"/>
              </a:rPr>
              <a:t>Summary of Up to Date Literature Review</a:t>
            </a:r>
            <a:br>
              <a:rPr lang="en-GB" b="1" dirty="0">
                <a:solidFill>
                  <a:srgbClr val="FF0000"/>
                </a:solidFill>
              </a:rPr>
            </a:br>
            <a:endParaRPr lang="en-US"/>
          </a:p>
        </p:txBody>
      </p:sp>
      <p:graphicFrame>
        <p:nvGraphicFramePr>
          <p:cNvPr id="10" name="Content Placeholder 9"/>
          <p:cNvGraphicFramePr>
            <a:graphicFrameLocks noGrp="1"/>
          </p:cNvGraphicFramePr>
          <p:nvPr>
            <p:ph idx="1"/>
          </p:nvPr>
        </p:nvGraphicFramePr>
        <p:xfrm>
          <a:off x="83820" y="816610"/>
          <a:ext cx="9751695" cy="5641975"/>
        </p:xfrm>
        <a:graphic>
          <a:graphicData uri="http://schemas.openxmlformats.org/drawingml/2006/table">
            <a:tbl>
              <a:tblPr firstRow="1" firstCol="1" bandRow="1">
                <a:tableStyleId>{5C22544A-7EE6-4342-B048-85BDC9FD1C3A}</a:tableStyleId>
              </a:tblPr>
              <a:tblGrid>
                <a:gridCol w="210185"/>
                <a:gridCol w="807085"/>
                <a:gridCol w="474345"/>
                <a:gridCol w="1000760"/>
                <a:gridCol w="1550670"/>
                <a:gridCol w="2345690"/>
                <a:gridCol w="1282065"/>
                <a:gridCol w="1143000"/>
                <a:gridCol w="937895"/>
              </a:tblGrid>
              <a:tr h="978535">
                <a:tc>
                  <a:txBody>
                    <a:bodyPr/>
                    <a:p>
                      <a:pPr marL="0" marR="0" algn="just">
                        <a:lnSpc>
                          <a:spcPct val="150000"/>
                        </a:lnSpc>
                        <a:spcBef>
                          <a:spcPts val="1200"/>
                        </a:spcBef>
                        <a:spcAft>
                          <a:spcPts val="0"/>
                        </a:spcAft>
                      </a:pPr>
                      <a:r>
                        <a:rPr lang="en-US" sz="1050" b="0" dirty="0" err="1">
                          <a:effectLst/>
                          <a:latin typeface="Calibri" panose="020F0502020204030204" charset="0"/>
                          <a:cs typeface="Calibri" panose="020F0502020204030204" charset="0"/>
                        </a:rPr>
                        <a:t>Sl</a:t>
                      </a:r>
                      <a:endParaRPr lang="en-US" sz="1050" b="0" dirty="0">
                        <a:effectLst/>
                        <a:latin typeface="Calibri" panose="020F0502020204030204" charset="0"/>
                        <a:cs typeface="Calibri" panose="020F0502020204030204" charset="0"/>
                      </a:endParaRPr>
                    </a:p>
                    <a:p>
                      <a:pPr marL="0" marR="0" algn="just">
                        <a:lnSpc>
                          <a:spcPct val="150000"/>
                        </a:lnSpc>
                        <a:spcBef>
                          <a:spcPts val="1200"/>
                        </a:spcBef>
                        <a:spcAft>
                          <a:spcPts val="0"/>
                        </a:spcAft>
                      </a:pPr>
                      <a:r>
                        <a:rPr lang="en-US" sz="1050" b="0" dirty="0">
                          <a:effectLst/>
                          <a:latin typeface="Calibri" panose="020F0502020204030204" charset="0"/>
                          <a:cs typeface="Calibri" panose="020F0502020204030204" charset="0"/>
                        </a:rPr>
                        <a:t>no </a:t>
                      </a:r>
                      <a:endParaRPr lang="en-US" sz="1050" b="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b="0" dirty="0">
                          <a:effectLst/>
                          <a:latin typeface="Calibri" panose="020F0502020204030204" charset="0"/>
                          <a:cs typeface="Calibri" panose="020F0502020204030204" charset="0"/>
                        </a:rPr>
                        <a:t>Authors </a:t>
                      </a:r>
                      <a:endParaRPr lang="en-US" sz="1050" b="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b="0" dirty="0">
                          <a:effectLst/>
                          <a:latin typeface="Calibri" panose="020F0502020204030204" charset="0"/>
                          <a:cs typeface="Calibri" panose="020F0502020204030204" charset="0"/>
                        </a:rPr>
                        <a:t>Year of publication </a:t>
                      </a:r>
                      <a:endParaRPr lang="en-US" sz="1050" b="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b="0" dirty="0">
                          <a:effectLst/>
                          <a:latin typeface="Calibri" panose="020F0502020204030204" charset="0"/>
                          <a:cs typeface="Calibri" panose="020F0502020204030204" charset="0"/>
                        </a:rPr>
                        <a:t>Research </a:t>
                      </a:r>
                      <a:endParaRPr lang="en-US" sz="1050" b="0" dirty="0">
                        <a:effectLst/>
                        <a:latin typeface="Calibri" panose="020F0502020204030204" charset="0"/>
                        <a:cs typeface="Calibri" panose="020F0502020204030204" charset="0"/>
                      </a:endParaRPr>
                    </a:p>
                    <a:p>
                      <a:pPr marL="0" marR="0" algn="just">
                        <a:lnSpc>
                          <a:spcPct val="150000"/>
                        </a:lnSpc>
                        <a:spcBef>
                          <a:spcPts val="1200"/>
                        </a:spcBef>
                        <a:spcAft>
                          <a:spcPts val="0"/>
                        </a:spcAft>
                      </a:pPr>
                      <a:r>
                        <a:rPr lang="en-US" sz="1050" b="0" dirty="0">
                          <a:effectLst/>
                          <a:latin typeface="Calibri" panose="020F0502020204030204" charset="0"/>
                          <a:cs typeface="Calibri" panose="020F0502020204030204" charset="0"/>
                        </a:rPr>
                        <a:t>Focus </a:t>
                      </a:r>
                      <a:endParaRPr lang="en-US" sz="1050" b="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b="0" dirty="0">
                          <a:effectLst/>
                          <a:latin typeface="Calibri" panose="020F0502020204030204" charset="0"/>
                          <a:cs typeface="Calibri" panose="020F0502020204030204" charset="0"/>
                        </a:rPr>
                        <a:t>Methods and methodology </a:t>
                      </a:r>
                      <a:endParaRPr lang="en-US" sz="1050" b="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b="0" dirty="0">
                          <a:effectLst/>
                          <a:latin typeface="Calibri" panose="020F0502020204030204" charset="0"/>
                          <a:cs typeface="Calibri" panose="020F0502020204030204" charset="0"/>
                        </a:rPr>
                        <a:t>Research findings</a:t>
                      </a:r>
                      <a:endParaRPr lang="en-US" sz="1050" b="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b="0" dirty="0">
                          <a:effectLst/>
                          <a:latin typeface="Calibri" panose="020F0502020204030204" charset="0"/>
                          <a:cs typeface="Calibri" panose="020F0502020204030204" charset="0"/>
                        </a:rPr>
                        <a:t>Conclusions drawn by authors</a:t>
                      </a:r>
                      <a:endParaRPr lang="en-US" sz="1050" b="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b="0" dirty="0">
                          <a:effectLst/>
                          <a:latin typeface="Calibri" panose="020F0502020204030204" charset="0"/>
                          <a:cs typeface="Calibri" panose="020F0502020204030204" charset="0"/>
                        </a:rPr>
                        <a:t>Limitations of study </a:t>
                      </a:r>
                      <a:endParaRPr lang="en-US" sz="1050" b="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b="0" dirty="0">
                          <a:effectLst/>
                          <a:latin typeface="Calibri" panose="020F0502020204030204" charset="0"/>
                          <a:cs typeface="Calibri" panose="020F0502020204030204" charset="0"/>
                        </a:rPr>
                        <a:t>Critical appraisal of the published work by students </a:t>
                      </a:r>
                      <a:endParaRPr lang="en-US" sz="1050" b="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r>
              <a:tr h="2165350">
                <a:tc>
                  <a:txBody>
                    <a:bodyPr/>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3</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p>
                      <a:pPr algn="just">
                        <a:lnSpc>
                          <a:spcPct val="115000"/>
                        </a:lnSpc>
                        <a:spcAft>
                          <a:spcPts val="0"/>
                        </a:spcAft>
                      </a:pPr>
                      <a:r>
                        <a:rPr lang="en-IN" sz="1200" dirty="0" smtClean="0">
                          <a:latin typeface="Calibri" panose="020F0502020204030204" charset="0"/>
                          <a:cs typeface="Calibri" panose="020F0502020204030204" charset="0"/>
                          <a:sym typeface="+mn-ea"/>
                        </a:rPr>
                        <a:t>Hammadeh, Zain &amp; Franz, Tobias &amp; Maibaum, Olaf &amp; Gerndt, Andreas &amp; Lüdtke, Daniel</a:t>
                      </a:r>
                      <a:endParaRPr lang="en-IN" sz="1200" b="0" dirty="0" smtClean="0">
                        <a:latin typeface="Calibri" panose="020F0502020204030204" charset="0"/>
                        <a:ea typeface="Calibri" panose="020F0502020204030204"/>
                        <a:cs typeface="Calibri" panose="020F0502020204030204" charset="0"/>
                        <a:sym typeface="+mn-ea"/>
                      </a:endParaRPr>
                    </a:p>
                  </a:txBody>
                  <a:tcPr marL="68580" marR="68580" marT="0" marB="0"/>
                </a:tc>
                <a:tc>
                  <a:txBody>
                    <a:bodyPr/>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2019</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Optimizing an real time application(Optical navigation system) using event driven multithreaded programming.</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p>
                      <a:pPr algn="just">
                        <a:spcAft>
                          <a:spcPts val="0"/>
                        </a:spcAft>
                      </a:pPr>
                      <a:r>
                        <a:rPr lang="en-IN" altLang="en-GB" sz="1200" dirty="0">
                          <a:effectLst/>
                          <a:latin typeface="Calibri" panose="020F0502020204030204" charset="0"/>
                          <a:ea typeface="Times New Roman" panose="02020603050405020304"/>
                          <a:cs typeface="Calibri" panose="020F0502020204030204" charset="0"/>
                        </a:rPr>
                        <a:t>Multithreaded program is achieved using C++ language with use of POSIX threads. </a:t>
                      </a:r>
                      <a:endParaRPr lang="en-IN" altLang="en-GB" sz="1200" dirty="0">
                        <a:effectLst/>
                        <a:latin typeface="Calibri" panose="020F0502020204030204" charset="0"/>
                        <a:ea typeface="Times New Roman" panose="02020603050405020304"/>
                        <a:cs typeface="Calibri" panose="020F0502020204030204" charset="0"/>
                      </a:endParaRPr>
                    </a:p>
                  </a:txBody>
                  <a:tcPr marL="68580" marR="68580" marT="0" marB="0"/>
                </a:tc>
                <a:tc>
                  <a:txBody>
                    <a:bodyPr/>
                    <a:p>
                      <a:pPr indent="0" algn="just">
                        <a:lnSpc>
                          <a:spcPct val="115000"/>
                        </a:lnSpc>
                        <a:spcAft>
                          <a:spcPts val="0"/>
                        </a:spcAft>
                        <a:buFont typeface="Arial" panose="020B0604020202020204" pitchFamily="34" charset="0"/>
                        <a:buNone/>
                      </a:pPr>
                      <a:r>
                        <a:rPr lang="en-IN" sz="1200" b="0" dirty="0">
                          <a:latin typeface="Calibri" panose="020F0502020204030204" charset="0"/>
                          <a:ea typeface="Calibri" panose="020F0502020204030204"/>
                          <a:cs typeface="Calibri" panose="020F0502020204030204" charset="0"/>
                        </a:rPr>
                        <a:t>Event-driven multithreading execution platform and software development library: Tasking Framework is presented. It is dedicated to develop space applications which perform on-board data processing and sophisticated control algorithms, and have high computational demand.</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Event-driven multithreading</a:t>
                      </a:r>
                      <a:endParaRPr lang="en-IN" sz="1200" b="0" dirty="0">
                        <a:latin typeface="Calibri" panose="020F0502020204030204" charset="0"/>
                        <a:ea typeface="Calibri" panose="020F0502020204030204"/>
                        <a:cs typeface="Calibri" panose="020F0502020204030204" charset="0"/>
                      </a:endParaRPr>
                    </a:p>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 execution platform and software development library: Tasking Framework is presented.</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p>
                      <a:pPr algn="just">
                        <a:lnSpc>
                          <a:spcPct val="115000"/>
                        </a:lnSpc>
                        <a:spcAft>
                          <a:spcPts val="0"/>
                        </a:spcAft>
                      </a:pPr>
                      <a:r>
                        <a:rPr lang="en-IN" sz="1200" b="0" dirty="0" smtClean="0">
                          <a:latin typeface="Calibri" panose="020F0502020204030204" charset="0"/>
                          <a:ea typeface="Calibri" panose="020F0502020204030204"/>
                          <a:cs typeface="Calibri" panose="020F0502020204030204" charset="0"/>
                          <a:sym typeface="+mn-ea"/>
                        </a:rPr>
                        <a:t>The framework could have been explained in a better way and the slight hint about the logic could have been given. </a:t>
                      </a:r>
                      <a:endParaRPr lang="en-IN" sz="1200" b="0" dirty="0" smtClean="0">
                        <a:latin typeface="Calibri" panose="020F0502020204030204" charset="0"/>
                        <a:ea typeface="Calibri" panose="020F0502020204030204"/>
                        <a:cs typeface="Calibri" panose="020F0502020204030204" charset="0"/>
                        <a:sym typeface="+mn-ea"/>
                      </a:endParaRPr>
                    </a:p>
                  </a:txBody>
                  <a:tcPr marL="68580" marR="68580" marT="0" marB="0"/>
                </a:tc>
                <a:tc>
                  <a:txBody>
                    <a:bodyPr/>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More functionalities can be added with the developed system</a:t>
                      </a:r>
                      <a:endParaRPr lang="en-IN" sz="1200" b="0" dirty="0">
                        <a:latin typeface="Calibri" panose="020F0502020204030204" charset="0"/>
                        <a:ea typeface="Calibri" panose="020F0502020204030204"/>
                        <a:cs typeface="Calibri" panose="020F0502020204030204" charset="0"/>
                      </a:endParaRPr>
                    </a:p>
                  </a:txBody>
                  <a:tcPr marL="68580" marR="68580" marT="0" marB="0"/>
                </a:tc>
              </a:tr>
              <a:tr h="2498090">
                <a:tc>
                  <a:txBody>
                    <a:bodyPr/>
                    <a:p>
                      <a:pPr marL="0" marR="0" algn="just">
                        <a:lnSpc>
                          <a:spcPct val="150000"/>
                        </a:lnSpc>
                        <a:spcBef>
                          <a:spcPts val="1200"/>
                        </a:spcBef>
                        <a:spcAft>
                          <a:spcPts val="0"/>
                        </a:spcAft>
                        <a:buNone/>
                      </a:pPr>
                      <a:r>
                        <a:rPr lang="en-IN" altLang="en-US" sz="1050">
                          <a:effectLst/>
                          <a:latin typeface="Calibri" panose="020F0502020204030204" charset="0"/>
                          <a:ea typeface="Times New Roman" panose="02020603050405020304" pitchFamily="18" charset="0"/>
                          <a:cs typeface="Calibri" panose="020F0502020204030204" charset="0"/>
                        </a:rPr>
                        <a:t>4</a:t>
                      </a:r>
                      <a:endParaRPr lang="en-IN" altLang="en-US" sz="105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algn="just">
                        <a:lnSpc>
                          <a:spcPct val="115000"/>
                        </a:lnSpc>
                        <a:spcAft>
                          <a:spcPts val="0"/>
                        </a:spcAft>
                      </a:pPr>
                      <a:r>
                        <a:rPr lang="en-IN" sz="1200" b="0" dirty="0" smtClean="0">
                          <a:latin typeface="Calibri" panose="020F0502020204030204" charset="0"/>
                          <a:ea typeface="Calibri" panose="020F0502020204030204"/>
                          <a:cs typeface="Calibri" panose="020F0502020204030204" charset="0"/>
                          <a:sym typeface="+mn-ea"/>
                        </a:rPr>
                        <a:t>Sebastian Nanz, Carlo A. Furia</a:t>
                      </a:r>
                      <a:endParaRPr lang="en-IN" sz="1200" b="0" dirty="0" smtClean="0">
                        <a:latin typeface="Calibri" panose="020F0502020204030204" charset="0"/>
                        <a:ea typeface="Calibri" panose="020F0502020204030204"/>
                        <a:cs typeface="Calibri" panose="020F0502020204030204" charset="0"/>
                        <a:sym typeface="+mn-ea"/>
                      </a:endParaRPr>
                    </a:p>
                  </a:txBody>
                  <a:tcPr marL="68580" marR="68580" marT="0" marB="0"/>
                </a:tc>
                <a:tc>
                  <a:txBody>
                    <a:bodyPr/>
                    <a:p>
                      <a:pPr algn="just">
                        <a:lnSpc>
                          <a:spcPct val="115000"/>
                        </a:lnSpc>
                        <a:spcAft>
                          <a:spcPts val="0"/>
                        </a:spcAft>
                      </a:pPr>
                      <a:r>
                        <a:rPr lang="en-IN" sz="1200" b="0" dirty="0" smtClean="0">
                          <a:latin typeface="Calibri" panose="020F0502020204030204" charset="0"/>
                          <a:ea typeface="Calibri" panose="020F0502020204030204"/>
                          <a:cs typeface="Calibri" panose="020F0502020204030204" charset="0"/>
                          <a:sym typeface="+mn-ea"/>
                        </a:rPr>
                        <a:t>2015</a:t>
                      </a:r>
                      <a:endParaRPr lang="en-IN" sz="1200" b="0" dirty="0" smtClean="0">
                        <a:latin typeface="Calibri" panose="020F0502020204030204" charset="0"/>
                        <a:ea typeface="Calibri" panose="020F0502020204030204"/>
                        <a:cs typeface="Calibri" panose="020F0502020204030204" charset="0"/>
                        <a:sym typeface="+mn-ea"/>
                      </a:endParaRPr>
                    </a:p>
                  </a:txBody>
                  <a:tcPr marL="68580" marR="68580" marT="0" marB="0"/>
                </a:tc>
                <a:tc>
                  <a:txBody>
                    <a:bodyPr/>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Comparing different programming languages with various techniques.</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This study compares 8 widely used languages like (Python, C, C#, Go, Java,Pearl, Ruby, F#, Haskell) based on 7’087 solution programs corresponding to 745 tasks. All the different tasks are analyzed by Rosetta code.</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p>
                      <a:pPr indent="0" algn="just">
                        <a:lnSpc>
                          <a:spcPct val="115000"/>
                        </a:lnSpc>
                        <a:spcAft>
                          <a:spcPts val="0"/>
                        </a:spcAft>
                        <a:buFont typeface="Arial" panose="020B0604020202020204" pitchFamily="34" charset="0"/>
                        <a:buNone/>
                      </a:pPr>
                      <a:r>
                        <a:rPr lang="en-IN" sz="1200" b="0" dirty="0">
                          <a:latin typeface="Calibri" panose="020F0502020204030204" charset="0"/>
                          <a:ea typeface="Calibri" panose="020F0502020204030204"/>
                          <a:cs typeface="Calibri" panose="020F0502020204030204" charset="0"/>
                        </a:rPr>
                        <a:t>The programming languages are compared for,</a:t>
                      </a:r>
                      <a:endParaRPr lang="en-IN" sz="1200" b="0" dirty="0">
                        <a:latin typeface="Calibri" panose="020F0502020204030204" charset="0"/>
                        <a:ea typeface="Calibri" panose="020F0502020204030204"/>
                        <a:cs typeface="Calibri" panose="020F050202020403020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charset="0"/>
                          <a:ea typeface="Calibri" panose="020F0502020204030204"/>
                          <a:cs typeface="Calibri" panose="020F0502020204030204" charset="0"/>
                        </a:rPr>
                        <a:t>Language that makes most concise code. (Func and Script)</a:t>
                      </a:r>
                      <a:endParaRPr lang="en-IN" sz="1200" b="0" dirty="0">
                        <a:latin typeface="Calibri" panose="020F0502020204030204" charset="0"/>
                        <a:ea typeface="Calibri" panose="020F0502020204030204"/>
                        <a:cs typeface="Calibri" panose="020F050202020403020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charset="0"/>
                          <a:ea typeface="Calibri" panose="020F0502020204030204"/>
                          <a:cs typeface="Calibri" panose="020F0502020204030204" charset="0"/>
                        </a:rPr>
                        <a:t>Which language compiler into smaller executables.(bytecode)</a:t>
                      </a:r>
                      <a:endParaRPr lang="en-IN" sz="1200" b="0" dirty="0">
                        <a:latin typeface="Calibri" panose="020F0502020204030204" charset="0"/>
                        <a:ea typeface="Calibri" panose="020F0502020204030204"/>
                        <a:cs typeface="Calibri" panose="020F050202020403020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charset="0"/>
                          <a:ea typeface="Calibri" panose="020F0502020204030204"/>
                          <a:cs typeface="Calibri" panose="020F0502020204030204" charset="0"/>
                        </a:rPr>
                        <a:t>Better running time performance( C is king)</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p>
                      <a:pPr marL="0" marR="0" algn="just">
                        <a:lnSpc>
                          <a:spcPct val="150000"/>
                        </a:lnSpc>
                        <a:spcBef>
                          <a:spcPts val="1200"/>
                        </a:spcBef>
                        <a:spcAft>
                          <a:spcPts val="0"/>
                        </a:spcAft>
                        <a:buNone/>
                      </a:pPr>
                      <a:r>
                        <a:rPr lang="en-US" sz="1050" dirty="0">
                          <a:effectLst/>
                          <a:latin typeface="Calibri" panose="020F0502020204030204" charset="0"/>
                          <a:ea typeface="Times New Roman" panose="02020603050405020304" pitchFamily="18" charset="0"/>
                          <a:cs typeface="Calibri" panose="020F0502020204030204" charset="0"/>
                        </a:rPr>
                        <a:t>Functional and scripting language makes more concise code. Bytecode languages like Python or Java makes more smaller executables.  C programming is the king in better running time performance.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buNone/>
                      </a:pPr>
                      <a:r>
                        <a:rPr lang="en-IN" altLang="en-US" sz="1050">
                          <a:effectLst/>
                          <a:latin typeface="Calibri" panose="020F0502020204030204" charset="0"/>
                          <a:ea typeface="Times New Roman" panose="02020603050405020304" pitchFamily="18" charset="0"/>
                          <a:cs typeface="Calibri" panose="020F0502020204030204" charset="0"/>
                        </a:rPr>
                        <a:t>-</a:t>
                      </a:r>
                      <a:endParaRPr lang="en-IN" altLang="en-US" sz="105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buNone/>
                      </a:pPr>
                      <a:r>
                        <a:rPr lang="en-US" sz="1050">
                          <a:effectLst/>
                          <a:latin typeface="Calibri" panose="020F0502020204030204" charset="0"/>
                          <a:ea typeface="Times New Roman" panose="02020603050405020304" pitchFamily="18" charset="0"/>
                          <a:cs typeface="Calibri" panose="020F0502020204030204" charset="0"/>
                        </a:rPr>
                        <a:t>Scalability of the system can be improved by implementing new algorithms for gateway medium</a:t>
                      </a:r>
                      <a:endParaRPr lang="en-US" sz="1050">
                        <a:effectLst/>
                        <a:latin typeface="Calibri" panose="020F0502020204030204" charset="0"/>
                        <a:ea typeface="Times New Roman" panose="02020603050405020304" pitchFamily="18" charset="0"/>
                        <a:cs typeface="Calibri" panose="020F0502020204030204" charset="0"/>
                      </a:endParaRPr>
                    </a:p>
                  </a:txBody>
                  <a:tcPr marL="18928" marR="18928" marT="0" marB="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95300" y="274955"/>
            <a:ext cx="8915400" cy="730885"/>
          </a:xfrm>
        </p:spPr>
        <p:txBody>
          <a:bodyPr/>
          <a:p>
            <a:r>
              <a:rPr lang="en-GB" sz="3200" b="1" dirty="0">
                <a:solidFill>
                  <a:srgbClr val="FF0000"/>
                </a:solidFill>
                <a:sym typeface="+mn-ea"/>
              </a:rPr>
              <a:t>Summary of Up to Date Literature Review</a:t>
            </a:r>
            <a:br>
              <a:rPr lang="en-GB" b="1" dirty="0">
                <a:solidFill>
                  <a:srgbClr val="FF0000"/>
                </a:solidFill>
                <a:sym typeface="+mn-ea"/>
              </a:rPr>
            </a:br>
            <a:br>
              <a:rPr lang="en-US"/>
            </a:br>
            <a:endParaRPr lang="en-US"/>
          </a:p>
        </p:txBody>
      </p:sp>
      <p:graphicFrame>
        <p:nvGraphicFramePr>
          <p:cNvPr id="10" name="Content Placeholder 9"/>
          <p:cNvGraphicFramePr>
            <a:graphicFrameLocks noGrp="1"/>
          </p:cNvGraphicFramePr>
          <p:nvPr>
            <p:ph idx="1"/>
          </p:nvPr>
        </p:nvGraphicFramePr>
        <p:xfrm>
          <a:off x="62865" y="869315"/>
          <a:ext cx="9753600" cy="5520690"/>
        </p:xfrm>
        <a:graphic>
          <a:graphicData uri="http://schemas.openxmlformats.org/drawingml/2006/table">
            <a:tbl>
              <a:tblPr firstRow="1" firstCol="1" bandRow="1">
                <a:tableStyleId>{5C22544A-7EE6-4342-B048-85BDC9FD1C3A}</a:tableStyleId>
              </a:tblPr>
              <a:tblGrid>
                <a:gridCol w="323215"/>
                <a:gridCol w="857250"/>
                <a:gridCol w="516890"/>
                <a:gridCol w="1224915"/>
                <a:gridCol w="1086485"/>
                <a:gridCol w="2035175"/>
                <a:gridCol w="1840865"/>
                <a:gridCol w="772795"/>
                <a:gridCol w="1096010"/>
              </a:tblGrid>
              <a:tr h="720090">
                <a:tc>
                  <a:txBody>
                    <a:bodyPr/>
                    <a:p>
                      <a:pPr marL="0" marR="0" algn="just">
                        <a:lnSpc>
                          <a:spcPct val="150000"/>
                        </a:lnSpc>
                        <a:spcBef>
                          <a:spcPts val="1200"/>
                        </a:spcBef>
                        <a:spcAft>
                          <a:spcPts val="0"/>
                        </a:spcAft>
                      </a:pPr>
                      <a:r>
                        <a:rPr lang="en-US" sz="1050" dirty="0" err="1">
                          <a:effectLst/>
                          <a:latin typeface="Calibri" panose="020F0502020204030204" charset="0"/>
                          <a:cs typeface="Calibri" panose="020F0502020204030204" charset="0"/>
                        </a:rPr>
                        <a:t>Sl</a:t>
                      </a:r>
                      <a:endParaRPr lang="en-US" sz="1050" dirty="0">
                        <a:effectLst/>
                        <a:latin typeface="Calibri" panose="020F0502020204030204" charset="0"/>
                        <a:cs typeface="Calibri" panose="020F0502020204030204" charset="0"/>
                      </a:endParaRPr>
                    </a:p>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no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Authors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Year of publication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Research </a:t>
                      </a:r>
                      <a:endParaRPr lang="en-US" sz="1050" dirty="0">
                        <a:effectLst/>
                        <a:latin typeface="Calibri" panose="020F0502020204030204" charset="0"/>
                        <a:cs typeface="Calibri" panose="020F0502020204030204" charset="0"/>
                      </a:endParaRPr>
                    </a:p>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Focus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Methods and methodology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Research findings</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Conclusions drawn by authors</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Limitations of study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Critical appraisal of the published work by students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r>
              <a:tr h="4618990">
                <a:tc>
                  <a:txBody>
                    <a:bodyPr/>
                    <a:p>
                      <a:pPr algn="just">
                        <a:lnSpc>
                          <a:spcPct val="115000"/>
                        </a:lnSpc>
                        <a:spcAft>
                          <a:spcPts val="0"/>
                        </a:spcAft>
                      </a:pPr>
                      <a:r>
                        <a:rPr lang="en-IN" sz="1400" b="0" dirty="0">
                          <a:latin typeface="Calibri" panose="020F0502020204030204" charset="0"/>
                          <a:ea typeface="Calibri" panose="020F0502020204030204"/>
                          <a:cs typeface="Calibri" panose="020F0502020204030204" charset="0"/>
                        </a:rPr>
                        <a:t>5</a:t>
                      </a:r>
                      <a:endParaRPr lang="en-IN" sz="1400" b="0" dirty="0">
                        <a:latin typeface="Calibri" panose="020F0502020204030204" charset="0"/>
                        <a:ea typeface="Calibri" panose="020F0502020204030204"/>
                        <a:cs typeface="Calibri" panose="020F0502020204030204" charset="0"/>
                      </a:endParaRPr>
                    </a:p>
                  </a:txBody>
                  <a:tcPr marL="68580" marR="68580" marT="0" marB="0"/>
                </a:tc>
                <a:tc>
                  <a:txBody>
                    <a:bodyPr/>
                    <a:p>
                      <a:pPr algn="just">
                        <a:lnSpc>
                          <a:spcPct val="115000"/>
                        </a:lnSpc>
                        <a:spcAft>
                          <a:spcPts val="0"/>
                        </a:spcAft>
                      </a:pPr>
                      <a:r>
                        <a:rPr lang="en-IN" sz="1400" b="0" dirty="0" smtClean="0">
                          <a:latin typeface="Calibri" panose="020F0502020204030204" charset="0"/>
                          <a:ea typeface="Calibri" panose="020F0502020204030204"/>
                          <a:cs typeface="Calibri" panose="020F0502020204030204" charset="0"/>
                          <a:sym typeface="+mn-ea"/>
                        </a:rPr>
                        <a:t>Silvia Crafa</a:t>
                      </a:r>
                      <a:endParaRPr lang="en-IN" sz="1400" b="0" dirty="0" smtClean="0">
                        <a:latin typeface="Calibri" panose="020F0502020204030204" charset="0"/>
                        <a:ea typeface="Calibri" panose="020F0502020204030204"/>
                        <a:cs typeface="Calibri" panose="020F0502020204030204" charset="0"/>
                        <a:sym typeface="+mn-ea"/>
                      </a:endParaRPr>
                    </a:p>
                  </a:txBody>
                  <a:tcPr marL="68580" marR="68580" marT="0" marB="0"/>
                </a:tc>
                <a:tc>
                  <a:txBody>
                    <a:bodyPr/>
                    <a:p>
                      <a:pPr algn="just">
                        <a:lnSpc>
                          <a:spcPct val="115000"/>
                        </a:lnSpc>
                        <a:spcAft>
                          <a:spcPts val="0"/>
                        </a:spcAft>
                      </a:pPr>
                      <a:r>
                        <a:rPr lang="en-IN" sz="1400" b="0" dirty="0">
                          <a:latin typeface="Calibri" panose="020F0502020204030204" charset="0"/>
                          <a:ea typeface="Calibri" panose="020F0502020204030204"/>
                          <a:cs typeface="Calibri" panose="020F0502020204030204" charset="0"/>
                        </a:rPr>
                        <a:t>2015</a:t>
                      </a:r>
                      <a:endParaRPr lang="en-IN" sz="1400" b="0" dirty="0">
                        <a:latin typeface="Calibri" panose="020F0502020204030204" charset="0"/>
                        <a:ea typeface="Calibri" panose="020F0502020204030204"/>
                        <a:cs typeface="Calibri" panose="020F0502020204030204" charset="0"/>
                      </a:endParaRPr>
                    </a:p>
                  </a:txBody>
                  <a:tcPr marL="68580" marR="68580" marT="0" marB="0"/>
                </a:tc>
                <a:tc>
                  <a:txBody>
                    <a:bodyPr/>
                    <a:p>
                      <a:pPr algn="just">
                        <a:lnSpc>
                          <a:spcPct val="115000"/>
                        </a:lnSpc>
                        <a:spcAft>
                          <a:spcPts val="0"/>
                        </a:spcAft>
                      </a:pPr>
                      <a:r>
                        <a:rPr lang="en-IN" sz="1400" b="0" dirty="0">
                          <a:latin typeface="Calibri" panose="020F0502020204030204" charset="0"/>
                          <a:ea typeface="Calibri" panose="020F0502020204030204"/>
                          <a:cs typeface="Calibri" panose="020F0502020204030204" charset="0"/>
                        </a:rPr>
                        <a:t>It aims at pointing out a number of remarks and connect concurrent programming languages under an evolutionary perspective. Majorly talks about evolution of programming after concurrency was brought in.</a:t>
                      </a:r>
                      <a:endParaRPr lang="en-IN" sz="1400" b="0" dirty="0">
                        <a:latin typeface="Calibri" panose="020F0502020204030204" charset="0"/>
                        <a:ea typeface="Calibri" panose="020F0502020204030204"/>
                        <a:cs typeface="Calibri" panose="020F0502020204030204" charset="0"/>
                      </a:endParaRPr>
                    </a:p>
                  </a:txBody>
                  <a:tcPr marL="68580" marR="68580" marT="0" marB="0"/>
                </a:tc>
                <a:tc>
                  <a:txBody>
                    <a:bodyPr/>
                    <a:p>
                      <a:pPr algn="just">
                        <a:spcAft>
                          <a:spcPts val="0"/>
                        </a:spcAft>
                      </a:pPr>
                      <a:r>
                        <a:rPr lang="en-IN" altLang="en-GB" sz="1400" dirty="0">
                          <a:effectLst/>
                          <a:latin typeface="Calibri" panose="020F0502020204030204" charset="0"/>
                          <a:ea typeface="Times New Roman" panose="02020603050405020304"/>
                          <a:cs typeface="Calibri" panose="020F0502020204030204" charset="0"/>
                        </a:rPr>
                        <a:t>Programming lnguages are split into moder and new languages based on before concurrency and after concurrency. The languages are again split up into procedural, object oriented and scripting languages.</a:t>
                      </a:r>
                      <a:endParaRPr lang="en-IN" altLang="en-GB" sz="1400" dirty="0">
                        <a:effectLst/>
                        <a:latin typeface="Calibri" panose="020F0502020204030204" charset="0"/>
                        <a:ea typeface="Times New Roman" panose="02020603050405020304"/>
                        <a:cs typeface="Calibri" panose="020F0502020204030204" charset="0"/>
                      </a:endParaRPr>
                    </a:p>
                  </a:txBody>
                  <a:tcPr marL="68580" marR="68580" marT="0" marB="0"/>
                </a:tc>
                <a:tc>
                  <a:txBody>
                    <a:bodyPr/>
                    <a:p>
                      <a:pPr indent="0" algn="just">
                        <a:lnSpc>
                          <a:spcPct val="115000"/>
                        </a:lnSpc>
                        <a:spcAft>
                          <a:spcPts val="0"/>
                        </a:spcAft>
                        <a:buFont typeface="Arial" panose="020B0604020202020204" pitchFamily="34" charset="0"/>
                        <a:buNone/>
                      </a:pPr>
                      <a:r>
                        <a:rPr lang="en-IN" sz="1400" b="0" dirty="0">
                          <a:latin typeface="Calibri" panose="020F0502020204030204" charset="0"/>
                          <a:ea typeface="Calibri" panose="020F0502020204030204"/>
                          <a:cs typeface="Calibri" panose="020F0502020204030204" charset="0"/>
                        </a:rPr>
                        <a:t>The greatest cost of concurrency, that also limited its accessibility, is that (correct) concurrent programming is really hard and refactoring sequential code to add concurrency is even harder.  </a:t>
                      </a:r>
                      <a:endParaRPr lang="en-IN" sz="1400" b="0" dirty="0">
                        <a:latin typeface="Calibri" panose="020F0502020204030204" charset="0"/>
                        <a:ea typeface="Calibri" panose="020F0502020204030204"/>
                        <a:cs typeface="Calibri" panose="020F0502020204030204" charset="0"/>
                      </a:endParaRPr>
                    </a:p>
                  </a:txBody>
                  <a:tcPr marL="68580" marR="68580" marT="0" marB="0"/>
                </a:tc>
                <a:tc>
                  <a:txBody>
                    <a:bodyPr/>
                    <a:p>
                      <a:pPr indent="0" algn="just">
                        <a:lnSpc>
                          <a:spcPct val="115000"/>
                        </a:lnSpc>
                        <a:spcAft>
                          <a:spcPts val="0"/>
                        </a:spcAft>
                        <a:buFont typeface="Arial" panose="020B0604020202020204" pitchFamily="34" charset="0"/>
                        <a:buNone/>
                      </a:pPr>
                      <a:r>
                        <a:rPr lang="en-IN" sz="1400" dirty="0">
                          <a:latin typeface="Calibri" panose="020F0502020204030204" charset="0"/>
                          <a:ea typeface="Calibri" panose="020F0502020204030204"/>
                          <a:cs typeface="Calibri" panose="020F0502020204030204" charset="0"/>
                          <a:sym typeface="+mn-ea"/>
                        </a:rPr>
                        <a:t>Different models are discussed like,</a:t>
                      </a:r>
                      <a:endParaRPr lang="en-IN" sz="1400" b="0" dirty="0">
                        <a:latin typeface="Calibri" panose="020F0502020204030204" charset="0"/>
                        <a:ea typeface="Calibri" panose="020F0502020204030204"/>
                        <a:cs typeface="Calibri" panose="020F0502020204030204" charset="0"/>
                        <a:sym typeface="+mn-ea"/>
                      </a:endParaRPr>
                    </a:p>
                    <a:p>
                      <a:pPr marL="285750" indent="-285750" algn="just">
                        <a:lnSpc>
                          <a:spcPct val="115000"/>
                        </a:lnSpc>
                        <a:spcAft>
                          <a:spcPts val="0"/>
                        </a:spcAft>
                        <a:buFont typeface="Arial" panose="020B0604020202020204" pitchFamily="34" charset="0"/>
                        <a:buChar char="•"/>
                      </a:pPr>
                      <a:r>
                        <a:rPr lang="en-IN" sz="1400" dirty="0">
                          <a:latin typeface="Calibri" panose="020F0502020204030204" charset="0"/>
                          <a:ea typeface="Calibri" panose="020F0502020204030204"/>
                          <a:cs typeface="Calibri" panose="020F0502020204030204" charset="0"/>
                          <a:sym typeface="+mn-ea"/>
                        </a:rPr>
                        <a:t>Shared memory- In this Java threads are not efficient they are error prone</a:t>
                      </a:r>
                      <a:endParaRPr lang="en-IN" sz="1400" b="0" dirty="0">
                        <a:latin typeface="Calibri" panose="020F0502020204030204" charset="0"/>
                        <a:ea typeface="Calibri" panose="020F0502020204030204"/>
                        <a:cs typeface="Calibri" panose="020F0502020204030204" charset="0"/>
                        <a:sym typeface="+mn-ea"/>
                      </a:endParaRPr>
                    </a:p>
                    <a:p>
                      <a:pPr marL="285750" indent="-285750" algn="just">
                        <a:lnSpc>
                          <a:spcPct val="115000"/>
                        </a:lnSpc>
                        <a:spcAft>
                          <a:spcPts val="0"/>
                        </a:spcAft>
                        <a:buFont typeface="Arial" panose="020B0604020202020204" pitchFamily="34" charset="0"/>
                        <a:buChar char="•"/>
                      </a:pPr>
                      <a:r>
                        <a:rPr lang="en-IN" sz="1400" dirty="0">
                          <a:latin typeface="Calibri" panose="020F0502020204030204" charset="0"/>
                          <a:ea typeface="Calibri" panose="020F0502020204030204"/>
                          <a:cs typeface="Calibri" panose="020F0502020204030204" charset="0"/>
                          <a:sym typeface="+mn-ea"/>
                        </a:rPr>
                        <a:t>Message passing- Various languages like FORTRAN, Java, C and C# are discussed.</a:t>
                      </a:r>
                      <a:endParaRPr lang="en-IN" sz="1400" b="0" dirty="0">
                        <a:latin typeface="Calibri" panose="020F0502020204030204" charset="0"/>
                        <a:ea typeface="Calibri" panose="020F0502020204030204"/>
                        <a:cs typeface="Calibri" panose="020F0502020204030204" charset="0"/>
                        <a:sym typeface="+mn-ea"/>
                      </a:endParaRPr>
                    </a:p>
                    <a:p>
                      <a:pPr marL="285750" indent="-285750" algn="just">
                        <a:lnSpc>
                          <a:spcPct val="115000"/>
                        </a:lnSpc>
                        <a:spcAft>
                          <a:spcPts val="0"/>
                        </a:spcAft>
                        <a:buFont typeface="Arial" panose="020B0604020202020204" pitchFamily="34" charset="0"/>
                        <a:buChar char="•"/>
                      </a:pPr>
                      <a:r>
                        <a:rPr lang="en-IN" sz="1400" dirty="0">
                          <a:latin typeface="Calibri" panose="020F0502020204030204" charset="0"/>
                          <a:ea typeface="Calibri" panose="020F0502020204030204"/>
                          <a:cs typeface="Calibri" panose="020F0502020204030204" charset="0"/>
                          <a:sym typeface="+mn-ea"/>
                        </a:rPr>
                        <a:t>GPU- Here CUDA programming language is discussed which is again based on C/C++.</a:t>
                      </a:r>
                      <a:endParaRPr lang="en-IN" sz="1400" b="0" dirty="0">
                        <a:latin typeface="Calibri" panose="020F0502020204030204" charset="0"/>
                        <a:ea typeface="Calibri" panose="020F0502020204030204"/>
                        <a:cs typeface="Calibri" panose="020F0502020204030204" charset="0"/>
                        <a:sym typeface="+mn-ea"/>
                      </a:endParaRPr>
                    </a:p>
                    <a:p>
                      <a:pPr marL="0" marR="0" algn="just">
                        <a:lnSpc>
                          <a:spcPct val="150000"/>
                        </a:lnSpc>
                        <a:spcBef>
                          <a:spcPts val="1200"/>
                        </a:spcBef>
                        <a:spcAft>
                          <a:spcPts val="0"/>
                        </a:spcAft>
                      </a:pPr>
                      <a:endParaRPr lang="en-IN" sz="1400" dirty="0">
                        <a:effectLst/>
                        <a:latin typeface="Calibri" panose="020F0502020204030204" charset="0"/>
                        <a:ea typeface="Calibri" panose="020F0502020204030204"/>
                        <a:cs typeface="Calibri" panose="020F0502020204030204" charset="0"/>
                        <a:sym typeface="+mn-ea"/>
                      </a:endParaRPr>
                    </a:p>
                  </a:txBody>
                  <a:tcPr marL="18928" marR="18928" marT="0" marB="0"/>
                </a:tc>
                <a:tc>
                  <a:txBody>
                    <a:bodyPr/>
                    <a:p>
                      <a:pPr marL="0" marR="0" algn="just">
                        <a:lnSpc>
                          <a:spcPct val="150000"/>
                        </a:lnSpc>
                        <a:spcBef>
                          <a:spcPts val="1200"/>
                        </a:spcBef>
                        <a:spcAft>
                          <a:spcPts val="0"/>
                        </a:spcAft>
                      </a:pPr>
                      <a:r>
                        <a:rPr lang="en-US" sz="1400">
                          <a:effectLst/>
                          <a:latin typeface="Calibri" panose="020F0502020204030204" charset="0"/>
                          <a:ea typeface="Times New Roman" panose="02020603050405020304" pitchFamily="18" charset="0"/>
                          <a:cs typeface="Calibri" panose="020F0502020204030204" charset="0"/>
                        </a:rPr>
                        <a:t>Different programming languages could have been explained with an example which will bring a better understanding.</a:t>
                      </a:r>
                      <a:endParaRPr lang="en-US" sz="140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p>
                      <a:pPr marL="0" marR="0" algn="just">
                        <a:lnSpc>
                          <a:spcPct val="150000"/>
                        </a:lnSpc>
                        <a:spcBef>
                          <a:spcPts val="1200"/>
                        </a:spcBef>
                        <a:spcAft>
                          <a:spcPts val="0"/>
                        </a:spcAft>
                      </a:pPr>
                      <a:r>
                        <a:rPr lang="en-US" sz="1400">
                          <a:effectLst/>
                          <a:latin typeface="Calibri" panose="020F0502020204030204" charset="0"/>
                          <a:ea typeface="Times New Roman" panose="02020603050405020304" pitchFamily="18" charset="0"/>
                          <a:cs typeface="Calibri" panose="020F0502020204030204" charset="0"/>
                        </a:rPr>
                        <a:t>Can add some performance analysis tools</a:t>
                      </a:r>
                      <a:endParaRPr lang="en-US" sz="1400">
                        <a:effectLst/>
                        <a:latin typeface="Calibri" panose="020F0502020204030204" charset="0"/>
                        <a:ea typeface="Times New Roman" panose="02020603050405020304" pitchFamily="18" charset="0"/>
                        <a:cs typeface="Calibri" panose="020F0502020204030204" charset="0"/>
                      </a:endParaRPr>
                    </a:p>
                  </a:txBody>
                  <a:tcPr marL="18928" marR="18928" marT="0" marB="0"/>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Template>
  <TotalTime>0</TotalTime>
  <Words>22272</Words>
  <Application>WPS Presentation</Application>
  <PresentationFormat>A4 Paper (210x297 mm)</PresentationFormat>
  <Paragraphs>600</Paragraphs>
  <Slides>33</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Arial</vt:lpstr>
      <vt:lpstr>SimSun</vt:lpstr>
      <vt:lpstr>Wingdings</vt:lpstr>
      <vt:lpstr>Times New Roman</vt:lpstr>
      <vt:lpstr>Calibri</vt:lpstr>
      <vt:lpstr>Times New Roman</vt:lpstr>
      <vt:lpstr>Microsoft YaHei</vt:lpstr>
      <vt:lpstr>Arial Unicode MS</vt:lpstr>
      <vt:lpstr>Calibri</vt:lpstr>
      <vt:lpstr>Office Theme</vt:lpstr>
      <vt:lpstr>Final Dissertation Presentation  Dissertation &lt; Programme&gt;</vt:lpstr>
      <vt:lpstr>Student Details</vt:lpstr>
      <vt:lpstr>PowerPoint 演示文稿</vt:lpstr>
      <vt:lpstr>Outline</vt:lpstr>
      <vt:lpstr>Title</vt:lpstr>
      <vt:lpstr>PowerPoint 演示文稿</vt:lpstr>
      <vt:lpstr>Summary of Up to Date Literature Review</vt:lpstr>
      <vt:lpstr>PowerPoint 演示文稿</vt:lpstr>
      <vt:lpstr>PowerPoint 演示文稿</vt:lpstr>
      <vt:lpstr>PowerPoint 演示文稿</vt:lpstr>
      <vt:lpstr>PowerPoint 演示文稿</vt:lpstr>
      <vt:lpstr>PowerPoint 演示文稿</vt:lpstr>
      <vt:lpstr>PowerPoint 演示文稿</vt:lpstr>
      <vt:lpstr>Aim and Objectives</vt:lpstr>
      <vt:lpstr>PowerPoint 演示文稿</vt:lpstr>
      <vt:lpstr>Presentation of the Dissertation Work</vt:lpstr>
      <vt:lpstr>Presentation of the Dissertation Work</vt:lpstr>
      <vt:lpstr>Presentation of the Dissertation Work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FORMULATION OF  RESEARCH PROBLEM- AN APPROACH  Speaker : Dr. Govind  R. Kadambi</dc:title>
  <dc:creator>Nethra</dc:creator>
  <cp:lastModifiedBy>prashanth</cp:lastModifiedBy>
  <cp:revision>232</cp:revision>
  <cp:lastPrinted>2016-01-29T07:37:00Z</cp:lastPrinted>
  <dcterms:created xsi:type="dcterms:W3CDTF">2014-10-09T06:35:00Z</dcterms:created>
  <dcterms:modified xsi:type="dcterms:W3CDTF">2020-09-09T10:04:05Z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