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9"/>
  </p:handoutMasterIdLst>
  <p:sldIdLst>
    <p:sldId id="458" r:id="rId3"/>
    <p:sldId id="477" r:id="rId4"/>
    <p:sldId id="534" r:id="rId5"/>
    <p:sldId id="488" r:id="rId6"/>
    <p:sldId id="506" r:id="rId8"/>
    <p:sldId id="516" r:id="rId9"/>
    <p:sldId id="518" r:id="rId10"/>
    <p:sldId id="535" r:id="rId11"/>
    <p:sldId id="555" r:id="rId12"/>
    <p:sldId id="571" r:id="rId13"/>
    <p:sldId id="507" r:id="rId14"/>
    <p:sldId id="447" r:id="rId15"/>
    <p:sldId id="448" r:id="rId16"/>
    <p:sldId id="500" r:id="rId17"/>
    <p:sldId id="519" r:id="rId18"/>
    <p:sldId id="520" r:id="rId19"/>
    <p:sldId id="521" r:id="rId20"/>
    <p:sldId id="522" r:id="rId21"/>
    <p:sldId id="523" r:id="rId22"/>
    <p:sldId id="451" r:id="rId23"/>
    <p:sldId id="489" r:id="rId24"/>
    <p:sldId id="495" r:id="rId25"/>
    <p:sldId id="456" r:id="rId26"/>
    <p:sldId id="517" r:id="rId27"/>
    <p:sldId id="424" r:id="rId28"/>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64" clrIdx="0"/>
  <p:cmAuthor id="2" name="prashanth"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410" autoAdjust="0"/>
  </p:normalViewPr>
  <p:slideViewPr>
    <p:cSldViewPr>
      <p:cViewPr varScale="1">
        <p:scale>
          <a:sx n="74" d="100"/>
          <a:sy n="74" d="100"/>
        </p:scale>
        <p:origin x="36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concurrent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102235" y="925195"/>
          <a:ext cx="9631045" cy="4911090"/>
        </p:xfrm>
        <a:graphic>
          <a:graphicData uri="http://schemas.openxmlformats.org/drawingml/2006/table">
            <a:tbl>
              <a:tblPr firstRow="1" firstCol="1" bandRow="1">
                <a:tableStyleId>{BC89EF96-8CEA-46FF-86C4-4CE0E7609802}</a:tableStyleId>
              </a:tblPr>
              <a:tblGrid>
                <a:gridCol w="783590"/>
                <a:gridCol w="1344295"/>
                <a:gridCol w="920115"/>
                <a:gridCol w="1632585"/>
                <a:gridCol w="1885315"/>
                <a:gridCol w="3065145"/>
              </a:tblGrid>
              <a:tr h="826135">
                <a:tc>
                  <a:txBody>
                    <a:bodyPr/>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4084955">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10</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David Ameisen, Christophe Deroulers, Valérie Perrier, Fatiha Bouhidel, Maxime Battistella, Luc Legrès, Anne Janin, Philippe Bertheau, Jean-Baptiste Yunès.</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2014</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Automatic Image Quality Assessment in Digital</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Pathology: From Idea to Implementation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Libraries are being created to assess the automatic image detection using Python and Java</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As quality assurance is crucial in a context of daily use in diagnostic pathology, here a fast and reliable no-reference quality assessment library for WSI has been developed and digital images in general.</a:t>
                      </a:r>
                      <a:endParaRPr lang="en-IN" sz="14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Development of Service Providing Interfaces and Application Programming Interfaces have been carried out in 2012-2014, and implementation started in French national projects in 2013. Applications based on these libraries can be used upstream, as calibration and quality control tool for the WSI acquisition systems, or as tools to reacquire tiles while the WSI is being scanned. </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t>Language complexity gaps between different programming languages can be examined.</a:t>
            </a:r>
            <a:endParaRPr lang="en-IN" altLang="en-US" sz="2400" dirty="0"/>
          </a:p>
          <a:p>
            <a:r>
              <a:rPr lang="en-IN" altLang="en-US" sz="2400" dirty="0"/>
              <a:t>How to pursue best performance optimization in each language for multithreaded programming?</a:t>
            </a:r>
            <a:endParaRPr lang="en-IN" altLang="en-US" sz="2400" dirty="0"/>
          </a:p>
          <a:p>
            <a:r>
              <a:rPr lang="en-IN" altLang="en-US" sz="2400" dirty="0"/>
              <a:t>Gaps in the study based on the role of concurrent program support for real time applications.</a:t>
            </a:r>
            <a:endParaRPr lang="en-IN" altLang="en-US" sz="2400" dirty="0"/>
          </a:p>
          <a:p>
            <a:r>
              <a:rPr lang="en-IN" altLang="en-US" sz="2400" dirty="0"/>
              <a:t>Different concurrent multithreading language can be addressed by implementing a Real Time Application and comparing it.</a:t>
            </a:r>
            <a:endParaRPr lang="en-IN" altLang="en-US" sz="2400" dirty="0"/>
          </a:p>
          <a:p>
            <a:r>
              <a:rPr lang="en-IN" altLang="en-US" sz="2400" dirty="0"/>
              <a:t>Different multithreading languages can be compared using different performance parameters.</a:t>
            </a:r>
            <a:endParaRPr lang="en-IN" altLang="en-US" sz="2400" dirty="0"/>
          </a:p>
          <a:p>
            <a:r>
              <a:rPr lang="en-IN" altLang="en-US" sz="2400" dirty="0"/>
              <a:t>Python can be integrated with RTOS to build real-time application. Python used for Embedded systems can be tested.</a:t>
            </a:r>
            <a:endParaRPr lang="en-IN" altLang="en-US" sz="2400"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a concurrent real-time application</a:t>
            </a:r>
            <a:endParaRPr lang="en-IN" altLang="en-US" sz="2800" dirty="0" smtClean="0"/>
          </a:p>
          <a:p>
            <a:pPr marL="0" indent="0" algn="ctr">
              <a:lnSpc>
                <a:spcPct val="150000"/>
              </a:lnSpc>
              <a:buNone/>
            </a:pPr>
            <a:endParaRPr lang="en-US" sz="2800" dirty="0" smtClean="0"/>
          </a:p>
          <a:p>
            <a:pPr marL="0" indent="0">
              <a:buNone/>
            </a:pPr>
            <a:r>
              <a:rPr lang="en-US" altLang="en-US" sz="2800" b="1" dirty="0" smtClean="0"/>
              <a:t>Aim</a:t>
            </a:r>
            <a:r>
              <a:rPr lang="en-US" altLang="en-US" sz="2800" dirty="0" smtClean="0"/>
              <a:t>: To compare the performance of a real-time application by providing a real time platform for both </a:t>
            </a:r>
            <a:r>
              <a:rPr lang="en-IN" altLang="en-US" sz="2800" dirty="0" smtClean="0"/>
              <a:t>Python</a:t>
            </a:r>
            <a:r>
              <a:rPr lang="en-US" altLang="en-US" sz="2800" dirty="0" smtClean="0"/>
              <a:t> and pthreads</a:t>
            </a:r>
            <a:r>
              <a:rPr lang="en-IN" altLang="en-US" sz="2800" dirty="0" smtClean="0"/>
              <a:t>(C++) using FreeRTOS</a:t>
            </a: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400" dirty="0" smtClean="0"/>
              <a:t>To conduct literature survey o</a:t>
            </a:r>
            <a:r>
              <a:rPr lang="en-IN" altLang="en-US" sz="2400" dirty="0" smtClean="0"/>
              <a:t>n posix threads and Python threads for its adaptablity with real time properties and its suitability of real time platform</a:t>
            </a:r>
            <a:endParaRPr lang="en-IN" altLang="en-US" sz="2400" dirty="0" smtClean="0"/>
          </a:p>
          <a:p>
            <a:pPr marL="514350" indent="-514350" algn="just">
              <a:buFont typeface="+mj-lt"/>
              <a:buAutoNum type="arabicPeriod"/>
            </a:pPr>
            <a:r>
              <a:rPr lang="en-US" sz="2400" dirty="0" smtClean="0"/>
              <a:t>To arrive at the hardware and software requirements and design specification for </a:t>
            </a:r>
            <a:r>
              <a:rPr lang="en-US" sz="2400" dirty="0"/>
              <a:t>multithreaded </a:t>
            </a:r>
            <a:r>
              <a:rPr lang="en-US" sz="2400" dirty="0" smtClean="0"/>
              <a:t>real-time </a:t>
            </a:r>
            <a:r>
              <a:rPr lang="en-US" sz="2400" dirty="0"/>
              <a:t>application</a:t>
            </a:r>
            <a:endParaRPr lang="en-US" sz="2400" dirty="0" smtClean="0"/>
          </a:p>
          <a:p>
            <a:pPr marL="514350" indent="-514350" algn="just">
              <a:buFont typeface="+mj-lt"/>
              <a:buAutoNum type="arabicPeriod"/>
            </a:pPr>
            <a:r>
              <a:rPr lang="en-US" sz="2400" dirty="0" smtClean="0"/>
              <a:t>To design multithreaded real time application for </a:t>
            </a:r>
            <a:r>
              <a:rPr lang="en-IN" altLang="en-US" sz="2400" dirty="0" smtClean="0"/>
              <a:t>Python</a:t>
            </a:r>
            <a:r>
              <a:rPr lang="en-US" sz="2400" dirty="0" smtClean="0"/>
              <a:t> </a:t>
            </a:r>
            <a:r>
              <a:rPr lang="en-IN" altLang="en-US" sz="2400" dirty="0" smtClean="0"/>
              <a:t>threads </a:t>
            </a:r>
            <a:r>
              <a:rPr lang="en-US" sz="2400" dirty="0" smtClean="0"/>
              <a:t>and </a:t>
            </a:r>
            <a:r>
              <a:rPr lang="en-US" sz="2400" dirty="0" err="1" smtClean="0"/>
              <a:t>posix</a:t>
            </a:r>
            <a:r>
              <a:rPr lang="en-US" sz="2400" dirty="0" smtClean="0"/>
              <a:t> threads separately </a:t>
            </a:r>
            <a:endParaRPr lang="en-US" sz="2400" dirty="0" smtClean="0"/>
          </a:p>
          <a:p>
            <a:pPr marL="514350" indent="-514350" algn="just">
              <a:buFont typeface="+mj-lt"/>
              <a:buAutoNum type="arabicPeriod"/>
            </a:pPr>
            <a:r>
              <a:rPr lang="en-US" sz="2400" dirty="0" smtClean="0"/>
              <a:t>To implement multithreaded real time </a:t>
            </a:r>
            <a:r>
              <a:rPr lang="en-US" sz="2400" dirty="0"/>
              <a:t>application for </a:t>
            </a:r>
            <a:r>
              <a:rPr lang="en-IN" altLang="en-US" sz="2400" dirty="0"/>
              <a:t>Python threads</a:t>
            </a:r>
            <a:r>
              <a:rPr lang="en-US" sz="2400" dirty="0"/>
              <a:t> and pthreads separately on appropriate </a:t>
            </a:r>
            <a:r>
              <a:rPr lang="en-US" sz="2400" dirty="0" smtClean="0"/>
              <a:t>real time platform </a:t>
            </a:r>
            <a:endParaRPr lang="en-US" sz="2400" dirty="0"/>
          </a:p>
          <a:p>
            <a:pPr marL="514350" indent="-514350" algn="just">
              <a:buFont typeface="+mj-lt"/>
              <a:buAutoNum type="arabicPeriod"/>
            </a:pPr>
            <a:r>
              <a:rPr lang="en-IN" altLang="en-US" sz="2400" dirty="0" smtClean="0"/>
              <a:t>T</a:t>
            </a:r>
            <a:r>
              <a:rPr lang="en-US" sz="2400" dirty="0" smtClean="0"/>
              <a:t>o Compare the performance of multithreaded real time application  for </a:t>
            </a:r>
            <a:r>
              <a:rPr lang="en-IN" altLang="en-US" sz="2400" dirty="0" smtClean="0"/>
              <a:t>Python</a:t>
            </a:r>
            <a:r>
              <a:rPr lang="en-US" sz="2400" dirty="0" smtClean="0"/>
              <a:t> </a:t>
            </a:r>
            <a:r>
              <a:rPr lang="en-IN" altLang="en-US" sz="2400" dirty="0" smtClean="0"/>
              <a:t>threads </a:t>
            </a:r>
            <a:r>
              <a:rPr lang="en-US" sz="2400" dirty="0" smtClean="0"/>
              <a:t>and </a:t>
            </a:r>
            <a:r>
              <a:rPr lang="en-US" sz="2400" dirty="0" err="1"/>
              <a:t>p</a:t>
            </a:r>
            <a:r>
              <a:rPr lang="en-US" sz="2400" dirty="0" err="1" smtClean="0"/>
              <a:t>osix</a:t>
            </a:r>
            <a:r>
              <a:rPr lang="en-US" sz="2400" dirty="0" smtClean="0"/>
              <a:t> threads with a benchmarked application</a:t>
            </a:r>
            <a:endParaRPr lang="en-US" sz="2400" dirty="0" smtClean="0"/>
          </a:p>
          <a:p>
            <a:pPr marL="514350" indent="-514350" algn="just">
              <a:buFont typeface="+mj-lt"/>
              <a:buAutoNum type="arabicPeriod"/>
            </a:pPr>
            <a:r>
              <a:rPr lang="en-US" sz="2400" dirty="0" smtClean="0"/>
              <a:t>To document the report by unifying all the results and outcomes. </a:t>
            </a:r>
            <a:endParaRPr lang="en-US" sz="2400" dirty="0" smtClean="0"/>
          </a:p>
          <a:p>
            <a:pPr marL="514350" indent="-514350" algn="just">
              <a:buFont typeface="+mj-lt"/>
              <a:buAutoNum type="arabicPeriod"/>
            </a:pPr>
            <a:endParaRPr lang="en-US" sz="2400" dirty="0" smtClean="0"/>
          </a:p>
          <a:p>
            <a:pPr marL="0" indent="0" algn="just">
              <a:buNone/>
            </a:pPr>
            <a:r>
              <a:rPr lang="en-US" sz="2400" dirty="0" smtClean="0"/>
              <a:t> </a:t>
            </a:r>
            <a:endParaRPr lang="en-US" sz="2400" dirty="0"/>
          </a:p>
          <a:p>
            <a:endParaRPr 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a:t>
            </a:r>
            <a:r>
              <a:rPr lang="en-US" dirty="0" smtClean="0">
                <a:sym typeface="+mn-ea"/>
              </a:rPr>
              <a:t>o</a:t>
            </a:r>
            <a:r>
              <a:rPr lang="en-IN" altLang="en-US" dirty="0" smtClean="0">
                <a:sym typeface="+mn-ea"/>
              </a:rPr>
              <a:t>n posix threads and Python threads and its adaptablity with real time properties of applications.</a:t>
            </a:r>
            <a:endParaRPr lang="en-US" dirty="0"/>
          </a:p>
          <a:p>
            <a:pPr marL="800100" lvl="2" indent="0">
              <a:buNone/>
            </a:pPr>
            <a:r>
              <a:rPr lang="en-US" sz="2000" dirty="0" smtClean="0"/>
              <a:t>1.1: </a:t>
            </a:r>
            <a:r>
              <a:rPr lang="en-IN" altLang="en-US" sz="2000" dirty="0" smtClean="0">
                <a:sym typeface="+mn-ea"/>
              </a:rPr>
              <a:t>Conduct literature survey on relevance of Multithreaded programs in real time applications.</a:t>
            </a:r>
            <a:endParaRPr lang="en-US" sz="2000" dirty="0" smtClean="0"/>
          </a:p>
          <a:p>
            <a:pPr marL="800100" lvl="2" indent="0">
              <a:buNone/>
            </a:pPr>
            <a:r>
              <a:rPr lang="en-US" sz="2000" dirty="0" smtClean="0"/>
              <a:t>1.2: </a:t>
            </a:r>
            <a:r>
              <a:rPr lang="en-IN" altLang="en-US" sz="2000" dirty="0" smtClean="0">
                <a:sym typeface="+mn-ea"/>
              </a:rPr>
              <a:t>Study of various programming languages in Multithreaded programming.</a:t>
            </a:r>
            <a:endParaRPr lang="en-IN" altLang="en-US" sz="2000" dirty="0" smtClean="0">
              <a:sym typeface="+mn-ea"/>
            </a:endParaRPr>
          </a:p>
          <a:p>
            <a:pPr marL="800100" lvl="2" indent="0">
              <a:buNone/>
            </a:pPr>
            <a:r>
              <a:rPr lang="en-IN" altLang="en-US" sz="2000" dirty="0" smtClean="0">
                <a:sym typeface="+mn-ea"/>
              </a:rPr>
              <a:t>1</a:t>
            </a:r>
            <a:r>
              <a:rPr lang="en-IN" altLang="en-US" sz="2000" dirty="0" smtClean="0"/>
              <a:t>.3: </a:t>
            </a:r>
            <a:r>
              <a:rPr lang="en-IN" altLang="en-US" sz="2000" dirty="0" smtClean="0">
                <a:sym typeface="+mn-ea"/>
              </a:rPr>
              <a:t>Literature Survey on adding real time capabilities to Python threads and developing real time application.</a:t>
            </a:r>
            <a:endParaRPr lang="en-IN" altLang="en-US" sz="2000" dirty="0" smtClean="0">
              <a:sym typeface="+mn-ea"/>
            </a:endParaRPr>
          </a:p>
          <a:p>
            <a:pPr marL="800100" lvl="2" indent="0">
              <a:buNone/>
            </a:pPr>
            <a:r>
              <a:rPr lang="en-IN" altLang="en-US" sz="2000" dirty="0" smtClean="0">
                <a:sym typeface="+mn-ea"/>
              </a:rPr>
              <a:t>1.4: Conduct study on the role of POSIX threads in developing real time application.</a:t>
            </a:r>
            <a:endParaRPr lang="en-IN" altLang="en-US" sz="2000" dirty="0" smtClean="0"/>
          </a:p>
          <a:p>
            <a:pPr marL="800100" lvl="2" indent="0">
              <a:buNone/>
            </a:pPr>
            <a:r>
              <a:rPr lang="en-IN" altLang="en-US" sz="2000" dirty="0" smtClean="0"/>
              <a:t>1.5:   </a:t>
            </a:r>
            <a:r>
              <a:rPr lang="en-IN" altLang="en-US" sz="2000" dirty="0" smtClean="0">
                <a:sym typeface="+mn-ea"/>
              </a:rPr>
              <a:t>Study on various performance analysis parameters and techniques to achieve it.</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a:t>
            </a:r>
            <a:r>
              <a:rPr lang="en-IN" altLang="en-US" dirty="0" smtClean="0">
                <a:sym typeface="+mn-ea"/>
              </a:rPr>
              <a:t>Python</a:t>
            </a:r>
            <a:r>
              <a:rPr lang="en-US" dirty="0" smtClean="0">
                <a:sym typeface="+mn-ea"/>
              </a:rPr>
              <a:t> threads nad Posix Threads</a:t>
            </a:r>
            <a:endParaRPr lang="en-IN" altLang="en-US" dirty="0" smtClean="0">
              <a:sym typeface="+mn-ea"/>
            </a:endParaRPr>
          </a:p>
          <a:p>
            <a:pPr marL="0" indent="0">
              <a:buNone/>
            </a:pPr>
            <a:r>
              <a:rPr lang="en-IN" altLang="en-US" dirty="0"/>
              <a:t>	</a:t>
            </a:r>
            <a:r>
              <a:rPr lang="en-IN" altLang="en-US" sz="2400" dirty="0"/>
              <a:t>2.1: </a:t>
            </a:r>
            <a:r>
              <a:rPr lang="en-IN" altLang="en-US" sz="2400">
                <a:sym typeface="+mn-ea"/>
              </a:rPr>
              <a:t>Decide on the real time application to develop using 	Python and POSIX threads.</a:t>
            </a:r>
            <a:endParaRPr lang="en-IN" altLang="en-US" sz="2400" dirty="0"/>
          </a:p>
          <a:p>
            <a:pPr marL="0" indent="0">
              <a:buNone/>
            </a:pPr>
            <a:r>
              <a:rPr lang="en-IN" altLang="en-US" sz="2400" dirty="0"/>
              <a:t>	2.2: Study on the different features and principles of Real time 	threads for both C++ and Python</a:t>
            </a:r>
            <a:endParaRPr lang="en-IN" altLang="en-US" sz="2400" dirty="0"/>
          </a:p>
          <a:p>
            <a:pPr marL="0" indent="0">
              <a:buNone/>
            </a:pPr>
            <a:r>
              <a:rPr lang="en-IN" altLang="en-US" sz="2400" dirty="0"/>
              <a:t>	2.3: To arive at the required hardware and software 	compatiblitiy for both languages.</a:t>
            </a:r>
            <a:endParaRPr lang="en-IN" altLang="en-US" sz="2400"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dirty="0"/>
              <a:t>3. </a:t>
            </a:r>
            <a:r>
              <a:rPr lang="en-US" dirty="0" smtClean="0">
                <a:sym typeface="+mn-ea"/>
              </a:rPr>
              <a:t>To design real time application using </a:t>
            </a:r>
            <a:r>
              <a:rPr lang="en-IN" altLang="en-US" dirty="0" smtClean="0">
                <a:sym typeface="+mn-ea"/>
              </a:rPr>
              <a:t>Python</a:t>
            </a:r>
            <a:r>
              <a:rPr lang="en-US" dirty="0" smtClean="0">
                <a:sym typeface="+mn-ea"/>
              </a:rPr>
              <a:t> threads and Posix threads</a:t>
            </a:r>
            <a:endParaRPr lang="en-US" dirty="0" smtClean="0">
              <a:sym typeface="+mn-ea"/>
            </a:endParaRPr>
          </a:p>
          <a:p>
            <a:pPr marL="0" indent="0" algn="just">
              <a:buFont typeface="+mj-lt"/>
              <a:buNone/>
            </a:pPr>
            <a:endParaRPr lang="en-IN" altLang="en-US" dirty="0"/>
          </a:p>
          <a:p>
            <a:pPr marL="914400" lvl="2" indent="0" algn="just">
              <a:buFont typeface="+mj-lt"/>
              <a:buNone/>
            </a:pPr>
            <a:r>
              <a:rPr lang="en-IN" altLang="en-US" dirty="0"/>
              <a:t>3.1: Develop the functional, non-functional requirements and the </a:t>
            </a:r>
            <a:r>
              <a:rPr lang="en-IN" altLang="en-US" dirty="0" err="1"/>
              <a:t>flow</a:t>
            </a:r>
            <a:r>
              <a:rPr lang="en-IN" altLang="en-US" dirty="0"/>
              <a:t> diagram for the real time application.</a:t>
            </a:r>
            <a:endParaRPr lang="en-IN" altLang="en-US" dirty="0"/>
          </a:p>
          <a:p>
            <a:pPr marL="914400" lvl="2" indent="0" algn="just">
              <a:buFont typeface="+mj-lt"/>
              <a:buNone/>
            </a:pPr>
            <a:r>
              <a:rPr lang="en-IN" altLang="en-US" dirty="0"/>
              <a:t>3.2: To arrive at the logic for developing the real time application.</a:t>
            </a:r>
            <a:endParaRPr lang="en-IN" altLang="en-US"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dirty="0"/>
              <a:t>4. </a:t>
            </a:r>
            <a:r>
              <a:rPr lang="en-US" dirty="0" smtClean="0">
                <a:sym typeface="+mn-ea"/>
              </a:rPr>
              <a:t>To implement real time application using </a:t>
            </a:r>
            <a:r>
              <a:rPr lang="en-IN" altLang="en-US" dirty="0" smtClean="0">
                <a:sym typeface="+mn-ea"/>
              </a:rPr>
              <a:t>Python</a:t>
            </a:r>
            <a:r>
              <a:rPr lang="en-US" dirty="0" smtClean="0">
                <a:sym typeface="+mn-ea"/>
              </a:rPr>
              <a:t> threads and posix threads</a:t>
            </a:r>
            <a:r>
              <a:rPr lang="en-IN" altLang="en-US" dirty="0" smtClean="0">
                <a:sym typeface="+mn-ea"/>
              </a:rPr>
              <a:t>.</a:t>
            </a:r>
            <a:endParaRPr lang="en-IN" altLang="en-US" dirty="0" smtClean="0">
              <a:sym typeface="+mn-ea"/>
            </a:endParaRPr>
          </a:p>
          <a:p>
            <a:pPr marL="0" indent="0">
              <a:buNone/>
            </a:pPr>
            <a:endParaRPr lang="en-IN" altLang="en-US" dirty="0"/>
          </a:p>
          <a:p>
            <a:pPr marL="914400" lvl="2" indent="0">
              <a:buNone/>
            </a:pPr>
            <a:r>
              <a:rPr lang="en-IN" altLang="en-US" dirty="0"/>
              <a:t>4.1: Implement the real time application using Pthreads on FreeRTOS platform. </a:t>
            </a:r>
            <a:endParaRPr lang="en-IN" altLang="en-US" dirty="0"/>
          </a:p>
          <a:p>
            <a:pPr marL="914400" lvl="2" indent="0">
              <a:buNone/>
            </a:pPr>
            <a:r>
              <a:rPr lang="en-IN" altLang="en-US" dirty="0"/>
              <a:t>4.2: Implement the real time application using Python threads using Micropython on </a:t>
            </a:r>
            <a:r>
              <a:rPr lang="en-IN" altLang="en-US" dirty="0">
                <a:sym typeface="+mn-ea"/>
              </a:rPr>
              <a:t>FreeRTOS</a:t>
            </a:r>
            <a:r>
              <a:rPr lang="en-IN" altLang="en-US" dirty="0"/>
              <a:t> platform.</a:t>
            </a:r>
            <a:endParaRPr lang="en-IN" altLang="en-US"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t>5. </a:t>
            </a:r>
            <a:r>
              <a:rPr lang="en-IN" altLang="en-US" dirty="0" smtClean="0">
                <a:sym typeface="+mn-ea"/>
              </a:rPr>
              <a:t>T</a:t>
            </a:r>
            <a:r>
              <a:rPr lang="en-US" dirty="0" smtClean="0">
                <a:sym typeface="+mn-ea"/>
              </a:rPr>
              <a:t>o Compare performance of real time application using M</a:t>
            </a:r>
            <a:r>
              <a:rPr lang="en-IN" altLang="en-US" dirty="0" smtClean="0">
                <a:sym typeface="+mn-ea"/>
              </a:rPr>
              <a:t>ultithreaded programming</a:t>
            </a:r>
            <a:r>
              <a:rPr lang="en-US" dirty="0" smtClean="0">
                <a:sym typeface="+mn-ea"/>
              </a:rPr>
              <a:t>(</a:t>
            </a:r>
            <a:r>
              <a:rPr lang="en-IN" altLang="en-US" dirty="0" smtClean="0">
                <a:sym typeface="+mn-ea"/>
              </a:rPr>
              <a:t>Python</a:t>
            </a:r>
            <a:r>
              <a:rPr lang="en-US" dirty="0" smtClean="0">
                <a:sym typeface="+mn-ea"/>
              </a:rPr>
              <a:t> threads and Posix threads) with Real time application</a:t>
            </a:r>
            <a:r>
              <a:rPr lang="en-IN" altLang="en-US" dirty="0" smtClean="0">
                <a:sym typeface="+mn-ea"/>
              </a:rPr>
              <a:t>.</a:t>
            </a:r>
            <a:endParaRPr lang="en-IN" altLang="en-US" dirty="0" smtClean="0">
              <a:sym typeface="+mn-ea"/>
            </a:endParaRPr>
          </a:p>
          <a:p>
            <a:pPr marL="0" indent="0">
              <a:buNone/>
            </a:pPr>
            <a:endParaRPr lang="en-IN" altLang="en-US" sz="2000" dirty="0"/>
          </a:p>
          <a:p>
            <a:pPr marL="0" indent="0">
              <a:buNone/>
            </a:pPr>
            <a:r>
              <a:rPr lang="en-IN" altLang="en-US" sz="2000" dirty="0"/>
              <a:t>	5.1: </a:t>
            </a:r>
            <a:r>
              <a:rPr lang="en-IN" altLang="en-US" sz="2000" dirty="0" err="1"/>
              <a:t>Analyze</a:t>
            </a:r>
            <a:r>
              <a:rPr lang="en-IN" altLang="en-US" sz="2000" dirty="0"/>
              <a:t> the performance of real time application using the following 	parameters (in both Python and C++ programming</a:t>
            </a:r>
            <a:r>
              <a:rPr lang="en-IN" altLang="en-US" sz="2000" dirty="0" smtClean="0"/>
              <a:t>),</a:t>
            </a:r>
            <a:endParaRPr lang="en-IN" altLang="en-US" sz="2000" dirty="0" smtClean="0"/>
          </a:p>
          <a:p>
            <a:pPr marL="0" indent="0">
              <a:buNone/>
            </a:pP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4" name="Table 3"/>
          <p:cNvGraphicFramePr/>
          <p:nvPr/>
        </p:nvGraphicFramePr>
        <p:xfrm>
          <a:off x="1486535" y="3680460"/>
          <a:ext cx="7593965" cy="2572385"/>
        </p:xfrm>
        <a:graphic>
          <a:graphicData uri="http://schemas.openxmlformats.org/drawingml/2006/table">
            <a:tbl>
              <a:tblPr firstRow="1" bandRow="1">
                <a:tableStyleId>{5C22544A-7EE6-4342-B048-85BDC9FD1C3A}</a:tableStyleId>
              </a:tblPr>
              <a:tblGrid>
                <a:gridCol w="2412365"/>
                <a:gridCol w="5181600"/>
              </a:tblGrid>
              <a:tr h="449580">
                <a:tc>
                  <a:txBody>
                    <a:bodyPr/>
                    <a:lstStyle/>
                    <a:p>
                      <a:pPr algn="ctr">
                        <a:buNone/>
                      </a:pPr>
                      <a:r>
                        <a:rPr lang="en-IN" altLang="en-US" b="1" dirty="0"/>
                        <a:t>Static Analysis</a:t>
                      </a:r>
                      <a:endParaRPr lang="en-IN" altLang="en-US" b="1" dirty="0"/>
                    </a:p>
                  </a:txBody>
                  <a:tcPr/>
                </a:tc>
                <a:tc>
                  <a:txBody>
                    <a:bodyPr/>
                    <a:lstStyle/>
                    <a:p>
                      <a:pPr algn="ctr">
                        <a:buNone/>
                      </a:pPr>
                      <a:r>
                        <a:rPr lang="en-IN" altLang="en-US" b="1"/>
                        <a:t>Dynamic Analysis</a:t>
                      </a:r>
                      <a:endParaRPr lang="en-IN" altLang="en-US" b="1"/>
                    </a:p>
                  </a:txBody>
                  <a:tcPr/>
                </a:tc>
              </a:tr>
              <a:tr h="2122805">
                <a:tc>
                  <a:txBody>
                    <a:bodyPr/>
                    <a:lstStyle/>
                    <a:p>
                      <a:pPr>
                        <a:buNone/>
                      </a:pPr>
                      <a:r>
                        <a:rPr lang="en-IN" altLang="en-US" sz="1400" b="1" dirty="0"/>
                        <a:t>Concurrency- </a:t>
                      </a:r>
                      <a:r>
                        <a:rPr lang="en-IN" altLang="en-US" sz="1400" b="0" dirty="0"/>
                        <a:t>Performing unit testing, code coverage test and also boundary analysis. Tools that will be used for C++ is Clang and frama-C</a:t>
                      </a:r>
                      <a:endParaRPr lang="en-IN" altLang="en-US" sz="1400" b="0" dirty="0"/>
                    </a:p>
                  </a:txBody>
                  <a:tcPr/>
                </a:tc>
                <a:tc>
                  <a:txBody>
                    <a:bodyPr/>
                    <a:lstStyle/>
                    <a:p>
                      <a:pPr marL="285750" indent="-285750">
                        <a:buFont typeface="Arial" panose="020B0604020202020204" pitchFamily="34" charset="0"/>
                        <a:buChar char="•"/>
                      </a:pPr>
                      <a:r>
                        <a:rPr lang="en-IN" altLang="en-US" sz="1400" b="1" dirty="0"/>
                        <a:t>Execution time-</a:t>
                      </a:r>
                      <a:r>
                        <a:rPr lang="en-IN" altLang="en-US" sz="1400" dirty="0"/>
                        <a:t> This can be achieved by using a library.</a:t>
                      </a:r>
                      <a:endParaRPr lang="en-IN" altLang="en-US" sz="1400" dirty="0"/>
                    </a:p>
                    <a:p>
                      <a:pPr marL="285750" indent="-285750">
                        <a:buFont typeface="Arial" panose="020B0604020202020204" pitchFamily="34" charset="0"/>
                        <a:buChar char="•"/>
                      </a:pPr>
                      <a:r>
                        <a:rPr lang="en-IN" altLang="en-US" sz="1400" b="1" dirty="0"/>
                        <a:t>Memory utilization-</a:t>
                      </a:r>
                      <a:r>
                        <a:rPr lang="en-IN" altLang="en-US" sz="1400" dirty="0"/>
                        <a:t> Memory consumption of the program will be </a:t>
                      </a:r>
                      <a:r>
                        <a:rPr lang="en-IN" altLang="en-US" sz="1400" dirty="0" err="1"/>
                        <a:t>analyzed</a:t>
                      </a:r>
                      <a:r>
                        <a:rPr lang="en-IN" altLang="en-US" sz="1400" dirty="0"/>
                        <a:t> with both stack and heap memory.</a:t>
                      </a:r>
                      <a:endParaRPr lang="en-IN" altLang="en-US" sz="1400" dirty="0"/>
                    </a:p>
                    <a:p>
                      <a:pPr marL="285750" indent="-285750">
                        <a:buFont typeface="Arial" panose="020B0604020202020204" pitchFamily="34" charset="0"/>
                        <a:buChar char="•"/>
                      </a:pPr>
                      <a:r>
                        <a:rPr lang="en-IN" altLang="en-US" sz="1400" b="1" dirty="0"/>
                        <a:t>Synchronization complexity(race conditions &amp; Deadlock)- </a:t>
                      </a:r>
                      <a:r>
                        <a:rPr lang="en-IN" altLang="en-US" sz="1400" b="0" dirty="0"/>
                        <a:t> Programs will run through </a:t>
                      </a:r>
                      <a:r>
                        <a:rPr lang="en-IN" altLang="en-US" sz="1400" b="0" dirty="0" err="1"/>
                        <a:t>CPAchecker</a:t>
                      </a:r>
                      <a:r>
                        <a:rPr lang="en-IN" altLang="en-US" sz="1400" b="0" dirty="0"/>
                        <a:t> for C++ and inbuilt tools in FreeRTOS and Micropython will be used.</a:t>
                      </a:r>
                      <a:endParaRPr lang="en-IN" altLang="en-US" sz="1400" b="0" dirty="0"/>
                    </a:p>
                  </a:txBody>
                  <a:tcPr/>
                </a:tc>
              </a:tr>
            </a:tbl>
          </a:graphicData>
        </a:graphic>
      </p:graphicFrame>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p:txBody>
          <a:bodyPr/>
          <a:lstStyle/>
          <a:p>
            <a:pPr marL="0" indent="0">
              <a:buNone/>
            </a:pPr>
            <a:r>
              <a:rPr lang="en-IN" altLang="en-US"/>
              <a:t>6. </a:t>
            </a:r>
            <a:r>
              <a:rPr lang="en-US" dirty="0" smtClean="0">
                <a:sym typeface="+mn-ea"/>
              </a:rPr>
              <a:t>To document the report by unifying all the results and outcomes. </a:t>
            </a:r>
            <a:endParaRPr lang="en-US" dirty="0" smtClean="0">
              <a:sym typeface="+mn-ea"/>
            </a:endParaRPr>
          </a:p>
          <a:p>
            <a:pPr marL="0" indent="0">
              <a:buNone/>
            </a:pPr>
            <a:endParaRPr lang="en-IN" altLang="en-US"/>
          </a:p>
          <a:p>
            <a:pPr marL="457200" lvl="1" indent="0">
              <a:buNone/>
            </a:pPr>
            <a:r>
              <a:rPr lang="en-US" sz="2100" dirty="0">
                <a:sym typeface="+mn-ea"/>
              </a:rPr>
              <a:t>6</a:t>
            </a:r>
            <a:r>
              <a:rPr lang="en-US" sz="2100" dirty="0" smtClean="0">
                <a:sym typeface="+mn-ea"/>
              </a:rPr>
              <a:t>.1 A scientific project report as per the university template will be developed.</a:t>
            </a:r>
            <a:endParaRPr lang="en-US" sz="2100" dirty="0" smtClean="0"/>
          </a:p>
          <a:p>
            <a:pPr marL="457200" lvl="1" indent="0">
              <a:buNone/>
            </a:pPr>
            <a:r>
              <a:rPr lang="en-US" sz="2100" dirty="0">
                <a:sym typeface="+mn-ea"/>
              </a:rPr>
              <a:t>6</a:t>
            </a:r>
            <a:r>
              <a:rPr lang="en-US" sz="2100" dirty="0" smtClean="0">
                <a:sym typeface="+mn-ea"/>
              </a:rPr>
              <a:t>.2 </a:t>
            </a:r>
            <a:r>
              <a:rPr lang="en-IN" altLang="en-US" sz="2100" dirty="0" smtClean="0">
                <a:sym typeface="+mn-ea"/>
              </a:rPr>
              <a:t>Examined research on</a:t>
            </a:r>
            <a:r>
              <a:rPr lang="en-US" sz="2100" dirty="0" smtClean="0">
                <a:sym typeface="+mn-ea"/>
              </a:rPr>
              <a:t> </a:t>
            </a:r>
            <a:r>
              <a:rPr lang="en-IN" altLang="en-US" sz="2100" dirty="0" smtClean="0">
                <a:sym typeface="+mn-ea"/>
              </a:rPr>
              <a:t>the working of Python threads and POSIX threads in Concurrent real time application will be presented.</a:t>
            </a:r>
            <a:r>
              <a:rPr lang="en-US" sz="2100" dirty="0" smtClean="0">
                <a:sym typeface="+mn-ea"/>
              </a:rPr>
              <a:t> </a:t>
            </a:r>
            <a:endParaRPr lang="en-GB" dirty="0"/>
          </a:p>
          <a:p>
            <a:pPr marL="0" indent="0">
              <a:buNone/>
            </a:pPr>
            <a:endParaRPr lang="en-IN" alt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Concurrent and Multithreaded program</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pPr marL="0" indent="0">
              <a:buNone/>
            </a:pPr>
            <a:endParaRPr lang="en-IN" altLang="en-US" sz="2800" dirty="0" smtClean="0"/>
          </a:p>
          <a:p>
            <a:r>
              <a:rPr lang="en-IN" altLang="en-US" sz="2800" dirty="0" smtClean="0"/>
              <a:t>Develeopment and performance analysis of Python threads and Posix threads on FreeRTOS platform.</a:t>
            </a:r>
            <a:endParaRPr lang="en-IN" altLang="en-US" sz="2800" dirty="0" smtClean="0"/>
          </a:p>
          <a:p>
            <a:r>
              <a:rPr lang="en-IN" altLang="en-US" sz="2800" dirty="0" smtClean="0"/>
              <a:t>Comparing the performance analysis with the different static and dynamic analysis tools.</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Hardware</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1800" dirty="0" smtClean="0"/>
              <a:t>Higuera-Toledano, T., 2012. About 15 years of Real-Time Java. [online] Madrid 28040, Spain: Universidad Complutense de Madrid.</a:t>
            </a:r>
            <a:endParaRPr lang="en-IN" sz="1800" dirty="0" smtClean="0"/>
          </a:p>
          <a:p>
            <a:pPr algn="just"/>
            <a:r>
              <a:rPr lang="en-IN" sz="1800" dirty="0" smtClean="0"/>
              <a:t>Ray, B., Posnett, D., Devanbu, P. and Filkov, V., 2017. A large-scale study of programming languages and code quality in GitHub. Communications of the ACM, 60(10), pp.91-100.</a:t>
            </a:r>
            <a:endParaRPr lang="en-IN" sz="1800" dirty="0" smtClean="0"/>
          </a:p>
          <a:p>
            <a:pPr algn="just"/>
            <a:r>
              <a:rPr lang="en-IN" sz="1800" dirty="0" smtClean="0"/>
              <a:t>Hammadeh, Zain &amp; Franz, Tobias &amp; Maibaum, Olaf &amp; Gerndt, Andreas &amp; Lüdtke, Daniel. (2019). Event-Driven Multithreading Execution Platform for Real-Time On-Board Software Systems. </a:t>
            </a:r>
            <a:endParaRPr lang="en-IN" sz="1800" dirty="0" smtClean="0"/>
          </a:p>
          <a:p>
            <a:pPr algn="just"/>
            <a:r>
              <a:rPr lang="en-IN" sz="1800" dirty="0" smtClean="0"/>
              <a:t>Oyenike, B., 2012. COMPARATIVE ANALYSIS OF SOME PROGRAMMING LANGUAGES. Transnational Journal of Science and Technology, [online] 2(5), pp.107-118.</a:t>
            </a:r>
            <a:endParaRPr lang="en-IN" sz="1800" dirty="0" smtClean="0"/>
          </a:p>
          <a:p>
            <a:pPr algn="just"/>
            <a:r>
              <a:rPr lang="en-US" sz="1800">
                <a:sym typeface="+mn-ea"/>
              </a:rPr>
              <a:t>Mahmoud</a:t>
            </a:r>
            <a:r>
              <a:rPr lang="en-IN" altLang="en-US" sz="1800">
                <a:sym typeface="+mn-ea"/>
              </a:rPr>
              <a:t>, </a:t>
            </a:r>
            <a:r>
              <a:rPr lang="en-US" sz="1800">
                <a:sym typeface="+mn-ea"/>
              </a:rPr>
              <a:t>A</a:t>
            </a:r>
            <a:r>
              <a:rPr lang="en-IN" altLang="en-US" sz="1800">
                <a:sym typeface="+mn-ea"/>
              </a:rPr>
              <a:t>.</a:t>
            </a:r>
            <a:r>
              <a:rPr lang="en-US" sz="1800">
                <a:sym typeface="+mn-ea"/>
              </a:rPr>
              <a:t>, Rabbah</a:t>
            </a:r>
            <a:r>
              <a:rPr lang="en-IN" altLang="en-US" sz="1800">
                <a:sym typeface="+mn-ea"/>
              </a:rPr>
              <a:t>, </a:t>
            </a:r>
            <a:r>
              <a:rPr lang="en-US" sz="1800">
                <a:sym typeface="+mn-ea"/>
              </a:rPr>
              <a:t>N</a:t>
            </a:r>
            <a:r>
              <a:rPr lang="en-IN" altLang="en-US" sz="1800">
                <a:sym typeface="+mn-ea"/>
              </a:rPr>
              <a:t>.</a:t>
            </a:r>
            <a:r>
              <a:rPr lang="en-US" sz="1800">
                <a:sym typeface="+mn-ea"/>
              </a:rPr>
              <a:t>, Rabbah, B</a:t>
            </a:r>
            <a:r>
              <a:rPr lang="en-IN" altLang="en-US" sz="1800">
                <a:sym typeface="+mn-ea"/>
              </a:rPr>
              <a:t>. and  </a:t>
            </a:r>
            <a:r>
              <a:rPr lang="en-US" sz="1800">
                <a:sym typeface="+mn-ea"/>
              </a:rPr>
              <a:t>Mounir, R</a:t>
            </a:r>
            <a:r>
              <a:rPr lang="en-IN" altLang="en-US" sz="1800">
                <a:sym typeface="+mn-ea"/>
              </a:rPr>
              <a:t>.,</a:t>
            </a:r>
            <a:r>
              <a:rPr lang="en-US" sz="1800">
                <a:sym typeface="+mn-ea"/>
              </a:rPr>
              <a:t> Python in Real Time Application for Mobile Robot (May 16, 2018). Smart Application and Data Analysis for Smart Cities (SADASC'18). </a:t>
            </a:r>
            <a:endParaRPr lang="en-US" sz="1800">
              <a:sym typeface="+mn-ea"/>
            </a:endParaRPr>
          </a:p>
          <a:p>
            <a:pPr algn="just"/>
            <a:r>
              <a:rPr lang="en-IN" sz="1800" dirty="0" smtClean="0"/>
              <a:t>Sreeram, V., Surya, M., Akash, G., Niranjan, R., Sree, B., Shruthi, B. and Mohamed, S., 2018. Realtime Applications with RTMaps and Bluebox 2.0. International Conference of Artificial Intelligence 2018.</a:t>
            </a:r>
            <a:endParaRPr lang="en-IN" sz="1800" dirty="0" smtClean="0"/>
          </a:p>
          <a:p>
            <a:pPr algn="just"/>
            <a:endParaRPr lang="en-IN" sz="1800" dirty="0" smtClean="0"/>
          </a:p>
          <a:p>
            <a:pPr algn="just"/>
            <a:endParaRPr lang="en-IN" sz="1800" dirty="0" smtClean="0"/>
          </a:p>
          <a:p>
            <a:pPr algn="just"/>
            <a:endParaRPr lang="en-US" sz="1800" dirty="0"/>
          </a:p>
          <a:p>
            <a:pPr algn="just"/>
            <a:endParaRPr lang="en-IN" sz="1800" dirty="0"/>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1800" dirty="0" err="1"/>
              <a:t>Nanz</a:t>
            </a:r>
            <a:r>
              <a:rPr lang="en-US" sz="1800" dirty="0"/>
              <a:t>, S., </a:t>
            </a:r>
            <a:r>
              <a:rPr lang="en-US" sz="1800" dirty="0" err="1"/>
              <a:t>Torshizi</a:t>
            </a:r>
            <a:r>
              <a:rPr lang="en-US" sz="1800" dirty="0"/>
              <a:t>, F., </a:t>
            </a:r>
            <a:r>
              <a:rPr lang="en-US" sz="1800" dirty="0" err="1"/>
              <a:t>Pedroni</a:t>
            </a:r>
            <a:r>
              <a:rPr lang="en-US" sz="1800" dirty="0"/>
              <a:t>, m. and Meyer, B., 2013. Design of an empirical study for comparing the usability of concurrent programming languages. Information and </a:t>
            </a:r>
            <a:r>
              <a:rPr lang="en-US" sz="1800" dirty="0" err="1"/>
              <a:t>SoftwareTechnology</a:t>
            </a:r>
            <a:r>
              <a:rPr lang="en-US" sz="1800" dirty="0"/>
              <a:t>, 55, pp.1304-1315.</a:t>
            </a:r>
            <a:endParaRPr lang="en-US" sz="1800" dirty="0"/>
          </a:p>
          <a:p>
            <a:pPr algn="just"/>
            <a:r>
              <a:rPr lang="en-IN" sz="1800" dirty="0" smtClean="0">
                <a:sym typeface="+mn-ea"/>
              </a:rPr>
              <a:t>Nanz, S. and Faria, C., 2015. A Comparative Study of Programming Languages in Rosetta Code. 2015 IEEE/ACM 37th IEEE International Conference on Software, [online] pp.778-788.</a:t>
            </a:r>
            <a:endParaRPr lang="en-IN" sz="1800" dirty="0" smtClean="0">
              <a:sym typeface="+mn-ea"/>
            </a:endParaRPr>
          </a:p>
          <a:p>
            <a:pPr algn="just"/>
            <a:r>
              <a:rPr lang="en-US" sz="1800" dirty="0"/>
              <a:t>Sheikh, Ghazala &amp; Islam, Noman. (2016). A qualitative study of major programming languages: teaching programming languages to computer science students. International Journal of Information and Communication Technology.</a:t>
            </a:r>
            <a:endParaRPr lang="en-US" sz="1800" dirty="0"/>
          </a:p>
          <a:p>
            <a:pPr algn="just"/>
            <a:r>
              <a:rPr lang="en-IN" altLang="en-US" sz="1800" dirty="0"/>
              <a:t>Silvia, D., 2015. </a:t>
            </a:r>
            <a:r>
              <a:rPr lang="en-US" sz="1800" dirty="0"/>
              <a:t>The role of concurrency in an evolutionary view of programming abstractions</a:t>
            </a:r>
            <a:r>
              <a:rPr lang="en-IN" altLang="en-US" sz="1800" dirty="0"/>
              <a:t>. arXiv:1507.07719v1 [cs.PL] 28 Jul 2015</a:t>
            </a:r>
            <a:endParaRPr lang="en-IN" altLang="en-US" sz="1800" dirty="0"/>
          </a:p>
          <a:p>
            <a:pPr algn="just"/>
            <a:r>
              <a:rPr lang="en-IN" altLang="en-US" sz="1800" dirty="0"/>
              <a:t>David, A., Christophe, D., Valerie, P., Fatiha, B., Maxime, B., Luc, Legres., Anne, J., Philippe, B. and Jean, Y., 2014. Automatic Image Quality Assessment in Digital Pathology: From Idea to Implementation. Sorbonne Paris Cité, 75205 Paris Cedex 13, France</a:t>
            </a:r>
            <a:endParaRPr lang="en-IN" altLang="en-US" sz="1800" dirty="0"/>
          </a:p>
          <a:p>
            <a:pPr algn="just"/>
            <a:endParaRPr lang="en-IN" altLang="en-US" sz="1800"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Motivation</a:t>
            </a:r>
            <a:endParaRPr lang="en-IN" altLang="en-US" b="1"/>
          </a:p>
        </p:txBody>
      </p:sp>
      <p:sp>
        <p:nvSpPr>
          <p:cNvPr id="3" name="Content Placeholder 2"/>
          <p:cNvSpPr>
            <a:spLocks noGrp="1"/>
          </p:cNvSpPr>
          <p:nvPr>
            <p:ph idx="1"/>
          </p:nvPr>
        </p:nvSpPr>
        <p:spPr/>
        <p:txBody>
          <a:bodyPr/>
          <a:lstStyle/>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a:t>Real-time applications are very time-critical and deadline-driven which are achieved using real-time threads.</a:t>
            </a:r>
            <a:endParaRPr lang="en-IN" altLang="en-US" sz="2400"/>
          </a:p>
          <a:p>
            <a:pPr marL="514350" indent="-514350" algn="just">
              <a:buAutoNum type="arabicPeriod"/>
            </a:pPr>
            <a:r>
              <a:rPr lang="en-IN" altLang="en-US" sz="2400"/>
              <a:t>Multithreaded programming drives the RTA in and out that in turn motivates the user to use that particular application.</a:t>
            </a:r>
            <a:endParaRPr lang="en-IN" altLang="en-US" sz="240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concurrent and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457200" indent="-457200">
              <a:buFont typeface="+mj-lt"/>
              <a:buAutoNum type="arabicPeriod"/>
            </a:pPr>
            <a:r>
              <a:rPr lang="en-IN" altLang="en-US" sz="2400" dirty="0"/>
              <a:t>Concurrency has been a part of Real-Time Application which is achieved using multithreaded programming.</a:t>
            </a:r>
            <a:endParaRPr lang="en-IN" altLang="en-US" sz="2400" dirty="0"/>
          </a:p>
          <a:p>
            <a:pPr marL="514350" indent="-514350">
              <a:buFont typeface="+mj-lt"/>
              <a:buAutoNum type="arabicPeriod"/>
            </a:pPr>
            <a:r>
              <a:rPr lang="en-IN" altLang="en-US" sz="24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400" dirty="0"/>
          </a:p>
          <a:p>
            <a:pPr marL="514350" indent="-514350">
              <a:buFont typeface="+mj-lt"/>
              <a:buAutoNum type="arabicPeriod"/>
            </a:pPr>
            <a:r>
              <a:rPr lang="en-IN" altLang="en-US" sz="24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400" dirty="0"/>
          </a:p>
          <a:p>
            <a:pPr marL="514350" indent="-514350">
              <a:buFont typeface="+mj-lt"/>
              <a:buAutoNum type="arabicPeriod"/>
            </a:pPr>
            <a:r>
              <a:rPr lang="en-IN" altLang="en-US" sz="2400" dirty="0"/>
              <a:t>Threading allows an application to remain responsive, without the use of a catch all application loop, when doing lengthy operations.</a:t>
            </a:r>
            <a:endParaRPr lang="en-IN" alt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5252"/>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 Large Scale Study of Programming Languages for  Multithreaded programming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and Code Quality from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the 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languages are split into old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738"/>
            <a:ext cx="8915400" cy="1143000"/>
          </a:xfrm>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847090"/>
          <a:ext cx="9785350" cy="5355590"/>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1203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1203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133985" y="991235"/>
          <a:ext cx="9549765" cy="5378450"/>
        </p:xfrm>
        <a:graphic>
          <a:graphicData uri="http://schemas.openxmlformats.org/drawingml/2006/table">
            <a:tbl>
              <a:tblPr firstRow="1" firstCol="1" bandRow="1">
                <a:tableStyleId>{BC89EF96-8CEA-46FF-86C4-4CE0E7609802}</a:tableStyleId>
              </a:tblPr>
              <a:tblGrid>
                <a:gridCol w="390525"/>
                <a:gridCol w="1162685"/>
                <a:gridCol w="1022350"/>
                <a:gridCol w="1102360"/>
                <a:gridCol w="1509395"/>
                <a:gridCol w="4362450"/>
              </a:tblGrid>
              <a:tr h="731520">
                <a:tc>
                  <a:txBody>
                    <a:bodyPr/>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12035">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Python In Real Time Application For Mobile Robot</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Different python distributions like Cpython, micropython, jpython is discussed. Different problems in satisfying real time application are mentioned.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Different solution for Garbage collector and memory management are discussed.</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A suitable architecture was presented to develop a mobile robot parts by using the Node pattern. This work will be reference for all developers that will contribute to COPDAI middleware development process.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34895">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Sreeram Venkitachalam, Surya Kollazhi Manghat, Akash Sunil Gaikwad, Niranjan Ravi, Sree Bala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Shruthi Bhamidi and Mohamed El-Sharkawy</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Focuses on using Python in Real-Time maps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Methodologies used are  using Neural network for taking a look at what kind of Image it is.</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Python component of RTMaps embedded packages is used to develop a neural network and do the classification of the input image.</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python block of RTMaps make a class called RTMaps_python. This can be made to call reactively to an input or periodically.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core function inside the RTMaps_python class act as infinite loop and this is where main program is running.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vehicle detection and Traffic sign classification are the two examples implemented in python.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17002</Words>
  <Application>WPS Presentation</Application>
  <PresentationFormat>A4 Paper (210x297 mm)</PresentationFormat>
  <Paragraphs>686</Paragraphs>
  <Slides>25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Pre-Project Presentation Performance Analysis of concurrent real-time applications Programme: M. Tech in RTES    </vt:lpstr>
      <vt:lpstr>Outline</vt:lpstr>
      <vt:lpstr>Motivation</vt:lpstr>
      <vt:lpstr>What is concurrent and multithreaded program?</vt:lpstr>
      <vt:lpstr>Literature Review</vt:lpstr>
      <vt:lpstr>Literature Review </vt:lpstr>
      <vt:lpstr>Literature Review  </vt:lpstr>
      <vt:lpstr>Literature Review   </vt:lpstr>
      <vt:lpstr>Literature Survey</vt:lpstr>
      <vt:lpstr>Literature Survey</vt:lpstr>
      <vt:lpstr>Research gaps</vt:lpstr>
      <vt:lpstr>Title and Aim   </vt:lpstr>
      <vt:lpstr>Objectives</vt:lpstr>
      <vt:lpstr>Methodology</vt:lpstr>
      <vt:lpstr>Objective 2</vt:lpstr>
      <vt:lpstr>Objective 3</vt:lpstr>
      <vt:lpstr>Objective 4</vt:lpstr>
      <vt:lpstr>Objective 5</vt:lpstr>
      <vt:lpstr>Objective 6</vt:lpstr>
      <vt:lpstr>Expected Outcomes</vt:lpstr>
      <vt:lpstr>Cost Estimation</vt:lpstr>
      <vt:lpstr>Gantt Chart </vt:lpstr>
      <vt:lpstr>References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680</cp:revision>
  <cp:lastPrinted>2016-01-29T07:37:00Z</cp:lastPrinted>
  <dcterms:created xsi:type="dcterms:W3CDTF">2014-10-09T06:35:00Z</dcterms:created>
  <dcterms:modified xsi:type="dcterms:W3CDTF">2020-07-05T12:14:05Z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