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8"/>
  </p:handoutMasterIdLst>
  <p:sldIdLst>
    <p:sldId id="307" r:id="rId3"/>
    <p:sldId id="308" r:id="rId4"/>
    <p:sldId id="309" r:id="rId5"/>
    <p:sldId id="310" r:id="rId6"/>
    <p:sldId id="311" r:id="rId7"/>
    <p:sldId id="312" r:id="rId8"/>
    <p:sldId id="313" r:id="rId9"/>
    <p:sldId id="314" r:id="rId10"/>
    <p:sldId id="325" r:id="rId12"/>
    <p:sldId id="326" r:id="rId13"/>
    <p:sldId id="327" r:id="rId14"/>
    <p:sldId id="328" r:id="rId15"/>
    <p:sldId id="329" r:id="rId16"/>
    <p:sldId id="330" r:id="rId17"/>
    <p:sldId id="340" r:id="rId18"/>
    <p:sldId id="317" r:id="rId19"/>
    <p:sldId id="331" r:id="rId20"/>
    <p:sldId id="332" r:id="rId21"/>
    <p:sldId id="318" r:id="rId22"/>
    <p:sldId id="320" r:id="rId23"/>
    <p:sldId id="321" r:id="rId24"/>
    <p:sldId id="323" r:id="rId25"/>
    <p:sldId id="324" r:id="rId26"/>
    <p:sldId id="322"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arna" initials="S" lastIdx="12" clrIdx="0"/>
  <p:cmAuthor id="2" name="prashanth" initials="p" lastIdx="1" clrIdx="1"/>
  <p:cmAuthor id="3" name="anto" initials="a"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6" autoAdjust="0"/>
    <p:restoredTop sz="94624" autoAdjust="0"/>
  </p:normalViewPr>
  <p:slideViewPr>
    <p:cSldViewPr>
      <p:cViewPr varScale="1">
        <p:scale>
          <a:sx n="69" d="100"/>
          <a:sy n="69" d="100"/>
        </p:scale>
        <p:origin x="-1254" y="-102"/>
      </p:cViewPr>
      <p:guideLst>
        <p:guide orient="horz" pos="2160"/>
        <p:guide pos="30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4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93927" y="1749867"/>
            <a:ext cx="7696200" cy="1828800"/>
          </a:xfrm>
        </p:spPr>
        <p:txBody>
          <a:bodyPr anchor="ctr"/>
          <a:lstStyle/>
          <a:p>
            <a:r>
              <a:rPr lang="en-US" altLang="en-US" sz="3200" b="1" dirty="0" smtClean="0">
                <a:solidFill>
                  <a:srgbClr val="FF0000"/>
                </a:solidFill>
              </a:rPr>
              <a:t>Interim Dissertation Presentation </a:t>
            </a:r>
            <a:br>
              <a:rPr lang="en-US" altLang="en-US" sz="3200" b="1" dirty="0" smtClean="0">
                <a:solidFill>
                  <a:srgbClr val="FF0000"/>
                </a:solidFill>
              </a:rPr>
            </a:br>
            <a:r>
              <a:rPr lang="en-US" altLang="en-US" sz="2800" b="1" dirty="0">
                <a:solidFill>
                  <a:srgbClr val="002060"/>
                </a:solidFill>
              </a:rPr>
              <a:t>Dissertation</a:t>
            </a:r>
            <a:br>
              <a:rPr lang="en-US" altLang="en-US" sz="2800" b="1" dirty="0">
                <a:solidFill>
                  <a:srgbClr val="002060"/>
                </a:solidFill>
              </a:rPr>
            </a:br>
            <a:r>
              <a:rPr lang="en-US" altLang="en-US" sz="2400" b="1" dirty="0">
                <a:solidFill>
                  <a:srgbClr val="002060"/>
                </a:solidFill>
              </a:rPr>
              <a:t> </a:t>
            </a:r>
            <a:r>
              <a:rPr lang="en-US" altLang="en-US" sz="2400" b="1" dirty="0" smtClean="0">
                <a:solidFill>
                  <a:srgbClr val="002060"/>
                </a:solidFill>
              </a:rPr>
              <a:t>FT-</a:t>
            </a:r>
            <a:r>
              <a:rPr lang="en-IN" altLang="en-US" sz="2400" b="1" dirty="0" smtClean="0">
                <a:solidFill>
                  <a:srgbClr val="002060"/>
                </a:solidFill>
              </a:rPr>
              <a:t>18</a:t>
            </a:r>
            <a:r>
              <a:rPr lang="en-US" altLang="en-US" sz="2400" b="1" dirty="0" smtClean="0">
                <a:solidFill>
                  <a:srgbClr val="002060"/>
                </a:solidFill>
              </a:rPr>
              <a:t> </a:t>
            </a:r>
            <a:r>
              <a:rPr lang="en-US" altLang="en-US" sz="2400" b="1" dirty="0" err="1" smtClean="0">
                <a:solidFill>
                  <a:srgbClr val="002060"/>
                </a:solidFill>
              </a:rPr>
              <a:t>M</a:t>
            </a:r>
            <a:r>
              <a:rPr lang="en-IN" altLang="en-US" sz="2400" b="1" dirty="0" err="1" smtClean="0">
                <a:solidFill>
                  <a:srgbClr val="002060"/>
                </a:solidFill>
              </a:rPr>
              <a:t>. T</a:t>
            </a:r>
            <a:r>
              <a:rPr lang="en-US" altLang="en-US" sz="2400" b="1" dirty="0" err="1" smtClean="0">
                <a:solidFill>
                  <a:srgbClr val="002060"/>
                </a:solidFill>
              </a:rPr>
              <a:t>ech</a:t>
            </a:r>
            <a:r>
              <a:rPr lang="en-IN" altLang="en-US" sz="2400" b="1" dirty="0" err="1" smtClean="0">
                <a:solidFill>
                  <a:srgbClr val="002060"/>
                </a:solidFill>
              </a:rPr>
              <a:t>. </a:t>
            </a:r>
            <a:r>
              <a:rPr lang="en-US" altLang="en-US" sz="2400" b="1" dirty="0">
                <a:solidFill>
                  <a:srgbClr val="002060"/>
                </a:solidFill>
              </a:rPr>
              <a:t>-</a:t>
            </a:r>
            <a:r>
              <a:rPr lang="en-US" altLang="en-US" sz="2400" b="1" dirty="0" smtClean="0">
                <a:solidFill>
                  <a:srgbClr val="002060"/>
                </a:solidFill>
              </a:rPr>
              <a:t>RTES</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203835" y="815975"/>
          <a:ext cx="9392920" cy="5609082"/>
        </p:xfrm>
        <a:graphic>
          <a:graphicData uri="http://schemas.openxmlformats.org/drawingml/2006/table">
            <a:tbl>
              <a:tblPr firstRow="1" firstCol="1" bandRow="1">
                <a:tableStyleId>{5C22544A-7EE6-4342-B048-85BDC9FD1C3A}</a:tableStyleId>
              </a:tblPr>
              <a:tblGrid>
                <a:gridCol w="311150"/>
                <a:gridCol w="825500"/>
                <a:gridCol w="497840"/>
                <a:gridCol w="1179195"/>
                <a:gridCol w="1047115"/>
                <a:gridCol w="1959610"/>
                <a:gridCol w="1772920"/>
                <a:gridCol w="743585"/>
                <a:gridCol w="105600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4884420">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 an evolutionary perspective.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dirty="0">
                          <a:latin typeface="Calibri" panose="020F0502020204030204" pitchFamily="34" charset="0"/>
                          <a:ea typeface="Calibri" panose="020F0502020204030204"/>
                          <a:cs typeface="Calibri" panose="020F0502020204030204" pitchFamily="34" charset="0"/>
                          <a:sym typeface="+mn-ea"/>
                        </a:rPr>
                        <a:t>Different models are discussed like,</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pitchFamily="34" charset="0"/>
                          <a:ea typeface="Calibri" panose="020F0502020204030204"/>
                          <a:cs typeface="Calibri" panose="020F0502020204030204" pitchFamily="34" charset="0"/>
                          <a:sym typeface="+mn-ea"/>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4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pitchFamily="34" charset="0"/>
                          <a:ea typeface="Times New Roman" panose="02020603050405020304" pitchFamily="18" charset="0"/>
                          <a:cs typeface="Calibri" panose="020F0502020204030204" pitchFamily="34" charset="0"/>
                        </a:rPr>
                        <a:t>Different programming languages could have been explained with an example which will bring a better understanding.</a:t>
                      </a:r>
                      <a:endParaRPr lang="en-US" sz="14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pitchFamily="34" charset="0"/>
                          <a:ea typeface="Times New Roman" panose="02020603050405020304" pitchFamily="18" charset="0"/>
                          <a:cs typeface="Calibri" panose="020F0502020204030204" pitchFamily="34" charset="0"/>
                        </a:rPr>
                        <a:t>Can add some performance analysis tools</a:t>
                      </a:r>
                      <a:endParaRPr lang="en-US" sz="14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0485" y="815975"/>
          <a:ext cx="9777730" cy="5547360"/>
        </p:xfrm>
        <a:graphic>
          <a:graphicData uri="http://schemas.openxmlformats.org/drawingml/2006/table">
            <a:tbl>
              <a:tblPr firstRow="1" firstCol="1" bandRow="1">
                <a:tableStyleId>{5C22544A-7EE6-4342-B048-85BDC9FD1C3A}</a:tableStyleId>
              </a:tblPr>
              <a:tblGrid>
                <a:gridCol w="239395"/>
                <a:gridCol w="867410"/>
                <a:gridCol w="523240"/>
                <a:gridCol w="1237615"/>
                <a:gridCol w="953770"/>
                <a:gridCol w="1979295"/>
                <a:gridCol w="2033905"/>
                <a:gridCol w="755015"/>
                <a:gridCol w="118808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08860">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6</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2012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0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0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dirty="0">
                          <a:latin typeface="Calibri" panose="020F0502020204030204" pitchFamily="34" charset="0"/>
                          <a:ea typeface="Calibri" panose="020F0502020204030204"/>
                          <a:cs typeface="Calibri" panose="020F0502020204030204" pitchFamily="34" charset="0"/>
                          <a:sym typeface="+mn-ea"/>
                        </a:rPr>
                        <a:t>Programmers can find more errors in an existing program written in SCOOP than in an existing program of the same size written in Java Threads (program debugging).</a:t>
                      </a:r>
                      <a:endParaRPr lang="en-IN" sz="1000" b="0" dirty="0">
                        <a:latin typeface="Calibri" panose="020F0502020204030204" pitchFamily="34" charset="0"/>
                        <a:ea typeface="Calibri" panose="020F0502020204030204"/>
                        <a:cs typeface="Calibri" panose="020F0502020204030204" pitchFamily="34" charset="0"/>
                        <a:sym typeface="+mn-ea"/>
                      </a:endParaRPr>
                    </a:p>
                    <a:p>
                      <a:pPr indent="0" algn="just">
                        <a:lnSpc>
                          <a:spcPct val="115000"/>
                        </a:lnSpc>
                        <a:spcAft>
                          <a:spcPts val="0"/>
                        </a:spcAft>
                        <a:buFont typeface="Arial" panose="020B0604020202020204" pitchFamily="34" charset="0"/>
                        <a:buNone/>
                      </a:pPr>
                      <a:r>
                        <a:rPr lang="en-IN" sz="1000" dirty="0">
                          <a:latin typeface="Calibri" panose="020F0502020204030204" pitchFamily="34" charset="0"/>
                          <a:ea typeface="Calibri" panose="020F0502020204030204"/>
                          <a:cs typeface="Calibri" panose="020F0502020204030204" pitchFamily="34" charset="0"/>
                          <a:sym typeface="+mn-ea"/>
                        </a:rPr>
                        <a:t>Programmers make fewer programming errors when writing programs in SCOOP than when writing programs having the same functionality in Java Threads (program correctness).</a:t>
                      </a:r>
                      <a:endParaRPr lang="en-IN" sz="10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More errors related to concurrency could have been discussed.</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Scalability  and accuracy of the system can be improve by implementing new algorithms for gateway medium</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518410">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7</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2012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0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Oriented program has the smallest running time followed by scientific program then Non-scientific.</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Scientific programming language, PASCAL is faster than FORTRAN but they both have the same memory space requirements.  Lastly, in Non-scientific programming language, BASIC has lesser running time compare to COBOL and it also required less memory space allocation compared to COBOL.</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69850" y="842645"/>
          <a:ext cx="9739630" cy="5384800"/>
        </p:xfrm>
        <a:graphic>
          <a:graphicData uri="http://schemas.openxmlformats.org/drawingml/2006/table">
            <a:tbl>
              <a:tblPr firstRow="1" firstCol="1" bandRow="1">
                <a:tableStyleId>{5C22544A-7EE6-4342-B048-85BDC9FD1C3A}</a:tableStyleId>
              </a:tblPr>
              <a:tblGrid>
                <a:gridCol w="238125"/>
                <a:gridCol w="1146810"/>
                <a:gridCol w="563880"/>
                <a:gridCol w="908050"/>
                <a:gridCol w="1408430"/>
                <a:gridCol w="1513205"/>
                <a:gridCol w="2025650"/>
                <a:gridCol w="752475"/>
                <a:gridCol w="1183005"/>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0886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Python In Real Time Application For Mobile Robot</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Different python distributions like Cpython, micropython, jpython is discussed. Different problems in satisfying real time application are mentioned.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sym typeface="+mn-ea"/>
                        </a:rPr>
                        <a:t>Different solution for Garbage collector and memory management are discussed.</a:t>
                      </a:r>
                      <a:endParaRPr lang="en-IN" sz="1000" b="0" dirty="0">
                        <a:latin typeface="Calibri" panose="020F0502020204030204" pitchFamily="34" charset="0"/>
                        <a:ea typeface="Calibri" panose="020F0502020204030204"/>
                        <a:cs typeface="Calibri" panose="020F0502020204030204" pitchFamily="34" charset="0"/>
                        <a:sym typeface="+mn-ea"/>
                      </a:endParaRPr>
                    </a:p>
                    <a:p>
                      <a:pPr marL="0" marR="0" algn="just">
                        <a:lnSpc>
                          <a:spcPct val="150000"/>
                        </a:lnSpc>
                        <a:spcBef>
                          <a:spcPts val="1200"/>
                        </a:spcBef>
                        <a:spcAft>
                          <a:spcPts val="0"/>
                        </a:spcAft>
                      </a:pP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The major problems are addressed here but the solution for the problem isn’t discussed.</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pitchFamily="34" charset="0"/>
                          <a:ea typeface="Times New Roman" panose="02020603050405020304" pitchFamily="18" charset="0"/>
                          <a:cs typeface="Calibri" panose="020F0502020204030204" pitchFamily="34" charset="0"/>
                        </a:rPr>
                        <a:t>The different types of python could be examined with software development</a:t>
                      </a:r>
                      <a:endParaRPr 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5585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Sreeram Venkitachalam, Surya Kollazhi Manghat, Akash Sunil Gaikwad, Niranjan Ravi, Sree Bala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Shruthi Bhamidi and Mohamed El-Sharkawy</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Focuses on using Python in Real-Time maps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Methodologies used are  using Neural network for taking a look at what kind of Image it is.</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Python component of RTMaps embedded packages is used to develop a neural network and do the classification of the input image.</a:t>
                      </a:r>
                      <a:endParaRPr lang="en-IN" sz="10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pitchFamily="34" charset="0"/>
                          <a:ea typeface="Calibri" panose="020F0502020204030204"/>
                          <a:cs typeface="Calibri" panose="020F0502020204030204" pitchFamily="34" charset="0"/>
                        </a:rPr>
                        <a:t>The python block of RTMaps make a class called RTMaps_python. This can be made to call reactively to an input or periodically.</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core function inside the RTMaps_python class act as infinite loop and this is where main program is running. </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vehicle detection and Traffic sign classification are the two examples implemented in python.</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role about RTmaps in Autonomous cars aren’t discussed.</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0485" y="842645"/>
          <a:ext cx="9765030" cy="5422392"/>
        </p:xfrm>
        <a:graphic>
          <a:graphicData uri="http://schemas.openxmlformats.org/drawingml/2006/table">
            <a:tbl>
              <a:tblPr firstRow="1" firstCol="1" bandRow="1">
                <a:tableStyleId>{5C22544A-7EE6-4342-B048-85BDC9FD1C3A}</a:tableStyleId>
              </a:tblPr>
              <a:tblGrid>
                <a:gridCol w="318135"/>
                <a:gridCol w="1199515"/>
                <a:gridCol w="629920"/>
                <a:gridCol w="822325"/>
                <a:gridCol w="845820"/>
                <a:gridCol w="2588260"/>
                <a:gridCol w="1420495"/>
                <a:gridCol w="754380"/>
                <a:gridCol w="1186180"/>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1203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10</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2014</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Automatic Image Quality Assessment in Digital</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Pathology: From Idea to Implementation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Libraries are being created to assess the automatic image detection using Python and 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pitchFamily="34" charset="0"/>
                          <a:ea typeface="Calibri" panose="020F0502020204030204"/>
                          <a:cs typeface="Calibri" panose="020F0502020204030204" pitchFamily="34" charset="0"/>
                          <a:sym typeface="+mn-ea"/>
                        </a:rPr>
                        <a:t>The developed library ensures that there is automatic image quality assessment.</a:t>
                      </a: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8887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dirty="0" smtClean="0">
                          <a:latin typeface="Calibri" panose="020F0502020204030204" pitchFamily="34" charset="0"/>
                          <a:ea typeface="Calibri" panose="020F0502020204030204"/>
                          <a:cs typeface="Calibri" panose="020F0502020204030204" pitchFamily="34" charset="0"/>
                          <a:sym typeface="+mn-ea"/>
                        </a:rPr>
                        <a:t>Kulkarni Sangam, T. Prasanna, K. Bramaramba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2019</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An IoT based Fire Detection, Precaution &amp; Monitoring System using Raspberry Pi3 &amp; GSM</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sym typeface="+mn-ea"/>
                        </a:rPr>
                        <a:t>Image detection technique is used for fire detection.</a:t>
                      </a: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p>
                      <a:pPr algn="just">
                        <a:spcAft>
                          <a:spcPts val="0"/>
                        </a:spcAft>
                        <a:buNone/>
                      </a:pP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The sensor data values &amp; images always update on webpage. The confirmation of the fire suspecting system to avoid any false alarm. The system will immediately send a message along with the image of the affected spot and location.</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What is the response time of capturing the fire isn’t mentioned.</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system could have been done using RTOS</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83185" y="815975"/>
          <a:ext cx="9619615" cy="5380355"/>
        </p:xfrm>
        <a:graphic>
          <a:graphicData uri="http://schemas.openxmlformats.org/drawingml/2006/table">
            <a:tbl>
              <a:tblPr firstRow="1" firstCol="1" bandRow="1">
                <a:tableStyleId>{5C22544A-7EE6-4342-B048-85BDC9FD1C3A}</a:tableStyleId>
              </a:tblPr>
              <a:tblGrid>
                <a:gridCol w="313055"/>
                <a:gridCol w="663575"/>
                <a:gridCol w="753745"/>
                <a:gridCol w="742950"/>
                <a:gridCol w="967105"/>
                <a:gridCol w="2178050"/>
                <a:gridCol w="1903730"/>
                <a:gridCol w="982345"/>
                <a:gridCol w="1115060"/>
              </a:tblGrid>
              <a:tr h="72009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392680">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12</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smtClean="0">
                          <a:latin typeface="Calibri" panose="020F0502020204030204" pitchFamily="34" charset="0"/>
                          <a:ea typeface="Calibri" panose="020F0502020204030204"/>
                          <a:cs typeface="Calibri" panose="020F0502020204030204" pitchFamily="34" charset="0"/>
                          <a:sym typeface="+mn-ea"/>
                        </a:rPr>
                        <a:t>Luca de Oliveira Turci</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2017</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Real-Time Operating System FreeRTOS Application for Fire Alarm Project in Reduced Scale.</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000" dirty="0">
                          <a:effectLst/>
                          <a:latin typeface="Calibri" panose="020F0502020204030204" pitchFamily="34" charset="0"/>
                          <a:ea typeface="Times New Roman" panose="02020603050405020304"/>
                          <a:cs typeface="Calibri" panose="020F0502020204030204" pitchFamily="34" charset="0"/>
                        </a:rPr>
                        <a:t>An RTOS is used for implementing Fire Alarm project. Different sensors are used to sense the fire and smoke.</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000" b="0" dirty="0">
                          <a:latin typeface="Calibri" panose="020F0502020204030204" pitchFamily="34" charset="0"/>
                          <a:ea typeface="Calibri" panose="020F0502020204030204"/>
                          <a:cs typeface="Calibri" panose="020F0502020204030204" pitchFamily="34" charset="0"/>
                        </a:rPr>
                        <a:t>Different sensors are used to detect smoke and flam like MQ-2 and YS17. The sensors and actuators are given as FreeRTOS tasks. In the present project, the performance of the FreeRTOS kernel using Arduino Nano board was analyzed together with external equipments (oscilloscope and function generator) and some practical methods through several parameters.</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pitchFamily="34" charset="0"/>
                          <a:ea typeface="Calibri" panose="020F0502020204030204"/>
                          <a:cs typeface="Calibri" panose="020F0502020204030204" pitchFamily="34" charset="0"/>
                          <a:sym typeface="+mn-ea"/>
                        </a:rPr>
                        <a:t>Considering the circumstances of the experiments, it is possible to conclude that the FreeRTOS kernel really presented determinism and reliability. Jitter was estaminated around 25us considering within the criteria that defines a hard real-time system as a system which has a jitter no higher than 100μs in tasks that has cycles of up to 10ms.</a:t>
                      </a:r>
                      <a:endParaRPr lang="en-IN" sz="1000" dirty="0">
                        <a:effectLst/>
                        <a:latin typeface="Calibri" panose="020F0502020204030204" pitchFamily="34" charset="0"/>
                        <a:ea typeface="Calibri" panose="020F0502020204030204"/>
                        <a:cs typeface="Calibri" panose="020F0502020204030204" pitchFamily="3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Could have used temperature sensor to make the 100% presence confirmation of the Fire.</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267585">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13</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pitchFamily="34" charset="0"/>
                          <a:ea typeface="Calibri" panose="020F0502020204030204"/>
                          <a:cs typeface="Calibri" panose="020F0502020204030204" pitchFamily="34" charset="0"/>
                          <a:sym typeface="+mn-ea"/>
                        </a:rPr>
                        <a:t>Saifudaullah Bin Bahrudin,  Rosni Abu Kassim</a:t>
                      </a:r>
                      <a:endParaRPr lang="en-IN" sz="10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2013</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Development of Fire Alarm System using Raspberry Pi and Arduino Uno</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000" dirty="0">
                          <a:effectLst/>
                          <a:latin typeface="Calibri" panose="020F0502020204030204" pitchFamily="34" charset="0"/>
                          <a:ea typeface="Times New Roman" panose="02020603050405020304"/>
                          <a:cs typeface="Calibri" panose="020F0502020204030204" pitchFamily="34" charset="0"/>
                        </a:rPr>
                        <a:t>The techniques of Image detection and alerting using SMS is used.</a:t>
                      </a:r>
                      <a:endParaRPr lang="en-IN" altLang="en-GB" sz="10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pitchFamily="34" charset="0"/>
                          <a:ea typeface="Calibri" panose="020F0502020204030204"/>
                          <a:cs typeface="Calibri" panose="020F0502020204030204" pitchFamily="3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a:t>
                      </a:r>
                      <a:endParaRPr lang="en-IN" sz="10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pitchFamily="34" charset="0"/>
                          <a:ea typeface="Times New Roman" panose="02020603050405020304" pitchFamily="18" charset="0"/>
                          <a:cs typeface="Calibri" panose="020F0502020204030204" pitchFamily="34" charset="0"/>
                        </a:rPr>
                        <a:t>When the presence of smoke is detected, the system will display an image of the room state in a webpage and send an SMS FireFighter. The advantage of using this system is it will reduce the possibility of false alert reported to the Firefighter.</a:t>
                      </a:r>
                      <a:endParaRPr lang="en-US"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presence of fire can actually burn the camera as well. Not sure how can a camera stay for a long time when there is fire.</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pitchFamily="34" charset="0"/>
                          <a:ea typeface="Times New Roman" panose="02020603050405020304" pitchFamily="18" charset="0"/>
                          <a:cs typeface="Calibri" panose="020F0502020204030204" pitchFamily="34" charset="0"/>
                        </a:rPr>
                        <a:t>The system could have been implemented using RTOS</a:t>
                      </a:r>
                      <a:endParaRPr lang="en-IN" altLang="en-US" sz="100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Fire detectionand Alarm system Block Diagram</a:t>
            </a:r>
            <a:endParaRPr lang="en-IN" altLang="en-US"/>
          </a:p>
        </p:txBody>
      </p:sp>
      <p:pic>
        <p:nvPicPr>
          <p:cNvPr id="4" name="Content Placeholder 3" descr="low level Fire control system"/>
          <p:cNvPicPr>
            <a:picLocks noChangeAspect="1"/>
          </p:cNvPicPr>
          <p:nvPr>
            <p:ph idx="1"/>
          </p:nvPr>
        </p:nvPicPr>
        <p:blipFill>
          <a:blip r:embed="rId1"/>
          <a:stretch>
            <a:fillRect/>
          </a:stretch>
        </p:blipFill>
        <p:spPr>
          <a:xfrm>
            <a:off x="1818640" y="1762760"/>
            <a:ext cx="6267450" cy="4200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4" y="152400"/>
            <a:ext cx="9906000" cy="648072"/>
          </a:xfrm>
        </p:spPr>
        <p:txBody>
          <a:bodyPr/>
          <a:lstStyle/>
          <a:p>
            <a:r>
              <a:rPr lang="en-US" sz="3200" b="1" dirty="0">
                <a:solidFill>
                  <a:srgbClr val="FF0000"/>
                </a:solidFill>
              </a:rPr>
              <a:t>Summary of the Dissertation Work Progress</a:t>
            </a:r>
            <a:endParaRPr lang="en-US" sz="3200" b="1" dirty="0">
              <a:solidFill>
                <a:srgbClr val="FF0000"/>
              </a:solidFill>
            </a:endParaRPr>
          </a:p>
        </p:txBody>
      </p:sp>
      <p:graphicFrame>
        <p:nvGraphicFramePr>
          <p:cNvPr id="5" name="Content Placeholder 4"/>
          <p:cNvGraphicFramePr>
            <a:graphicFrameLocks noGrp="1"/>
          </p:cNvGraphicFramePr>
          <p:nvPr>
            <p:ph idx="1"/>
          </p:nvPr>
        </p:nvGraphicFramePr>
        <p:xfrm>
          <a:off x="23495" y="890270"/>
          <a:ext cx="9754235" cy="5526405"/>
        </p:xfrm>
        <a:graphic>
          <a:graphicData uri="http://schemas.openxmlformats.org/drawingml/2006/table">
            <a:tbl>
              <a:tblPr firstRow="1" bandRow="1">
                <a:tableStyleId>{5C22544A-7EE6-4342-B048-85BDC9FD1C3A}</a:tableStyleId>
              </a:tblPr>
              <a:tblGrid>
                <a:gridCol w="1003935"/>
                <a:gridCol w="3533775"/>
                <a:gridCol w="2788920"/>
                <a:gridCol w="2427605"/>
              </a:tblGrid>
              <a:tr h="1164574">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370089">
                <a:tc>
                  <a:txBody>
                    <a:bodyPr/>
                    <a:lstStyle/>
                    <a:p>
                      <a:r>
                        <a:rPr lang="en-GB" dirty="0" smtClean="0"/>
                        <a:t>1</a:t>
                      </a:r>
                      <a:endParaRPr lang="en-GB" dirty="0"/>
                    </a:p>
                  </a:txBody>
                  <a:tcPr/>
                </a:tc>
                <a:tc>
                  <a:txBody>
                    <a:bodyPr/>
                    <a:lstStyle/>
                    <a:p>
                      <a:r>
                        <a:rPr lang="en-IN" altLang="en-GB" dirty="0"/>
                        <a:t>Literature Survey on multithreaded programming on RTA, real- time capabilities of Python and POSIX threads and performance parameter metrics. </a:t>
                      </a:r>
                      <a:endParaRPr lang="en-IN" altLang="en-GB" dirty="0"/>
                    </a:p>
                  </a:txBody>
                  <a:tcPr/>
                </a:tc>
                <a:tc>
                  <a:txBody>
                    <a:bodyPr/>
                    <a:lstStyle/>
                    <a:p>
                      <a:r>
                        <a:rPr lang="en-GB" dirty="0"/>
                        <a:t>Literature review of previous work using books, journals and videos</a:t>
                      </a:r>
                      <a:endParaRPr lang="en-GB" dirty="0"/>
                    </a:p>
                  </a:txBody>
                  <a:tcPr/>
                </a:tc>
                <a:tc>
                  <a:txBody>
                    <a:bodyPr/>
                    <a:lstStyle/>
                    <a:p>
                      <a:r>
                        <a:rPr lang="en-IN" altLang="en-GB" dirty="0"/>
                        <a:t>Completed</a:t>
                      </a:r>
                      <a:endParaRPr lang="en-IN" altLang="en-GB" dirty="0"/>
                    </a:p>
                  </a:txBody>
                  <a:tcPr/>
                </a:tc>
              </a:tr>
              <a:tr h="1188720">
                <a:tc>
                  <a:txBody>
                    <a:bodyPr/>
                    <a:lstStyle/>
                    <a:p>
                      <a:r>
                        <a:rPr lang="en-GB" dirty="0" smtClean="0"/>
                        <a:t>2</a:t>
                      </a:r>
                      <a:endParaRPr lang="en-GB" dirty="0"/>
                    </a:p>
                  </a:txBody>
                  <a:tcPr/>
                </a:tc>
                <a:tc>
                  <a:txBody>
                    <a:bodyPr/>
                    <a:lstStyle/>
                    <a:p>
                      <a:r>
                        <a:rPr lang="en-GB" dirty="0"/>
                        <a:t>To analyze different languages and the compatibility for the Microcontroller based on literature survey.</a:t>
                      </a:r>
                      <a:endParaRPr lang="en-GB" dirty="0"/>
                    </a:p>
                  </a:txBody>
                  <a:tcPr/>
                </a:tc>
                <a:tc>
                  <a:txBody>
                    <a:bodyPr/>
                    <a:lstStyle/>
                    <a:p>
                      <a:r>
                        <a:rPr lang="en-GB" dirty="0"/>
                        <a:t>Based on the languages and microcontroller compatibility the decision is made.</a:t>
                      </a:r>
                      <a:endParaRPr lang="en-GB" dirty="0"/>
                    </a:p>
                  </a:txBody>
                  <a:tcPr/>
                </a:tc>
                <a:tc>
                  <a:txBody>
                    <a:bodyPr/>
                    <a:lstStyle/>
                    <a:p>
                      <a:r>
                        <a:rPr lang="en-IN" altLang="en-GB" dirty="0"/>
                        <a:t>Completed</a:t>
                      </a:r>
                      <a:endParaRPr lang="en-IN" altLang="en-GB" dirty="0"/>
                    </a:p>
                  </a:txBody>
                  <a:tcPr/>
                </a:tc>
              </a:tr>
              <a:tr h="1686263">
                <a:tc>
                  <a:txBody>
                    <a:bodyPr/>
                    <a:lstStyle/>
                    <a:p>
                      <a:r>
                        <a:rPr lang="en-GB" dirty="0" smtClean="0"/>
                        <a:t>3</a:t>
                      </a:r>
                      <a:endParaRPr lang="en-GB" dirty="0"/>
                    </a:p>
                  </a:txBody>
                  <a:tcPr/>
                </a:tc>
                <a:tc>
                  <a:txBody>
                    <a:bodyPr/>
                    <a:lstStyle/>
                    <a:p>
                      <a:r>
                        <a:rPr lang="en-GB" dirty="0"/>
                        <a:t>To arrive at the application,  requirements, identify the parameters to be employed and design specifications for Fire Alarm system based on literature survey</a:t>
                      </a:r>
                      <a:endParaRPr lang="en-GB" dirty="0"/>
                    </a:p>
                  </a:txBody>
                  <a:tcPr/>
                </a:tc>
                <a:tc>
                  <a:txBody>
                    <a:bodyPr/>
                    <a:lstStyle/>
                    <a:p>
                      <a:r>
                        <a:rPr lang="en-GB" dirty="0"/>
                        <a:t>Based on the application and literature review design and functional specification is been arrived.</a:t>
                      </a:r>
                      <a:endParaRPr lang="en-GB" dirty="0"/>
                    </a:p>
                  </a:txBody>
                  <a:tcPr/>
                </a:tc>
                <a:tc>
                  <a:txBody>
                    <a:bodyPr/>
                    <a:lstStyle/>
                    <a:p>
                      <a:r>
                        <a:rPr lang="en-IN" altLang="en-GB" dirty="0"/>
                        <a:t>Completed</a:t>
                      </a:r>
                      <a:endParaRPr lang="en-IN" altLang="en-GB"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Summary of the Dissertation Work Progress</a:t>
            </a:r>
            <a:br>
              <a:rPr lang="en-US" b="1" dirty="0">
                <a:solidFill>
                  <a:srgbClr val="FF0000"/>
                </a:solidFill>
              </a:rPr>
            </a:br>
            <a:endParaRPr lang="en-US"/>
          </a:p>
        </p:txBody>
      </p:sp>
      <p:graphicFrame>
        <p:nvGraphicFramePr>
          <p:cNvPr id="5" name="Content Placeholder 4"/>
          <p:cNvGraphicFramePr>
            <a:graphicFrameLocks noGrp="1"/>
          </p:cNvGraphicFramePr>
          <p:nvPr>
            <p:ph idx="1"/>
          </p:nvPr>
        </p:nvGraphicFramePr>
        <p:xfrm>
          <a:off x="495300" y="922656"/>
          <a:ext cx="8915400" cy="5433792"/>
        </p:xfrm>
        <a:graphic>
          <a:graphicData uri="http://schemas.openxmlformats.org/drawingml/2006/table">
            <a:tbl>
              <a:tblPr firstRow="1" bandRow="1">
                <a:tableStyleId>{5C22544A-7EE6-4342-B048-85BDC9FD1C3A}</a:tableStyleId>
              </a:tblPr>
              <a:tblGrid>
                <a:gridCol w="917575"/>
                <a:gridCol w="3229610"/>
                <a:gridCol w="2549525"/>
                <a:gridCol w="2218690"/>
              </a:tblGrid>
              <a:tr h="1164574">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370089">
                <a:tc>
                  <a:txBody>
                    <a:bodyPr/>
                    <a:lstStyle/>
                    <a:p>
                      <a:r>
                        <a:rPr lang="en-IN" altLang="en-GB" dirty="0"/>
                        <a:t>4</a:t>
                      </a:r>
                      <a:endParaRPr lang="en-IN" altLang="en-GB" dirty="0"/>
                    </a:p>
                  </a:txBody>
                  <a:tcPr/>
                </a:tc>
                <a:tc>
                  <a:txBody>
                    <a:bodyPr/>
                    <a:lstStyle/>
                    <a:p>
                      <a:r>
                        <a:rPr lang="en-IN" altLang="en-GB" dirty="0"/>
                        <a:t>To design the Fire Detection and Alarm system based on the requirements and specifications </a:t>
                      </a:r>
                      <a:endParaRPr lang="en-IN" altLang="en-GB" dirty="0"/>
                    </a:p>
                  </a:txBody>
                  <a:tcPr/>
                </a:tc>
                <a:tc>
                  <a:txBody>
                    <a:bodyPr/>
                    <a:lstStyle/>
                    <a:p>
                      <a:r>
                        <a:rPr lang="en-GB" dirty="0"/>
                        <a:t>Based on the requirements and specifications</a:t>
                      </a:r>
                      <a:endParaRPr lang="en-GB" dirty="0"/>
                    </a:p>
                  </a:txBody>
                  <a:tcPr/>
                </a:tc>
                <a:tc>
                  <a:txBody>
                    <a:bodyPr/>
                    <a:lstStyle/>
                    <a:p>
                      <a:r>
                        <a:rPr lang="en-IN" altLang="en-GB" dirty="0"/>
                        <a:t>Completed</a:t>
                      </a:r>
                      <a:endParaRPr lang="en-IN" altLang="en-GB" dirty="0"/>
                    </a:p>
                  </a:txBody>
                  <a:tcPr/>
                </a:tc>
              </a:tr>
              <a:tr h="1053914">
                <a:tc>
                  <a:txBody>
                    <a:bodyPr/>
                    <a:lstStyle/>
                    <a:p>
                      <a:r>
                        <a:rPr lang="en-IN" altLang="en-GB" dirty="0"/>
                        <a:t>5</a:t>
                      </a:r>
                      <a:endParaRPr lang="en-IN" altLang="en-GB" dirty="0"/>
                    </a:p>
                  </a:txBody>
                  <a:tcPr/>
                </a:tc>
                <a:tc>
                  <a:txBody>
                    <a:bodyPr/>
                    <a:lstStyle/>
                    <a:p>
                      <a:r>
                        <a:rPr lang="en-GB" dirty="0"/>
                        <a:t>To integrate the sensors and actuators to the microcontroller and test for the functionality. </a:t>
                      </a:r>
                      <a:endParaRPr lang="en-GB" dirty="0"/>
                    </a:p>
                  </a:txBody>
                  <a:tcPr/>
                </a:tc>
                <a:tc>
                  <a:txBody>
                    <a:bodyPr/>
                    <a:lstStyle/>
                    <a:p>
                      <a:r>
                        <a:rPr lang="en-GB" dirty="0"/>
                        <a:t>Integration of system for developed suitable test cases which can be used to perform testing</a:t>
                      </a:r>
                      <a:endParaRPr lang="en-GB" dirty="0"/>
                    </a:p>
                  </a:txBody>
                  <a:tcPr/>
                </a:tc>
                <a:tc>
                  <a:txBody>
                    <a:bodyPr/>
                    <a:lstStyle/>
                    <a:p>
                      <a:r>
                        <a:rPr lang="en-IN" altLang="en-GB" dirty="0"/>
                        <a:t>Ongoing</a:t>
                      </a:r>
                      <a:endParaRPr lang="en-IN" altLang="en-GB" dirty="0"/>
                    </a:p>
                  </a:txBody>
                  <a:tcPr/>
                </a:tc>
              </a:tr>
              <a:tr h="1686263">
                <a:tc>
                  <a:txBody>
                    <a:bodyPr/>
                    <a:lstStyle/>
                    <a:p>
                      <a:r>
                        <a:rPr lang="en-IN" altLang="en-GB" dirty="0"/>
                        <a:t>6</a:t>
                      </a:r>
                      <a:endParaRPr lang="en-IN" altLang="en-GB" dirty="0"/>
                    </a:p>
                  </a:txBody>
                  <a:tcPr/>
                </a:tc>
                <a:tc>
                  <a:txBody>
                    <a:bodyPr/>
                    <a:lstStyle/>
                    <a:p>
                      <a:r>
                        <a:rPr lang="en-GB" dirty="0"/>
                        <a:t>To develop the sequential code in both C++ and Micropython.</a:t>
                      </a:r>
                      <a:endParaRPr lang="en-GB" dirty="0"/>
                    </a:p>
                  </a:txBody>
                  <a:tcPr/>
                </a:tc>
                <a:tc>
                  <a:txBody>
                    <a:bodyPr/>
                    <a:lstStyle/>
                    <a:p>
                      <a:r>
                        <a:rPr lang="en-GB" dirty="0"/>
                        <a:t>C++ coding is done in Arduino IDE and Micropython in Visual Studio Code.</a:t>
                      </a:r>
                      <a:endParaRPr lang="en-GB" dirty="0"/>
                    </a:p>
                  </a:txBody>
                  <a:tcPr/>
                </a:tc>
                <a:tc>
                  <a:txBody>
                    <a:bodyPr/>
                    <a:lstStyle/>
                    <a:p>
                      <a:r>
                        <a:rPr lang="en-IN" altLang="en-GB" dirty="0"/>
                        <a:t>Ongoing</a:t>
                      </a:r>
                      <a:endParaRPr lang="en-IN" altLang="en-GB"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Summary of the Dissertation Work Progress</a:t>
            </a:r>
            <a:endParaRPr lang="en-US" sz="3200"/>
          </a:p>
        </p:txBody>
      </p:sp>
      <p:graphicFrame>
        <p:nvGraphicFramePr>
          <p:cNvPr id="5" name="Content Placeholder 4"/>
          <p:cNvGraphicFramePr>
            <a:graphicFrameLocks noGrp="1"/>
          </p:cNvGraphicFramePr>
          <p:nvPr>
            <p:ph idx="1"/>
          </p:nvPr>
        </p:nvGraphicFramePr>
        <p:xfrm>
          <a:off x="59055" y="922020"/>
          <a:ext cx="9723120" cy="5318125"/>
        </p:xfrm>
        <a:graphic>
          <a:graphicData uri="http://schemas.openxmlformats.org/drawingml/2006/table">
            <a:tbl>
              <a:tblPr firstRow="1" bandRow="1">
                <a:tableStyleId>{5C22544A-7EE6-4342-B048-85BDC9FD1C3A}</a:tableStyleId>
              </a:tblPr>
              <a:tblGrid>
                <a:gridCol w="1000760"/>
                <a:gridCol w="3140710"/>
                <a:gridCol w="3161665"/>
                <a:gridCol w="2419985"/>
              </a:tblGrid>
              <a:tr h="1188720">
                <a:tc>
                  <a:txBody>
                    <a:bodyPr/>
                    <a:lstStyle/>
                    <a:p>
                      <a:r>
                        <a:rPr lang="en-GB" dirty="0" smtClean="0"/>
                        <a:t>Objective No.</a:t>
                      </a:r>
                      <a:endParaRPr lang="en-GB" dirty="0"/>
                    </a:p>
                  </a:txBody>
                  <a:tcPr/>
                </a:tc>
                <a:tc>
                  <a:txBody>
                    <a:bodyPr/>
                    <a:lstStyle/>
                    <a:p>
                      <a:r>
                        <a:rPr lang="en-GB" dirty="0" smtClean="0"/>
                        <a:t>Statement of the Objective</a:t>
                      </a:r>
                      <a:endParaRPr lang="en-GB" dirty="0"/>
                    </a:p>
                  </a:txBody>
                  <a:tcPr/>
                </a:tc>
                <a:tc>
                  <a:txBody>
                    <a:bodyPr/>
                    <a:lstStyle/>
                    <a:p>
                      <a:r>
                        <a:rPr lang="en-GB" dirty="0" smtClean="0"/>
                        <a:t>Method/ Methodology</a:t>
                      </a:r>
                      <a:endParaRPr lang="en-GB" dirty="0"/>
                    </a:p>
                  </a:txBody>
                  <a:tcPr/>
                </a:tc>
                <a:tc>
                  <a:txBody>
                    <a:bodyPr/>
                    <a:lstStyle/>
                    <a:p>
                      <a:r>
                        <a:rPr lang="en-GB" dirty="0" smtClean="0"/>
                        <a:t>Status </a:t>
                      </a:r>
                      <a:endParaRPr lang="en-GB" dirty="0" smtClean="0"/>
                    </a:p>
                    <a:p>
                      <a:r>
                        <a:rPr lang="en-GB" dirty="0" smtClean="0"/>
                        <a:t>( Completed/ </a:t>
                      </a:r>
                      <a:r>
                        <a:rPr lang="en-GB" baseline="0" dirty="0" smtClean="0"/>
                        <a:t>On-going/yet to commence)</a:t>
                      </a:r>
                      <a:endParaRPr lang="en-GB" dirty="0"/>
                    </a:p>
                  </a:txBody>
                  <a:tcPr/>
                </a:tc>
              </a:tr>
              <a:tr h="1463040">
                <a:tc>
                  <a:txBody>
                    <a:bodyPr/>
                    <a:lstStyle/>
                    <a:p>
                      <a:r>
                        <a:rPr lang="en-IN" altLang="en-GB" dirty="0"/>
                        <a:t>7</a:t>
                      </a:r>
                      <a:endParaRPr lang="en-IN" altLang="en-GB" dirty="0"/>
                    </a:p>
                  </a:txBody>
                  <a:tcPr/>
                </a:tc>
                <a:tc>
                  <a:txBody>
                    <a:bodyPr/>
                    <a:lstStyle/>
                    <a:p>
                      <a:r>
                        <a:rPr lang="en-IN" altLang="en-GB" dirty="0"/>
                        <a:t>To develop the multithreaded programming in both C++ and Micropython.</a:t>
                      </a:r>
                      <a:endParaRPr lang="en-IN" altLang="en-GB" dirty="0"/>
                    </a:p>
                  </a:txBody>
                  <a:tcPr/>
                </a:tc>
                <a:tc>
                  <a:txBody>
                    <a:bodyPr/>
                    <a:lstStyle/>
                    <a:p>
                      <a:r>
                        <a:rPr lang="en-GB" dirty="0"/>
                        <a:t>FreeRTOS is used to implement both C++ and Micropython. Additionally for micropython import_thread library is used to add preemptive scheduling.</a:t>
                      </a:r>
                      <a:endParaRPr lang="en-GB" dirty="0"/>
                    </a:p>
                  </a:txBody>
                  <a:tcPr/>
                </a:tc>
                <a:tc>
                  <a:txBody>
                    <a:bodyPr/>
                    <a:lstStyle/>
                    <a:p>
                      <a:r>
                        <a:rPr lang="en-IN" altLang="en-GB" dirty="0"/>
                        <a:t>On-going</a:t>
                      </a:r>
                      <a:endParaRPr lang="en-IN" altLang="en-GB" dirty="0"/>
                    </a:p>
                  </a:txBody>
                  <a:tcPr/>
                </a:tc>
              </a:tr>
              <a:tr h="1188720">
                <a:tc>
                  <a:txBody>
                    <a:bodyPr/>
                    <a:lstStyle/>
                    <a:p>
                      <a:r>
                        <a:rPr lang="en-IN" altLang="en-GB" dirty="0"/>
                        <a:t>8</a:t>
                      </a:r>
                      <a:endParaRPr lang="en-IN" altLang="en-GB" dirty="0"/>
                    </a:p>
                  </a:txBody>
                  <a:tcPr/>
                </a:tc>
                <a:tc>
                  <a:txBody>
                    <a:bodyPr/>
                    <a:lstStyle/>
                    <a:p>
                      <a:r>
                        <a:rPr lang="en-GB" dirty="0"/>
                        <a:t>To compare both sequential and multithreaded programming in both C++ and Micropython individually.</a:t>
                      </a:r>
                      <a:endParaRPr lang="en-GB" dirty="0"/>
                    </a:p>
                  </a:txBody>
                  <a:tcPr/>
                </a:tc>
                <a:tc>
                  <a:txBody>
                    <a:bodyPr/>
                    <a:lstStyle/>
                    <a:p>
                      <a:r>
                        <a:rPr lang="en-GB" dirty="0"/>
                        <a:t>Analyzed based on execution time. </a:t>
                      </a:r>
                      <a:endParaRPr lang="en-GB" dirty="0"/>
                    </a:p>
                  </a:txBody>
                  <a:tcPr/>
                </a:tc>
                <a:tc>
                  <a:txBody>
                    <a:bodyPr/>
                    <a:lstStyle/>
                    <a:p>
                      <a:r>
                        <a:rPr lang="en-IN" altLang="en-GB" dirty="0"/>
                        <a:t>yet to commence </a:t>
                      </a:r>
                      <a:endParaRPr lang="en-IN" altLang="en-GB" dirty="0"/>
                    </a:p>
                  </a:txBody>
                  <a:tcPr/>
                </a:tc>
              </a:tr>
              <a:tr h="1477645">
                <a:tc>
                  <a:txBody>
                    <a:bodyPr/>
                    <a:lstStyle/>
                    <a:p>
                      <a:r>
                        <a:rPr lang="en-IN" altLang="en-GB" dirty="0"/>
                        <a:t>9</a:t>
                      </a:r>
                      <a:endParaRPr lang="en-IN" altLang="en-GB" dirty="0"/>
                    </a:p>
                  </a:txBody>
                  <a:tcPr/>
                </a:tc>
                <a:tc>
                  <a:txBody>
                    <a:bodyPr/>
                    <a:lstStyle/>
                    <a:p>
                      <a:r>
                        <a:rPr lang="en-GB" dirty="0"/>
                        <a:t>To analyze the performance of the multithreaded program based on different parameters in both C++ and Micropython.</a:t>
                      </a:r>
                      <a:endParaRPr lang="en-GB" dirty="0"/>
                    </a:p>
                  </a:txBody>
                  <a:tcPr/>
                </a:tc>
                <a:tc>
                  <a:txBody>
                    <a:bodyPr/>
                    <a:lstStyle/>
                    <a:p>
                      <a:r>
                        <a:rPr lang="en-GB" dirty="0"/>
                        <a:t>Based on data collected and result of developed system analysis to be performed using tools and outcomes to be analyzed.</a:t>
                      </a:r>
                      <a:endParaRPr lang="en-GB" dirty="0"/>
                    </a:p>
                  </a:txBody>
                  <a:tcPr/>
                </a:tc>
                <a:tc>
                  <a:txBody>
                    <a:bodyPr/>
                    <a:lstStyle/>
                    <a:p>
                      <a:r>
                        <a:rPr lang="en-IN" altLang="en-GB" dirty="0"/>
                        <a:t>yet to commence</a:t>
                      </a:r>
                      <a:endParaRPr lang="en-IN" altLang="en-GB"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9410700" cy="634082"/>
          </a:xfrm>
        </p:spPr>
        <p:txBody>
          <a:bodyPr/>
          <a:lstStyle/>
          <a:p>
            <a:r>
              <a:rPr lang="en-GB" sz="3200" b="1" dirty="0">
                <a:solidFill>
                  <a:srgbClr val="FF0000"/>
                </a:solidFill>
              </a:rPr>
              <a:t>Progress Report of Dissertation Work</a:t>
            </a:r>
            <a:endParaRPr lang="en-GB" sz="3200" b="1" dirty="0">
              <a:solidFill>
                <a:srgbClr val="FF0000"/>
              </a:solidFill>
            </a:endParaRPr>
          </a:p>
        </p:txBody>
      </p:sp>
      <p:graphicFrame>
        <p:nvGraphicFramePr>
          <p:cNvPr id="5" name="Content Placeholder 3"/>
          <p:cNvGraphicFramePr>
            <a:graphicFrameLocks noGrp="1"/>
          </p:cNvGraphicFramePr>
          <p:nvPr>
            <p:ph idx="1"/>
          </p:nvPr>
        </p:nvGraphicFramePr>
        <p:xfrm>
          <a:off x="131445" y="909320"/>
          <a:ext cx="9682480" cy="5242560"/>
        </p:xfrm>
        <a:graphic>
          <a:graphicData uri="http://schemas.openxmlformats.org/drawingml/2006/table">
            <a:tbl>
              <a:tblPr firstRow="1" bandRow="1">
                <a:tableStyleId>{5C22544A-7EE6-4342-B048-85BDC9FD1C3A}</a:tableStyleId>
              </a:tblPr>
              <a:tblGrid>
                <a:gridCol w="3352165"/>
                <a:gridCol w="6330315"/>
              </a:tblGrid>
              <a:tr h="570230">
                <a:tc>
                  <a:txBody>
                    <a:bodyPr/>
                    <a:lstStyle/>
                    <a:p>
                      <a:r>
                        <a:rPr lang="en-GB" sz="2400" dirty="0" smtClean="0"/>
                        <a:t>Objective</a:t>
                      </a:r>
                      <a:endParaRPr lang="en-GB" sz="2400" dirty="0"/>
                    </a:p>
                  </a:txBody>
                  <a:tcPr/>
                </a:tc>
                <a:tc>
                  <a:txBody>
                    <a:bodyPr/>
                    <a:lstStyle/>
                    <a:p>
                      <a:r>
                        <a:rPr lang="en-GB" sz="2400" dirty="0" smtClean="0"/>
                        <a:t>Details of Work  Done </a:t>
                      </a:r>
                      <a:endParaRPr lang="en-GB" sz="2400" dirty="0"/>
                    </a:p>
                  </a:txBody>
                  <a:tcPr/>
                </a:tc>
              </a:tr>
              <a:tr h="640080">
                <a:tc>
                  <a:txBody>
                    <a:bodyPr/>
                    <a:lstStyle/>
                    <a:p>
                      <a:r>
                        <a:rPr lang="en-IN" altLang="en-GB" sz="1600" dirty="0"/>
                        <a:t>Literature survey</a:t>
                      </a:r>
                      <a:endParaRPr lang="en-IN" altLang="en-GB" sz="1600" dirty="0"/>
                    </a:p>
                  </a:txBody>
                  <a:tcPr/>
                </a:tc>
                <a:tc>
                  <a:txBody>
                    <a:bodyPr/>
                    <a:lstStyle/>
                    <a:p>
                      <a:r>
                        <a:rPr lang="en-IN" altLang="en-GB" sz="1600" dirty="0"/>
                        <a:t>Literature Survey on multithreaded programming languages, real time capabilities for C++, Python.</a:t>
                      </a:r>
                      <a:endParaRPr lang="en-IN" altLang="en-GB" sz="1600" dirty="0"/>
                    </a:p>
                  </a:txBody>
                  <a:tcPr/>
                </a:tc>
              </a:tr>
              <a:tr h="640080">
                <a:tc>
                  <a:txBody>
                    <a:bodyPr/>
                    <a:lstStyle/>
                    <a:p>
                      <a:r>
                        <a:rPr lang="en-IN" altLang="en-GB" sz="1600" dirty="0"/>
                        <a:t>Arrive at software and hardware requirements</a:t>
                      </a:r>
                      <a:endParaRPr lang="en-IN" altLang="en-GB" sz="1600" dirty="0"/>
                    </a:p>
                  </a:txBody>
                  <a:tcPr/>
                </a:tc>
                <a:tc>
                  <a:txBody>
                    <a:bodyPr/>
                    <a:lstStyle/>
                    <a:p>
                      <a:r>
                        <a:rPr lang="en-IN" altLang="en-GB" sz="1600" dirty="0"/>
                        <a:t>By performing groundwork on the compatibility of microcontrollers versus the multithreaded programming.</a:t>
                      </a:r>
                      <a:endParaRPr lang="en-IN" altLang="en-GB" sz="1600" dirty="0"/>
                    </a:p>
                  </a:txBody>
                  <a:tcPr/>
                </a:tc>
              </a:tr>
              <a:tr h="523240">
                <a:tc>
                  <a:txBody>
                    <a:bodyPr/>
                    <a:lstStyle/>
                    <a:p>
                      <a:r>
                        <a:rPr lang="en-IN" altLang="en-GB" sz="1600" dirty="0"/>
                        <a:t>Design for real time application</a:t>
                      </a:r>
                      <a:endParaRPr lang="en-IN" altLang="en-GB" sz="1600" dirty="0"/>
                    </a:p>
                  </a:txBody>
                  <a:tcPr/>
                </a:tc>
                <a:tc>
                  <a:txBody>
                    <a:bodyPr/>
                    <a:lstStyle/>
                    <a:p>
                      <a:r>
                        <a:rPr lang="en-IN" altLang="en-GB" sz="1600" dirty="0"/>
                        <a:t>Literature survey on existing designs and requirements.</a:t>
                      </a:r>
                      <a:endParaRPr lang="en-IN" altLang="en-GB" sz="1600" dirty="0"/>
                    </a:p>
                  </a:txBody>
                  <a:tcPr/>
                </a:tc>
              </a:tr>
              <a:tr h="640080">
                <a:tc>
                  <a:txBody>
                    <a:bodyPr/>
                    <a:lstStyle/>
                    <a:p>
                      <a:r>
                        <a:rPr lang="en-IN" altLang="en-GB" sz="1600" dirty="0"/>
                        <a:t>To implement multithreaded program on real time applicaton</a:t>
                      </a:r>
                      <a:endParaRPr lang="en-IN" altLang="en-GB" sz="1600" dirty="0"/>
                    </a:p>
                  </a:txBody>
                  <a:tcPr/>
                </a:tc>
                <a:tc>
                  <a:txBody>
                    <a:bodyPr/>
                    <a:lstStyle/>
                    <a:p>
                      <a:r>
                        <a:rPr lang="en-IN" altLang="en-GB" sz="1600" dirty="0"/>
                        <a:t>ESP32 microcontroller is used and regarding software, C++- Arduino IDE and Micropython- Visual Studio code. FreeRTOS will be used in oth platforms. Work is yet to commence.</a:t>
                      </a:r>
                      <a:endParaRPr lang="en-IN" altLang="en-GB" sz="1600" dirty="0"/>
                    </a:p>
                  </a:txBody>
                  <a:tcPr/>
                </a:tc>
              </a:tr>
              <a:tr h="829945">
                <a:tc>
                  <a:txBody>
                    <a:bodyPr/>
                    <a:lstStyle/>
                    <a:p>
                      <a:pPr>
                        <a:buNone/>
                      </a:pPr>
                      <a:r>
                        <a:rPr lang="en-IN" altLang="en-GB" sz="1600" dirty="0"/>
                        <a:t>To implement sequential program on real time application and compare it with multithreaded programming</a:t>
                      </a:r>
                      <a:endParaRPr lang="en-IN" altLang="en-GB" sz="1600" dirty="0"/>
                    </a:p>
                  </a:txBody>
                  <a:tcPr/>
                </a:tc>
                <a:tc>
                  <a:txBody>
                    <a:bodyPr/>
                    <a:lstStyle/>
                    <a:p>
                      <a:pPr>
                        <a:buNone/>
                      </a:pPr>
                      <a:r>
                        <a:rPr lang="en-IN" altLang="en-GB" sz="1600" dirty="0">
                          <a:sym typeface="+mn-ea"/>
                        </a:rPr>
                        <a:t>ESP32 microcontroller is used and regarding software, C++- Arduino IDE and Micropython- Visual Studio code. Work is yet to commence.</a:t>
                      </a:r>
                      <a:endParaRPr lang="en-IN" altLang="en-GB" sz="1600" dirty="0">
                        <a:sym typeface="+mn-ea"/>
                      </a:endParaRPr>
                    </a:p>
                    <a:p>
                      <a:pPr>
                        <a:buNone/>
                      </a:pPr>
                      <a:endParaRPr lang="en-GB" sz="1600" dirty="0"/>
                    </a:p>
                  </a:txBody>
                  <a:tcPr/>
                </a:tc>
              </a:tr>
              <a:tr h="595630">
                <a:tc>
                  <a:txBody>
                    <a:bodyPr/>
                    <a:lstStyle/>
                    <a:p>
                      <a:pPr>
                        <a:buNone/>
                      </a:pPr>
                      <a:r>
                        <a:rPr lang="en-IN" altLang="en-GB" sz="1600" dirty="0"/>
                        <a:t>Compare the multithreaded programs using performance parameters</a:t>
                      </a:r>
                      <a:endParaRPr lang="en-IN" altLang="en-GB" sz="1600" dirty="0"/>
                    </a:p>
                  </a:txBody>
                  <a:tcPr/>
                </a:tc>
                <a:tc>
                  <a:txBody>
                    <a:bodyPr/>
                    <a:lstStyle/>
                    <a:p>
                      <a:pPr>
                        <a:buNone/>
                      </a:pPr>
                      <a:r>
                        <a:rPr lang="en-IN" altLang="en-GB" sz="1600" dirty="0"/>
                        <a:t>Parameters like execution time(latency), memory consumption, concurrency will be take into account and tested. </a:t>
                      </a:r>
                      <a:r>
                        <a:rPr lang="en-IN" altLang="en-GB" sz="1600" dirty="0">
                          <a:sym typeface="+mn-ea"/>
                        </a:rPr>
                        <a:t>Work is yet to commence.</a:t>
                      </a:r>
                      <a:endParaRPr lang="en-IN" altLang="en-GB" sz="1600" dirty="0"/>
                    </a:p>
                  </a:txBody>
                  <a:tcPr/>
                </a:tc>
              </a:tr>
              <a:tr h="393065">
                <a:tc>
                  <a:txBody>
                    <a:bodyPr/>
                    <a:lstStyle/>
                    <a:p>
                      <a:pPr>
                        <a:buNone/>
                      </a:pPr>
                      <a:r>
                        <a:rPr lang="en-IN" altLang="en-GB" sz="1600" dirty="0"/>
                        <a:t>Report writing</a:t>
                      </a:r>
                      <a:endParaRPr lang="en-IN" altLang="en-GB" sz="1600" dirty="0"/>
                    </a:p>
                  </a:txBody>
                  <a:tcPr/>
                </a:tc>
                <a:tc>
                  <a:txBody>
                    <a:bodyPr/>
                    <a:lstStyle/>
                    <a:p>
                      <a:pPr>
                        <a:buNone/>
                      </a:pPr>
                      <a:r>
                        <a:rPr lang="en-IN" altLang="en-GB" sz="1600" dirty="0"/>
                        <a:t>Report till Chapter 4 is complete</a:t>
                      </a:r>
                      <a:endParaRPr lang="en-IN" altLang="en-GB" sz="16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109" y="3738133"/>
            <a:ext cx="7776864" cy="2222782"/>
          </a:xfrm>
        </p:spPr>
        <p:txBody>
          <a:bodyPr/>
          <a:lstStyle/>
          <a:p>
            <a:pPr marL="0" indent="0">
              <a:buNone/>
            </a:pPr>
            <a:r>
              <a:rPr lang="en-US" sz="2800" b="1" dirty="0" smtClean="0"/>
              <a:t>Department	:</a:t>
            </a:r>
            <a:r>
              <a:rPr lang="en-US" sz="2800" dirty="0" smtClean="0"/>
              <a:t> Computer Science </a:t>
            </a:r>
            <a:r>
              <a:rPr lang="en-US" sz="2800" dirty="0"/>
              <a:t>And Engineering</a:t>
            </a:r>
            <a:endParaRPr lang="en-US" sz="2800" dirty="0"/>
          </a:p>
          <a:p>
            <a:pPr marL="0" indent="0">
              <a:buNone/>
            </a:pPr>
            <a:r>
              <a:rPr lang="en-US" sz="2800" b="1" dirty="0" err="1" smtClean="0"/>
              <a:t>Programme</a:t>
            </a:r>
            <a:r>
              <a:rPr lang="en-US" sz="2800" b="1" dirty="0" smtClean="0"/>
              <a:t>	:</a:t>
            </a:r>
            <a:r>
              <a:rPr lang="en-US" sz="2800" dirty="0" smtClean="0"/>
              <a:t> RTES</a:t>
            </a:r>
            <a:endParaRPr lang="en-US" sz="2800" dirty="0" smtClean="0"/>
          </a:p>
          <a:p>
            <a:pPr marL="0" indent="0">
              <a:buNone/>
            </a:pPr>
            <a:r>
              <a:rPr lang="en-US" sz="2800" b="1" dirty="0" smtClean="0"/>
              <a:t>Batch		:</a:t>
            </a:r>
            <a:r>
              <a:rPr lang="en-US" sz="2800" dirty="0" smtClean="0"/>
              <a:t> </a:t>
            </a:r>
            <a:r>
              <a:rPr lang="en-IN" altLang="en-US" sz="2800" dirty="0" smtClean="0"/>
              <a:t>FT 2018</a:t>
            </a:r>
            <a:r>
              <a:rPr lang="en-US" sz="2800" dirty="0" smtClean="0"/>
              <a:t>		</a:t>
            </a:r>
            <a:endParaRPr lang="en-US" sz="2800" dirty="0"/>
          </a:p>
        </p:txBody>
      </p:sp>
      <p:sp>
        <p:nvSpPr>
          <p:cNvPr id="4" name="TextBox 3"/>
          <p:cNvSpPr txBox="1"/>
          <p:nvPr/>
        </p:nvSpPr>
        <p:spPr>
          <a:xfrm>
            <a:off x="1322566" y="1450470"/>
            <a:ext cx="7272808" cy="521970"/>
          </a:xfrm>
          <a:prstGeom prst="rect">
            <a:avLst/>
          </a:prstGeom>
          <a:noFill/>
        </p:spPr>
        <p:txBody>
          <a:bodyPr wrap="square" rtlCol="0">
            <a:spAutoFit/>
          </a:bodyPr>
          <a:lstStyle/>
          <a:p>
            <a:pPr algn="ctr"/>
            <a:r>
              <a:rPr lang="en-US" sz="2800" b="1" dirty="0" smtClean="0"/>
              <a:t>Student Name:</a:t>
            </a:r>
            <a:r>
              <a:rPr lang="en-US" sz="2800" dirty="0" smtClean="0"/>
              <a:t> </a:t>
            </a:r>
            <a:r>
              <a:rPr lang="en-IN" altLang="en-US" sz="2800" dirty="0" smtClean="0"/>
              <a:t>PRASHAANTH R M</a:t>
            </a:r>
            <a:endParaRPr lang="en-IN" altLang="en-US" sz="2800" dirty="0" smtClean="0"/>
          </a:p>
        </p:txBody>
      </p:sp>
      <p:sp>
        <p:nvSpPr>
          <p:cNvPr id="5" name="TextBox 4"/>
          <p:cNvSpPr txBox="1"/>
          <p:nvPr/>
        </p:nvSpPr>
        <p:spPr>
          <a:xfrm>
            <a:off x="1316596" y="1996446"/>
            <a:ext cx="7272808" cy="521970"/>
          </a:xfrm>
          <a:prstGeom prst="rect">
            <a:avLst/>
          </a:prstGeom>
          <a:noFill/>
        </p:spPr>
        <p:txBody>
          <a:bodyPr wrap="square" rtlCol="0">
            <a:spAutoFit/>
          </a:bodyPr>
          <a:lstStyle/>
          <a:p>
            <a:pPr algn="ctr"/>
            <a:r>
              <a:rPr lang="en-US" sz="2800" b="1" dirty="0" smtClean="0"/>
              <a:t>Reg. No:</a:t>
            </a:r>
            <a:r>
              <a:rPr lang="en-US" sz="2800" dirty="0" smtClean="0"/>
              <a:t> </a:t>
            </a:r>
            <a:r>
              <a:rPr lang="en-IN" altLang="en-US" sz="2800" dirty="0" smtClean="0"/>
              <a:t>18ETCS037001</a:t>
            </a:r>
            <a:endParaRPr lang="en-IN" altLang="en-US" sz="2800" dirty="0" smtClean="0"/>
          </a:p>
        </p:txBody>
      </p:sp>
      <p:sp>
        <p:nvSpPr>
          <p:cNvPr id="7" name="TextBox 6"/>
          <p:cNvSpPr txBox="1"/>
          <p:nvPr/>
        </p:nvSpPr>
        <p:spPr>
          <a:xfrm>
            <a:off x="1287252" y="2551508"/>
            <a:ext cx="7272808" cy="523220"/>
          </a:xfrm>
          <a:prstGeom prst="rect">
            <a:avLst/>
          </a:prstGeom>
          <a:noFill/>
        </p:spPr>
        <p:txBody>
          <a:bodyPr wrap="square" rtlCol="0">
            <a:spAutoFit/>
          </a:bodyPr>
          <a:lstStyle/>
          <a:p>
            <a:pPr algn="ctr"/>
            <a:r>
              <a:rPr lang="en-US" sz="2800" dirty="0" smtClean="0"/>
              <a:t>Faculty Of </a:t>
            </a:r>
            <a:r>
              <a:rPr lang="en-US" sz="2800" dirty="0"/>
              <a:t>E</a:t>
            </a:r>
            <a:r>
              <a:rPr lang="en-US" sz="2800" dirty="0" smtClean="0"/>
              <a:t>ngineering </a:t>
            </a:r>
            <a:r>
              <a:rPr lang="en-US" sz="2800" dirty="0"/>
              <a:t>A</a:t>
            </a:r>
            <a:r>
              <a:rPr lang="en-US" sz="2800" dirty="0" smtClean="0"/>
              <a:t>nd Technology</a:t>
            </a:r>
            <a:endParaRPr lang="en-US" sz="2800" dirty="0"/>
          </a:p>
        </p:txBody>
      </p:sp>
      <p:sp>
        <p:nvSpPr>
          <p:cNvPr id="6"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Student Details</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36240"/>
            <a:ext cx="8915400" cy="562074"/>
          </a:xfrm>
        </p:spPr>
        <p:txBody>
          <a:bodyPr/>
          <a:lstStyle/>
          <a:p>
            <a:r>
              <a:rPr lang="en-US" sz="3200" b="1" dirty="0">
                <a:solidFill>
                  <a:srgbClr val="FF0000"/>
                </a:solidFill>
              </a:rPr>
              <a:t>Updated Gantt Chart</a:t>
            </a:r>
            <a:endParaRPr lang="en-US" sz="3200" b="1" dirty="0">
              <a:solidFill>
                <a:srgbClr val="FF0000"/>
              </a:solidFill>
            </a:endParaRPr>
          </a:p>
        </p:txBody>
      </p:sp>
      <p:graphicFrame>
        <p:nvGraphicFramePr>
          <p:cNvPr id="6" name="Table 5"/>
          <p:cNvGraphicFramePr>
            <a:graphicFrameLocks noGrp="1"/>
          </p:cNvGraphicFramePr>
          <p:nvPr/>
        </p:nvGraphicFramePr>
        <p:xfrm>
          <a:off x="171248" y="647502"/>
          <a:ext cx="9734752" cy="5472608"/>
        </p:xfrm>
        <a:graphic>
          <a:graphicData uri="http://schemas.openxmlformats.org/drawingml/2006/table">
            <a:tbl>
              <a:tblPr/>
              <a:tblGrid>
                <a:gridCol w="1709514"/>
                <a:gridCol w="308663"/>
                <a:gridCol w="308663"/>
                <a:gridCol w="308663"/>
                <a:gridCol w="308663"/>
                <a:gridCol w="308663"/>
                <a:gridCol w="308663"/>
                <a:gridCol w="308663"/>
                <a:gridCol w="308663"/>
                <a:gridCol w="308663"/>
                <a:gridCol w="308663"/>
                <a:gridCol w="308663"/>
                <a:gridCol w="308663"/>
                <a:gridCol w="308663"/>
                <a:gridCol w="308610"/>
                <a:gridCol w="308716"/>
                <a:gridCol w="308663"/>
                <a:gridCol w="308663"/>
                <a:gridCol w="308663"/>
                <a:gridCol w="308663"/>
                <a:gridCol w="308610"/>
                <a:gridCol w="308716"/>
                <a:gridCol w="308663"/>
                <a:gridCol w="308663"/>
                <a:gridCol w="308663"/>
                <a:gridCol w="308663"/>
                <a:gridCol w="308663"/>
              </a:tblGrid>
              <a:tr h="340683">
                <a:tc gridSpan="27">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25197">
                <a:tc>
                  <a:txBody>
                    <a:bodyPr/>
                    <a:lstStyle/>
                    <a:p>
                      <a:pPr algn="r" fontAlgn="b"/>
                      <a:r>
                        <a:rPr lang="en-US" sz="1100" b="1" i="0" u="none" strike="noStrike">
                          <a:solidFill>
                            <a:srgbClr val="000000"/>
                          </a:solidFill>
                          <a:effectLst/>
                          <a:latin typeface="Calibri" panose="020F0502020204030204" pitchFamily="34" charset="0"/>
                        </a:rPr>
                        <a:t>Week</a:t>
                      </a:r>
                      <a:endParaRPr lang="en-US" sz="11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3</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9</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10</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11</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13</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15</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16</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17</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18</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19</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20</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21</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22</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dirty="0">
                          <a:solidFill>
                            <a:srgbClr val="000000"/>
                          </a:solidFill>
                          <a:effectLst/>
                          <a:latin typeface="Calibri" panose="020F0502020204030204" pitchFamily="34" charset="0"/>
                        </a:rPr>
                        <a:t>23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24</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25</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26</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325197">
                <a:tc>
                  <a:txBody>
                    <a:bodyPr/>
                    <a:lstStyle/>
                    <a:p>
                      <a:pPr algn="r" fontAlgn="b"/>
                      <a:r>
                        <a:rPr lang="en-US" sz="1100" b="1" i="0" u="none" strike="noStrike" dirty="0">
                          <a:solidFill>
                            <a:srgbClr val="000000"/>
                          </a:solidFill>
                          <a:effectLst/>
                          <a:latin typeface="Calibri" panose="020F0502020204030204" pitchFamily="34" charset="0"/>
                        </a:rPr>
                        <a:t>Major Activities</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6">
                  <a:txBody>
                    <a:bodyPr/>
                    <a:lstStyle/>
                    <a:p>
                      <a:pPr algn="r"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88032">
                <a:tc>
                  <a:txBody>
                    <a:bodyPr/>
                    <a:lstStyle/>
                    <a:p>
                      <a:pPr algn="l" fontAlgn="b"/>
                      <a:r>
                        <a:rPr lang="en-US" sz="1000" b="1" i="0" u="none" strike="noStrike">
                          <a:solidFill>
                            <a:srgbClr val="000000"/>
                          </a:solidFill>
                          <a:effectLst/>
                          <a:latin typeface="Calibri" panose="020F0502020204030204" pitchFamily="34" charset="0"/>
                        </a:rPr>
                        <a:t>Literature Review</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Problem Formulation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r>
                        <a:rPr lang="en-US" sz="1100" b="0" i="0" u="none" strike="noStrike" dirty="0" smtClean="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 </a:t>
                      </a:r>
                      <a:endParaRPr lang="en-US" sz="1100" b="0" i="0" u="none" strike="noStrike" dirty="0">
                        <a:solidFill>
                          <a:schemeClr val="bg1">
                            <a:lumMod val="95000"/>
                          </a:schemeClr>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dirty="0">
                          <a:solidFill>
                            <a:srgbClr val="000000"/>
                          </a:solidFill>
                          <a:effectLst/>
                          <a:latin typeface="Calibri" panose="020F0502020204030204" pitchFamily="34" charset="0"/>
                        </a:rPr>
                        <a:t>Data Collection</a:t>
                      </a:r>
                      <a:endParaRPr lang="en-US" sz="1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dirty="0">
                          <a:solidFill>
                            <a:srgbClr val="000000"/>
                          </a:solidFill>
                          <a:effectLst/>
                          <a:latin typeface="Calibri" panose="020F0502020204030204" pitchFamily="34" charset="0"/>
                        </a:rPr>
                        <a:t>Data Analysis</a:t>
                      </a:r>
                      <a:endParaRPr lang="en-US" sz="1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Data Modelling</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Tools/Techniques</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Design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Material Selection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Prototyping/Fabrication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Development</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Instrumentation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Testing</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Validation</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n-US" sz="1000" b="1" i="0" u="none" strike="noStrike">
                          <a:solidFill>
                            <a:srgbClr val="000000"/>
                          </a:solidFill>
                          <a:effectLst/>
                          <a:latin typeface="Calibri" panose="020F0502020204030204" pitchFamily="34" charset="0"/>
                        </a:rPr>
                        <a:t>Conclusions/Results</a:t>
                      </a:r>
                      <a:endParaRPr lang="en-US" sz="1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9083">
                <a:tc>
                  <a:txBody>
                    <a:bodyPr/>
                    <a:lstStyle/>
                    <a:p>
                      <a:pPr algn="l" fontAlgn="b"/>
                      <a:r>
                        <a:rPr lang="en-US" sz="800" b="1" i="0" u="none" strike="noStrike">
                          <a:solidFill>
                            <a:srgbClr val="000000"/>
                          </a:solidFill>
                          <a:effectLst/>
                          <a:latin typeface="Calibri" panose="020F0502020204030204" pitchFamily="34" charset="0"/>
                        </a:rPr>
                        <a:t>Report Writing/Paper Authoring and publication</a:t>
                      </a:r>
                      <a:endParaRPr lang="en-US" sz="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504056"/>
          </a:xfrm>
        </p:spPr>
        <p:txBody>
          <a:bodyPr/>
          <a:lstStyle/>
          <a:p>
            <a:r>
              <a:rPr lang="en-US" sz="3200" b="1" dirty="0">
                <a:solidFill>
                  <a:srgbClr val="FF0000"/>
                </a:solidFill>
              </a:rPr>
              <a:t>References</a:t>
            </a:r>
            <a:endParaRPr lang="en-US" sz="3200" b="1" dirty="0">
              <a:solidFill>
                <a:srgbClr val="FF0000"/>
              </a:solidFill>
            </a:endParaRPr>
          </a:p>
        </p:txBody>
      </p:sp>
      <p:sp>
        <p:nvSpPr>
          <p:cNvPr id="4" name="Content Placeholder 3"/>
          <p:cNvSpPr>
            <a:spLocks noGrp="1"/>
          </p:cNvSpPr>
          <p:nvPr>
            <p:ph idx="1"/>
          </p:nvPr>
        </p:nvSpPr>
        <p:spPr/>
        <p:txBody>
          <a:bodyPr/>
          <a:lstStyle/>
          <a:p>
            <a:pPr algn="l"/>
            <a:r>
              <a:rPr lang="en-IN" sz="2000" dirty="0" smtClean="0">
                <a:sym typeface="+mn-ea"/>
              </a:rPr>
              <a:t>Higuera, T. (2012). </a:t>
            </a:r>
            <a:r>
              <a:rPr lang="en-IN" sz="2000" i="1" dirty="0" smtClean="0">
                <a:sym typeface="+mn-ea"/>
              </a:rPr>
              <a:t>About 15 years of Real-Time Java</a:t>
            </a:r>
            <a:r>
              <a:rPr lang="en-IN" sz="2000" dirty="0" smtClean="0">
                <a:sym typeface="+mn-ea"/>
              </a:rPr>
              <a:t>. Madrid 28040, Spain: Universidad Complutense de Madrid.</a:t>
            </a:r>
            <a:endParaRPr lang="en-IN" sz="2000" dirty="0" smtClean="0"/>
          </a:p>
          <a:p>
            <a:pPr algn="just"/>
            <a:r>
              <a:rPr lang="en-IN" sz="2000" dirty="0" smtClean="0">
                <a:sym typeface="+mn-ea"/>
              </a:rPr>
              <a:t>Ray, B., Posnett, D., Devanbu, P. and Filkov, V. (2017). </a:t>
            </a:r>
            <a:r>
              <a:rPr lang="en-IN" sz="2000" i="1" dirty="0" smtClean="0">
                <a:sym typeface="+mn-ea"/>
              </a:rPr>
              <a:t>A large-scale study of programming languages and code quality in GitHub</a:t>
            </a:r>
            <a:r>
              <a:rPr lang="en-IN" sz="2000" dirty="0" smtClean="0">
                <a:sym typeface="+mn-ea"/>
              </a:rPr>
              <a:t>. Communications of the ACM, 60(10), pp.91-100.</a:t>
            </a:r>
            <a:endParaRPr lang="en-IN" sz="2000" dirty="0" smtClean="0"/>
          </a:p>
          <a:p>
            <a:pPr algn="just"/>
            <a:r>
              <a:rPr lang="en-IN" sz="2000" dirty="0" smtClean="0">
                <a:sym typeface="+mn-ea"/>
              </a:rPr>
              <a:t>Zain, F., Tobias, M., Olaf, G., Andreas, L. (2019). </a:t>
            </a:r>
            <a:r>
              <a:rPr lang="en-IN" sz="2000" i="1" dirty="0" smtClean="0">
                <a:sym typeface="+mn-ea"/>
              </a:rPr>
              <a:t>Event-Driven Multithreading Execution Platform for Real-Time On-Board Software Systems</a:t>
            </a:r>
            <a:r>
              <a:rPr lang="en-IN" sz="2000" dirty="0" smtClean="0">
                <a:sym typeface="+mn-ea"/>
              </a:rPr>
              <a:t>. </a:t>
            </a:r>
            <a:endParaRPr lang="en-IN" sz="2000" dirty="0" smtClean="0"/>
          </a:p>
          <a:p>
            <a:pPr algn="just"/>
            <a:r>
              <a:rPr lang="en-IN" sz="2000" dirty="0" smtClean="0">
                <a:sym typeface="+mn-ea"/>
              </a:rPr>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Reference</a:t>
            </a:r>
            <a:endParaRPr lang="en-IN" altLang="en-US" sz="3200" b="1">
              <a:solidFill>
                <a:srgbClr val="FF0000"/>
              </a:solidFill>
            </a:endParaRPr>
          </a:p>
        </p:txBody>
      </p:sp>
      <p:sp>
        <p:nvSpPr>
          <p:cNvPr id="3" name="Content Placeholder 2"/>
          <p:cNvSpPr>
            <a:spLocks noGrp="1"/>
          </p:cNvSpPr>
          <p:nvPr>
            <p:ph idx="1"/>
          </p:nvPr>
        </p:nvSpPr>
        <p:spPr/>
        <p:txBody>
          <a:bodyPr/>
          <a:lstStyle/>
          <a:p>
            <a:pPr algn="just"/>
            <a:r>
              <a:rPr lang="en-US" sz="2000" dirty="0" err="1">
                <a:sym typeface="+mn-ea"/>
              </a:rPr>
              <a:t>Nanz</a:t>
            </a:r>
            <a:r>
              <a:rPr lang="en-US" sz="2000" dirty="0">
                <a:sym typeface="+mn-ea"/>
              </a:rPr>
              <a:t>, S., </a:t>
            </a:r>
            <a:r>
              <a:rPr lang="en-US" sz="2000" dirty="0" err="1">
                <a:sym typeface="+mn-ea"/>
              </a:rPr>
              <a:t>Torshizi</a:t>
            </a:r>
            <a:r>
              <a:rPr lang="en-US" sz="2000" dirty="0">
                <a:sym typeface="+mn-ea"/>
              </a:rPr>
              <a:t>, F., </a:t>
            </a:r>
            <a:r>
              <a:rPr lang="en-US" sz="2000" dirty="0" err="1">
                <a:sym typeface="+mn-ea"/>
              </a:rPr>
              <a:t>Pedroni</a:t>
            </a:r>
            <a:r>
              <a:rPr lang="en-US" sz="2000" dirty="0">
                <a:sym typeface="+mn-ea"/>
              </a:rPr>
              <a:t>, m. and Meyer, B. </a:t>
            </a:r>
            <a:r>
              <a:rPr lang="en-IN" altLang="en-US" sz="2000" dirty="0">
                <a:sym typeface="+mn-ea"/>
              </a:rPr>
              <a:t>(</a:t>
            </a:r>
            <a:r>
              <a:rPr lang="en-US" sz="2000" dirty="0">
                <a:sym typeface="+mn-ea"/>
              </a:rPr>
              <a:t>2013</a:t>
            </a:r>
            <a:r>
              <a:rPr lang="en-IN" altLang="en-US" sz="2000" dirty="0">
                <a:sym typeface="+mn-ea"/>
              </a:rPr>
              <a:t>)</a:t>
            </a:r>
            <a:r>
              <a:rPr lang="en-US" sz="2000" dirty="0">
                <a:sym typeface="+mn-ea"/>
              </a:rPr>
              <a:t>. </a:t>
            </a:r>
            <a:r>
              <a:rPr lang="en-US" sz="2000" i="1" dirty="0">
                <a:sym typeface="+mn-ea"/>
              </a:rPr>
              <a:t>Design of an empirical study for comparing the usability of concurrent programming languages</a:t>
            </a:r>
            <a:r>
              <a:rPr lang="en-US" sz="2000" dirty="0">
                <a:sym typeface="+mn-ea"/>
              </a:rPr>
              <a:t>. Information and </a:t>
            </a:r>
            <a:r>
              <a:rPr lang="en-US" sz="2000" dirty="0" err="1">
                <a:sym typeface="+mn-ea"/>
              </a:rPr>
              <a:t>SoftwareTechnology</a:t>
            </a:r>
            <a:r>
              <a:rPr lang="en-US" sz="2000" dirty="0">
                <a:sym typeface="+mn-ea"/>
              </a:rPr>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sym typeface="+mn-ea"/>
              </a:rPr>
              <a:t>Sheikh, </a:t>
            </a:r>
            <a:r>
              <a:rPr lang="en-IN" altLang="en-US" sz="2000" dirty="0">
                <a:sym typeface="+mn-ea"/>
              </a:rPr>
              <a:t>A., </a:t>
            </a:r>
            <a:r>
              <a:rPr lang="en-US" sz="2000" dirty="0">
                <a:sym typeface="+mn-ea"/>
              </a:rPr>
              <a:t>Ghazala</a:t>
            </a:r>
            <a:r>
              <a:rPr lang="en-IN" altLang="en-US" sz="2000" dirty="0">
                <a:sym typeface="+mn-ea"/>
              </a:rPr>
              <a:t>, </a:t>
            </a:r>
            <a:r>
              <a:rPr lang="en-US" sz="2000" dirty="0">
                <a:sym typeface="+mn-ea"/>
              </a:rPr>
              <a:t>I</a:t>
            </a:r>
            <a:r>
              <a:rPr lang="en-IN" altLang="en-US" sz="2000" dirty="0">
                <a:sym typeface="+mn-ea"/>
              </a:rPr>
              <a:t>.</a:t>
            </a:r>
            <a:r>
              <a:rPr lang="en-US" sz="2000" dirty="0">
                <a:sym typeface="+mn-ea"/>
              </a:rPr>
              <a:t>, Noman</a:t>
            </a:r>
            <a:r>
              <a:rPr lang="en-IN" altLang="en-US" sz="2000" dirty="0">
                <a:sym typeface="+mn-ea"/>
              </a:rPr>
              <a:t>, K.</a:t>
            </a:r>
            <a:r>
              <a:rPr lang="en-US" sz="2000" dirty="0">
                <a:sym typeface="+mn-ea"/>
              </a:rPr>
              <a:t> (2016).</a:t>
            </a:r>
            <a:r>
              <a:rPr lang="en-US" sz="2000" i="1" dirty="0">
                <a:sym typeface="+mn-ea"/>
              </a:rPr>
              <a:t> A qualitative study of major programming languages</a:t>
            </a:r>
            <a:r>
              <a:rPr lang="en-US" sz="2000" dirty="0">
                <a:sym typeface="+mn-ea"/>
              </a:rPr>
              <a:t>. International Journal of Information and Communication Technology.</a:t>
            </a:r>
            <a:endParaRPr lang="en-US" sz="2000" dirty="0"/>
          </a:p>
          <a:p>
            <a:pPr algn="just"/>
            <a:r>
              <a:rPr lang="en-IN" altLang="en-US" sz="2000" dirty="0">
                <a:sym typeface="+mn-ea"/>
              </a:rPr>
              <a:t>Silvia, D. (2015). </a:t>
            </a:r>
            <a:r>
              <a:rPr lang="en-US" sz="2000" i="1" dirty="0">
                <a:sym typeface="+mn-ea"/>
              </a:rPr>
              <a:t>The role of concurrency in an evolutionary view of programming abstractions</a:t>
            </a:r>
            <a:r>
              <a:rPr lang="en-IN" altLang="en-US" sz="2000" dirty="0">
                <a:sym typeface="+mn-ea"/>
              </a:rPr>
              <a:t>. arXiv:1507.07719v1 [cs.PL] 28 Jul 2015</a:t>
            </a:r>
            <a:endParaRPr lang="en-IN" altLang="en-US" sz="2000" dirty="0"/>
          </a:p>
          <a:p>
            <a:pPr algn="just"/>
            <a:r>
              <a:rPr lang="en-IN" altLang="en-US" sz="2000" dirty="0">
                <a:sym typeface="+mn-ea"/>
              </a:rPr>
              <a:t>de Oliveira Turci, Luca. (2017). </a:t>
            </a:r>
            <a:r>
              <a:rPr lang="en-IN" altLang="en-US" sz="2000" i="1" dirty="0">
                <a:sym typeface="+mn-ea"/>
              </a:rPr>
              <a:t>Real-Time Operating System FreeRTOS Application for Fire Alarm Project in Reduced Scale</a:t>
            </a:r>
            <a:r>
              <a:rPr lang="en-IN" altLang="en-US" sz="2000" dirty="0">
                <a:sym typeface="+mn-ea"/>
              </a:rPr>
              <a:t>. International Journal of Computing and Digital Systemss. 6. 198-204. 10.12785/IJCDS/060405. </a:t>
            </a:r>
            <a:endParaRPr lang="en-IN" altLang="en-US" sz="2000" dirty="0"/>
          </a:p>
          <a:p>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sym typeface="+mn-ea"/>
              </a:rPr>
              <a:t>Reference</a:t>
            </a:r>
            <a:br>
              <a:rPr lang="en-IN" altLang="en-US" b="1">
                <a:solidFill>
                  <a:srgbClr val="FF0000"/>
                </a:solidFill>
              </a:rPr>
            </a:br>
            <a:endParaRPr lang="en-US"/>
          </a:p>
        </p:txBody>
      </p:sp>
      <p:sp>
        <p:nvSpPr>
          <p:cNvPr id="3" name="Content Placeholder 2"/>
          <p:cNvSpPr>
            <a:spLocks noGrp="1"/>
          </p:cNvSpPr>
          <p:nvPr>
            <p:ph idx="1"/>
          </p:nvPr>
        </p:nvSpPr>
        <p:spPr/>
        <p:txBody>
          <a:bodyPr/>
          <a:lstStyle/>
          <a:p>
            <a:r>
              <a:rPr lang="en-US" sz="2000">
                <a:latin typeface="Calibri" panose="020F0502020204030204" pitchFamily="34" charset="0"/>
                <a:cs typeface="Calibri" panose="020F0502020204030204" pitchFamily="34" charset="0"/>
                <a:sym typeface="+mn-ea"/>
              </a:rPr>
              <a:t>Mahmoud</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A</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Rabbah</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N</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Rabbah</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H</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Mounir, R</a:t>
            </a:r>
            <a:r>
              <a:rPr lang="en-IN" altLang="en-US" sz="2000">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 (2018)</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sym typeface="+mn-ea"/>
              </a:rPr>
              <a:t>Python in Real Time Application for Mobile Robot . Smart Application and Data Analysis for Smart Cities (SADASC'18). </a:t>
            </a:r>
            <a:endParaRPr lang="en-US" sz="2000">
              <a:latin typeface="Calibri" panose="020F0502020204030204" pitchFamily="34" charset="0"/>
              <a:cs typeface="Calibri" panose="020F0502020204030204" pitchFamily="34" charset="0"/>
            </a:endParaRPr>
          </a:p>
          <a:p>
            <a:r>
              <a:rPr lang="en-IN" altLang="en-US" sz="2000" dirty="0">
                <a:latin typeface="Calibri" panose="020F0502020204030204" pitchFamily="34" charset="0"/>
                <a:cs typeface="Calibri" panose="020F0502020204030204" pitchFamily="34" charset="0"/>
                <a:sym typeface="+mn-ea"/>
              </a:rPr>
              <a:t>David, A., Christophe, D., Valerie, P., Fatiha, B., Maxime, B., Luc, Legres., Anne, J., Philippe, B. and Jean, Y. (2014). </a:t>
            </a:r>
            <a:r>
              <a:rPr lang="en-IN" altLang="en-US" sz="2000" i="1" dirty="0">
                <a:latin typeface="Calibri" panose="020F0502020204030204" pitchFamily="34" charset="0"/>
                <a:cs typeface="Calibri" panose="020F0502020204030204" pitchFamily="34" charset="0"/>
                <a:sym typeface="+mn-ea"/>
              </a:rPr>
              <a:t>Automatic Image Quality Assessment in Digital Pathology: From Idea to Implementation</a:t>
            </a:r>
            <a:r>
              <a:rPr lang="en-IN" altLang="en-US" sz="2000" dirty="0">
                <a:latin typeface="Calibri" panose="020F0502020204030204" pitchFamily="34" charset="0"/>
                <a:cs typeface="Calibri" panose="020F0502020204030204" pitchFamily="34" charset="0"/>
                <a:sym typeface="+mn-ea"/>
              </a:rPr>
              <a:t>. Sorbonne Paris Cité, 75205 Paris Cedex 13, France</a:t>
            </a:r>
            <a:endParaRPr lang="en-IN" altLang="en-US" sz="2000" dirty="0">
              <a:latin typeface="Calibri" panose="020F0502020204030204" pitchFamily="34" charset="0"/>
              <a:cs typeface="Calibri" panose="020F0502020204030204" pitchFamily="34" charset="0"/>
              <a:sym typeface="+mn-ea"/>
            </a:endParaRPr>
          </a:p>
          <a:p>
            <a:r>
              <a:rPr lang="en-IN" altLang="en-US" sz="2000">
                <a:latin typeface="Calibri" panose="020F0502020204030204" pitchFamily="34" charset="0"/>
                <a:cs typeface="Calibri" panose="020F0502020204030204" pitchFamily="34" charset="0"/>
                <a:sym typeface="+mn-ea"/>
              </a:rPr>
              <a:t>Kulkarni, S., Prasanna, T., and  Bramaramba, K. (2019). </a:t>
            </a:r>
            <a:r>
              <a:rPr lang="en-IN" altLang="en-US" sz="2000" i="1">
                <a:latin typeface="Calibri" panose="020F0502020204030204" pitchFamily="34" charset="0"/>
                <a:cs typeface="Calibri" panose="020F0502020204030204" pitchFamily="34" charset="0"/>
                <a:sym typeface="+mn-ea"/>
              </a:rPr>
              <a:t>An IoT based Fire Detection, Precaution &amp; Monitoring System using Raspberry Pi3 &amp; GSM</a:t>
            </a:r>
            <a:r>
              <a:rPr lang="en-IN" altLang="en-US" sz="2000">
                <a:latin typeface="Calibri" panose="020F0502020204030204" pitchFamily="34" charset="0"/>
                <a:cs typeface="Calibri" panose="020F0502020204030204" pitchFamily="34" charset="0"/>
                <a:sym typeface="+mn-ea"/>
              </a:rPr>
              <a:t>. INTERNATIONAL JOURNAL OF ENGINEERING RESEARCH &amp; TECHNOLOGY (IJERT) Volume 08, Issue 07 (July 2019)</a:t>
            </a: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3200" b="1" dirty="0" smtClean="0">
                <a:solidFill>
                  <a:srgbClr val="FF0000"/>
                </a:solidFill>
                <a:latin typeface="+mn-lt"/>
              </a:rPr>
              <a:t>Thank You</a:t>
            </a:r>
            <a:endParaRPr lang="en-US" sz="3200" b="1" dirty="0">
              <a:solidFill>
                <a:srgbClr val="FF0000"/>
              </a:solidFill>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marL="0" indent="0" algn="ctr">
              <a:buNone/>
            </a:pPr>
            <a:r>
              <a:rPr lang="en-GB" sz="2800" b="1" dirty="0" smtClean="0"/>
              <a:t>Title of the Dissertation </a:t>
            </a:r>
            <a:endParaRPr lang="en-GB" sz="2800" b="1" dirty="0" smtClean="0"/>
          </a:p>
          <a:p>
            <a:pPr marL="0" indent="0" algn="ctr">
              <a:buNone/>
            </a:pPr>
            <a:r>
              <a:rPr lang="en-IN" altLang="en-US" sz="2800" dirty="0" smtClean="0">
                <a:solidFill>
                  <a:schemeClr val="tx1"/>
                </a:solidFill>
                <a:sym typeface="+mn-ea"/>
              </a:rPr>
              <a:t>Performance Analysis of Concurrent Fire detection and Alarm system</a:t>
            </a:r>
            <a:endParaRPr lang="en-GB" sz="2800" b="1" dirty="0" smtClean="0"/>
          </a:p>
          <a:p>
            <a:pPr marL="0" indent="0" algn="ctr">
              <a:buNone/>
            </a:pPr>
            <a:endParaRPr lang="en-GB" dirty="0" smtClean="0"/>
          </a:p>
          <a:p>
            <a:pPr marL="0" indent="0" algn="ctr">
              <a:buNone/>
            </a:pPr>
            <a:endParaRPr lang="en-GB" dirty="0" smtClean="0"/>
          </a:p>
          <a:p>
            <a:pPr marL="0" indent="0" algn="ctr">
              <a:buNone/>
            </a:pPr>
            <a:r>
              <a:rPr lang="en-GB" sz="2800" b="1" dirty="0" smtClean="0"/>
              <a:t>Supervisor</a:t>
            </a:r>
            <a:endParaRPr lang="en-GB" sz="2800" b="1" dirty="0" smtClean="0"/>
          </a:p>
          <a:p>
            <a:pPr marL="0" lvl="1" indent="0" algn="ctr">
              <a:buNone/>
            </a:pPr>
            <a:r>
              <a:rPr lang="en-IN" altLang="en-US" sz="2400" b="1" dirty="0" smtClean="0">
                <a:solidFill>
                  <a:srgbClr val="002060"/>
                </a:solidFill>
                <a:latin typeface="+mj-lt"/>
                <a:ea typeface="+mj-ea"/>
                <a:cs typeface="+mj-cs"/>
                <a:sym typeface="+mn-ea"/>
              </a:rPr>
              <a:t>Mrs. Jishmi Jos Choondal</a:t>
            </a:r>
            <a:endParaRPr lang="en-GB" sz="2400" b="1" dirty="0" smtClean="0"/>
          </a:p>
          <a:p>
            <a:pPr marL="0" lvl="1" indent="0" algn="ctr">
              <a:buNone/>
            </a:pPr>
            <a:endParaRPr lang="en-GB" dirty="0" smtClean="0"/>
          </a:p>
          <a:p>
            <a:pPr marL="0" lvl="1" indent="0" algn="ctr">
              <a:buNone/>
            </a:pPr>
            <a:endParaRPr lang="en-GB" dirty="0" smtClean="0"/>
          </a:p>
          <a:p>
            <a:pPr marL="0" indent="0" algn="ctr">
              <a:buNone/>
            </a:pPr>
            <a:r>
              <a:rPr lang="en-GB" sz="2800" b="1" dirty="0" smtClean="0"/>
              <a:t>Place of Work: </a:t>
            </a:r>
            <a:r>
              <a:rPr lang="en-IN" altLang="en-GB" sz="2800" dirty="0" smtClean="0"/>
              <a:t>Bangalore</a:t>
            </a:r>
            <a:endParaRPr lang="en-IN" altLang="en-GB"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74638"/>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632520" y="1124744"/>
            <a:ext cx="8915400" cy="4824536"/>
          </a:xfrm>
        </p:spPr>
        <p:txBody>
          <a:bodyPr/>
          <a:lstStyle/>
          <a:p>
            <a:pPr marL="457200" indent="-457200"/>
            <a:r>
              <a:rPr lang="en-US" altLang="en-US" sz="2800" dirty="0" smtClean="0"/>
              <a:t>Title </a:t>
            </a:r>
            <a:endParaRPr lang="en-US" altLang="en-US" sz="2800" dirty="0" smtClean="0"/>
          </a:p>
          <a:p>
            <a:pPr marL="457200" indent="-457200"/>
            <a:r>
              <a:rPr lang="en-US" altLang="en-US" sz="2800" dirty="0" smtClean="0"/>
              <a:t>Aim and Objectives</a:t>
            </a:r>
            <a:endParaRPr lang="en-US" altLang="en-US" sz="2800" dirty="0" smtClean="0"/>
          </a:p>
          <a:p>
            <a:pPr marL="457200" indent="-457200"/>
            <a:r>
              <a:rPr lang="en-GB" sz="2800" dirty="0"/>
              <a:t>Summary of Up to Date Literature </a:t>
            </a:r>
            <a:r>
              <a:rPr lang="en-GB" sz="2800" dirty="0" smtClean="0"/>
              <a:t>Review</a:t>
            </a:r>
            <a:endParaRPr lang="en-GB" sz="2800" dirty="0" smtClean="0"/>
          </a:p>
          <a:p>
            <a:pPr marL="457200" indent="-457200"/>
            <a:r>
              <a:rPr lang="en-US" sz="2800" dirty="0"/>
              <a:t>Summary of the Dissertation Work </a:t>
            </a:r>
            <a:endParaRPr lang="en-US" sz="2800" dirty="0" smtClean="0"/>
          </a:p>
          <a:p>
            <a:pPr marL="457200" indent="-457200"/>
            <a:r>
              <a:rPr lang="en-GB" sz="2800" dirty="0"/>
              <a:t>Progress Report of Dissertation Work</a:t>
            </a:r>
            <a:endParaRPr lang="en-US" altLang="en-US" sz="2800" dirty="0" smtClean="0"/>
          </a:p>
          <a:p>
            <a:pPr marL="457200" indent="-457200"/>
            <a:r>
              <a:rPr lang="en-US" altLang="en-US" sz="2800" dirty="0" smtClean="0"/>
              <a:t>Updated Gantt Chart</a:t>
            </a:r>
            <a:endParaRPr lang="en-US" altLang="en-US" sz="2800" dirty="0" smtClean="0"/>
          </a:p>
          <a:p>
            <a:pPr marL="457200" indent="-457200"/>
            <a:r>
              <a:rPr lang="en-US" altLang="en-US" sz="2800" dirty="0" smtClean="0"/>
              <a:t>References</a:t>
            </a:r>
            <a:endParaRPr lang="en-US"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14600"/>
            <a:ext cx="8915400" cy="2570584"/>
          </a:xfrm>
        </p:spPr>
        <p:txBody>
          <a:bodyPr/>
          <a:lstStyle/>
          <a:p>
            <a:r>
              <a:rPr lang="en-US" sz="3200" b="1" dirty="0" smtClean="0"/>
              <a:t>Title: </a:t>
            </a:r>
            <a:r>
              <a:rPr lang="en-IN" altLang="en-US" sz="3200" dirty="0" smtClean="0">
                <a:sym typeface="+mn-ea"/>
              </a:rPr>
              <a:t>Performance Analysis of a Concurrent Fire Detection and Alarm system.</a:t>
            </a:r>
            <a:endParaRPr 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Aim</a:t>
            </a:r>
            <a:endParaRPr lang="en-US" sz="3200" b="1" dirty="0">
              <a:solidFill>
                <a:srgbClr val="FF0000"/>
              </a:solidFill>
            </a:endParaRPr>
          </a:p>
        </p:txBody>
      </p:sp>
      <p:sp>
        <p:nvSpPr>
          <p:cNvPr id="3" name="Content Placeholder 2"/>
          <p:cNvSpPr>
            <a:spLocks noGrp="1"/>
          </p:cNvSpPr>
          <p:nvPr>
            <p:ph idx="1"/>
          </p:nvPr>
        </p:nvSpPr>
        <p:spPr>
          <a:xfrm>
            <a:off x="495300" y="1196753"/>
            <a:ext cx="8915400" cy="4929412"/>
          </a:xfrm>
        </p:spPr>
        <p:txBody>
          <a:bodyPr/>
          <a:lstStyle/>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r>
              <a:rPr lang="en-US" sz="2800" b="1" dirty="0" smtClean="0"/>
              <a:t>Aim- </a:t>
            </a:r>
            <a:r>
              <a:rPr lang="en-US" sz="2800" dirty="0" smtClean="0"/>
              <a:t>To compare the performance of Concurrent Fire Detection and Alarm system by providing a real time platform for both Python and C++ languages using FreeRTOS</a:t>
            </a:r>
            <a:r>
              <a:rPr lang="en-IN" altLang="en-US" sz="2800" dirty="0" smtClean="0"/>
              <a:t>.</a:t>
            </a:r>
            <a:endParaRPr lang="en-US" sz="2800" b="1" dirty="0" smtClean="0"/>
          </a:p>
          <a:p>
            <a:pPr marL="0" indent="0">
              <a:buNone/>
            </a:pPr>
            <a:endParaRPr lang="en-US" sz="2800" u="sng" dirty="0"/>
          </a:p>
          <a:p>
            <a:pPr marL="0" indent="0">
              <a:buNone/>
            </a:pPr>
            <a:endParaRPr lang="en-US" sz="2800" b="1" dirty="0"/>
          </a:p>
          <a:p>
            <a:endParaRPr lang="en-US" sz="2800" b="1" dirty="0" smtClean="0"/>
          </a:p>
          <a:p>
            <a:endParaRPr lang="en-US" sz="2800" b="1" dirty="0"/>
          </a:p>
          <a:p>
            <a:endParaRPr lang="en-US" sz="28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88" y="274638"/>
            <a:ext cx="8915400" cy="706090"/>
          </a:xfrm>
        </p:spPr>
        <p:txBody>
          <a:bodyPr/>
          <a:lstStyle/>
          <a:p>
            <a:r>
              <a:rPr lang="en-US" sz="3200" b="1" dirty="0">
                <a:solidFill>
                  <a:srgbClr val="FF0000"/>
                </a:solidFill>
              </a:rPr>
              <a:t>Objectives</a:t>
            </a:r>
            <a:br>
              <a:rPr lang="en-US" sz="3200" b="1"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502458" y="980728"/>
            <a:ext cx="8915400" cy="5289452"/>
          </a:xfrm>
        </p:spPr>
        <p:txBody>
          <a:bodyPr/>
          <a:lstStyle/>
          <a:p>
            <a:endParaRPr lang="en-US" sz="2000" dirty="0"/>
          </a:p>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a:t>
            </a:r>
            <a:r>
              <a:rPr lang="en-IN" altLang="en-US" sz="2000" dirty="0" smtClean="0">
                <a:sym typeface="+mn-ea"/>
              </a:rPr>
              <a:t>Fire detection and Alarm system.</a:t>
            </a:r>
            <a:endParaRPr lang="en-US" sz="2000" dirty="0" smtClean="0"/>
          </a:p>
          <a:p>
            <a:pPr marL="514350" indent="-514350" algn="just">
              <a:buFont typeface="+mj-lt"/>
              <a:buAutoNum type="arabicPeriod"/>
            </a:pPr>
            <a:r>
              <a:rPr lang="en-US" sz="2000" dirty="0" smtClean="0">
                <a:sym typeface="+mn-ea"/>
              </a:rPr>
              <a:t>To design </a:t>
            </a:r>
            <a:r>
              <a:rPr lang="en-IN" altLang="en-US" sz="2000" dirty="0" smtClean="0">
                <a:sym typeface="+mn-ea"/>
              </a:rPr>
              <a:t>for the Fire detection and Alarm system</a:t>
            </a:r>
            <a:r>
              <a:rPr lang="en-US" sz="2000" dirty="0" smtClean="0">
                <a:sym typeface="+mn-ea"/>
              </a:rPr>
              <a:t>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implement multithreaded </a:t>
            </a:r>
            <a:r>
              <a:rPr lang="en-IN" altLang="en-US" sz="2000" dirty="0" smtClean="0">
                <a:sym typeface="+mn-ea"/>
              </a:rPr>
              <a:t>programming on Fire detection and Alarm system</a:t>
            </a:r>
            <a:r>
              <a:rPr lang="en-US" sz="2000" dirty="0">
                <a:sym typeface="+mn-ea"/>
              </a:rPr>
              <a:t> </a:t>
            </a:r>
            <a:r>
              <a:rPr lang="en-IN" altLang="en-US" sz="2000" dirty="0">
                <a:sym typeface="+mn-ea"/>
              </a:rPr>
              <a:t>using</a:t>
            </a:r>
            <a:r>
              <a:rPr lang="en-US" sz="2000" dirty="0">
                <a:sym typeface="+mn-ea"/>
              </a:rPr>
              <a:t> </a:t>
            </a:r>
            <a:r>
              <a:rPr lang="en-IN" altLang="en-US" sz="2000" dirty="0">
                <a:sym typeface="+mn-ea"/>
              </a:rPr>
              <a:t>Python threads</a:t>
            </a:r>
            <a:r>
              <a:rPr lang="en-US" sz="2000" dirty="0">
                <a:sym typeface="+mn-ea"/>
              </a:rPr>
              <a:t> and pthreads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sequential </a:t>
            </a:r>
            <a:r>
              <a:rPr lang="en-IN" sz="2000" dirty="0" smtClean="0">
                <a:sym typeface="+mn-ea"/>
              </a:rPr>
              <a:t>programming on Fire detection and Alarm system</a:t>
            </a:r>
            <a:r>
              <a:rPr sz="2000" dirty="0" smtClean="0">
                <a:sym typeface="+mn-ea"/>
              </a:rPr>
              <a:t>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multithreaded </a:t>
            </a:r>
            <a:r>
              <a:rPr lang="en-IN" altLang="en-US" sz="2000" dirty="0" smtClean="0">
                <a:sym typeface="+mn-ea"/>
              </a:rPr>
              <a:t>Fire detection and Alarm system</a:t>
            </a:r>
            <a:r>
              <a:rPr lang="en-US" sz="2000" dirty="0" smtClean="0">
                <a:sym typeface="+mn-ea"/>
              </a:rPr>
              <a:t>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document the report by unifying all the results and outcomes.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72" y="152400"/>
            <a:ext cx="9863528" cy="634082"/>
          </a:xfrm>
        </p:spPr>
        <p:txBody>
          <a:bodyPr/>
          <a:lstStyle/>
          <a:p>
            <a:r>
              <a:rPr lang="en-GB" sz="3200" b="1" dirty="0" smtClean="0">
                <a:solidFill>
                  <a:srgbClr val="FF0000"/>
                </a:solidFill>
              </a:rPr>
              <a:t> </a:t>
            </a:r>
            <a:r>
              <a:rPr lang="en-GB" sz="3200" b="1" dirty="0">
                <a:solidFill>
                  <a:srgbClr val="FF0000"/>
                </a:solidFill>
              </a:rPr>
              <a:t>Literature Review</a:t>
            </a:r>
            <a:endParaRPr lang="en-GB" sz="3200" b="1" dirty="0">
              <a:solidFill>
                <a:srgbClr val="FF0000"/>
              </a:solidFill>
            </a:endParaRPr>
          </a:p>
        </p:txBody>
      </p:sp>
      <p:graphicFrame>
        <p:nvGraphicFramePr>
          <p:cNvPr id="10" name="Content Placeholder 9"/>
          <p:cNvGraphicFramePr>
            <a:graphicFrameLocks noGrp="1"/>
          </p:cNvGraphicFramePr>
          <p:nvPr>
            <p:ph idx="1"/>
          </p:nvPr>
        </p:nvGraphicFramePr>
        <p:xfrm>
          <a:off x="42545" y="647700"/>
          <a:ext cx="9747250" cy="5605145"/>
        </p:xfrm>
        <a:graphic>
          <a:graphicData uri="http://schemas.openxmlformats.org/drawingml/2006/table">
            <a:tbl>
              <a:tblPr firstRow="1" firstCol="1" bandRow="1">
                <a:tableStyleId>{5C22544A-7EE6-4342-B048-85BDC9FD1C3A}</a:tableStyleId>
              </a:tblPr>
              <a:tblGrid>
                <a:gridCol w="238760"/>
                <a:gridCol w="864235"/>
                <a:gridCol w="521335"/>
                <a:gridCol w="1234440"/>
                <a:gridCol w="1096645"/>
                <a:gridCol w="2051685"/>
                <a:gridCol w="1856105"/>
                <a:gridCol w="779145"/>
                <a:gridCol w="1104900"/>
              </a:tblGrid>
              <a:tr h="683994">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1312914">
                <a:tc>
                  <a:txBody>
                    <a:bodyPr/>
                    <a:lstStyle/>
                    <a:p>
                      <a:pPr marL="0" marR="0" algn="just">
                        <a:lnSpc>
                          <a:spcPct val="150000"/>
                        </a:lnSpc>
                        <a:spcBef>
                          <a:spcPts val="1200"/>
                        </a:spcBef>
                        <a:spcAft>
                          <a:spcPts val="0"/>
                        </a:spcAft>
                      </a:pPr>
                      <a:r>
                        <a:rPr lang="en-US" sz="1050">
                          <a:effectLst/>
                          <a:latin typeface="Calibri" panose="020F0502020204030204" pitchFamily="34" charset="0"/>
                          <a:cs typeface="Calibri" panose="020F0502020204030204" pitchFamily="34" charset="0"/>
                        </a:rPr>
                        <a:t>1</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Focused on large Scale Study of Programming Languages for  Multithreaded programming 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ea typeface="Times New Roman" panose="02020603050405020304" pitchFamily="18" charset="0"/>
                          <a:cs typeface="Calibri" panose="020F0502020204030204" pitchFamily="34" charset="0"/>
                        </a:rPr>
                        <a:t>Statically typed languages in general are less defect prone than the dynamic types, and that strong typing is better than weak typing in the same regard. External tools also impact softwarequality; Go has lot more concurrency bugs related to race condition due to its race condition detection tool. Software components developed in C++ are in general more reliable than C.</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pitchFamily="34" charset="0"/>
                          <a:ea typeface="Times New Roman" panose="02020603050405020304" pitchFamily="18" charset="0"/>
                          <a:cs typeface="Calibri" panose="020F0502020204030204" pitchFamily="34" charset="0"/>
                        </a:rPr>
                        <a:t>Since the datasets from Github are being sliced and diced it is unable to quantify the specific effects of language type on usage.</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pitchFamily="34" charset="0"/>
                          <a:ea typeface="Times New Roman" panose="02020603050405020304" pitchFamily="18" charset="0"/>
                          <a:cs typeface="Calibri" panose="020F0502020204030204" pitchFamily="34" charset="0"/>
                        </a:rPr>
                        <a:t>Could’ve be tested with some hardware components.</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1764665">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2</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So, POSIX threads were introduced which are native threads and that can also have connection with Kernel for RTA's. 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pitchFamily="34" charset="0"/>
                          <a:ea typeface="Times New Roman" panose="02020603050405020304" pitchFamily="18" charset="0"/>
                          <a:cs typeface="Calibri" panose="020F0502020204030204" pitchFamily="34" charset="0"/>
                        </a:rPr>
                        <a:t>Conclusion is drawn where JAVA threads can't be used for RTA because of the memory management issues. Different Java virtual machine packages are discussed and their use in different fields are mentioned.</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pitchFamily="34" charset="0"/>
                          <a:ea typeface="Times New Roman" panose="02020603050405020304" pitchFamily="18" charset="0"/>
                          <a:cs typeface="Calibri" panose="020F0502020204030204" pitchFamily="34" charset="0"/>
                        </a:rPr>
                        <a:t>Testing with RTA would’ve brought in better understanding</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Literature Survey</a:t>
            </a:r>
            <a:endParaRPr lang="en-IN" altLang="en-US" sz="3200" b="1">
              <a:solidFill>
                <a:srgbClr val="FF0000"/>
              </a:solidFill>
            </a:endParaRPr>
          </a:p>
        </p:txBody>
      </p:sp>
      <p:graphicFrame>
        <p:nvGraphicFramePr>
          <p:cNvPr id="10" name="Content Placeholder 9"/>
          <p:cNvGraphicFramePr>
            <a:graphicFrameLocks noGrp="1"/>
          </p:cNvGraphicFramePr>
          <p:nvPr>
            <p:ph idx="1"/>
          </p:nvPr>
        </p:nvGraphicFramePr>
        <p:xfrm>
          <a:off x="74930" y="780415"/>
          <a:ext cx="9756775" cy="5762752"/>
        </p:xfrm>
        <a:graphic>
          <a:graphicData uri="http://schemas.openxmlformats.org/drawingml/2006/table">
            <a:tbl>
              <a:tblPr firstRow="1" firstCol="1" bandRow="1">
                <a:tableStyleId>{5C22544A-7EE6-4342-B048-85BDC9FD1C3A}</a:tableStyleId>
              </a:tblPr>
              <a:tblGrid>
                <a:gridCol w="210820"/>
                <a:gridCol w="807085"/>
                <a:gridCol w="541655"/>
                <a:gridCol w="1000760"/>
                <a:gridCol w="1537335"/>
                <a:gridCol w="2294255"/>
                <a:gridCol w="1282700"/>
                <a:gridCol w="1130300"/>
                <a:gridCol w="951865"/>
              </a:tblGrid>
              <a:tr h="960120">
                <a:tc>
                  <a:txBody>
                    <a:bodyPr/>
                    <a:lstStyle/>
                    <a:p>
                      <a:pPr marL="0" marR="0" algn="just">
                        <a:lnSpc>
                          <a:spcPct val="150000"/>
                        </a:lnSpc>
                        <a:spcBef>
                          <a:spcPts val="1200"/>
                        </a:spcBef>
                        <a:spcAft>
                          <a:spcPts val="0"/>
                        </a:spcAft>
                      </a:pPr>
                      <a:r>
                        <a:rPr lang="en-US" sz="1050" dirty="0" err="1">
                          <a:effectLst/>
                          <a:latin typeface="Calibri" panose="020F0502020204030204" pitchFamily="34" charset="0"/>
                          <a:cs typeface="Calibri" panose="020F0502020204030204" pitchFamily="34" charset="0"/>
                        </a:rPr>
                        <a:t>Sl</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no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Authors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Year of publication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a:t>
                      </a:r>
                      <a:endParaRPr lang="en-US" sz="1050" dirty="0">
                        <a:effectLst/>
                        <a:latin typeface="Calibri" panose="020F0502020204030204" pitchFamily="34" charset="0"/>
                        <a:cs typeface="Calibri" panose="020F0502020204030204" pitchFamily="34" charset="0"/>
                      </a:endParaRPr>
                    </a:p>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Focus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Methods and methodology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Research findings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Conclusions drawn by authors</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Limitations of study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pitchFamily="34" charset="0"/>
                          <a:cs typeface="Calibri" panose="020F0502020204030204" pitchFamily="34" charset="0"/>
                        </a:rPr>
                        <a:t>Critical appraisal of the published work by students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 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 execution platform and software development library: Tasking Framework is presented.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The framework could have been explained in a better way and the slight hint about the logic could have been given. </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More functionalities can be added with the developed system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489200">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4</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pitchFamily="34" charset="0"/>
                          <a:ea typeface="Times New Roman" panose="02020603050405020304" pitchFamily="18" charset="0"/>
                          <a:cs typeface="Calibri" panose="020F0502020204030204" pitchFamily="34" charset="0"/>
                        </a:rPr>
                        <a:t>Functional and scripting language makes more concise code. Bytecode languages like Python or Java makes more smaller executables.  C programming is the king in better running time performance. </a:t>
                      </a:r>
                      <a:endParaRPr lang="en-US" sz="1050" dirty="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pitchFamily="34" charset="0"/>
                          <a:ea typeface="Times New Roman" panose="02020603050405020304" pitchFamily="18" charset="0"/>
                          <a:cs typeface="Calibri" panose="020F0502020204030204" pitchFamily="34" charset="0"/>
                        </a:rPr>
                        <a:t>-</a:t>
                      </a:r>
                      <a:endParaRPr lang="en-IN" alt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pitchFamily="34" charset="0"/>
                          <a:ea typeface="Times New Roman" panose="02020603050405020304" pitchFamily="18" charset="0"/>
                          <a:cs typeface="Calibri" panose="020F0502020204030204" pitchFamily="34" charset="0"/>
                        </a:rPr>
                        <a:t>Scalability of the system can be improved by implementing new algorithms for gateway medium</a:t>
                      </a:r>
                      <a:endParaRPr lang="en-US" sz="1050">
                        <a:effectLst/>
                        <a:latin typeface="Calibri" panose="020F0502020204030204" pitchFamily="34" charset="0"/>
                        <a:ea typeface="Times New Roman" panose="02020603050405020304" pitchFamily="18" charset="0"/>
                        <a:cs typeface="Calibri" panose="020F0502020204030204" pitchFamily="34" charset="0"/>
                      </a:endParaRPr>
                    </a:p>
                  </a:txBody>
                  <a:tcPr marL="18928" marR="18928"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21052</Words>
  <Application>WPS Presentation</Application>
  <PresentationFormat>A4 Paper (210x297 mm)</PresentationFormat>
  <Paragraphs>1556</Paragraphs>
  <Slides>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Times New Roman</vt:lpstr>
      <vt:lpstr>Calibri</vt:lpstr>
      <vt:lpstr>Calibri</vt:lpstr>
      <vt:lpstr>Times New Roman</vt:lpstr>
      <vt:lpstr>Microsoft YaHei</vt:lpstr>
      <vt:lpstr>Arial Unicode MS</vt:lpstr>
      <vt:lpstr>Office Theme</vt:lpstr>
      <vt:lpstr>Interim Dissertation Presentation  Dissertation  FT-18 M. Tech. -RTES</vt:lpstr>
      <vt:lpstr>Student Details</vt:lpstr>
      <vt:lpstr>PowerPoint 演示文稿</vt:lpstr>
      <vt:lpstr>Outline</vt:lpstr>
      <vt:lpstr>Title: Performance Analysis of a Concurrent Fire Detection and Alarm system.</vt:lpstr>
      <vt:lpstr>Aim</vt:lpstr>
      <vt:lpstr>Objectives </vt:lpstr>
      <vt:lpstr> Literature Review</vt:lpstr>
      <vt:lpstr>Literature Survey</vt:lpstr>
      <vt:lpstr>Literature Survey</vt:lpstr>
      <vt:lpstr>Literature Survey</vt:lpstr>
      <vt:lpstr>Literature Survey</vt:lpstr>
      <vt:lpstr>Literature Survey</vt:lpstr>
      <vt:lpstr>Literature Survey</vt:lpstr>
      <vt:lpstr>Fire detectionand Alarm system Block Diagram</vt:lpstr>
      <vt:lpstr>Summary of the Dissertation Work Progress</vt:lpstr>
      <vt:lpstr>Summary of the Dissertation Work Progress </vt:lpstr>
      <vt:lpstr>Summary of the Dissertation Work Progress</vt:lpstr>
      <vt:lpstr>Progress Report of Dissertation Work</vt:lpstr>
      <vt:lpstr>Updated Gantt Chart</vt:lpstr>
      <vt:lpstr>References</vt:lpstr>
      <vt:lpstr>Reference</vt:lpstr>
      <vt:lpstr>Reference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prashanth</cp:lastModifiedBy>
  <cp:revision>313</cp:revision>
  <dcterms:created xsi:type="dcterms:W3CDTF">2006-08-16T00:00:00Z</dcterms:created>
  <dcterms:modified xsi:type="dcterms:W3CDTF">2020-08-04T09:02:10Z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