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39"/>
  </p:handoutMasterIdLst>
  <p:sldIdLst>
    <p:sldId id="458" r:id="rId3"/>
    <p:sldId id="477" r:id="rId4"/>
    <p:sldId id="534" r:id="rId5"/>
    <p:sldId id="488" r:id="rId6"/>
    <p:sldId id="506" r:id="rId8"/>
    <p:sldId id="516" r:id="rId9"/>
    <p:sldId id="518" r:id="rId10"/>
    <p:sldId id="535" r:id="rId11"/>
    <p:sldId id="557" r:id="rId12"/>
    <p:sldId id="558" r:id="rId13"/>
    <p:sldId id="559" r:id="rId14"/>
    <p:sldId id="507" r:id="rId15"/>
    <p:sldId id="447" r:id="rId16"/>
    <p:sldId id="448" r:id="rId17"/>
    <p:sldId id="500" r:id="rId18"/>
    <p:sldId id="519" r:id="rId19"/>
    <p:sldId id="520" r:id="rId20"/>
    <p:sldId id="521" r:id="rId21"/>
    <p:sldId id="582" r:id="rId22"/>
    <p:sldId id="522" r:id="rId23"/>
    <p:sldId id="523" r:id="rId24"/>
    <p:sldId id="563" r:id="rId25"/>
    <p:sldId id="564" r:id="rId26"/>
    <p:sldId id="562" r:id="rId27"/>
    <p:sldId id="598" r:id="rId28"/>
    <p:sldId id="561" r:id="rId29"/>
    <p:sldId id="565" r:id="rId30"/>
    <p:sldId id="566" r:id="rId31"/>
    <p:sldId id="451" r:id="rId32"/>
    <p:sldId id="489" r:id="rId33"/>
    <p:sldId id="495" r:id="rId34"/>
    <p:sldId id="456" r:id="rId35"/>
    <p:sldId id="517" r:id="rId36"/>
    <p:sldId id="555" r:id="rId37"/>
    <p:sldId id="424" r:id="rId38"/>
  </p:sldIdLst>
  <p:sldSz cx="9906000" cy="6858000" type="A4"/>
  <p:notesSz cx="6760845" cy="99421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shmi" initials="j" lastIdx="86" clrIdx="0"/>
  <p:cmAuthor id="2" name="prashanth" initials="p" lastIdx="9" clrIdx="1"/>
  <p:cmAuthor id="3" name="anto" initials="a" lastIdx="2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471" autoAdjust="0"/>
    <p:restoredTop sz="86410" autoAdjust="0"/>
  </p:normalViewPr>
  <p:slideViewPr>
    <p:cSldViewPr>
      <p:cViewPr varScale="1">
        <p:scale>
          <a:sx n="63" d="100"/>
          <a:sy n="63" d="100"/>
        </p:scale>
        <p:origin x="-1380"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36"/>
    </p:cViewPr>
  </p:sorterViewPr>
  <p:notesViewPr>
    <p:cSldViewPr>
      <p:cViewPr varScale="1">
        <p:scale>
          <a:sx n="56" d="100"/>
          <a:sy n="56" d="100"/>
        </p:scale>
        <p:origin x="-2628" y="-96"/>
      </p:cViewPr>
      <p:guideLst>
        <p:guide orient="horz" pos="3132"/>
        <p:guide pos="2129"/>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7-20T16:09:51.528" idx="8">
    <p:pos x="1738" y="3293"/>
    <p:text>use proper citation format</p:text>
  </p:cm>
</p:cmLst>
</file>

<file path=ppt/comments/comment2.xml><?xml version="1.0" encoding="utf-8"?>
<p:cmLst xmlns:a="http://schemas.openxmlformats.org/drawingml/2006/main" xmlns:r="http://schemas.openxmlformats.org/officeDocument/2006/relationships" xmlns:p="http://schemas.openxmlformats.org/presentationml/2006/main">
  <p:cm authorId="3" dt="2020-07-20T16:28:21.988" idx="20">
    <p:pos x="4877" y="2995"/>
    <p:text>how do you get bechmark application for this design?</p:text>
  </p:cm>
  <p:cm authorId="2" dt="2020-07-20T22:31:35.411" idx="9">
    <p:pos x="2654" y="3036"/>
    <p:text>Benchmarked application is there in 12th literature survey they developed Fire detection and alarm system using FreeRTOS. Arduino controller was used and programming was done using C++. The latency was tested using oscilloscope. So, we can compare with that.</p:text>
  </p:cm>
</p:cmLst>
</file>

<file path=ppt/comments/comment3.xml><?xml version="1.0" encoding="utf-8"?>
<p:cmLst xmlns:a="http://schemas.openxmlformats.org/drawingml/2006/main" xmlns:r="http://schemas.openxmlformats.org/officeDocument/2006/relationships" xmlns:p="http://schemas.openxmlformats.org/presentationml/2006/main">
  <p:cm authorId="3" dt="2020-07-20T16:31:03.954" idx="22">
    <p:pos x="4531" y="1286"/>
    <p:text> need better clarity on these</p:text>
  </p:cm>
</p:cmLst>
</file>

<file path=ppt/comments/comment4.xml><?xml version="1.0" encoding="utf-8"?>
<p:cmLst xmlns:a="http://schemas.openxmlformats.org/drawingml/2006/main" xmlns:r="http://schemas.openxmlformats.org/officeDocument/2006/relationships" xmlns:p="http://schemas.openxmlformats.org/presentationml/2006/main">
  <p:cm authorId="3" dt="2020-07-20T16:29:21.634" idx="21">
    <p:pos x="3130" y="1949"/>
    <p:text>are you developimg it? or using an existing one ?</p:text>
  </p:cm>
  <p:cm authorId="2" dt="2020-07-20T22:24:53.511" idx="8">
    <p:pos x="4814" y="1684"/>
    <p:text>Developed application means the application which we're going to develop. And the benchmarked application is the 12th literature survey paper</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pic>
        <p:nvPicPr>
          <p:cNvPr id="10" name="Picture 9" descr="C:\Users\Paramesh\Desktop\Logo\Logo.png"/>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about:blank"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about:blank" TargetMode="Externa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41140" y="843689"/>
            <a:ext cx="7696200" cy="2152556"/>
          </a:xfrm>
        </p:spPr>
        <p:txBody>
          <a:bodyPr anchor="ctr"/>
          <a:lstStyle/>
          <a:p>
            <a:r>
              <a:rPr lang="en-IN" altLang="en-US" sz="3200" b="1" dirty="0" smtClean="0">
                <a:solidFill>
                  <a:srgbClr val="FF0000"/>
                </a:solidFill>
              </a:rPr>
              <a:t>Interim</a:t>
            </a:r>
            <a:r>
              <a:rPr lang="en-US" altLang="en-US" sz="3200" b="1" dirty="0" smtClean="0">
                <a:solidFill>
                  <a:srgbClr val="FF0000"/>
                </a:solidFill>
              </a:rPr>
              <a:t>-Project Presentation</a:t>
            </a:r>
            <a:br>
              <a:rPr lang="en-US" altLang="en-US" sz="3200" b="1" dirty="0" smtClean="0">
                <a:solidFill>
                  <a:srgbClr val="FF0000"/>
                </a:solidFill>
              </a:rPr>
            </a:br>
            <a:r>
              <a:rPr lang="en-IN" altLang="en-US" sz="3200" b="1" dirty="0" smtClean="0">
                <a:solidFill>
                  <a:srgbClr val="FF0000"/>
                </a:solidFill>
              </a:rPr>
              <a:t>Performance Analysis of concurrent real-time applications</a:t>
            </a:r>
            <a:br>
              <a:rPr lang="en-US" altLang="en-US" sz="3200" b="1" dirty="0" smtClean="0">
                <a:solidFill>
                  <a:srgbClr val="FF0000"/>
                </a:solidFill>
              </a:rPr>
            </a:br>
            <a:r>
              <a:rPr lang="en-US" altLang="en-US" sz="2400" b="1" dirty="0" smtClean="0">
                <a:solidFill>
                  <a:srgbClr val="002060"/>
                </a:solidFill>
              </a:rPr>
              <a:t>Programme: M. Tech in RTES</a:t>
            </a:r>
            <a:r>
              <a:rPr lang="en-US" altLang="en-US" sz="3600" b="1" dirty="0" smtClean="0">
                <a:solidFill>
                  <a:srgbClr val="002060"/>
                </a:solidFill>
              </a:rPr>
              <a:t>  </a:t>
            </a:r>
            <a:br>
              <a:rPr lang="en-US" altLang="en-US" sz="3600" b="1" dirty="0" smtClean="0">
                <a:solidFill>
                  <a:srgbClr val="002060"/>
                </a:solidFill>
              </a:rPr>
            </a:br>
            <a:br>
              <a:rPr lang="en-US" altLang="en-US" sz="3600" b="1" dirty="0" smtClean="0">
                <a:solidFill>
                  <a:srgbClr val="002060"/>
                </a:solidFill>
              </a:rPr>
            </a:br>
            <a:endParaRPr lang="en-US" altLang="en-US" sz="2800" b="1" dirty="0">
              <a:solidFill>
                <a:srgbClr val="002060"/>
              </a:solidFill>
            </a:endParaRPr>
          </a:p>
        </p:txBody>
      </p:sp>
      <p:sp>
        <p:nvSpPr>
          <p:cNvPr id="4100" name="Rectangle 4"/>
          <p:cNvSpPr>
            <a:spLocks noChangeArrowheads="1"/>
          </p:cNvSpPr>
          <p:nvPr/>
        </p:nvSpPr>
        <p:spPr bwMode="auto">
          <a:xfrm>
            <a:off x="416496" y="3878762"/>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
        <p:nvSpPr>
          <p:cNvPr id="4" name="Content Placeholder 2"/>
          <p:cNvSpPr txBox="1"/>
          <p:nvPr/>
        </p:nvSpPr>
        <p:spPr>
          <a:xfrm>
            <a:off x="416496" y="4417371"/>
            <a:ext cx="9633520" cy="15761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rPr>
              <a:t>Supervisor</a:t>
            </a:r>
            <a:r>
              <a:rPr lang="en-US" sz="2400" b="1" dirty="0">
                <a:solidFill>
                  <a:srgbClr val="002060"/>
                </a:solidFill>
              </a:rPr>
              <a:t>	</a:t>
            </a:r>
            <a:r>
              <a:rPr lang="en-US" sz="2400" b="1" dirty="0" smtClean="0">
                <a:solidFill>
                  <a:srgbClr val="002060"/>
                </a:solidFill>
                <a:latin typeface="+mj-lt"/>
                <a:ea typeface="+mj-ea"/>
                <a:cs typeface="+mj-cs"/>
              </a:rPr>
              <a:t>	: </a:t>
            </a:r>
            <a:r>
              <a:rPr lang="en-IN" altLang="en-US" sz="2400" b="1" dirty="0" smtClean="0">
                <a:solidFill>
                  <a:srgbClr val="002060"/>
                </a:solidFill>
                <a:latin typeface="+mj-lt"/>
                <a:ea typeface="+mj-ea"/>
                <a:cs typeface="+mj-cs"/>
              </a:rPr>
              <a:t>Mrs. Jishmi Jos Choondal</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sz="2400" b="1" dirty="0" smtClean="0">
                <a:solidFill>
                  <a:srgbClr val="002060"/>
                </a:solidFill>
                <a:latin typeface="+mj-lt"/>
                <a:ea typeface="+mj-ea"/>
                <a:cs typeface="+mj-cs"/>
              </a:rPr>
              <a:t>Department		: Computer Science and Engineering</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dirty="0" smtClean="0"/>
              <a:t>					</a:t>
            </a:r>
            <a:endParaRPr lang="en-US" dirty="0"/>
          </a:p>
        </p:txBody>
      </p:sp>
      <p:sp>
        <p:nvSpPr>
          <p:cNvPr id="5" name="TextBox 3"/>
          <p:cNvSpPr txBox="1"/>
          <p:nvPr/>
        </p:nvSpPr>
        <p:spPr>
          <a:xfrm>
            <a:off x="1241140" y="2646332"/>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solidFill>
                  <a:srgbClr val="002060"/>
                </a:solidFill>
              </a:rPr>
              <a:t>Student Name: </a:t>
            </a:r>
            <a:r>
              <a:rPr lang="en-IN" altLang="en-US" sz="2400" b="1" dirty="0" smtClean="0">
                <a:solidFill>
                  <a:srgbClr val="002060"/>
                </a:solidFill>
              </a:rPr>
              <a:t>PRASHAANTH R M</a:t>
            </a:r>
            <a:endParaRPr lang="en-IN" altLang="en-US" sz="2400" b="1" dirty="0" smtClean="0">
              <a:solidFill>
                <a:srgbClr val="002060"/>
              </a:solidFill>
            </a:endParaRPr>
          </a:p>
        </p:txBody>
      </p:sp>
      <p:sp>
        <p:nvSpPr>
          <p:cNvPr id="6" name="TextBox 4"/>
          <p:cNvSpPr txBox="1"/>
          <p:nvPr/>
        </p:nvSpPr>
        <p:spPr>
          <a:xfrm>
            <a:off x="1241140" y="3130389"/>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err="1" smtClean="0">
                <a:solidFill>
                  <a:srgbClr val="002060"/>
                </a:solidFill>
              </a:rPr>
              <a:t>Reg</a:t>
            </a:r>
            <a:r>
              <a:rPr lang="en-US" sz="2400" b="1" dirty="0" smtClean="0">
                <a:solidFill>
                  <a:srgbClr val="002060"/>
                </a:solidFill>
              </a:rPr>
              <a:t> No: </a:t>
            </a:r>
            <a:r>
              <a:rPr lang="en-IN" altLang="en-US" sz="2400" b="1" dirty="0" smtClean="0">
                <a:solidFill>
                  <a:srgbClr val="002060"/>
                </a:solidFill>
              </a:rPr>
              <a:t>18ETCS037001</a:t>
            </a:r>
            <a:endParaRPr lang="en-IN" altLang="en-US" sz="2400" b="1" dirty="0" smtClean="0">
              <a:solidFill>
                <a:srgbClr val="002060"/>
              </a:solidFill>
            </a:endParaRPr>
          </a:p>
        </p:txBody>
      </p:sp>
      <p:sp>
        <p:nvSpPr>
          <p:cNvPr id="2" name="Rectangle 1"/>
          <p:cNvSpPr/>
          <p:nvPr/>
        </p:nvSpPr>
        <p:spPr>
          <a:xfrm>
            <a:off x="3791377" y="3720019"/>
            <a:ext cx="2172335" cy="460375"/>
          </a:xfrm>
          <a:prstGeom prst="rect">
            <a:avLst/>
          </a:prstGeom>
        </p:spPr>
        <p:txBody>
          <a:bodyPr wrap="none">
            <a:spAutoFit/>
          </a:bodyPr>
          <a:lstStyle/>
          <a:p>
            <a:pPr algn="ctr"/>
            <a:r>
              <a:rPr lang="en-US" sz="2400" b="1" dirty="0">
                <a:solidFill>
                  <a:srgbClr val="002060"/>
                </a:solidFill>
              </a:rPr>
              <a:t>Batch</a:t>
            </a:r>
            <a:r>
              <a:rPr lang="en-US" sz="2400" b="1" dirty="0" smtClean="0">
                <a:solidFill>
                  <a:srgbClr val="002060"/>
                </a:solidFill>
              </a:rPr>
              <a:t>: </a:t>
            </a:r>
            <a:r>
              <a:rPr lang="en-IN" altLang="en-US" sz="2400" b="1" dirty="0" smtClean="0">
                <a:solidFill>
                  <a:srgbClr val="002060"/>
                </a:solidFill>
              </a:rPr>
              <a:t>FET 2018</a:t>
            </a:r>
            <a:endParaRPr lang="en-IN" altLang="en-US" sz="2400" b="1" dirty="0" smtClean="0">
              <a:solidFill>
                <a:srgbClr val="002060"/>
              </a:solidFill>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905" y="64453"/>
            <a:ext cx="8915400" cy="1143000"/>
          </a:xfrm>
        </p:spPr>
        <p:txBody>
          <a:bodyPr/>
          <a:lstStyle/>
          <a:p>
            <a:r>
              <a:rPr lang="en-IN" altLang="en-US" b="1">
                <a:solidFill>
                  <a:srgbClr val="FF0000"/>
                </a:solidFill>
              </a:rPr>
              <a:t>Literature Survey</a:t>
            </a:r>
            <a:endParaRPr lang="en-IN" altLang="en-US" b="1">
              <a:solidFill>
                <a:srgbClr val="FF0000"/>
              </a:solidFill>
            </a:endParaRPr>
          </a:p>
        </p:txBody>
      </p:sp>
      <p:graphicFrame>
        <p:nvGraphicFramePr>
          <p:cNvPr id="4" name="Content Placeholder 3"/>
          <p:cNvGraphicFramePr>
            <a:graphicFrameLocks noGrp="1"/>
          </p:cNvGraphicFramePr>
          <p:nvPr>
            <p:ph idx="1"/>
          </p:nvPr>
        </p:nvGraphicFramePr>
        <p:xfrm>
          <a:off x="33020" y="742950"/>
          <a:ext cx="9756775" cy="5464175"/>
        </p:xfrm>
        <a:graphic>
          <a:graphicData uri="http://schemas.openxmlformats.org/drawingml/2006/table">
            <a:tbl>
              <a:tblPr firstRow="1" firstCol="1" bandRow="1">
                <a:tableStyleId>{BC89EF96-8CEA-46FF-86C4-4CE0E7609802}</a:tableStyleId>
              </a:tblPr>
              <a:tblGrid>
                <a:gridCol w="456565"/>
                <a:gridCol w="1318895"/>
                <a:gridCol w="1017905"/>
                <a:gridCol w="1201420"/>
                <a:gridCol w="1922780"/>
                <a:gridCol w="3839210"/>
              </a:tblGrid>
              <a:tr h="73152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0185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10</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David Ameisen, Christophe Deroulers, Valérie Perrier, Fatiha Bouhidel, Maxime Battistella, Luc Legrès, Anne Janin, Philippe Bertheau, Jean-Baptiste Yunès.</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2014</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Automatic Image Quality Assessment in Digital</a:t>
                      </a:r>
                      <a:endParaRPr lang="en-IN" sz="12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Pathology: From Idea to Implementation</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Libraries are being created to assess the automatic image detection using Python and Java</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As quality assurance is crucial in a context of daily use in diagnostic pathology, here a fast and reliable no-reference quality assessment library for WSI has been developed and digital images in general. Applications based on these libraries can be used upstream, as calibration and quality control tool for the WSI acquisition systems, or as tools to reacquire tiles while the WSI is being scanned.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629535">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11</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dirty="0" smtClean="0">
                          <a:latin typeface="Calibri" panose="020F0502020204030204" pitchFamily="34" charset="0"/>
                          <a:ea typeface="Calibri" panose="020F0502020204030204"/>
                          <a:cs typeface="Calibri" panose="020F0502020204030204" pitchFamily="34" charset="0"/>
                          <a:sym typeface="+mn-ea"/>
                        </a:rPr>
                        <a:t>Kulkarni Sangam, T. Prasanna, K. Bramaramba</a:t>
                      </a:r>
                      <a:endParaRPr lang="en-IN" sz="1200" b="0" dirty="0" smtClean="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dirty="0">
                          <a:latin typeface="Calibri" panose="020F0502020204030204" pitchFamily="34" charset="0"/>
                          <a:ea typeface="Calibri" panose="020F0502020204030204"/>
                          <a:cs typeface="Calibri" panose="020F0502020204030204" pitchFamily="34" charset="0"/>
                          <a:sym typeface="+mn-ea"/>
                        </a:rPr>
                        <a:t>2019</a:t>
                      </a:r>
                      <a:endParaRPr lang="en-IN" sz="1200" b="0" dirty="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endParaRPr lang="en-IN" sz="1200" b="0" dirty="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dirty="0">
                          <a:latin typeface="Calibri" panose="020F0502020204030204" pitchFamily="34" charset="0"/>
                          <a:ea typeface="Calibri" panose="020F0502020204030204"/>
                          <a:cs typeface="Calibri" panose="020F0502020204030204" pitchFamily="34" charset="0"/>
                          <a:sym typeface="+mn-ea"/>
                        </a:rPr>
                        <a:t>An IoT based Fire Detection, Precaution &amp; Monitoring System using Raspberry Pi3 &amp; GSM</a:t>
                      </a:r>
                      <a:endParaRPr lang="en-IN" sz="1200" b="0" dirty="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endParaRPr lang="en-IN" sz="1200" b="0" dirty="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sym typeface="+mn-ea"/>
                        </a:rPr>
                        <a:t>Image detection technique is used for fire detection.</a:t>
                      </a:r>
                      <a:endParaRPr lang="en-IN" altLang="en-GB" sz="1200" dirty="0">
                        <a:effectLst/>
                        <a:latin typeface="Calibri" panose="020F0502020204030204" pitchFamily="34" charset="0"/>
                        <a:ea typeface="Times New Roman" panose="02020603050405020304"/>
                        <a:cs typeface="Calibri" panose="020F0502020204030204" pitchFamily="34" charset="0"/>
                        <a:sym typeface="+mn-ea"/>
                      </a:endParaRPr>
                    </a:p>
                    <a:p>
                      <a:pPr algn="just">
                        <a:spcAft>
                          <a:spcPts val="0"/>
                        </a:spcAft>
                        <a:buNone/>
                      </a:pPr>
                      <a:endParaRPr lang="en-IN" altLang="en-GB" sz="1200" dirty="0">
                        <a:effectLst/>
                        <a:latin typeface="Calibri" panose="020F0502020204030204" pitchFamily="34" charset="0"/>
                        <a:ea typeface="Times New Roman" panose="02020603050405020304"/>
                        <a:cs typeface="Calibri" panose="020F0502020204030204" pitchFamily="34" charset="0"/>
                        <a:sym typeface="+mn-ea"/>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dirty="0">
                          <a:latin typeface="Calibri" panose="020F0502020204030204" pitchFamily="34" charset="0"/>
                          <a:ea typeface="Calibri" panose="020F0502020204030204"/>
                          <a:cs typeface="Calibri" panose="020F0502020204030204" pitchFamily="34" charset="0"/>
                          <a:sym typeface="+mn-ea"/>
                        </a:rPr>
                        <a:t>In this paper, the propounded system is capable to detect fire and can provide the location of the affected region. Raspberry Pi 3 has been used to control multiple Node MCU which are integrated with a couple of sensors. A 360° relay motor is assembled with the camera so that it can snap the image in whatever angle the fire is detected. The sensor data values &amp; images always update on webpage. The confirmation of the fire suspecting system to avoid any false alarm. The system will immediately send a message along with the image of the affected spot and location.</a:t>
                      </a:r>
                      <a:endParaRPr lang="en-IN" sz="1200" b="0" dirty="0">
                        <a:latin typeface="Calibri" panose="020F0502020204030204" pitchFamily="34" charset="0"/>
                        <a:ea typeface="Calibri" panose="020F0502020204030204"/>
                        <a:cs typeface="Calibri" panose="020F0502020204030204" pitchFamily="34" charset="0"/>
                        <a:sym typeface="+mn-ea"/>
                      </a:endParaRPr>
                    </a:p>
                    <a:p>
                      <a:pPr indent="0" algn="just">
                        <a:lnSpc>
                          <a:spcPct val="115000"/>
                        </a:lnSpc>
                        <a:spcAft>
                          <a:spcPts val="0"/>
                        </a:spcAft>
                        <a:buFont typeface="Arial" panose="020B0604020202020204" pitchFamily="34" charset="0"/>
                        <a:buNone/>
                      </a:pPr>
                      <a:endParaRPr lang="en-IN" sz="1200" b="0" dirty="0">
                        <a:latin typeface="Calibri" panose="020F0502020204030204" pitchFamily="34" charset="0"/>
                        <a:ea typeface="Calibri" panose="020F0502020204030204"/>
                        <a:cs typeface="Calibri" panose="020F0502020204030204" pitchFamily="34" charset="0"/>
                        <a:sym typeface="+mn-ea"/>
                      </a:endParaRPr>
                    </a:p>
                  </a:txBody>
                  <a:tcPr marL="68580" marR="68580" marT="0" marB="0"/>
                </a:tc>
              </a:tr>
            </a:tbl>
          </a:graphicData>
        </a:graphic>
      </p:graphicFrame>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rgbClr val="FF0000"/>
                </a:solidFill>
              </a:rPr>
              <a:t>Literature Survey</a:t>
            </a:r>
            <a:endParaRPr lang="en-IN" altLang="en-US" b="1">
              <a:solidFill>
                <a:srgbClr val="FF0000"/>
              </a:solidFill>
            </a:endParaRPr>
          </a:p>
        </p:txBody>
      </p:sp>
      <p:graphicFrame>
        <p:nvGraphicFramePr>
          <p:cNvPr id="4" name="Content Placeholder 3"/>
          <p:cNvGraphicFramePr>
            <a:graphicFrameLocks noGrp="1"/>
          </p:cNvGraphicFramePr>
          <p:nvPr>
            <p:ph idx="1"/>
          </p:nvPr>
        </p:nvGraphicFramePr>
        <p:xfrm>
          <a:off x="369570" y="953770"/>
          <a:ext cx="9210040" cy="5618226"/>
        </p:xfrm>
        <a:graphic>
          <a:graphicData uri="http://schemas.openxmlformats.org/drawingml/2006/table">
            <a:tbl>
              <a:tblPr firstRow="1" firstCol="1" bandRow="1">
                <a:tableStyleId>{BC89EF96-8CEA-46FF-86C4-4CE0E7609802}</a:tableStyleId>
              </a:tblPr>
              <a:tblGrid>
                <a:gridCol w="376555"/>
                <a:gridCol w="1121410"/>
                <a:gridCol w="986155"/>
                <a:gridCol w="1076325"/>
                <a:gridCol w="1442085"/>
                <a:gridCol w="4207510"/>
              </a:tblGrid>
              <a:tr h="73152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732405">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12</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Luca de Oliveira Turci</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Real-Time Operating System FreeRTOS Application for Fire Alarm Project in Reduced Scale.</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An RTOS is used for implementing Fire Alarm project. Different sensors are used to sense the fire and smoke.</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Different sensors are used to detect smoke and flam like MQ-2 and YS17. The sensors and actuators are given as FreeRTOS tasks.</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In the present project, the performance of the FreeRTOS kernel using Arduino Nano board was analyzed together with external equipments (oscilloscope and function generator) and some practical methods through several parameters.</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Considering the circumstances of the experiments, it is possible to conclude that the FreeRTOS kernel really presented determinism and reliability. Jitter was estaminated around 25 us considering within the criteria that defines a hard real-time system as a system which has a jitter no higher than 100μs in tasks that has cycles of up to 10ms.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152650">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13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Saifudaullah Bin Bahrudin,  Rosni Abu Kassim</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2013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Development of Fire Alarm System using Raspberry Pi and Arduino Uno</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rPr>
                        <a:t>The techniques of Image detection and alerting using SMS is used.</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The proposed Fire alarm system is a real-time monitoring system that detects the presence of smoke in the air due to fire and captures images via a camera installed inside a room when a fire occurs. The embedded systems used to develop this fire alarm system are Raspberry Pi and Arduino Uno. The key feature of the system is the ability to remotely send an alert when a fire is detected. When the presence of smoke is detected, the system will display an image of the room state in a webpage and send an SMS FireFighter. The advantage of using this system is it will reduce the possibility of false alert reported to the Firefighter.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rgbClr val="FF0000"/>
                </a:solidFill>
              </a:rPr>
              <a:t>Research </a:t>
            </a:r>
            <a:r>
              <a:rPr lang="en-GB" sz="3200" b="1" dirty="0">
                <a:solidFill>
                  <a:srgbClr val="FF0000"/>
                </a:solidFill>
              </a:rPr>
              <a:t>gaps</a:t>
            </a:r>
            <a:endParaRPr lang="en-GB" sz="3200" b="1" dirty="0">
              <a:solidFill>
                <a:srgbClr val="FF0000"/>
              </a:solidFill>
            </a:endParaRPr>
          </a:p>
        </p:txBody>
      </p:sp>
      <p:sp>
        <p:nvSpPr>
          <p:cNvPr id="3" name="Content Placeholder 2"/>
          <p:cNvSpPr>
            <a:spLocks noGrp="1"/>
          </p:cNvSpPr>
          <p:nvPr>
            <p:ph idx="1"/>
          </p:nvPr>
        </p:nvSpPr>
        <p:spPr/>
        <p:txBody>
          <a:bodyPr/>
          <a:lstStyle/>
          <a:p>
            <a:r>
              <a:rPr lang="en-IN" altLang="en-US" sz="2400" dirty="0">
                <a:sym typeface="+mn-ea"/>
              </a:rPr>
              <a:t>Language complexity gaps between different programming languages can be examined.</a:t>
            </a:r>
            <a:endParaRPr lang="en-IN" altLang="en-US" sz="2400" dirty="0"/>
          </a:p>
          <a:p>
            <a:r>
              <a:rPr lang="en-IN" altLang="en-US" sz="2400" dirty="0">
                <a:sym typeface="+mn-ea"/>
              </a:rPr>
              <a:t>How to pursue best performance optimization in each language using multithreaded programming?</a:t>
            </a:r>
            <a:endParaRPr lang="en-IN" altLang="en-US" sz="2400" dirty="0"/>
          </a:p>
          <a:p>
            <a:r>
              <a:rPr lang="en-IN" altLang="en-US" sz="2400" dirty="0">
                <a:sym typeface="+mn-ea"/>
              </a:rPr>
              <a:t>Gaps in the study based on the role of concurrent program support for real time applications.</a:t>
            </a:r>
            <a:endParaRPr lang="en-IN" altLang="en-US" sz="2400" dirty="0"/>
          </a:p>
          <a:p>
            <a:r>
              <a:rPr lang="en-IN" altLang="en-US" sz="2400" dirty="0">
                <a:sym typeface="+mn-ea"/>
              </a:rPr>
              <a:t>The performance of an real time application can be compared using different concurrent multithreading language.</a:t>
            </a:r>
            <a:endParaRPr lang="en-IN" altLang="en-US" sz="2400" dirty="0"/>
          </a:p>
          <a:p>
            <a:r>
              <a:rPr lang="en-IN" altLang="en-US" sz="2400" dirty="0">
                <a:sym typeface="+mn-ea"/>
              </a:rPr>
              <a:t>Analyze the multithreading languages using different performance parameters.[5] </a:t>
            </a:r>
            <a:endParaRPr lang="en-IN" altLang="en-US" sz="2400" dirty="0"/>
          </a:p>
          <a:p>
            <a:r>
              <a:rPr lang="en-IN" altLang="en-US" sz="2400" dirty="0">
                <a:sym typeface="+mn-ea"/>
              </a:rPr>
              <a:t>Investigate Python's behaviour on RTOS for building a real time application.</a:t>
            </a:r>
            <a:endParaRPr lang="en-IN" altLang="en-US" sz="2400"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Title</a:t>
            </a:r>
            <a:r>
              <a:rPr lang="en-US" altLang="en-US" sz="3200" b="1" dirty="0" smtClean="0">
                <a:solidFill>
                  <a:srgbClr val="FF0000"/>
                </a:solidFill>
              </a:rPr>
              <a:t> </a:t>
            </a:r>
            <a:r>
              <a:rPr lang="en-US" altLang="en-US" sz="3200" b="1" dirty="0">
                <a:solidFill>
                  <a:srgbClr val="FF0000"/>
                </a:solidFill>
              </a:rPr>
              <a:t>and Aim</a:t>
            </a:r>
            <a:br>
              <a:rPr lang="en-US" altLang="en-US" sz="3200" b="1" dirty="0">
                <a:solidFill>
                  <a:srgbClr val="FF0000"/>
                </a:solidFill>
              </a:rPr>
            </a:br>
            <a:r>
              <a:rPr lang="en-US" sz="3200" b="1" dirty="0" smtClean="0">
                <a:solidFill>
                  <a:srgbClr val="FF0000"/>
                </a:solidFill>
              </a:rPr>
              <a:t> </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344488" y="1052736"/>
            <a:ext cx="9066212" cy="5073428"/>
          </a:xfrm>
        </p:spPr>
        <p:txBody>
          <a:bodyPr/>
          <a:lstStyle/>
          <a:p>
            <a:pPr marL="0" indent="0">
              <a:lnSpc>
                <a:spcPct val="150000"/>
              </a:lnSpc>
              <a:buNone/>
            </a:pPr>
            <a:endParaRPr lang="en-US" sz="2800" u="sng" dirty="0" smtClean="0"/>
          </a:p>
          <a:p>
            <a:pPr marL="0" indent="0" algn="ctr">
              <a:lnSpc>
                <a:spcPct val="150000"/>
              </a:lnSpc>
              <a:buNone/>
            </a:pPr>
            <a:r>
              <a:rPr lang="en-US" altLang="en-US" sz="2800" b="1" dirty="0"/>
              <a:t>Title </a:t>
            </a:r>
            <a:r>
              <a:rPr lang="en-US" altLang="en-US" sz="2800" dirty="0" smtClean="0"/>
              <a:t>: </a:t>
            </a:r>
            <a:r>
              <a:rPr lang="en-IN" altLang="en-US" sz="2800" dirty="0" smtClean="0"/>
              <a:t>Performance Analysis of a concurrent real-time application</a:t>
            </a:r>
            <a:endParaRPr lang="en-IN" altLang="en-US" sz="2800" dirty="0" smtClean="0"/>
          </a:p>
          <a:p>
            <a:pPr marL="0" indent="0" algn="ctr">
              <a:lnSpc>
                <a:spcPct val="150000"/>
              </a:lnSpc>
              <a:buNone/>
            </a:pPr>
            <a:endParaRPr lang="en-US" sz="2800" dirty="0" smtClean="0"/>
          </a:p>
          <a:p>
            <a:pPr marL="0" indent="0">
              <a:buNone/>
            </a:pPr>
            <a:r>
              <a:rPr lang="en-US" altLang="en-US" sz="2800" b="1" dirty="0" smtClean="0"/>
              <a:t>Aim</a:t>
            </a:r>
            <a:r>
              <a:rPr lang="en-US" altLang="en-US" sz="2800" dirty="0" smtClean="0"/>
              <a:t>: </a:t>
            </a:r>
            <a:r>
              <a:rPr lang="en-US" altLang="en-US" sz="2800" dirty="0" smtClean="0">
                <a:sym typeface="+mn-ea"/>
              </a:rPr>
              <a:t>To compare the performance of a real-time application by providing a real time platform for both </a:t>
            </a:r>
            <a:r>
              <a:rPr lang="en-IN" altLang="en-US" sz="2800" dirty="0" smtClean="0">
                <a:sym typeface="+mn-ea"/>
              </a:rPr>
              <a:t>Python</a:t>
            </a:r>
            <a:r>
              <a:rPr lang="en-US" altLang="en-US" sz="2800" dirty="0" smtClean="0">
                <a:sym typeface="+mn-ea"/>
              </a:rPr>
              <a:t> and pthreads</a:t>
            </a:r>
            <a:r>
              <a:rPr lang="en-IN" altLang="en-US" sz="2800" dirty="0" smtClean="0">
                <a:sym typeface="+mn-ea"/>
              </a:rPr>
              <a:t>(C++) using FreeRTOS</a:t>
            </a:r>
            <a:endParaRPr lang="en-US" sz="2800" u="sng" dirty="0"/>
          </a:p>
        </p:txBody>
      </p:sp>
      <p:sp>
        <p:nvSpPr>
          <p:cNvPr id="4" name="Title 1"/>
          <p:cNvSpPr txBox="1"/>
          <p:nvPr/>
        </p:nvSpPr>
        <p:spPr>
          <a:xfrm>
            <a:off x="344520" y="1549549"/>
            <a:ext cx="89154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altLang="en-US" sz="3200" b="1" dirty="0">
              <a:solidFill>
                <a:srgbClr val="FF0000"/>
              </a:solidFill>
            </a:endParaRP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Objectives</a:t>
            </a:r>
            <a:endParaRPr 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514350" indent="-514350" algn="just">
              <a:buFont typeface="+mj-lt"/>
              <a:buAutoNum type="arabicPeriod"/>
            </a:pPr>
            <a:r>
              <a:rPr lang="en-US" sz="2000" dirty="0" smtClean="0">
                <a:sym typeface="+mn-ea"/>
              </a:rPr>
              <a:t>To conduct a literature survey o</a:t>
            </a:r>
            <a:r>
              <a:rPr lang="en-IN" altLang="en-US" sz="2000" dirty="0" smtClean="0">
                <a:sym typeface="+mn-ea"/>
              </a:rPr>
              <a:t>n posix threads and Python threads for its adaptablity with real time properties and its suitability of real time platform</a:t>
            </a:r>
            <a:endParaRPr lang="en-IN" altLang="en-US" sz="2000" dirty="0" smtClean="0"/>
          </a:p>
          <a:p>
            <a:pPr marL="514350" indent="-514350" algn="just">
              <a:buFont typeface="+mj-lt"/>
              <a:buAutoNum type="arabicPeriod"/>
            </a:pPr>
            <a:r>
              <a:rPr lang="en-US" sz="2000" dirty="0" smtClean="0">
                <a:sym typeface="+mn-ea"/>
              </a:rPr>
              <a:t>To arrive at the hardware and software requirements and design specification for a multithreaded real-time </a:t>
            </a:r>
            <a:r>
              <a:rPr lang="en-US" sz="2000" dirty="0">
                <a:sym typeface="+mn-ea"/>
              </a:rPr>
              <a:t>application</a:t>
            </a:r>
            <a:endParaRPr lang="en-US" sz="2000" dirty="0" smtClean="0"/>
          </a:p>
          <a:p>
            <a:pPr marL="514350" indent="-514350" algn="just">
              <a:buFont typeface="+mj-lt"/>
              <a:buAutoNum type="arabicPeriod"/>
            </a:pPr>
            <a:r>
              <a:rPr lang="en-US" sz="2000" dirty="0" smtClean="0">
                <a:sym typeface="+mn-ea"/>
              </a:rPr>
              <a:t>To design </a:t>
            </a:r>
            <a:r>
              <a:rPr lang="en-IN" altLang="en-US" sz="2000" dirty="0" smtClean="0">
                <a:sym typeface="+mn-ea"/>
              </a:rPr>
              <a:t>for the </a:t>
            </a:r>
            <a:r>
              <a:rPr lang="en-US" sz="2000" dirty="0" smtClean="0">
                <a:sym typeface="+mn-ea"/>
              </a:rPr>
              <a:t>real time application </a:t>
            </a:r>
            <a:r>
              <a:rPr lang="en-IN" altLang="en-US" sz="2000" dirty="0" smtClean="0">
                <a:sym typeface="+mn-ea"/>
              </a:rPr>
              <a:t>and use the same </a:t>
            </a:r>
            <a:r>
              <a:rPr lang="en-US" sz="2000" dirty="0" smtClean="0">
                <a:sym typeface="+mn-ea"/>
              </a:rPr>
              <a:t>for </a:t>
            </a:r>
            <a:r>
              <a:rPr lang="en-IN" altLang="en-US" sz="2000" dirty="0" smtClean="0">
                <a:sym typeface="+mn-ea"/>
              </a:rPr>
              <a:t>Python</a:t>
            </a:r>
            <a:r>
              <a:rPr lang="en-US" sz="2000" dirty="0" smtClean="0">
                <a:sym typeface="+mn-ea"/>
              </a:rPr>
              <a:t> </a:t>
            </a:r>
            <a:r>
              <a:rPr lang="en-IN" altLang="en-US" sz="2000" dirty="0" smtClean="0">
                <a:sym typeface="+mn-ea"/>
              </a:rPr>
              <a:t>threads </a:t>
            </a:r>
            <a:r>
              <a:rPr lang="en-US" sz="2000" dirty="0" smtClean="0">
                <a:sym typeface="+mn-ea"/>
              </a:rPr>
              <a:t>and </a:t>
            </a:r>
            <a:r>
              <a:rPr lang="en-US" sz="2000" dirty="0" err="1" smtClean="0">
                <a:sym typeface="+mn-ea"/>
              </a:rPr>
              <a:t>posix</a:t>
            </a:r>
            <a:r>
              <a:rPr lang="en-US" sz="2000" dirty="0" smtClean="0">
                <a:sym typeface="+mn-ea"/>
              </a:rPr>
              <a:t> threads</a:t>
            </a:r>
            <a:r>
              <a:rPr lang="en-IN" altLang="en-US" sz="2000" dirty="0" smtClean="0">
                <a:sym typeface="+mn-ea"/>
              </a:rPr>
              <a:t>.</a:t>
            </a:r>
            <a:endParaRPr lang="en-US" sz="2000" dirty="0" smtClean="0"/>
          </a:p>
          <a:p>
            <a:pPr marL="514350" indent="-514350" algn="just">
              <a:buFont typeface="+mj-lt"/>
              <a:buAutoNum type="arabicPeriod"/>
            </a:pPr>
            <a:r>
              <a:rPr lang="en-US" sz="2000" dirty="0" smtClean="0">
                <a:sym typeface="+mn-ea"/>
              </a:rPr>
              <a:t>To implement multithreaded real time </a:t>
            </a:r>
            <a:r>
              <a:rPr lang="en-US" sz="2000" dirty="0">
                <a:sym typeface="+mn-ea"/>
              </a:rPr>
              <a:t>application for </a:t>
            </a:r>
            <a:r>
              <a:rPr lang="en-IN" altLang="en-US" sz="2000" dirty="0">
                <a:sym typeface="+mn-ea"/>
              </a:rPr>
              <a:t>Python threads</a:t>
            </a:r>
            <a:r>
              <a:rPr lang="en-US" sz="2000" dirty="0">
                <a:sym typeface="+mn-ea"/>
              </a:rPr>
              <a:t> and pthreads separately on appropriate </a:t>
            </a:r>
            <a:r>
              <a:rPr lang="en-US" sz="2000" dirty="0" smtClean="0">
                <a:sym typeface="+mn-ea"/>
              </a:rPr>
              <a:t>real time platform </a:t>
            </a:r>
            <a:endParaRPr lang="en-US" sz="2000" dirty="0" smtClean="0">
              <a:sym typeface="+mn-ea"/>
            </a:endParaRPr>
          </a:p>
          <a:p>
            <a:pPr marL="514350" indent="-514350" algn="just">
              <a:buFont typeface="+mj-lt"/>
              <a:buAutoNum type="arabicPeriod"/>
            </a:pPr>
            <a:r>
              <a:rPr sz="2000" dirty="0" smtClean="0">
                <a:sym typeface="+mn-ea"/>
              </a:rPr>
              <a:t>To implement sequential real time application and compare performance </a:t>
            </a:r>
            <a:r>
              <a:rPr lang="en-IN" sz="2000" dirty="0" smtClean="0">
                <a:sym typeface="+mn-ea"/>
              </a:rPr>
              <a:t>with implemented multithreaded programs.</a:t>
            </a:r>
            <a:endParaRPr sz="2000" dirty="0" smtClean="0">
              <a:sym typeface="+mn-ea"/>
            </a:endParaRPr>
          </a:p>
          <a:p>
            <a:pPr marL="514350" indent="-514350" algn="just">
              <a:buFont typeface="+mj-lt"/>
              <a:buAutoNum type="arabicPeriod"/>
            </a:pPr>
            <a:r>
              <a:rPr lang="en-IN" altLang="en-US" sz="2000" dirty="0" smtClean="0">
                <a:sym typeface="+mn-ea"/>
              </a:rPr>
              <a:t>T</a:t>
            </a:r>
            <a:r>
              <a:rPr lang="en-US" sz="2000" dirty="0" smtClean="0">
                <a:sym typeface="+mn-ea"/>
              </a:rPr>
              <a:t>o Compare the performance of multithreaded real time application </a:t>
            </a:r>
            <a:r>
              <a:rPr lang="en-IN" altLang="en-US" sz="2000" dirty="0" smtClean="0">
                <a:sym typeface="+mn-ea"/>
              </a:rPr>
              <a:t>using</a:t>
            </a:r>
            <a:r>
              <a:rPr lang="en-US" sz="2000" dirty="0" smtClean="0">
                <a:sym typeface="+mn-ea"/>
              </a:rPr>
              <a:t> </a:t>
            </a:r>
            <a:r>
              <a:rPr lang="en-IN" altLang="en-US" sz="2000" dirty="0" smtClean="0">
                <a:sym typeface="+mn-ea"/>
              </a:rPr>
              <a:t>Python</a:t>
            </a:r>
            <a:r>
              <a:rPr lang="en-US" sz="2000" dirty="0" smtClean="0">
                <a:sym typeface="+mn-ea"/>
              </a:rPr>
              <a:t> </a:t>
            </a:r>
            <a:r>
              <a:rPr lang="en-IN" altLang="en-US" sz="2000" dirty="0" smtClean="0">
                <a:sym typeface="+mn-ea"/>
              </a:rPr>
              <a:t>threads </a:t>
            </a:r>
            <a:r>
              <a:rPr lang="en-US" sz="2000" dirty="0" smtClean="0">
                <a:sym typeface="+mn-ea"/>
              </a:rPr>
              <a:t>and </a:t>
            </a:r>
            <a:r>
              <a:rPr lang="en-US" sz="2000" dirty="0" err="1">
                <a:sym typeface="+mn-ea"/>
              </a:rPr>
              <a:t>p</a:t>
            </a:r>
            <a:r>
              <a:rPr lang="en-US" sz="2000" dirty="0" err="1" smtClean="0">
                <a:sym typeface="+mn-ea"/>
              </a:rPr>
              <a:t>osix</a:t>
            </a:r>
            <a:r>
              <a:rPr lang="en-US" sz="2000" dirty="0" smtClean="0">
                <a:sym typeface="+mn-ea"/>
              </a:rPr>
              <a:t> threads with a </a:t>
            </a:r>
            <a:r>
              <a:rPr lang="en-IN" altLang="en-US" sz="2000" dirty="0" smtClean="0">
                <a:sym typeface="+mn-ea"/>
              </a:rPr>
              <a:t>Benchmark </a:t>
            </a:r>
            <a:r>
              <a:rPr lang="en-US" sz="2000" dirty="0" smtClean="0">
                <a:sym typeface="+mn-ea"/>
              </a:rPr>
              <a:t>application</a:t>
            </a:r>
            <a:r>
              <a:rPr lang="en-IN" altLang="en-US" sz="2000" dirty="0" smtClean="0">
                <a:sym typeface="+mn-ea"/>
              </a:rPr>
              <a:t>.</a:t>
            </a:r>
            <a:endParaRPr lang="en-US" sz="2000" dirty="0" smtClean="0"/>
          </a:p>
          <a:p>
            <a:pPr marL="514350" indent="-514350" algn="just">
              <a:buFont typeface="+mj-lt"/>
              <a:buAutoNum type="arabicPeriod"/>
            </a:pPr>
            <a:r>
              <a:rPr lang="en-US" sz="2000" dirty="0" smtClean="0">
                <a:sym typeface="+mn-ea"/>
              </a:rPr>
              <a:t>To document the report by unifying all the results and outcomes. </a:t>
            </a:r>
            <a:endParaRPr lang="en-US" sz="2000" dirty="0" smtClean="0"/>
          </a:p>
          <a:p>
            <a:pPr marL="514350" indent="-514350" algn="just">
              <a:buFont typeface="+mj-lt"/>
              <a:buAutoNum type="arabicPeriod"/>
            </a:pPr>
            <a:endParaRPr lang="en-US" sz="2000" dirty="0" smtClean="0"/>
          </a:p>
          <a:p>
            <a:pPr marL="0" indent="0" algn="just">
              <a:buNone/>
            </a:pPr>
            <a:r>
              <a:rPr lang="en-US" sz="2000" dirty="0" smtClean="0"/>
              <a:t> </a:t>
            </a:r>
            <a:endParaRPr lang="en-US" sz="2000" dirty="0"/>
          </a:p>
          <a:p>
            <a:endParaRPr lang="en-US" sz="20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rPr>
              <a:t>Methodology</a:t>
            </a:r>
            <a:endParaRPr lang="en-US" sz="3200" dirty="0"/>
          </a:p>
        </p:txBody>
      </p:sp>
      <p:sp>
        <p:nvSpPr>
          <p:cNvPr id="3" name="Content Placeholder 2"/>
          <p:cNvSpPr>
            <a:spLocks noGrp="1"/>
          </p:cNvSpPr>
          <p:nvPr>
            <p:ph idx="1"/>
          </p:nvPr>
        </p:nvSpPr>
        <p:spPr>
          <a:xfrm>
            <a:off x="776536" y="1417639"/>
            <a:ext cx="8634164" cy="4708526"/>
          </a:xfrm>
        </p:spPr>
        <p:txBody>
          <a:bodyPr/>
          <a:lstStyle/>
          <a:p>
            <a:pPr marL="514350" indent="-514350" algn="just">
              <a:buFont typeface="+mj-lt"/>
              <a:buAutoNum type="arabicPeriod"/>
            </a:pPr>
            <a:r>
              <a:rPr lang="en-US" sz="3200" dirty="0">
                <a:sym typeface="+mn-ea"/>
              </a:rPr>
              <a:t>To conduct literature survey </a:t>
            </a:r>
            <a:r>
              <a:rPr lang="en-US" sz="3200" dirty="0" smtClean="0">
                <a:sym typeface="+mn-ea"/>
              </a:rPr>
              <a:t>o</a:t>
            </a:r>
            <a:r>
              <a:rPr lang="en-IN" altLang="en-US" sz="3200" dirty="0" smtClean="0">
                <a:sym typeface="+mn-ea"/>
              </a:rPr>
              <a:t>n posix threads and Python threads and its adaptablity with real time properties of applications.</a:t>
            </a:r>
            <a:endParaRPr lang="en-US" sz="3200" dirty="0"/>
          </a:p>
          <a:p>
            <a:pPr marL="800100" lvl="2" indent="0">
              <a:buNone/>
            </a:pPr>
            <a:r>
              <a:rPr lang="en-US" sz="2000" dirty="0" smtClean="0">
                <a:sym typeface="+mn-ea"/>
              </a:rPr>
              <a:t>1.1: </a:t>
            </a:r>
            <a:r>
              <a:rPr lang="en-IN" altLang="en-US" sz="2000" dirty="0" smtClean="0">
                <a:sym typeface="+mn-ea"/>
              </a:rPr>
              <a:t>Literature survey on relevance of Multithreaded programs in real time applications has been conducted.</a:t>
            </a:r>
            <a:endParaRPr lang="en-US" sz="2000" dirty="0" smtClean="0"/>
          </a:p>
          <a:p>
            <a:pPr marL="800100" lvl="2" indent="0">
              <a:buNone/>
            </a:pPr>
            <a:r>
              <a:rPr lang="en-US" sz="2000" dirty="0" smtClean="0">
                <a:sym typeface="+mn-ea"/>
              </a:rPr>
              <a:t>1.2: </a:t>
            </a:r>
            <a:r>
              <a:rPr lang="en-IN" altLang="en-US" sz="2000" dirty="0" smtClean="0">
                <a:sym typeface="+mn-ea"/>
              </a:rPr>
              <a:t>Various programming languages in Multithreaded programming has been studied.</a:t>
            </a:r>
            <a:endParaRPr lang="en-IN" altLang="en-US" sz="2000" dirty="0" smtClean="0">
              <a:sym typeface="+mn-ea"/>
            </a:endParaRPr>
          </a:p>
          <a:p>
            <a:pPr marL="800100" lvl="2" indent="0">
              <a:buNone/>
            </a:pPr>
            <a:r>
              <a:rPr lang="en-IN" altLang="en-US" sz="2000" dirty="0" smtClean="0">
                <a:sym typeface="+mn-ea"/>
              </a:rPr>
              <a:t>1.3: Literature Survey on adding real time capabilities to Python threads and on developing real time application has been conducted.</a:t>
            </a:r>
            <a:endParaRPr lang="en-IN" altLang="en-US" sz="2000" dirty="0" smtClean="0">
              <a:sym typeface="+mn-ea"/>
            </a:endParaRPr>
          </a:p>
          <a:p>
            <a:pPr marL="800100" lvl="2" indent="0">
              <a:buNone/>
            </a:pPr>
            <a:r>
              <a:rPr lang="en-IN" altLang="en-US" sz="2000" dirty="0" smtClean="0">
                <a:sym typeface="+mn-ea"/>
              </a:rPr>
              <a:t>1.4: Role of POSIX threads in developing real time application has been studied.</a:t>
            </a:r>
            <a:endParaRPr lang="en-IN" altLang="en-US" sz="2000" dirty="0" smtClean="0"/>
          </a:p>
          <a:p>
            <a:pPr marL="800100" lvl="2" indent="0">
              <a:buNone/>
            </a:pPr>
            <a:r>
              <a:rPr lang="en-IN" altLang="en-US" sz="2000" dirty="0" smtClean="0">
                <a:sym typeface="+mn-ea"/>
              </a:rPr>
              <a:t>1.5:  Various performance analysis parameters and techniques to achieve it has been studied.</a:t>
            </a:r>
            <a:endParaRPr lang="en-IN" altLang="en-US" dirty="0" smtClean="0"/>
          </a:p>
          <a:p>
            <a:pPr marL="914400" lvl="1" indent="-514350">
              <a:buFont typeface="+mj-lt"/>
              <a:buAutoNum type="arabicPeriod"/>
            </a:pPr>
            <a:endParaRPr lang="en-US" dirty="0"/>
          </a:p>
          <a:p>
            <a:endParaRPr lang="en-US" dirty="0"/>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2</a:t>
            </a:r>
            <a:endParaRPr lang="en-IN" altLang="en-US"/>
          </a:p>
        </p:txBody>
      </p:sp>
      <p:sp>
        <p:nvSpPr>
          <p:cNvPr id="3" name="Content Placeholder 2"/>
          <p:cNvSpPr>
            <a:spLocks noGrp="1"/>
          </p:cNvSpPr>
          <p:nvPr>
            <p:ph idx="1"/>
          </p:nvPr>
        </p:nvSpPr>
        <p:spPr/>
        <p:txBody>
          <a:bodyPr/>
          <a:lstStyle/>
          <a:p>
            <a:pPr marL="0" indent="0">
              <a:buNone/>
            </a:pPr>
            <a:r>
              <a:rPr lang="en-IN" altLang="en-US" dirty="0" smtClean="0">
                <a:sym typeface="+mn-ea"/>
              </a:rPr>
              <a:t>2. </a:t>
            </a:r>
            <a:r>
              <a:rPr lang="en-US" dirty="0" smtClean="0">
                <a:sym typeface="+mn-ea"/>
              </a:rPr>
              <a:t>To arrive at the hardware and software requirements for real time application using </a:t>
            </a:r>
            <a:r>
              <a:rPr lang="en-IN" altLang="en-US" dirty="0" smtClean="0">
                <a:sym typeface="+mn-ea"/>
              </a:rPr>
              <a:t>Python</a:t>
            </a:r>
            <a:r>
              <a:rPr lang="en-US" dirty="0" smtClean="0">
                <a:sym typeface="+mn-ea"/>
              </a:rPr>
              <a:t> threads </a:t>
            </a:r>
            <a:r>
              <a:rPr lang="en-IN" altLang="en-US" dirty="0" smtClean="0">
                <a:sym typeface="+mn-ea"/>
              </a:rPr>
              <a:t>an</a:t>
            </a:r>
            <a:r>
              <a:rPr lang="en-US" dirty="0" smtClean="0">
                <a:sym typeface="+mn-ea"/>
              </a:rPr>
              <a:t>d Posix Threads</a:t>
            </a:r>
            <a:endParaRPr lang="en-IN" altLang="en-US" dirty="0" smtClean="0">
              <a:sym typeface="+mn-ea"/>
            </a:endParaRPr>
          </a:p>
          <a:p>
            <a:pPr marL="0" indent="0">
              <a:buNone/>
            </a:pPr>
            <a:r>
              <a:rPr lang="en-IN" altLang="en-US" dirty="0">
                <a:sym typeface="+mn-ea"/>
              </a:rPr>
              <a:t>	</a:t>
            </a:r>
            <a:r>
              <a:rPr lang="en-IN" altLang="en-US" sz="2000" dirty="0">
                <a:sym typeface="+mn-ea"/>
              </a:rPr>
              <a:t>2.1: Study on the different features and principles of Real time 	threads for both C++ and Python has been conducted.</a:t>
            </a:r>
            <a:endParaRPr lang="en-IN" altLang="en-US" sz="2000" dirty="0"/>
          </a:p>
          <a:p>
            <a:pPr marL="0" indent="0">
              <a:buNone/>
            </a:pPr>
            <a:r>
              <a:rPr lang="en-IN" altLang="en-US" sz="2000" dirty="0">
                <a:sym typeface="+mn-ea"/>
              </a:rPr>
              <a:t>	2.2: The basic level of Hardware components and Software requirements 	for both languages has been concluded.</a:t>
            </a:r>
            <a:endParaRPr lang="en-IN" altLang="en-US" sz="2000" dirty="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3</a:t>
            </a:r>
            <a:endParaRPr lang="en-IN" altLang="en-US"/>
          </a:p>
        </p:txBody>
      </p:sp>
      <p:sp>
        <p:nvSpPr>
          <p:cNvPr id="3" name="Content Placeholder 2"/>
          <p:cNvSpPr>
            <a:spLocks noGrp="1"/>
          </p:cNvSpPr>
          <p:nvPr>
            <p:ph idx="1"/>
          </p:nvPr>
        </p:nvSpPr>
        <p:spPr/>
        <p:txBody>
          <a:bodyPr/>
          <a:lstStyle/>
          <a:p>
            <a:pPr marL="0" indent="0" algn="just">
              <a:buFont typeface="+mj-lt"/>
              <a:buNone/>
            </a:pPr>
            <a:r>
              <a:rPr lang="en-IN" altLang="en-US" sz="3200" dirty="0">
                <a:sym typeface="+mn-ea"/>
              </a:rPr>
              <a:t>3. </a:t>
            </a:r>
            <a:r>
              <a:rPr lang="en-US" dirty="0" smtClean="0">
                <a:sym typeface="+mn-ea"/>
              </a:rPr>
              <a:t>To design </a:t>
            </a:r>
            <a:r>
              <a:rPr lang="en-IN" altLang="en-US" dirty="0" smtClean="0">
                <a:sym typeface="+mn-ea"/>
              </a:rPr>
              <a:t>for the </a:t>
            </a:r>
            <a:r>
              <a:rPr lang="en-US" dirty="0" smtClean="0">
                <a:sym typeface="+mn-ea"/>
              </a:rPr>
              <a:t>real time application </a:t>
            </a:r>
            <a:r>
              <a:rPr lang="en-IN" altLang="en-US" dirty="0" smtClean="0">
                <a:sym typeface="+mn-ea"/>
              </a:rPr>
              <a:t>and use the same </a:t>
            </a:r>
            <a:r>
              <a:rPr lang="en-US" dirty="0" smtClean="0">
                <a:sym typeface="+mn-ea"/>
              </a:rPr>
              <a:t>for </a:t>
            </a:r>
            <a:r>
              <a:rPr lang="en-IN" altLang="en-US" dirty="0" smtClean="0">
                <a:sym typeface="+mn-ea"/>
              </a:rPr>
              <a:t>Python</a:t>
            </a:r>
            <a:r>
              <a:rPr lang="en-US" dirty="0" smtClean="0">
                <a:sym typeface="+mn-ea"/>
              </a:rPr>
              <a:t> </a:t>
            </a:r>
            <a:r>
              <a:rPr lang="en-IN" altLang="en-US" dirty="0" smtClean="0">
                <a:sym typeface="+mn-ea"/>
              </a:rPr>
              <a:t>threads </a:t>
            </a:r>
            <a:r>
              <a:rPr lang="en-US" dirty="0" smtClean="0">
                <a:sym typeface="+mn-ea"/>
              </a:rPr>
              <a:t>and </a:t>
            </a:r>
            <a:r>
              <a:rPr lang="en-US" dirty="0" err="1" smtClean="0">
                <a:sym typeface="+mn-ea"/>
              </a:rPr>
              <a:t>posix</a:t>
            </a:r>
            <a:r>
              <a:rPr lang="en-US" dirty="0" smtClean="0">
                <a:sym typeface="+mn-ea"/>
              </a:rPr>
              <a:t> threads</a:t>
            </a:r>
            <a:endParaRPr lang="en-US" sz="3200" dirty="0" smtClean="0">
              <a:sym typeface="+mn-ea"/>
            </a:endParaRPr>
          </a:p>
          <a:p>
            <a:pPr marL="0" indent="0" algn="just">
              <a:buFont typeface="+mj-lt"/>
              <a:buNone/>
            </a:pPr>
            <a:endParaRPr lang="en-IN" altLang="en-US" sz="3200" dirty="0"/>
          </a:p>
          <a:p>
            <a:pPr marL="914400" lvl="2" indent="0" algn="just">
              <a:buFont typeface="+mj-lt"/>
              <a:buNone/>
            </a:pPr>
            <a:r>
              <a:rPr lang="en-IN" altLang="en-US" sz="2000" dirty="0">
                <a:sym typeface="+mn-ea"/>
              </a:rPr>
              <a:t>3.1: The functional, non-functional requirements and the Block diagram for the real time application has been designed.</a:t>
            </a:r>
            <a:endParaRPr lang="en-IN" altLang="en-US" sz="2000" dirty="0"/>
          </a:p>
          <a:p>
            <a:pPr marL="914400" lvl="2" indent="0" algn="just">
              <a:buFont typeface="+mj-lt"/>
              <a:buNone/>
            </a:pPr>
            <a:r>
              <a:rPr lang="en-IN" altLang="en-US" sz="2000" dirty="0">
                <a:sym typeface="+mn-ea"/>
              </a:rPr>
              <a:t>3.2: To arrive at the algorithm for developing the real time application.</a:t>
            </a:r>
            <a:endParaRPr lang="en-IN" altLang="en-US" sz="2000"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4</a:t>
            </a:r>
            <a:endParaRPr lang="en-IN" altLang="en-US"/>
          </a:p>
        </p:txBody>
      </p:sp>
      <p:sp>
        <p:nvSpPr>
          <p:cNvPr id="3" name="Content Placeholder 2"/>
          <p:cNvSpPr>
            <a:spLocks noGrp="1"/>
          </p:cNvSpPr>
          <p:nvPr>
            <p:ph idx="1"/>
          </p:nvPr>
        </p:nvSpPr>
        <p:spPr/>
        <p:txBody>
          <a:bodyPr/>
          <a:lstStyle/>
          <a:p>
            <a:pPr marL="0" indent="0">
              <a:buNone/>
            </a:pPr>
            <a:r>
              <a:rPr lang="en-IN" altLang="en-US" sz="3200" dirty="0">
                <a:sym typeface="+mn-ea"/>
              </a:rPr>
              <a:t>4. </a:t>
            </a:r>
            <a:r>
              <a:rPr lang="en-US" dirty="0" smtClean="0">
                <a:sym typeface="+mn-ea"/>
              </a:rPr>
              <a:t>To implement multithreaded real time </a:t>
            </a:r>
            <a:r>
              <a:rPr lang="en-US" dirty="0">
                <a:sym typeface="+mn-ea"/>
              </a:rPr>
              <a:t>application for </a:t>
            </a:r>
            <a:r>
              <a:rPr lang="en-IN" altLang="en-US" dirty="0">
                <a:sym typeface="+mn-ea"/>
              </a:rPr>
              <a:t>Python threads</a:t>
            </a:r>
            <a:r>
              <a:rPr lang="en-US" dirty="0">
                <a:sym typeface="+mn-ea"/>
              </a:rPr>
              <a:t> and pthreads separately on appropriate </a:t>
            </a:r>
            <a:r>
              <a:rPr lang="en-US" dirty="0" smtClean="0">
                <a:sym typeface="+mn-ea"/>
              </a:rPr>
              <a:t>real time platform </a:t>
            </a:r>
            <a:endParaRPr lang="en-IN" altLang="en-US" sz="3200" dirty="0" smtClean="0">
              <a:sym typeface="+mn-ea"/>
            </a:endParaRPr>
          </a:p>
          <a:p>
            <a:pPr marL="0" indent="0">
              <a:buNone/>
            </a:pPr>
            <a:endParaRPr lang="en-IN" altLang="en-US" sz="3200" dirty="0"/>
          </a:p>
          <a:p>
            <a:pPr marL="914400" lvl="2" indent="0">
              <a:buNone/>
            </a:pPr>
            <a:r>
              <a:rPr lang="en-IN" altLang="en-US" sz="2000" dirty="0">
                <a:sym typeface="+mn-ea"/>
              </a:rPr>
              <a:t>4.1: FreeRTOS platform will be used to implement the real time application using POSIX threads in</a:t>
            </a:r>
            <a:r>
              <a:rPr lang="en-IN" altLang="en-US" sz="2000" dirty="0" smtClean="0">
                <a:sym typeface="+mn-ea"/>
              </a:rPr>
              <a:t> C</a:t>
            </a:r>
            <a:r>
              <a:rPr lang="en-IN" altLang="en-US" sz="2000" dirty="0">
                <a:sym typeface="+mn-ea"/>
              </a:rPr>
              <a:t>++ language. </a:t>
            </a:r>
            <a:endParaRPr lang="en-IN" altLang="en-US" sz="2000" dirty="0"/>
          </a:p>
          <a:p>
            <a:pPr marL="914400" lvl="2" indent="0">
              <a:buNone/>
            </a:pPr>
            <a:r>
              <a:rPr lang="en-IN" altLang="en-US" sz="2000" dirty="0">
                <a:sym typeface="+mn-ea"/>
              </a:rPr>
              <a:t>4.2: FreeRTOS platform will be used to implement the real time application using Python threads in Micropython.</a:t>
            </a:r>
            <a:endParaRPr lang="en-IN" altLang="en-US" sz="2000" dirty="0"/>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5</a:t>
            </a:r>
            <a:endParaRPr lang="en-IN" altLang="en-US"/>
          </a:p>
        </p:txBody>
      </p:sp>
      <p:sp>
        <p:nvSpPr>
          <p:cNvPr id="3" name="Content Placeholder 2"/>
          <p:cNvSpPr>
            <a:spLocks noGrp="1"/>
          </p:cNvSpPr>
          <p:nvPr>
            <p:ph idx="1"/>
          </p:nvPr>
        </p:nvSpPr>
        <p:spPr/>
        <p:txBody>
          <a:bodyPr/>
          <a:lstStyle/>
          <a:p>
            <a:pPr marL="0" indent="0">
              <a:buNone/>
            </a:pPr>
            <a:r>
              <a:rPr lang="en-IN" altLang="en-US" dirty="0" smtClean="0">
                <a:sym typeface="+mn-ea"/>
              </a:rPr>
              <a:t>5. T</a:t>
            </a:r>
            <a:r>
              <a:rPr lang="en-US" dirty="0" smtClean="0">
                <a:sym typeface="+mn-ea"/>
              </a:rPr>
              <a:t>o Compare performance of </a:t>
            </a:r>
            <a:r>
              <a:rPr lang="en-IN" altLang="en-US" dirty="0" smtClean="0">
                <a:sym typeface="+mn-ea"/>
              </a:rPr>
              <a:t>Sequential programming and implemented multithreaded programs.</a:t>
            </a:r>
            <a:endParaRPr lang="en-IN" altLang="en-US" dirty="0" smtClean="0">
              <a:sym typeface="+mn-ea"/>
            </a:endParaRPr>
          </a:p>
          <a:p>
            <a:pPr marL="0" indent="0">
              <a:buNone/>
            </a:pPr>
            <a:endParaRPr lang="en-IN" altLang="en-US" dirty="0" smtClean="0">
              <a:sym typeface="+mn-ea"/>
            </a:endParaRPr>
          </a:p>
          <a:p>
            <a:pPr marL="1371600" lvl="3" indent="0">
              <a:buNone/>
            </a:pPr>
            <a:r>
              <a:rPr lang="en-IN" altLang="en-US" dirty="0">
                <a:sym typeface="+mn-ea"/>
              </a:rPr>
              <a:t>4.1: Develop the real time application using sequential C++ programming and also with FreeRTOS.</a:t>
            </a:r>
            <a:endParaRPr lang="en-IN" altLang="en-US" dirty="0">
              <a:sym typeface="+mn-ea"/>
            </a:endParaRPr>
          </a:p>
          <a:p>
            <a:pPr marL="1371600" lvl="3" indent="0">
              <a:buNone/>
            </a:pPr>
            <a:r>
              <a:rPr lang="en-IN" altLang="en-US" dirty="0">
                <a:sym typeface="+mn-ea"/>
              </a:rPr>
              <a:t>4.2:  Develop the real time application using normal Micropython programming and with premptive scheduling Micropython.</a:t>
            </a:r>
            <a:endParaRPr lang="en-IN" altLang="en-US" dirty="0">
              <a:sym typeface="+mn-ea"/>
            </a:endParaRPr>
          </a:p>
          <a:p>
            <a:pPr marL="1371600" lvl="3" indent="0">
              <a:buNone/>
            </a:pPr>
            <a:r>
              <a:rPr lang="en-IN" altLang="en-US" dirty="0">
                <a:sym typeface="+mn-ea"/>
              </a:rPr>
              <a:t>4.3: Both sequential and concurrent programs will be tested for execution time and latency.</a:t>
            </a:r>
            <a:endParaRPr lang="en-IN" altLang="en-US" dirty="0" smtClean="0">
              <a:sym typeface="+mn-ea"/>
            </a:endParaRPr>
          </a:p>
          <a:p>
            <a:pPr marL="0" indent="0">
              <a:buNone/>
            </a:pPr>
            <a:endParaRPr lang="en-IN" altLang="en-US" dirty="0" smtClean="0">
              <a:sym typeface="+mn-ea"/>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a:solidFill>
                  <a:srgbClr val="FF0000"/>
                </a:solidFill>
              </a:rPr>
              <a:t>Outline</a:t>
            </a:r>
            <a:endParaRPr lang="en-US" altLang="en-US" sz="3200" b="1" dirty="0">
              <a:solidFill>
                <a:srgbClr val="FF0000"/>
              </a:solidFill>
            </a:endParaRPr>
          </a:p>
        </p:txBody>
      </p:sp>
      <p:sp>
        <p:nvSpPr>
          <p:cNvPr id="6148" name="Rectangle 3"/>
          <p:cNvSpPr>
            <a:spLocks noGrp="1" noChangeArrowheads="1"/>
          </p:cNvSpPr>
          <p:nvPr>
            <p:ph type="body" idx="1"/>
          </p:nvPr>
        </p:nvSpPr>
        <p:spPr>
          <a:xfrm>
            <a:off x="776536" y="884678"/>
            <a:ext cx="8915400" cy="5447631"/>
          </a:xfrm>
        </p:spPr>
        <p:txBody>
          <a:bodyPr/>
          <a:lstStyle/>
          <a:p>
            <a:pPr marL="457200" indent="-457200"/>
            <a:r>
              <a:rPr lang="en-IN" altLang="en-US" sz="2800" dirty="0"/>
              <a:t>Motivation</a:t>
            </a:r>
            <a:endParaRPr lang="en-IN" altLang="en-US" sz="2800" dirty="0"/>
          </a:p>
          <a:p>
            <a:pPr marL="457200" indent="-457200"/>
            <a:r>
              <a:rPr lang="en-IN" altLang="en-US" sz="2800" dirty="0"/>
              <a:t>What is Multithreaded programming</a:t>
            </a:r>
            <a:endParaRPr lang="en-US" altLang="en-US" sz="2800" dirty="0"/>
          </a:p>
          <a:p>
            <a:pPr marL="457200" indent="-457200"/>
            <a:r>
              <a:rPr lang="en-US" altLang="en-US" sz="2800" dirty="0"/>
              <a:t>Literature Review</a:t>
            </a:r>
            <a:endParaRPr lang="en-US" altLang="en-US" sz="2800" dirty="0"/>
          </a:p>
          <a:p>
            <a:pPr marL="457200" indent="-457200"/>
            <a:r>
              <a:rPr lang="en-US" altLang="en-US" sz="2800" dirty="0"/>
              <a:t>Research Gaps</a:t>
            </a:r>
            <a:endParaRPr lang="en-US" altLang="en-US" sz="2800" dirty="0"/>
          </a:p>
          <a:p>
            <a:pPr marL="457200" indent="-457200"/>
            <a:r>
              <a:rPr lang="en-US" altLang="en-US" sz="2800" dirty="0"/>
              <a:t>Title and Aim</a:t>
            </a:r>
            <a:endParaRPr lang="en-US" altLang="en-US" sz="2800" dirty="0"/>
          </a:p>
          <a:p>
            <a:pPr marL="457200" indent="-457200"/>
            <a:r>
              <a:rPr lang="en-US" altLang="en-US" sz="2800" dirty="0"/>
              <a:t>Objectives</a:t>
            </a:r>
            <a:endParaRPr lang="en-US" altLang="en-US" sz="2800" dirty="0"/>
          </a:p>
          <a:p>
            <a:pPr marL="457200" indent="-457200"/>
            <a:r>
              <a:rPr lang="en-US" altLang="en-US" sz="2800" dirty="0"/>
              <a:t>Methodology</a:t>
            </a:r>
            <a:endParaRPr lang="en-US" altLang="en-US" sz="2800" dirty="0"/>
          </a:p>
          <a:p>
            <a:pPr marL="457200" indent="-457200"/>
            <a:r>
              <a:rPr lang="en-US" altLang="en-US" sz="2800" dirty="0"/>
              <a:t>Expected Outcome</a:t>
            </a:r>
            <a:endParaRPr lang="en-US" altLang="en-US" sz="2800" dirty="0"/>
          </a:p>
          <a:p>
            <a:pPr marL="457200" indent="-457200"/>
            <a:r>
              <a:rPr lang="en-US" altLang="en-US" sz="2800" dirty="0"/>
              <a:t>Gantt Chart</a:t>
            </a:r>
            <a:endParaRPr lang="en-US" altLang="en-US" sz="2800" dirty="0"/>
          </a:p>
          <a:p>
            <a:pPr marL="457200" indent="-457200"/>
            <a:r>
              <a:rPr lang="en-US" altLang="en-US" sz="2800" dirty="0"/>
              <a:t>References</a:t>
            </a:r>
            <a:endParaRPr lang="en-US" altLang="en-US" sz="2800" dirty="0" smtClean="0"/>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6</a:t>
            </a:r>
            <a:endParaRPr lang="en-IN" altLang="en-US"/>
          </a:p>
        </p:txBody>
      </p:sp>
      <p:sp>
        <p:nvSpPr>
          <p:cNvPr id="3" name="Content Placeholder 2"/>
          <p:cNvSpPr>
            <a:spLocks noGrp="1"/>
          </p:cNvSpPr>
          <p:nvPr>
            <p:ph idx="1"/>
          </p:nvPr>
        </p:nvSpPr>
        <p:spPr>
          <a:xfrm>
            <a:off x="495300" y="1025526"/>
            <a:ext cx="8915400" cy="4525963"/>
          </a:xfrm>
        </p:spPr>
        <p:txBody>
          <a:bodyPr/>
          <a:lstStyle/>
          <a:p>
            <a:pPr marL="0" indent="0">
              <a:buNone/>
            </a:pPr>
            <a:r>
              <a:rPr lang="en-IN" altLang="en-US" dirty="0">
                <a:sym typeface="+mn-ea"/>
              </a:rPr>
              <a:t>6. </a:t>
            </a:r>
            <a:r>
              <a:rPr lang="en-IN" altLang="en-US" dirty="0" smtClean="0">
                <a:sym typeface="+mn-ea"/>
              </a:rPr>
              <a:t>T</a:t>
            </a:r>
            <a:r>
              <a:rPr lang="en-US" dirty="0" smtClean="0">
                <a:sym typeface="+mn-ea"/>
              </a:rPr>
              <a:t>o Compare the performance of multithreaded real time application </a:t>
            </a:r>
            <a:r>
              <a:rPr lang="en-IN" altLang="en-US" dirty="0" smtClean="0">
                <a:sym typeface="+mn-ea"/>
              </a:rPr>
              <a:t>using</a:t>
            </a:r>
            <a:r>
              <a:rPr lang="en-US" dirty="0" smtClean="0">
                <a:sym typeface="+mn-ea"/>
              </a:rPr>
              <a:t> </a:t>
            </a:r>
            <a:r>
              <a:rPr lang="en-IN" altLang="en-US" dirty="0" smtClean="0">
                <a:sym typeface="+mn-ea"/>
              </a:rPr>
              <a:t>Python</a:t>
            </a:r>
            <a:r>
              <a:rPr lang="en-US" dirty="0" smtClean="0">
                <a:sym typeface="+mn-ea"/>
              </a:rPr>
              <a:t> </a:t>
            </a:r>
            <a:r>
              <a:rPr lang="en-IN" altLang="en-US" dirty="0" smtClean="0">
                <a:sym typeface="+mn-ea"/>
              </a:rPr>
              <a:t>threads </a:t>
            </a:r>
            <a:r>
              <a:rPr lang="en-US" dirty="0" smtClean="0">
                <a:sym typeface="+mn-ea"/>
              </a:rPr>
              <a:t>and </a:t>
            </a:r>
            <a:r>
              <a:rPr lang="en-US" dirty="0" err="1">
                <a:sym typeface="+mn-ea"/>
              </a:rPr>
              <a:t>p</a:t>
            </a:r>
            <a:r>
              <a:rPr lang="en-US" dirty="0" err="1" smtClean="0">
                <a:sym typeface="+mn-ea"/>
              </a:rPr>
              <a:t>osix</a:t>
            </a:r>
            <a:r>
              <a:rPr lang="en-US" dirty="0" smtClean="0">
                <a:sym typeface="+mn-ea"/>
              </a:rPr>
              <a:t> threads with </a:t>
            </a:r>
            <a:r>
              <a:rPr lang="en-IN" altLang="en-US" dirty="0" smtClean="0">
                <a:sym typeface="+mn-ea"/>
              </a:rPr>
              <a:t>the</a:t>
            </a:r>
            <a:r>
              <a:rPr lang="en-US" dirty="0" smtClean="0">
                <a:sym typeface="+mn-ea"/>
              </a:rPr>
              <a:t> </a:t>
            </a:r>
            <a:r>
              <a:rPr lang="en-IN" altLang="en-US" dirty="0" smtClean="0">
                <a:sym typeface="+mn-ea"/>
              </a:rPr>
              <a:t>Benchmark </a:t>
            </a:r>
            <a:r>
              <a:rPr lang="en-US" dirty="0" smtClean="0">
                <a:sym typeface="+mn-ea"/>
              </a:rPr>
              <a:t>application</a:t>
            </a:r>
            <a:r>
              <a:rPr lang="en-IN" altLang="en-US" dirty="0" smtClean="0">
                <a:sym typeface="+mn-ea"/>
              </a:rPr>
              <a:t>.</a:t>
            </a:r>
            <a:endParaRPr lang="en-IN" altLang="en-US" dirty="0"/>
          </a:p>
          <a:p>
            <a:pPr marL="0" indent="0">
              <a:buNone/>
            </a:pPr>
            <a:r>
              <a:rPr lang="en-IN" altLang="en-US" sz="2000" dirty="0">
                <a:sym typeface="+mn-ea"/>
              </a:rPr>
              <a:t>	6.1: To analyze the performance of the developed application with 	Benchmark application.</a:t>
            </a:r>
            <a:endParaRPr lang="en-IN" altLang="en-US" sz="2000" dirty="0">
              <a:sym typeface="+mn-ea"/>
            </a:endParaRPr>
          </a:p>
          <a:p>
            <a:pPr marL="0" indent="0">
              <a:buNone/>
            </a:pPr>
            <a:r>
              <a:rPr lang="en-IN" altLang="en-US" sz="2000" dirty="0" err="1">
                <a:sym typeface="+mn-ea"/>
              </a:rPr>
              <a:t>	6.2: To analyze</a:t>
            </a:r>
            <a:r>
              <a:rPr lang="en-IN" altLang="en-US" sz="2000" dirty="0">
                <a:sym typeface="+mn-ea"/>
              </a:rPr>
              <a:t> the performance of the real-time application using the 	following  parameters (for both Python and C++ languages</a:t>
            </a:r>
            <a:r>
              <a:rPr lang="en-IN" altLang="en-US" sz="2000" dirty="0" smtClean="0">
                <a:sym typeface="+mn-ea"/>
              </a:rPr>
              <a:t>) like,</a:t>
            </a:r>
            <a:endParaRPr lang="en-IN" altLang="en-US" sz="2000" dirty="0" smtClean="0"/>
          </a:p>
          <a:p>
            <a:pPr marL="0" indent="0">
              <a:buNone/>
            </a:pPr>
            <a:endParaRPr lang="en-IN" altLang="en-US" sz="2000" dirty="0"/>
          </a:p>
          <a:p>
            <a:pPr marL="1371600" lvl="3" indent="0">
              <a:buNone/>
            </a:pPr>
            <a:endParaRPr lang="en-IN" altLang="en-US" sz="2000" dirty="0"/>
          </a:p>
          <a:p>
            <a:pPr marL="914400" lvl="2" indent="0">
              <a:buNone/>
            </a:pPr>
            <a:endParaRPr lang="en-IN" altLang="en-US" sz="2000" dirty="0"/>
          </a:p>
        </p:txBody>
      </p:sp>
      <p:graphicFrame>
        <p:nvGraphicFramePr>
          <p:cNvPr id="5" name="Table 4"/>
          <p:cNvGraphicFramePr/>
          <p:nvPr/>
        </p:nvGraphicFramePr>
        <p:xfrm>
          <a:off x="1478280" y="3966845"/>
          <a:ext cx="6877050" cy="2403475"/>
        </p:xfrm>
        <a:graphic>
          <a:graphicData uri="http://schemas.openxmlformats.org/drawingml/2006/table">
            <a:tbl>
              <a:tblPr firstRow="1" bandRow="1">
                <a:tableStyleId>{5C22544A-7EE6-4342-B048-85BDC9FD1C3A}</a:tableStyleId>
              </a:tblPr>
              <a:tblGrid>
                <a:gridCol w="1634490"/>
                <a:gridCol w="5242560"/>
              </a:tblGrid>
              <a:tr h="499745">
                <a:tc>
                  <a:txBody>
                    <a:bodyPr/>
                    <a:lstStyle/>
                    <a:p>
                      <a:pPr algn="ctr">
                        <a:buNone/>
                      </a:pPr>
                      <a:r>
                        <a:rPr lang="en-IN" altLang="en-US" b="1" dirty="0"/>
                        <a:t>Parameters</a:t>
                      </a:r>
                      <a:endParaRPr lang="en-IN" altLang="en-US" b="1" dirty="0"/>
                    </a:p>
                  </a:txBody>
                  <a:tcPr/>
                </a:tc>
                <a:tc>
                  <a:txBody>
                    <a:bodyPr/>
                    <a:lstStyle/>
                    <a:p>
                      <a:pPr algn="ctr">
                        <a:buNone/>
                      </a:pPr>
                      <a:r>
                        <a:rPr lang="en-IN" altLang="en-US" b="1"/>
                        <a:t>Testing methods</a:t>
                      </a:r>
                      <a:endParaRPr lang="en-IN" altLang="en-US" b="1"/>
                    </a:p>
                  </a:txBody>
                  <a:tcPr/>
                </a:tc>
              </a:tr>
              <a:tr h="1903730">
                <a:tc>
                  <a:txBody>
                    <a:bodyPr/>
                    <a:lstStyle/>
                    <a:p>
                      <a:pPr marL="285750" indent="-285750">
                        <a:buFont typeface="Arial" panose="020B0604020202020204" pitchFamily="34" charset="0"/>
                        <a:buChar char="•"/>
                      </a:pPr>
                      <a:r>
                        <a:rPr lang="en-IN" altLang="en-US" sz="1400" b="1" dirty="0"/>
                        <a:t>Execution time</a:t>
                      </a:r>
                      <a:endParaRPr lang="en-IN" altLang="en-US" sz="1400" b="1" dirty="0"/>
                    </a:p>
                    <a:p>
                      <a:pPr marL="285750" indent="-285750">
                        <a:buFont typeface="Arial" panose="020B0604020202020204" pitchFamily="34" charset="0"/>
                        <a:buChar char="•"/>
                      </a:pPr>
                      <a:r>
                        <a:rPr lang="en-IN" altLang="en-US" sz="1400" b="1" dirty="0"/>
                        <a:t>Concurrency</a:t>
                      </a:r>
                      <a:endParaRPr lang="en-IN" altLang="en-US" sz="1400" b="1" dirty="0"/>
                    </a:p>
                    <a:p>
                      <a:pPr marL="285750" indent="-285750">
                        <a:buFont typeface="Arial" panose="020B0604020202020204" pitchFamily="34" charset="0"/>
                        <a:buChar char="•"/>
                      </a:pPr>
                      <a:r>
                        <a:rPr lang="en-IN" altLang="en-US" sz="1400" b="1" dirty="0"/>
                        <a:t>Memory consumption</a:t>
                      </a:r>
                      <a:endParaRPr lang="en-IN" altLang="en-US" sz="1400" b="1" dirty="0"/>
                    </a:p>
                    <a:p>
                      <a:pPr marL="285750" indent="-285750">
                        <a:buFont typeface="Arial" panose="020B0604020202020204" pitchFamily="34" charset="0"/>
                        <a:buChar char="•"/>
                      </a:pPr>
                      <a:r>
                        <a:rPr lang="en-IN" altLang="en-US" sz="1400" b="1" dirty="0"/>
                        <a:t>Synchronization complexity</a:t>
                      </a:r>
                      <a:endParaRPr lang="en-IN" altLang="en-US" sz="1400" b="1" dirty="0"/>
                    </a:p>
                  </a:txBody>
                  <a:tcPr/>
                </a:tc>
                <a:tc>
                  <a:txBody>
                    <a:bodyPr/>
                    <a:lstStyle/>
                    <a:p>
                      <a:pPr marL="285750" indent="-285750">
                        <a:buFont typeface="Arial" panose="020B0604020202020204" pitchFamily="34" charset="0"/>
                        <a:buChar char="•"/>
                      </a:pPr>
                      <a:r>
                        <a:rPr lang="en-IN" altLang="en-US" sz="1400" b="1" dirty="0"/>
                        <a:t>Execution time-</a:t>
                      </a:r>
                      <a:r>
                        <a:rPr lang="en-IN" altLang="en-US" sz="1400" dirty="0"/>
                        <a:t> This can be achieved by using a library.</a:t>
                      </a:r>
                      <a:endParaRPr lang="en-IN" altLang="en-US" sz="1400" dirty="0"/>
                    </a:p>
                    <a:p>
                      <a:pPr marL="285750" indent="-285750">
                        <a:buFont typeface="Arial" panose="020B0604020202020204" pitchFamily="34" charset="0"/>
                        <a:buChar char="•"/>
                      </a:pPr>
                      <a:r>
                        <a:rPr lang="en-IN" altLang="en-US" sz="1400" b="1" dirty="0"/>
                        <a:t>Memory utilization-</a:t>
                      </a:r>
                      <a:r>
                        <a:rPr lang="en-IN" altLang="en-US" sz="1400" dirty="0"/>
                        <a:t> Memory consumption of the program will be </a:t>
                      </a:r>
                      <a:r>
                        <a:rPr lang="en-IN" altLang="en-US" sz="1400" dirty="0" err="1"/>
                        <a:t>analyzed</a:t>
                      </a:r>
                      <a:r>
                        <a:rPr lang="en-IN" altLang="en-US" sz="1400" dirty="0"/>
                        <a:t> with both stack and heap memory.</a:t>
                      </a:r>
                      <a:endParaRPr lang="en-IN" altLang="en-US" sz="1400" dirty="0"/>
                    </a:p>
                    <a:p>
                      <a:pPr marL="285750" indent="-285750">
                        <a:buFont typeface="Arial" panose="020B0604020202020204" pitchFamily="34" charset="0"/>
                        <a:buChar char="•"/>
                      </a:pPr>
                      <a:r>
                        <a:rPr lang="en-IN" altLang="en-US" sz="1400" b="1" dirty="0"/>
                        <a:t>Synchronization complexity(race conditions &amp; Deadlock)- </a:t>
                      </a:r>
                      <a:r>
                        <a:rPr lang="en-IN" altLang="en-US" sz="1400" b="0" dirty="0"/>
                        <a:t> Programs will run through </a:t>
                      </a:r>
                      <a:r>
                        <a:rPr lang="en-IN" altLang="en-US" sz="1400" b="0" dirty="0" err="1"/>
                        <a:t>CPAchecker</a:t>
                      </a:r>
                      <a:r>
                        <a:rPr lang="en-IN" altLang="en-US" sz="1400" b="0" dirty="0"/>
                        <a:t> tool for C++ and inbuilt tools in FreeRTOS.</a:t>
                      </a:r>
                      <a:endParaRPr lang="en-IN" altLang="en-US" sz="1400" b="0" dirty="0"/>
                    </a:p>
                    <a:p>
                      <a:pPr marL="285750" indent="-285750">
                        <a:buFont typeface="Arial" panose="020B0604020202020204" pitchFamily="34" charset="0"/>
                        <a:buChar char="•"/>
                      </a:pPr>
                      <a:r>
                        <a:rPr lang="en-IN" altLang="en-US" sz="1400" b="1" dirty="0"/>
                        <a:t>Concurrency- </a:t>
                      </a:r>
                      <a:r>
                        <a:rPr lang="en-IN" altLang="en-US" sz="1400" b="0" dirty="0"/>
                        <a:t>Unit testing, Code coverage testing, developing test cases. </a:t>
                      </a:r>
                      <a:endParaRPr lang="en-IN" altLang="en-US" sz="1400" b="0" dirty="0"/>
                    </a:p>
                  </a:txBody>
                  <a:tcPr/>
                </a:tc>
              </a:tr>
            </a:tbl>
          </a:graphicData>
        </a:graphic>
      </p:graphicFrame>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7</a:t>
            </a:r>
            <a:endParaRPr lang="en-IN" altLang="en-US"/>
          </a:p>
        </p:txBody>
      </p:sp>
      <p:sp>
        <p:nvSpPr>
          <p:cNvPr id="3" name="Content Placeholder 2"/>
          <p:cNvSpPr>
            <a:spLocks noGrp="1"/>
          </p:cNvSpPr>
          <p:nvPr>
            <p:ph idx="1"/>
          </p:nvPr>
        </p:nvSpPr>
        <p:spPr/>
        <p:txBody>
          <a:bodyPr/>
          <a:lstStyle/>
          <a:p>
            <a:pPr marL="0" indent="0">
              <a:buNone/>
            </a:pPr>
            <a:r>
              <a:rPr lang="en-IN" altLang="en-US" sz="3200" dirty="0">
                <a:sym typeface="+mn-ea"/>
              </a:rPr>
              <a:t>7. </a:t>
            </a:r>
            <a:r>
              <a:rPr lang="en-US" sz="3200" dirty="0" smtClean="0">
                <a:sym typeface="+mn-ea"/>
              </a:rPr>
              <a:t>To document the report by unifying all the results and outcomes. </a:t>
            </a:r>
            <a:endParaRPr lang="en-US" sz="3200" dirty="0" smtClean="0">
              <a:sym typeface="+mn-ea"/>
            </a:endParaRPr>
          </a:p>
          <a:p>
            <a:pPr marL="0" indent="0">
              <a:buNone/>
            </a:pPr>
            <a:endParaRPr lang="en-IN" altLang="en-US" sz="3200" dirty="0"/>
          </a:p>
          <a:p>
            <a:pPr marL="457200" lvl="1" indent="0">
              <a:buNone/>
            </a:pPr>
            <a:r>
              <a:rPr lang="en-US" sz="2000" dirty="0">
                <a:sym typeface="+mn-ea"/>
              </a:rPr>
              <a:t>6</a:t>
            </a:r>
            <a:r>
              <a:rPr lang="en-US" sz="2000" dirty="0" smtClean="0">
                <a:sym typeface="+mn-ea"/>
              </a:rPr>
              <a:t>.1 A scientific project report as per the university template will be developed.</a:t>
            </a:r>
            <a:endParaRPr lang="en-US" sz="2000" dirty="0" smtClean="0"/>
          </a:p>
          <a:p>
            <a:pPr marL="457200" lvl="1" indent="0">
              <a:buNone/>
            </a:pPr>
            <a:r>
              <a:rPr lang="en-US" sz="2000" dirty="0">
                <a:sym typeface="+mn-ea"/>
              </a:rPr>
              <a:t>6</a:t>
            </a:r>
            <a:r>
              <a:rPr lang="en-US" sz="2000" dirty="0" smtClean="0">
                <a:sym typeface="+mn-ea"/>
              </a:rPr>
              <a:t>.2 </a:t>
            </a:r>
            <a:r>
              <a:rPr lang="en-IN" altLang="en-US" sz="2000" dirty="0" smtClean="0">
                <a:sym typeface="+mn-ea"/>
              </a:rPr>
              <a:t>Examined research on</a:t>
            </a:r>
            <a:r>
              <a:rPr lang="en-US" sz="2000" dirty="0" smtClean="0">
                <a:sym typeface="+mn-ea"/>
              </a:rPr>
              <a:t> </a:t>
            </a:r>
            <a:r>
              <a:rPr lang="en-IN" altLang="en-US" sz="2000" dirty="0" smtClean="0">
                <a:sym typeface="+mn-ea"/>
              </a:rPr>
              <a:t>the working of Python threads and POSIX threads in Concurrent real time application will be presented.</a:t>
            </a:r>
            <a:r>
              <a:rPr lang="en-US" sz="2000" dirty="0" smtClean="0">
                <a:sym typeface="+mn-ea"/>
              </a:rPr>
              <a:t> </a:t>
            </a:r>
            <a:endParaRPr lang="en-GB" dirty="0"/>
          </a:p>
          <a:p>
            <a:pPr marL="0" indent="0">
              <a:buNone/>
            </a:pPr>
            <a:endParaRPr lang="en-IN" altLang="en-US" dirty="0"/>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Hardware requirements</a:t>
            </a:r>
            <a:endParaRPr lang="en-IN" altLang="en-US"/>
          </a:p>
        </p:txBody>
      </p:sp>
      <p:sp>
        <p:nvSpPr>
          <p:cNvPr id="3" name="Content Placeholder 2"/>
          <p:cNvSpPr>
            <a:spLocks noGrp="1"/>
          </p:cNvSpPr>
          <p:nvPr>
            <p:ph idx="1"/>
          </p:nvPr>
        </p:nvSpPr>
        <p:spPr/>
        <p:txBody>
          <a:bodyPr/>
          <a:lstStyle/>
          <a:p>
            <a:r>
              <a:rPr lang="en-IN" altLang="en-US" sz="2800"/>
              <a:t>ESP32 microcontroller.</a:t>
            </a:r>
            <a:endParaRPr lang="en-IN" altLang="en-US" sz="2800"/>
          </a:p>
          <a:p>
            <a:r>
              <a:rPr lang="en-IN" altLang="en-US" sz="2800"/>
              <a:t>MQ2- Smoke detection sensor.</a:t>
            </a:r>
            <a:endParaRPr lang="en-IN" altLang="en-US" sz="2800"/>
          </a:p>
          <a:p>
            <a:r>
              <a:rPr lang="en-IN" altLang="en-US" sz="2800"/>
              <a:t>DHT11- Temperature humidity sensor.</a:t>
            </a:r>
            <a:endParaRPr lang="en-IN" altLang="en-US" sz="2800"/>
          </a:p>
          <a:p>
            <a:r>
              <a:rPr lang="en-IN" altLang="en-US" sz="2800"/>
              <a:t>DC motor- For exhaust fan.</a:t>
            </a:r>
            <a:endParaRPr lang="en-IN" altLang="en-US" sz="2800"/>
          </a:p>
          <a:p>
            <a:r>
              <a:rPr lang="en-IN" altLang="en-US" sz="2800"/>
              <a:t>Water pump- For water opening.</a:t>
            </a:r>
            <a:endParaRPr lang="en-IN" altLang="en-US" sz="2800"/>
          </a:p>
          <a:p>
            <a:r>
              <a:rPr lang="en-IN" altLang="en-US" sz="2800"/>
              <a:t>IR infrared Flame sensor</a:t>
            </a:r>
            <a:endParaRPr lang="en-IN" altLang="en-US" sz="2800"/>
          </a:p>
          <a:p>
            <a:r>
              <a:rPr lang="en-IN" altLang="en-US" sz="2800"/>
              <a:t>Robodo SEN 18 water level sensor.</a:t>
            </a:r>
            <a:endParaRPr lang="en-IN" altLang="en-US" sz="2800"/>
          </a:p>
          <a:p>
            <a:r>
              <a:rPr lang="en-IN" altLang="en-US" sz="2800"/>
              <a:t>Led's and Buttons</a:t>
            </a:r>
            <a:endParaRPr lang="en-IN" altLang="en-US" sz="2800"/>
          </a:p>
          <a:p>
            <a:endParaRPr lang="en-IN" altLang="en-US"/>
          </a:p>
          <a:p>
            <a:endParaRPr lang="en-IN" altLang="en-US"/>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Software requirements</a:t>
            </a:r>
            <a:endParaRPr lang="en-IN" altLang="en-US"/>
          </a:p>
        </p:txBody>
      </p:sp>
      <p:sp>
        <p:nvSpPr>
          <p:cNvPr id="3" name="Content Placeholder 2"/>
          <p:cNvSpPr>
            <a:spLocks noGrp="1"/>
          </p:cNvSpPr>
          <p:nvPr>
            <p:ph idx="1"/>
          </p:nvPr>
        </p:nvSpPr>
        <p:spPr/>
        <p:txBody>
          <a:bodyPr/>
          <a:lstStyle/>
          <a:p>
            <a:r>
              <a:rPr lang="en-IN" altLang="en-US"/>
              <a:t>Arduino IDE - For C++ programming.</a:t>
            </a:r>
            <a:endParaRPr lang="en-IN" altLang="en-US"/>
          </a:p>
          <a:p>
            <a:r>
              <a:rPr lang="en-IN" altLang="en-US"/>
              <a:t>Visual Studio code- For Micropython coding.</a:t>
            </a:r>
            <a:endParaRPr lang="en-IN" altLang="en-US"/>
          </a:p>
          <a:p>
            <a:r>
              <a:rPr lang="en-IN" altLang="en-US"/>
              <a:t>FreeRTOS.</a:t>
            </a:r>
            <a:endParaRPr lang="en-IN" altLang="en-US"/>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t>Functional requirements</a:t>
            </a:r>
            <a:endParaRPr lang="en-IN" altLang="en-US" b="1" dirty="0"/>
          </a:p>
        </p:txBody>
      </p:sp>
      <p:sp>
        <p:nvSpPr>
          <p:cNvPr id="5" name="Content Placeholder 4"/>
          <p:cNvSpPr>
            <a:spLocks noGrp="1"/>
          </p:cNvSpPr>
          <p:nvPr>
            <p:ph idx="1"/>
          </p:nvPr>
        </p:nvSpPr>
        <p:spPr/>
        <p:txBody>
          <a:bodyPr/>
          <a:lstStyle/>
          <a:p>
            <a:r>
              <a:rPr lang="en-US" sz="2400" dirty="0"/>
              <a:t>The system should provide </a:t>
            </a:r>
            <a:r>
              <a:rPr lang="en-IN" altLang="en-US" sz="2400" dirty="0"/>
              <a:t>higher</a:t>
            </a:r>
            <a:r>
              <a:rPr lang="en-US" sz="2400" dirty="0"/>
              <a:t> preference to Flame sensor to </a:t>
            </a:r>
            <a:r>
              <a:rPr lang="en-IN" altLang="en-US" sz="2400" dirty="0"/>
              <a:t>check</a:t>
            </a:r>
            <a:r>
              <a:rPr lang="en-US" sz="2400" dirty="0"/>
              <a:t> whether fire has occurred or not. </a:t>
            </a:r>
            <a:endParaRPr lang="en-US" sz="2400" dirty="0"/>
          </a:p>
          <a:p>
            <a:r>
              <a:rPr lang="en-US" sz="2400" dirty="0">
                <a:sym typeface="+mn-ea"/>
              </a:rPr>
              <a:t>The system should keep an eye on the water level in the tank all the time and notify when the water level is low.</a:t>
            </a:r>
            <a:endParaRPr lang="en-US" sz="2400" dirty="0"/>
          </a:p>
          <a:p>
            <a:r>
              <a:rPr lang="en-IN" altLang="en-US" sz="2400" dirty="0"/>
              <a:t>W</a:t>
            </a:r>
            <a:r>
              <a:rPr lang="en-US" sz="2400" dirty="0"/>
              <a:t>hen the manual press is attempted irrespective of any sensor values the </a:t>
            </a:r>
            <a:r>
              <a:rPr lang="en-IN" altLang="en-US" sz="2400" dirty="0"/>
              <a:t>system should actuate the water opening, turn ON the cooler fan, shut down the power and a louder alarm.</a:t>
            </a:r>
            <a:endParaRPr lang="en-US" sz="2400" dirty="0"/>
          </a:p>
          <a:p>
            <a:r>
              <a:rPr lang="en-IN" altLang="en-US" sz="2400" dirty="0">
                <a:sym typeface="+mn-ea"/>
              </a:rPr>
              <a:t>If </a:t>
            </a:r>
            <a:r>
              <a:rPr lang="en-US" sz="2400" dirty="0">
                <a:sym typeface="+mn-ea"/>
              </a:rPr>
              <a:t>the </a:t>
            </a:r>
            <a:r>
              <a:rPr lang="en-IN" altLang="en-US" sz="2400" dirty="0">
                <a:sym typeface="+mn-ea"/>
              </a:rPr>
              <a:t>system gets an</a:t>
            </a:r>
            <a:r>
              <a:rPr lang="en-US" sz="2400" dirty="0">
                <a:sym typeface="+mn-ea"/>
              </a:rPr>
              <a:t> input from flame sensor </a:t>
            </a:r>
            <a:r>
              <a:rPr lang="en-IN" altLang="en-US" sz="2400" dirty="0">
                <a:sym typeface="+mn-ea"/>
              </a:rPr>
              <a:t>or other</a:t>
            </a:r>
            <a:r>
              <a:rPr lang="en-US" sz="2400" dirty="0">
                <a:sym typeface="+mn-ea"/>
              </a:rPr>
              <a:t> sensors </a:t>
            </a:r>
            <a:r>
              <a:rPr lang="en-IN" altLang="en-US" sz="2400" dirty="0">
                <a:sym typeface="+mn-ea"/>
              </a:rPr>
              <a:t>it should actuate the following based on the priority given.</a:t>
            </a:r>
            <a:endParaRPr lang="en-IN" altLang="en-US" sz="2400" dirty="0">
              <a:sym typeface="+mn-ea"/>
            </a:endParaRPr>
          </a:p>
          <a:p>
            <a:r>
              <a:rPr lang="en-IN" altLang="en-US" sz="2400" dirty="0"/>
              <a:t>System has to be tested for parameters like execution time, memory consumption, synchronization complexity and other test cases like code coverage, boundary analysis and branch coverage tests.</a:t>
            </a:r>
            <a:endParaRPr lang="en-IN" altLang="en-US" sz="2400" dirty="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altLang="en-US" b="1"/>
              <a:t>Non-Functional requirements</a:t>
            </a:r>
            <a:endParaRPr lang="en-IN" altLang="en-US" b="1"/>
          </a:p>
        </p:txBody>
      </p:sp>
      <p:sp>
        <p:nvSpPr>
          <p:cNvPr id="8" name="Content Placeholder 7"/>
          <p:cNvSpPr>
            <a:spLocks noGrp="1"/>
          </p:cNvSpPr>
          <p:nvPr>
            <p:ph idx="1"/>
          </p:nvPr>
        </p:nvSpPr>
        <p:spPr/>
        <p:txBody>
          <a:bodyPr/>
          <a:lstStyle/>
          <a:p>
            <a:r>
              <a:rPr lang="en-US" sz="2800" dirty="0">
                <a:sym typeface="+mn-ea"/>
              </a:rPr>
              <a:t>The system should be compact and not occupy much space.</a:t>
            </a:r>
            <a:endParaRPr lang="en-US" sz="2800" dirty="0"/>
          </a:p>
          <a:p>
            <a:r>
              <a:rPr lang="en-US" sz="2800" dirty="0">
                <a:sym typeface="+mn-ea"/>
              </a:rPr>
              <a:t>The system should be time deterministic and there must not be any </a:t>
            </a:r>
            <a:r>
              <a:rPr lang="en-IN" altLang="en-US" sz="2800" dirty="0">
                <a:sym typeface="+mn-ea"/>
              </a:rPr>
              <a:t>delay</a:t>
            </a:r>
            <a:r>
              <a:rPr lang="en-US" sz="2800" dirty="0">
                <a:sym typeface="+mn-ea"/>
              </a:rPr>
              <a:t> in water opening or flame sensing.</a:t>
            </a:r>
            <a:endParaRPr lang="en-US" sz="2800" dirty="0">
              <a:sym typeface="+mn-ea"/>
            </a:endParaRPr>
          </a:p>
          <a:p>
            <a:r>
              <a:rPr lang="en-IN" altLang="en-US" sz="2800" dirty="0">
                <a:sym typeface="+mn-ea"/>
              </a:rPr>
              <a:t>The system should be always in ON state.</a:t>
            </a:r>
            <a:endParaRPr lang="en-US" dirty="0"/>
          </a:p>
          <a:p>
            <a:endParaRPr lang="en-US" dirty="0"/>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Fire Detection and Alarming system Block diagram</a:t>
            </a:r>
            <a:endParaRPr lang="en-IN" altLang="en-US" dirty="0"/>
          </a:p>
        </p:txBody>
      </p:sp>
      <p:pic>
        <p:nvPicPr>
          <p:cNvPr id="4" name="Content Placeholder 3" descr="Fire control system"/>
          <p:cNvPicPr>
            <a:picLocks noGrp="1" noChangeAspect="1"/>
          </p:cNvPicPr>
          <p:nvPr>
            <p:ph idx="1"/>
          </p:nvPr>
        </p:nvPicPr>
        <p:blipFill>
          <a:blip r:embed="rId1" cstate="print"/>
          <a:stretch>
            <a:fillRect/>
          </a:stretch>
        </p:blipFill>
        <p:spPr>
          <a:xfrm>
            <a:off x="1017270" y="1798320"/>
            <a:ext cx="7944485" cy="4840605"/>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a:t>Platform Compatibility for different microcontrollers/ microprocessors</a:t>
            </a:r>
            <a:endParaRPr lang="en-IN" altLang="en-US" sz="3600" b="1"/>
          </a:p>
        </p:txBody>
      </p:sp>
      <p:graphicFrame>
        <p:nvGraphicFramePr>
          <p:cNvPr id="4" name="Content Placeholder 3"/>
          <p:cNvGraphicFramePr>
            <a:graphicFrameLocks noGrp="1"/>
          </p:cNvGraphicFramePr>
          <p:nvPr>
            <p:ph idx="1"/>
          </p:nvPr>
        </p:nvGraphicFramePr>
        <p:xfrm>
          <a:off x="495300" y="1417955"/>
          <a:ext cx="8915400" cy="5113020"/>
        </p:xfrm>
        <a:graphic>
          <a:graphicData uri="http://schemas.openxmlformats.org/drawingml/2006/table">
            <a:tbl>
              <a:tblPr firstRow="1" bandRow="1">
                <a:tableStyleId>{5C22544A-7EE6-4342-B048-85BDC9FD1C3A}</a:tableStyleId>
              </a:tblPr>
              <a:tblGrid>
                <a:gridCol w="2228850"/>
                <a:gridCol w="2228850"/>
                <a:gridCol w="2228850"/>
                <a:gridCol w="2228850"/>
              </a:tblGrid>
              <a:tr h="683895">
                <a:tc>
                  <a:txBody>
                    <a:bodyPr/>
                    <a:lstStyle/>
                    <a:p>
                      <a:pPr algn="ctr">
                        <a:buNone/>
                      </a:pPr>
                      <a:r>
                        <a:rPr lang="en-IN" altLang="en-US"/>
                        <a:t>Hardware Platform</a:t>
                      </a:r>
                      <a:endParaRPr lang="en-IN" altLang="en-US"/>
                    </a:p>
                  </a:txBody>
                  <a:tcPr/>
                </a:tc>
                <a:tc>
                  <a:txBody>
                    <a:bodyPr/>
                    <a:lstStyle/>
                    <a:p>
                      <a:pPr algn="ctr">
                        <a:buNone/>
                      </a:pPr>
                      <a:r>
                        <a:rPr lang="en-IN" altLang="en-US"/>
                        <a:t>C/C++</a:t>
                      </a:r>
                      <a:endParaRPr lang="en-IN" altLang="en-US"/>
                    </a:p>
                  </a:txBody>
                  <a:tcPr/>
                </a:tc>
                <a:tc>
                  <a:txBody>
                    <a:bodyPr/>
                    <a:lstStyle/>
                    <a:p>
                      <a:pPr algn="ctr">
                        <a:buNone/>
                      </a:pPr>
                      <a:r>
                        <a:rPr lang="en-IN" altLang="en-US"/>
                        <a:t>Java</a:t>
                      </a:r>
                      <a:endParaRPr lang="en-IN" altLang="en-US"/>
                    </a:p>
                  </a:txBody>
                  <a:tcPr/>
                </a:tc>
                <a:tc>
                  <a:txBody>
                    <a:bodyPr/>
                    <a:lstStyle/>
                    <a:p>
                      <a:pPr algn="ctr">
                        <a:buNone/>
                      </a:pPr>
                      <a:r>
                        <a:rPr lang="en-IN" altLang="en-US"/>
                        <a:t>Python</a:t>
                      </a:r>
                      <a:endParaRPr lang="en-IN" altLang="en-US"/>
                    </a:p>
                  </a:txBody>
                  <a:tcPr/>
                </a:tc>
              </a:tr>
              <a:tr h="683895">
                <a:tc>
                  <a:txBody>
                    <a:bodyPr/>
                    <a:lstStyle/>
                    <a:p>
                      <a:pPr>
                        <a:buNone/>
                      </a:pPr>
                      <a:r>
                        <a:rPr lang="en-IN" altLang="en-US"/>
                        <a:t>Raspberry Pi</a:t>
                      </a:r>
                      <a:endParaRPr lang="en-IN" altLang="en-US"/>
                    </a:p>
                  </a:txBody>
                  <a:tcPr/>
                </a:tc>
                <a:tc>
                  <a:txBody>
                    <a:bodyPr/>
                    <a:lstStyle/>
                    <a:p>
                      <a:pPr>
                        <a:buNone/>
                      </a:pPr>
                      <a:r>
                        <a:rPr lang="en-IN" altLang="en-US"/>
                        <a:t>Yes(NO RTOS)</a:t>
                      </a:r>
                      <a:endParaRPr lang="en-IN" altLang="en-US"/>
                    </a:p>
                  </a:txBody>
                  <a:tcPr/>
                </a:tc>
                <a:tc>
                  <a:txBody>
                    <a:bodyPr/>
                    <a:lstStyle/>
                    <a:p>
                      <a:pPr>
                        <a:buNone/>
                      </a:pPr>
                      <a:r>
                        <a:rPr lang="en-IN" altLang="en-US"/>
                        <a:t>Yes (NO RTOS)</a:t>
                      </a:r>
                      <a:endParaRPr lang="en-IN" altLang="en-US"/>
                    </a:p>
                  </a:txBody>
                  <a:tcPr/>
                </a:tc>
                <a:tc>
                  <a:txBody>
                    <a:bodyPr/>
                    <a:lstStyle/>
                    <a:p>
                      <a:pPr>
                        <a:buNone/>
                      </a:pPr>
                      <a:r>
                        <a:rPr lang="en-IN" altLang="en-US"/>
                        <a:t>Yes (NO RTOS)</a:t>
                      </a:r>
                      <a:endParaRPr lang="en-IN" altLang="en-US"/>
                    </a:p>
                  </a:txBody>
                  <a:tcPr/>
                </a:tc>
              </a:tr>
              <a:tr h="683895">
                <a:tc>
                  <a:txBody>
                    <a:bodyPr/>
                    <a:lstStyle/>
                    <a:p>
                      <a:pPr>
                        <a:buNone/>
                      </a:pPr>
                      <a:r>
                        <a:rPr lang="en-US"/>
                        <a:t>Beagle Bone Black</a:t>
                      </a:r>
                      <a:endParaRPr lang="en-US"/>
                    </a:p>
                  </a:txBody>
                  <a:tcPr/>
                </a:tc>
                <a:tc>
                  <a:txBody>
                    <a:bodyPr/>
                    <a:lstStyle/>
                    <a:p>
                      <a:pPr>
                        <a:buNone/>
                      </a:pPr>
                      <a:r>
                        <a:rPr lang="en-US"/>
                        <a:t>Yes</a:t>
                      </a:r>
                      <a:endParaRPr lang="en-US"/>
                    </a:p>
                  </a:txBody>
                  <a:tcPr/>
                </a:tc>
                <a:tc>
                  <a:txBody>
                    <a:bodyPr/>
                    <a:lstStyle/>
                    <a:p>
                      <a:pPr>
                        <a:buNone/>
                      </a:pPr>
                      <a:r>
                        <a:rPr lang="en-US"/>
                        <a:t>Yes</a:t>
                      </a:r>
                      <a:r>
                        <a:rPr lang="en-IN" altLang="en-US"/>
                        <a:t>(NO RTOS)</a:t>
                      </a:r>
                      <a:endParaRPr lang="en-IN" altLang="en-US"/>
                    </a:p>
                  </a:txBody>
                  <a:tcPr/>
                </a:tc>
                <a:tc>
                  <a:txBody>
                    <a:bodyPr/>
                    <a:lstStyle/>
                    <a:p>
                      <a:pPr>
                        <a:buNone/>
                      </a:pPr>
                      <a:r>
                        <a:rPr lang="en-US" sz="1800">
                          <a:sym typeface="+mn-ea"/>
                        </a:rPr>
                        <a:t>Yes</a:t>
                      </a:r>
                      <a:r>
                        <a:rPr lang="en-IN" altLang="en-US" sz="1800">
                          <a:sym typeface="+mn-ea"/>
                        </a:rPr>
                        <a:t>(NO RTOS)</a:t>
                      </a:r>
                      <a:endParaRPr lang="en-IN" altLang="en-US" sz="1800">
                        <a:sym typeface="+mn-ea"/>
                      </a:endParaRPr>
                    </a:p>
                    <a:p>
                      <a:pPr>
                        <a:buNone/>
                      </a:pPr>
                      <a:endParaRPr lang="en-US"/>
                    </a:p>
                  </a:txBody>
                  <a:tcPr/>
                </a:tc>
              </a:tr>
              <a:tr h="1188720">
                <a:tc>
                  <a:txBody>
                    <a:bodyPr/>
                    <a:lstStyle/>
                    <a:p>
                      <a:pPr>
                        <a:buNone/>
                      </a:pPr>
                      <a:r>
                        <a:rPr lang="en-US"/>
                        <a:t>ESP32</a:t>
                      </a:r>
                      <a:endParaRPr lang="en-US"/>
                    </a:p>
                  </a:txBody>
                  <a:tcPr/>
                </a:tc>
                <a:tc>
                  <a:txBody>
                    <a:bodyPr/>
                    <a:lstStyle/>
                    <a:p>
                      <a:pPr>
                        <a:buNone/>
                      </a:pPr>
                      <a:r>
                        <a:rPr lang="en-IN" altLang="en-US"/>
                        <a:t>Yes (RTOS)</a:t>
                      </a:r>
                      <a:endParaRPr lang="en-IN" altLang="en-US"/>
                    </a:p>
                  </a:txBody>
                  <a:tcPr/>
                </a:tc>
                <a:tc>
                  <a:txBody>
                    <a:bodyPr/>
                    <a:lstStyle/>
                    <a:p>
                      <a:pPr>
                        <a:buNone/>
                      </a:pPr>
                      <a:r>
                        <a:rPr lang="en-IN" altLang="en-US" sz="1800">
                          <a:sym typeface="+mn-ea"/>
                        </a:rPr>
                        <a:t>Yes (RTOS) but ESP32 Wrover board is needed</a:t>
                      </a:r>
                      <a:endParaRPr lang="en-IN" altLang="en-US" sz="1800">
                        <a:sym typeface="+mn-ea"/>
                      </a:endParaRPr>
                    </a:p>
                    <a:p>
                      <a:pPr>
                        <a:buNone/>
                      </a:pPr>
                      <a:endParaRPr lang="en-US"/>
                    </a:p>
                  </a:txBody>
                  <a:tcPr/>
                </a:tc>
                <a:tc>
                  <a:txBody>
                    <a:bodyPr/>
                    <a:lstStyle/>
                    <a:p>
                      <a:pPr>
                        <a:buNone/>
                      </a:pPr>
                      <a:r>
                        <a:rPr lang="en-IN" altLang="en-US" sz="1800">
                          <a:sym typeface="+mn-ea"/>
                          <a:hlinkClick r:id="rId1" action="ppaction://hlinkfile"/>
                        </a:rPr>
                        <a:t>Yes (RTOS)</a:t>
                      </a:r>
                      <a:endParaRPr lang="en-IN" altLang="en-US" sz="1800">
                        <a:sym typeface="+mn-ea"/>
                      </a:endParaRPr>
                    </a:p>
                    <a:p>
                      <a:pPr>
                        <a:buNone/>
                      </a:pPr>
                      <a:endParaRPr lang="en-US"/>
                    </a:p>
                  </a:txBody>
                  <a:tcPr/>
                </a:tc>
              </a:tr>
              <a:tr h="1188720">
                <a:tc>
                  <a:txBody>
                    <a:bodyPr/>
                    <a:lstStyle/>
                    <a:p>
                      <a:pPr>
                        <a:buNone/>
                      </a:pPr>
                      <a:r>
                        <a:rPr lang="en-US"/>
                        <a:t>Arduino</a:t>
                      </a:r>
                      <a:endParaRPr lang="en-US"/>
                    </a:p>
                  </a:txBody>
                  <a:tcPr/>
                </a:tc>
                <a:tc>
                  <a:txBody>
                    <a:bodyPr/>
                    <a:lstStyle/>
                    <a:p>
                      <a:pPr>
                        <a:buNone/>
                      </a:pPr>
                      <a:r>
                        <a:rPr lang="en-IN" altLang="en-US" sz="1800">
                          <a:sym typeface="+mn-ea"/>
                        </a:rPr>
                        <a:t>Yes (RTOS)</a:t>
                      </a:r>
                      <a:endParaRPr lang="en-IN" altLang="en-US" sz="1800">
                        <a:sym typeface="+mn-ea"/>
                      </a:endParaRPr>
                    </a:p>
                    <a:p>
                      <a:pPr>
                        <a:buNone/>
                      </a:pPr>
                      <a:endParaRPr lang="en-US"/>
                    </a:p>
                  </a:txBody>
                  <a:tcPr/>
                </a:tc>
                <a:tc>
                  <a:txBody>
                    <a:bodyPr/>
                    <a:lstStyle/>
                    <a:p>
                      <a:pPr>
                        <a:buNone/>
                      </a:pPr>
                      <a:r>
                        <a:rPr lang="en-IN" altLang="en-US" sz="1800">
                          <a:sym typeface="+mn-ea"/>
                        </a:rPr>
                        <a:t>Yes (RTOS) </a:t>
                      </a:r>
                      <a:endParaRPr lang="en-IN" altLang="en-US" sz="1800">
                        <a:sym typeface="+mn-ea"/>
                      </a:endParaRPr>
                    </a:p>
                    <a:p>
                      <a:pPr>
                        <a:buNone/>
                      </a:pPr>
                      <a:endParaRPr lang="en-US"/>
                    </a:p>
                  </a:txBody>
                  <a:tcPr/>
                </a:tc>
                <a:tc>
                  <a:txBody>
                    <a:bodyPr/>
                    <a:lstStyle/>
                    <a:p>
                      <a:pPr>
                        <a:buNone/>
                      </a:pPr>
                      <a:r>
                        <a:rPr lang="en-IN" altLang="en-US" sz="1800">
                          <a:sym typeface="+mn-ea"/>
                        </a:rPr>
                        <a:t>Yes (RTOS) but Arduino Due board is needed</a:t>
                      </a:r>
                      <a:endParaRPr lang="en-IN" altLang="en-US" sz="1800">
                        <a:sym typeface="+mn-ea"/>
                      </a:endParaRPr>
                    </a:p>
                    <a:p>
                      <a:pPr>
                        <a:buNone/>
                      </a:pPr>
                      <a:endParaRPr lang="en-US"/>
                    </a:p>
                  </a:txBody>
                  <a:tcPr/>
                </a:tc>
              </a:tr>
              <a:tr h="683895">
                <a:tc>
                  <a:txBody>
                    <a:bodyPr/>
                    <a:lstStyle/>
                    <a:p>
                      <a:pPr>
                        <a:buNone/>
                      </a:pPr>
                      <a:r>
                        <a:rPr lang="en-US"/>
                        <a:t>STM32</a:t>
                      </a:r>
                      <a:endParaRPr lang="en-US"/>
                    </a:p>
                  </a:txBody>
                  <a:tcPr/>
                </a:tc>
                <a:tc>
                  <a:txBody>
                    <a:bodyPr/>
                    <a:lstStyle/>
                    <a:p>
                      <a:pPr>
                        <a:buNone/>
                      </a:pPr>
                      <a:r>
                        <a:rPr lang="en-IN" altLang="en-US" sz="1800">
                          <a:sym typeface="+mn-ea"/>
                        </a:rPr>
                        <a:t>Yes (RTOS)</a:t>
                      </a:r>
                      <a:endParaRPr lang="en-IN" altLang="en-US" sz="1800">
                        <a:sym typeface="+mn-ea"/>
                      </a:endParaRPr>
                    </a:p>
                    <a:p>
                      <a:pPr>
                        <a:buNone/>
                      </a:pPr>
                      <a:endParaRPr lang="en-US"/>
                    </a:p>
                  </a:txBody>
                  <a:tcPr/>
                </a:tc>
                <a:tc>
                  <a:txBody>
                    <a:bodyPr/>
                    <a:lstStyle/>
                    <a:p>
                      <a:pPr>
                        <a:buNone/>
                      </a:pPr>
                      <a:r>
                        <a:rPr lang="en-IN" altLang="en-US" sz="1800">
                          <a:sym typeface="+mn-ea"/>
                        </a:rPr>
                        <a:t>NA</a:t>
                      </a:r>
                      <a:endParaRPr lang="en-IN" altLang="en-US" sz="1800">
                        <a:sym typeface="+mn-ea"/>
                      </a:endParaRPr>
                    </a:p>
                    <a:p>
                      <a:pPr>
                        <a:buNone/>
                      </a:pPr>
                      <a:endParaRPr lang="en-US"/>
                    </a:p>
                  </a:txBody>
                  <a:tcPr/>
                </a:tc>
                <a:tc>
                  <a:txBody>
                    <a:bodyPr/>
                    <a:lstStyle/>
                    <a:p>
                      <a:pPr>
                        <a:buNone/>
                      </a:pPr>
                      <a:r>
                        <a:rPr lang="en-IN" altLang="en-US" sz="1800">
                          <a:sym typeface="+mn-ea"/>
                          <a:hlinkClick r:id="rId1" action="ppaction://hlinkfile"/>
                        </a:rPr>
                        <a:t>Yes(Possible)</a:t>
                      </a:r>
                      <a:endParaRPr lang="en-IN" altLang="en-US" sz="1800">
                        <a:sym typeface="+mn-ea"/>
                      </a:endParaRPr>
                    </a:p>
                    <a:p>
                      <a:pPr>
                        <a:buNone/>
                      </a:pPr>
                      <a:endParaRPr lang="en-US"/>
                    </a:p>
                  </a:txBody>
                  <a:tcPr/>
                </a:tc>
              </a:tr>
            </a:tbl>
          </a:graphicData>
        </a:graphic>
      </p:graphicFrame>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err="1"/>
              <a:t>Micropython</a:t>
            </a:r>
            <a:r>
              <a:rPr lang="en-IN" altLang="en-US" dirty="0"/>
              <a:t> on ESP32</a:t>
            </a:r>
            <a:endParaRPr lang="en-IN" altLang="en-US" dirty="0"/>
          </a:p>
        </p:txBody>
      </p:sp>
      <p:sp>
        <p:nvSpPr>
          <p:cNvPr id="3" name="Content Placeholder 2"/>
          <p:cNvSpPr>
            <a:spLocks noGrp="1"/>
          </p:cNvSpPr>
          <p:nvPr>
            <p:ph idx="1"/>
          </p:nvPr>
        </p:nvSpPr>
        <p:spPr/>
        <p:txBody>
          <a:bodyPr/>
          <a:lstStyle/>
          <a:p>
            <a:r>
              <a:rPr lang="en-US" sz="2400"/>
              <a:t>Micropython can easily run in system which has 16KB of flash memory too.</a:t>
            </a:r>
            <a:endParaRPr lang="en-US" sz="2400"/>
          </a:p>
          <a:p>
            <a:r>
              <a:rPr lang="en-US" sz="2400"/>
              <a:t>Just a single line code you can blink an LED. Designed to run bare metal that’s why you get immediate responses. </a:t>
            </a:r>
            <a:endParaRPr lang="en-US" sz="2400"/>
          </a:p>
          <a:p>
            <a:r>
              <a:rPr lang="en-US" sz="2400"/>
              <a:t>But this bare metal is only for STM32/pyboards</a:t>
            </a:r>
            <a:r>
              <a:rPr lang="en-IN" altLang="en-US" sz="2400"/>
              <a:t>,</a:t>
            </a:r>
            <a:r>
              <a:rPr lang="en-US" sz="2400"/>
              <a:t> but for ESP32 it has underlying OS known as FreeRTOS.</a:t>
            </a:r>
            <a:endParaRPr lang="en-US" sz="2400"/>
          </a:p>
          <a:p>
            <a:r>
              <a:rPr lang="en-US" sz="2400">
                <a:hlinkClick r:id="rId1" action="ppaction://hlinkfile"/>
              </a:rPr>
              <a:t>ESP32 has underlying OS runs FreeRTOS and Micropython run</a:t>
            </a:r>
            <a:r>
              <a:rPr lang="en-IN" altLang="en-US" sz="2400">
                <a:hlinkClick r:id="rId1" action="ppaction://hlinkfile"/>
              </a:rPr>
              <a:t>s</a:t>
            </a:r>
            <a:r>
              <a:rPr lang="en-US" sz="2400">
                <a:hlinkClick r:id="rId1" action="ppaction://hlinkfile"/>
              </a:rPr>
              <a:t> as a Task in ESP32. </a:t>
            </a:r>
            <a:r>
              <a:rPr lang="en-US" sz="2400"/>
              <a:t>16k stack for the MicroPython task and 96k Python heap.</a:t>
            </a:r>
            <a:endParaRPr lang="en-US" sz="2400"/>
          </a:p>
          <a:p>
            <a:r>
              <a:rPr lang="en-US" sz="2400"/>
              <a:t>For multitasking with micropython </a:t>
            </a:r>
            <a:r>
              <a:rPr lang="en-IN" altLang="en-US" sz="2400"/>
              <a:t>we can use this library</a:t>
            </a:r>
            <a:r>
              <a:rPr lang="en-US" sz="2400"/>
              <a:t> </a:t>
            </a:r>
            <a:r>
              <a:rPr lang="en-US" sz="2400">
                <a:hlinkClick r:id="rId1" action="ppaction://hlinkfile"/>
              </a:rPr>
              <a:t>import _thread</a:t>
            </a:r>
            <a:r>
              <a:rPr lang="en-IN" altLang="en-US" sz="2400"/>
              <a:t>. This helps to add Premptive scheduling.</a:t>
            </a:r>
            <a:endParaRPr lang="en-IN" altLang="en-US" sz="2400"/>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Expected Outcomes</a:t>
            </a:r>
            <a:endParaRPr lang="en-US" sz="3200" b="1" dirty="0">
              <a:solidFill>
                <a:srgbClr val="FF0000"/>
              </a:solidFill>
            </a:endParaRPr>
          </a:p>
        </p:txBody>
      </p:sp>
      <p:sp>
        <p:nvSpPr>
          <p:cNvPr id="5" name="Content Placeholder 2"/>
          <p:cNvSpPr>
            <a:spLocks noGrp="1"/>
          </p:cNvSpPr>
          <p:nvPr/>
        </p:nvSpPr>
        <p:spPr>
          <a:xfrm>
            <a:off x="495300" y="1166019"/>
            <a:ext cx="89154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IN" altLang="en-US" sz="2800" dirty="0" smtClean="0"/>
          </a:p>
          <a:p>
            <a:r>
              <a:rPr lang="en-IN" altLang="en-US" sz="2800" dirty="0" smtClean="0">
                <a:sym typeface="+mn-ea"/>
              </a:rPr>
              <a:t>Development and performance analysis of Python threads and Posix threads on FreeRTOS platform.</a:t>
            </a:r>
            <a:endParaRPr lang="en-IN" altLang="en-US" sz="2800" dirty="0" smtClean="0"/>
          </a:p>
          <a:p>
            <a:r>
              <a:rPr lang="en-IN" altLang="en-US" sz="2800" dirty="0" smtClean="0">
                <a:sym typeface="+mn-ea"/>
              </a:rPr>
              <a:t>Comparing the performance of the developed application with Benchmark application.</a:t>
            </a:r>
            <a:endParaRPr lang="en-IN" altLang="en-US" sz="2800" dirty="0" smtClean="0">
              <a:sym typeface="+mn-ea"/>
            </a:endParaRPr>
          </a:p>
          <a:p>
            <a:r>
              <a:rPr lang="en-IN" altLang="en-US" sz="2800" dirty="0" smtClean="0">
                <a:sym typeface="+mn-ea"/>
              </a:rPr>
              <a:t>Comparing the performance analysis with the different static and dynamic analysis tools and also get the jitter time using Oscilloscope.</a:t>
            </a:r>
            <a:endParaRPr lang="en-IN" altLang="en-US" sz="2800" dirty="0" smtClean="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Motivation</a:t>
            </a:r>
            <a:endParaRPr lang="en-IN" altLang="en-US" b="1"/>
          </a:p>
        </p:txBody>
      </p:sp>
      <p:sp>
        <p:nvSpPr>
          <p:cNvPr id="3" name="Content Placeholder 2"/>
          <p:cNvSpPr>
            <a:spLocks noGrp="1"/>
          </p:cNvSpPr>
          <p:nvPr>
            <p:ph idx="1"/>
          </p:nvPr>
        </p:nvSpPr>
        <p:spPr/>
        <p:txBody>
          <a:bodyPr/>
          <a:lstStyle/>
          <a:p>
            <a:pPr marL="514350" indent="-514350" algn="just">
              <a:buAutoNum type="arabicPeriod"/>
            </a:pPr>
            <a:r>
              <a:rPr lang="en-IN" altLang="en-US" sz="2400" dirty="0">
                <a:sym typeface="+mn-ea"/>
              </a:rPr>
              <a:t>Embedded system has a wide range of study. Every day we come across hundreds to thousands Embedded system. </a:t>
            </a:r>
            <a:endParaRPr lang="en-IN" altLang="en-US" sz="2400" dirty="0">
              <a:sym typeface="+mn-ea"/>
            </a:endParaRPr>
          </a:p>
          <a:p>
            <a:pPr marL="514350" indent="-514350" algn="just">
              <a:buAutoNum type="arabicPeriod"/>
            </a:pPr>
            <a:r>
              <a:rPr lang="en-IN" altLang="en-US" sz="2400" dirty="0">
                <a:sym typeface="+mn-ea"/>
              </a:rPr>
              <a:t>The current generation that is followed in Embedded systems is being filled with different real-time applications it may be hard, soft or firm real time applications.</a:t>
            </a:r>
            <a:endParaRPr lang="en-IN" altLang="en-US" sz="2400" dirty="0">
              <a:sym typeface="+mn-ea"/>
            </a:endParaRPr>
          </a:p>
          <a:p>
            <a:pPr marL="514350" indent="-514350" algn="just">
              <a:buAutoNum type="arabicPeriod"/>
            </a:pPr>
            <a:r>
              <a:rPr lang="en-IN" altLang="en-US" sz="2400" dirty="0"/>
              <a:t>Real-time applications are very time-critical and deadline-driven which are achieved using real-time threads.</a:t>
            </a:r>
            <a:endParaRPr lang="en-IN" altLang="en-US" sz="2400" dirty="0"/>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sz="3200" b="1" dirty="0" smtClean="0">
                <a:solidFill>
                  <a:srgbClr val="FF0000"/>
                </a:solidFill>
              </a:rPr>
              <a:t>Cost Estimation</a:t>
            </a:r>
            <a:endParaRPr lang="en-US" sz="3200" b="1" dirty="0">
              <a:solidFill>
                <a:srgbClr val="FF0000"/>
              </a:solidFill>
            </a:endParaRPr>
          </a:p>
        </p:txBody>
      </p:sp>
      <p:sp>
        <p:nvSpPr>
          <p:cNvPr id="3" name="Content Placeholder 2"/>
          <p:cNvSpPr>
            <a:spLocks noGrp="1"/>
          </p:cNvSpPr>
          <p:nvPr>
            <p:ph idx="1"/>
          </p:nvPr>
        </p:nvSpPr>
        <p:spPr>
          <a:xfrm>
            <a:off x="495300" y="1124745"/>
            <a:ext cx="8915400" cy="5001420"/>
          </a:xfrm>
        </p:spPr>
        <p:txBody>
          <a:bodyPr/>
          <a:lstStyle/>
          <a:p>
            <a:pPr marL="0" indent="0">
              <a:buNone/>
            </a:pPr>
            <a:endParaRPr lang="en-US" sz="2800" dirty="0" smtClean="0"/>
          </a:p>
          <a:p>
            <a:endParaRPr lang="en-US" sz="2800" dirty="0"/>
          </a:p>
        </p:txBody>
      </p:sp>
      <p:graphicFrame>
        <p:nvGraphicFramePr>
          <p:cNvPr id="10" name="Table 9"/>
          <p:cNvGraphicFramePr>
            <a:graphicFrameLocks noGrp="1"/>
          </p:cNvGraphicFramePr>
          <p:nvPr/>
        </p:nvGraphicFramePr>
        <p:xfrm>
          <a:off x="2686728" y="1407592"/>
          <a:ext cx="3634424" cy="2632545"/>
        </p:xfrm>
        <a:graphic>
          <a:graphicData uri="http://schemas.openxmlformats.org/drawingml/2006/table">
            <a:tbl>
              <a:tblPr firstRow="1" firstCol="1" bandRow="1">
                <a:noFill/>
              </a:tblPr>
              <a:tblGrid>
                <a:gridCol w="2122256"/>
                <a:gridCol w="1512168"/>
              </a:tblGrid>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Component</a:t>
                      </a:r>
                      <a:endParaRPr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a:solidFill>
                            <a:schemeClr val="tx1"/>
                          </a:solidFill>
                          <a:latin typeface="+mn-lt"/>
                        </a:rPr>
                        <a:t>Cost</a:t>
                      </a:r>
                      <a:r>
                        <a:rPr lang="en-IN" altLang="en-US" sz="1800" u="none" strike="noStrike" cap="none" dirty="0">
                          <a:solidFill>
                            <a:schemeClr val="tx1"/>
                          </a:solidFill>
                          <a:latin typeface="+mn-lt"/>
                        </a:rPr>
                        <a:t>(Rs)</a:t>
                      </a:r>
                      <a:endParaRPr lang="en-IN" altLang="en-US"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lang="en-IN" alt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rPr>
                        <a:t>Software</a:t>
                      </a:r>
                      <a:endParaRPr 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solidFill>
                            <a:schemeClr val="tx1"/>
                          </a:solidFill>
                          <a:latin typeface="+mn-lt"/>
                          <a:ea typeface="Times New Roman" panose="02020603050405020304"/>
                          <a:cs typeface="Times New Roman" panose="02020603050405020304"/>
                          <a:sym typeface="Times New Roman" panose="02020603050405020304"/>
                        </a:rPr>
                        <a:t>Hardware</a:t>
                      </a:r>
                      <a:endParaRPr lang="en-IN"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 1800</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Total </a:t>
                      </a: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1800</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smtClean="0">
                <a:solidFill>
                  <a:srgbClr val="FF0000"/>
                </a:solidFill>
              </a:rPr>
              <a:t>Gantt Chart </a:t>
            </a:r>
            <a:endParaRPr lang="en-US" sz="3200" b="1" dirty="0">
              <a:solidFill>
                <a:srgbClr val="FF0000"/>
              </a:solidFill>
            </a:endParaRPr>
          </a:p>
        </p:txBody>
      </p:sp>
      <p:graphicFrame>
        <p:nvGraphicFramePr>
          <p:cNvPr id="6" name="Table 5"/>
          <p:cNvGraphicFramePr>
            <a:graphicFrameLocks noGrp="1"/>
          </p:cNvGraphicFramePr>
          <p:nvPr/>
        </p:nvGraphicFramePr>
        <p:xfrm>
          <a:off x="128270" y="986790"/>
          <a:ext cx="9586595" cy="5085715"/>
        </p:xfrm>
        <a:graphic>
          <a:graphicData uri="http://schemas.openxmlformats.org/drawingml/2006/table">
            <a:tbl>
              <a:tblPr/>
              <a:tblGrid>
                <a:gridCol w="1296035"/>
                <a:gridCol w="504190"/>
                <a:gridCol w="504190"/>
                <a:gridCol w="431800"/>
                <a:gridCol w="504190"/>
                <a:gridCol w="504190"/>
                <a:gridCol w="504190"/>
                <a:gridCol w="575945"/>
                <a:gridCol w="503555"/>
                <a:gridCol w="513715"/>
                <a:gridCol w="457200"/>
                <a:gridCol w="548005"/>
                <a:gridCol w="547370"/>
                <a:gridCol w="548005"/>
                <a:gridCol w="548005"/>
                <a:gridCol w="548005"/>
                <a:gridCol w="548005"/>
              </a:tblGrid>
              <a:tr h="581025">
                <a:tc gridSpan="17">
                  <a:txBody>
                    <a:bodyPr/>
                    <a:lstStyle/>
                    <a:p>
                      <a:pPr algn="ctr" rtl="0" fontAlgn="b"/>
                      <a:r>
                        <a:rPr lang="en-US" sz="1900" b="1" i="0" u="none" strike="noStrike" dirty="0" smtClean="0">
                          <a:solidFill>
                            <a:srgbClr val="000000"/>
                          </a:solidFill>
                          <a:effectLst/>
                          <a:latin typeface="Calibri" panose="020F0502020204030204" pitchFamily="34" charset="0"/>
                        </a:rPr>
                        <a:t> Project Work (</a:t>
                      </a:r>
                      <a:r>
                        <a:rPr lang="en-IN" altLang="en-US" sz="1900" b="1" i="0" u="none" strike="noStrike" dirty="0" smtClean="0">
                          <a:solidFill>
                            <a:srgbClr val="000000"/>
                          </a:solidFill>
                          <a:effectLst/>
                          <a:latin typeface="Calibri" panose="020F0502020204030204" pitchFamily="34" charset="0"/>
                        </a:rPr>
                        <a:t>PG</a:t>
                      </a:r>
                      <a:r>
                        <a:rPr lang="en-US" sz="1900" b="1" i="0" u="none" strike="noStrike" dirty="0" smtClean="0">
                          <a:solidFill>
                            <a:srgbClr val="000000"/>
                          </a:solidFill>
                          <a:effectLst/>
                          <a:latin typeface="Calibri" panose="020F0502020204030204" pitchFamily="34" charset="0"/>
                        </a:rPr>
                        <a:t>) 16 weeks</a:t>
                      </a:r>
                      <a:endParaRPr lang="en-US" sz="19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316230">
                <a:tc>
                  <a:txBody>
                    <a:bodyPr/>
                    <a:lstStyle/>
                    <a:p>
                      <a:pPr algn="r" rtl="0" fontAlgn="b"/>
                      <a:r>
                        <a:rPr lang="en-US" sz="1300" b="1" i="0" u="none" strike="noStrike" dirty="0">
                          <a:solidFill>
                            <a:srgbClr val="000000"/>
                          </a:solidFill>
                          <a:effectLst/>
                          <a:latin typeface="Calibri" panose="020F0502020204030204" pitchFamily="34" charset="0"/>
                        </a:rPr>
                        <a:t>Week</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7</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8</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9</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10</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513715">
                <a:tc>
                  <a:txBody>
                    <a:bodyPr/>
                    <a:lstStyle/>
                    <a:p>
                      <a:pPr algn="r" rtl="0" fontAlgn="b"/>
                      <a:r>
                        <a:rPr lang="en-US" sz="1300" b="1" i="0" u="none" strike="noStrike" dirty="0">
                          <a:solidFill>
                            <a:srgbClr val="000000"/>
                          </a:solidFill>
                          <a:effectLst/>
                          <a:latin typeface="Calibri" panose="020F0502020204030204" pitchFamily="34" charset="0"/>
                        </a:rPr>
                        <a:t>Major Activities</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6">
                  <a:txBody>
                    <a:bodyPr/>
                    <a:lstStyle/>
                    <a:p>
                      <a:pPr algn="r" rtl="0"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7385">
                <a:tc>
                  <a:txBody>
                    <a:bodyPr/>
                    <a:lstStyle/>
                    <a:p>
                      <a:pPr algn="l" fontAlgn="b"/>
                      <a:r>
                        <a:rPr lang="en-US" sz="1400" b="0" i="0" u="none" strike="noStrike" dirty="0" smtClean="0">
                          <a:solidFill>
                            <a:srgbClr val="000000"/>
                          </a:solidFill>
                          <a:effectLst/>
                          <a:latin typeface="Arial" panose="020B0604020202020204" pitchFamily="34" charset="0"/>
                        </a:rPr>
                        <a:t>Literature survey</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0">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dirty="0" smtClean="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925830">
                <a:tc>
                  <a:txBody>
                    <a:bodyPr/>
                    <a:lstStyle/>
                    <a:p>
                      <a:pPr algn="l" fontAlgn="ctr"/>
                      <a:r>
                        <a:rPr lang="en-US" sz="1400" b="0" i="0" u="none" strike="noStrike" dirty="0" smtClean="0">
                          <a:solidFill>
                            <a:srgbClr val="000000"/>
                          </a:solidFill>
                          <a:effectLst/>
                          <a:latin typeface="Arial" panose="020B0604020202020204" pitchFamily="34" charset="0"/>
                        </a:rPr>
                        <a:t>Design</a:t>
                      </a:r>
                      <a:endParaRPr lang="en-US" sz="1400" b="0" i="0" u="none" strike="noStrike" dirty="0">
                        <a:solidFill>
                          <a:srgbClr val="000000"/>
                        </a:solidFill>
                        <a:effectLst/>
                        <a:latin typeface="Arial" panose="020B0604020202020204" pitchFamily="34" charset="0"/>
                      </a:endParaRP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435">
                <a:tc>
                  <a:txBody>
                    <a:bodyPr/>
                    <a:lstStyle/>
                    <a:p>
                      <a:pPr algn="l" fontAlgn="b"/>
                      <a:r>
                        <a:rPr lang="en-US" sz="1400" b="0" i="0" u="none" strike="noStrike" dirty="0" smtClean="0">
                          <a:solidFill>
                            <a:srgbClr val="000000"/>
                          </a:solidFill>
                          <a:effectLst/>
                          <a:latin typeface="Arial" panose="020B0604020202020204" pitchFamily="34" charset="0"/>
                        </a:rPr>
                        <a:t>Implementation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4">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090">
                <a:tc>
                  <a:txBody>
                    <a:bodyPr/>
                    <a:lstStyle/>
                    <a:p>
                      <a:pPr algn="l" fontAlgn="b"/>
                      <a:r>
                        <a:rPr lang="en-US" sz="1400" b="0" i="0" u="none" strike="noStrike" dirty="0" smtClean="0">
                          <a:solidFill>
                            <a:srgbClr val="000000"/>
                          </a:solidFill>
                          <a:effectLst/>
                          <a:latin typeface="Arial" panose="020B0604020202020204" pitchFamily="34" charset="0"/>
                        </a:rPr>
                        <a:t>Testing</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725">
                <a:tc>
                  <a:txBody>
                    <a:bodyPr/>
                    <a:lstStyle/>
                    <a:p>
                      <a:pPr algn="l" fontAlgn="b"/>
                      <a:r>
                        <a:rPr lang="en-US" sz="1400" b="0" i="0" u="none" strike="noStrike" dirty="0" smtClean="0">
                          <a:solidFill>
                            <a:srgbClr val="000000"/>
                          </a:solidFill>
                          <a:effectLst/>
                          <a:latin typeface="Arial" panose="020B0604020202020204" pitchFamily="34" charset="0"/>
                        </a:rPr>
                        <a:t>Validation</a:t>
                      </a:r>
                      <a:r>
                        <a:rPr lang="en-US" sz="1400" b="0" i="0" u="none" strike="noStrike" dirty="0">
                          <a:solidFill>
                            <a:srgbClr val="000000"/>
                          </a:solidFill>
                          <a:effectLst/>
                          <a:latin typeface="Arial" panose="020B0604020202020204" pitchFamily="34" charset="0"/>
                        </a:rPr>
                        <a:t> </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9575">
                <a:tc>
                  <a:txBody>
                    <a:bodyPr/>
                    <a:lstStyle/>
                    <a:p>
                      <a:pPr algn="l" fontAlgn="b"/>
                      <a:r>
                        <a:rPr lang="en-US" sz="1400" b="0" i="0" u="none" strike="noStrike" dirty="0" smtClean="0">
                          <a:solidFill>
                            <a:srgbClr val="000000"/>
                          </a:solidFill>
                          <a:effectLst/>
                          <a:latin typeface="Arial" panose="020B0604020202020204" pitchFamily="34" charset="0"/>
                        </a:rPr>
                        <a:t>Documentation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33705">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88379"/>
            <a:ext cx="8915400" cy="764357"/>
          </a:xfrm>
        </p:spPr>
        <p:txBody>
          <a:bodyPr/>
          <a:lstStyle/>
          <a:p>
            <a:r>
              <a:rPr lang="en-US" sz="4000" b="1" dirty="0" smtClean="0">
                <a:solidFill>
                  <a:srgbClr val="FF0000"/>
                </a:solidFill>
              </a:rPr>
              <a:t>References</a:t>
            </a:r>
            <a:br>
              <a:rPr lang="en-US" sz="3200" b="1" dirty="0" smtClean="0">
                <a:solidFill>
                  <a:srgbClr val="FF0000"/>
                </a:solidFill>
              </a:rPr>
            </a:br>
            <a:endParaRPr lang="en-US" sz="3200" b="1" dirty="0">
              <a:solidFill>
                <a:srgbClr val="FF0000"/>
              </a:solidFill>
            </a:endParaRPr>
          </a:p>
        </p:txBody>
      </p:sp>
      <p:sp>
        <p:nvSpPr>
          <p:cNvPr id="5" name="Content Placeholder 4"/>
          <p:cNvSpPr>
            <a:spLocks noGrp="1"/>
          </p:cNvSpPr>
          <p:nvPr>
            <p:ph idx="1"/>
          </p:nvPr>
        </p:nvSpPr>
        <p:spPr/>
        <p:txBody>
          <a:bodyPr/>
          <a:lstStyle/>
          <a:p>
            <a:pPr algn="l"/>
            <a:r>
              <a:rPr lang="en-IN" sz="2000" dirty="0" smtClean="0"/>
              <a:t>Higuera, T. (2012). </a:t>
            </a:r>
            <a:r>
              <a:rPr lang="en-IN" sz="2000" i="1" dirty="0" smtClean="0"/>
              <a:t>About 15 years of Real-Time Java</a:t>
            </a:r>
            <a:r>
              <a:rPr lang="en-IN" sz="2000" dirty="0" smtClean="0"/>
              <a:t>. Madrid 28040, Spain: Universidad Complutense de Madrid.</a:t>
            </a:r>
            <a:endParaRPr lang="en-IN" sz="2000" dirty="0" smtClean="0"/>
          </a:p>
          <a:p>
            <a:pPr algn="just"/>
            <a:r>
              <a:rPr lang="en-IN" sz="2000" dirty="0" smtClean="0"/>
              <a:t>Ray, B., Posnett, D., Devanbu, P. and Filkov, V. (2017). </a:t>
            </a:r>
            <a:r>
              <a:rPr lang="en-IN" sz="2000" i="1" dirty="0" smtClean="0"/>
              <a:t>A large-scale study of programming languages and code quality in GitHub</a:t>
            </a:r>
            <a:r>
              <a:rPr lang="en-IN" sz="2000" dirty="0" smtClean="0"/>
              <a:t>. Communications of the ACM, 60(10), pp.91-100.</a:t>
            </a:r>
            <a:endParaRPr lang="en-IN" sz="2000" dirty="0" smtClean="0"/>
          </a:p>
          <a:p>
            <a:pPr algn="just"/>
            <a:r>
              <a:rPr lang="en-IN" sz="2000" dirty="0" smtClean="0"/>
              <a:t>Zain, F., Tobias, M., Olaf, G., Andreas, L. (2019). </a:t>
            </a:r>
            <a:r>
              <a:rPr lang="en-IN" sz="2000" i="1" dirty="0" smtClean="0"/>
              <a:t>Event-Driven Multithreading Execution Platform for Real-Time On-Board Software Systems</a:t>
            </a:r>
            <a:r>
              <a:rPr lang="en-IN" sz="2000" dirty="0" smtClean="0"/>
              <a:t>. </a:t>
            </a:r>
            <a:endParaRPr lang="en-IN" sz="2000" dirty="0" smtClean="0"/>
          </a:p>
          <a:p>
            <a:pPr algn="just"/>
            <a:r>
              <a:rPr lang="en-IN" sz="2000" dirty="0" smtClean="0"/>
              <a:t>Oyenike, B. (2012). COMPARATIVE ANALYSIS OF SOME PROGRAMMING LANGUAGES. Transnational Journal of Science and Technology, [online] 2(5), pp.107-118. </a:t>
            </a:r>
            <a:endParaRPr lang="en-IN" sz="2000" dirty="0" smtClean="0"/>
          </a:p>
          <a:p>
            <a:pPr algn="just"/>
            <a:r>
              <a:rPr lang="en-IN" sz="2000" dirty="0" smtClean="0">
                <a:sym typeface="+mn-ea"/>
              </a:rPr>
              <a:t>Sreeram, V., Surya, M., Akash, G., Niranjan, R., Sree, B., Shruthi, B. and Mohamed, S. (2018). </a:t>
            </a:r>
            <a:r>
              <a:rPr lang="en-IN" sz="2000" i="1" dirty="0" smtClean="0">
                <a:sym typeface="+mn-ea"/>
              </a:rPr>
              <a:t>Realtime Applications with RTMaps and Bluebox 2.0</a:t>
            </a:r>
            <a:r>
              <a:rPr lang="en-IN" sz="2000" dirty="0" smtClean="0">
                <a:sym typeface="+mn-ea"/>
              </a:rPr>
              <a:t>. International Conference of Artificial Intelligence 2018.</a:t>
            </a:r>
            <a:endParaRPr lang="en-IN" sz="2000" dirty="0" smtClean="0"/>
          </a:p>
          <a:p>
            <a:pPr algn="just"/>
            <a:endParaRPr lang="en-IN" sz="2000" dirty="0" smtClean="0"/>
          </a:p>
          <a:p>
            <a:pPr algn="just"/>
            <a:endParaRPr lang="en-IN" sz="2000" dirty="0" smtClean="0"/>
          </a:p>
          <a:p>
            <a:pPr algn="just"/>
            <a:endParaRPr lang="en-IN" sz="2000" dirty="0" smtClean="0"/>
          </a:p>
          <a:p>
            <a:pPr algn="just"/>
            <a:endParaRPr lang="en-US" sz="2000" dirty="0"/>
          </a:p>
          <a:p>
            <a:pPr algn="just"/>
            <a:endParaRPr lang="en-IN" dirty="0"/>
          </a:p>
        </p:txBody>
      </p:sp>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sym typeface="+mn-ea"/>
              </a:rPr>
              <a:t>References</a:t>
            </a:r>
            <a:endParaRPr lang="en-US" dirty="0"/>
          </a:p>
        </p:txBody>
      </p:sp>
      <p:sp>
        <p:nvSpPr>
          <p:cNvPr id="3" name="Content Placeholder 2"/>
          <p:cNvSpPr>
            <a:spLocks noGrp="1"/>
          </p:cNvSpPr>
          <p:nvPr>
            <p:ph idx="1"/>
          </p:nvPr>
        </p:nvSpPr>
        <p:spPr/>
        <p:txBody>
          <a:bodyPr/>
          <a:lstStyle/>
          <a:p>
            <a:pPr algn="just"/>
            <a:r>
              <a:rPr lang="en-US" sz="2000" dirty="0" err="1"/>
              <a:t>Nanz</a:t>
            </a:r>
            <a:r>
              <a:rPr lang="en-US" sz="2000" dirty="0"/>
              <a:t>, S., </a:t>
            </a:r>
            <a:r>
              <a:rPr lang="en-US" sz="2000" dirty="0" err="1"/>
              <a:t>Torshizi</a:t>
            </a:r>
            <a:r>
              <a:rPr lang="en-US" sz="2000" dirty="0"/>
              <a:t>, F., </a:t>
            </a:r>
            <a:r>
              <a:rPr lang="en-US" sz="2000" dirty="0" err="1"/>
              <a:t>Pedroni</a:t>
            </a:r>
            <a:r>
              <a:rPr lang="en-US" sz="2000" dirty="0"/>
              <a:t>, m. and Meyer, B. </a:t>
            </a:r>
            <a:r>
              <a:rPr lang="en-IN" altLang="en-US" sz="2000" dirty="0"/>
              <a:t>(</a:t>
            </a:r>
            <a:r>
              <a:rPr lang="en-US" sz="2000" dirty="0"/>
              <a:t>2013</a:t>
            </a:r>
            <a:r>
              <a:rPr lang="en-IN" altLang="en-US" sz="2000" dirty="0"/>
              <a:t>)</a:t>
            </a:r>
            <a:r>
              <a:rPr lang="en-US" sz="2000" dirty="0"/>
              <a:t>. </a:t>
            </a:r>
            <a:r>
              <a:rPr lang="en-US" sz="2000" i="1" dirty="0"/>
              <a:t>Design of an empirical study for comparing the usability of concurrent programming languages</a:t>
            </a:r>
            <a:r>
              <a:rPr lang="en-US" sz="2000" dirty="0"/>
              <a:t>. Information and </a:t>
            </a:r>
            <a:r>
              <a:rPr lang="en-US" sz="2000" dirty="0" err="1"/>
              <a:t>SoftwareTechnology</a:t>
            </a:r>
            <a:r>
              <a:rPr lang="en-US" sz="2000" dirty="0"/>
              <a:t>, 55, pp.1304-1315.</a:t>
            </a:r>
            <a:endParaRPr lang="en-US" sz="2000" dirty="0"/>
          </a:p>
          <a:p>
            <a:pPr algn="just"/>
            <a:r>
              <a:rPr lang="en-IN" sz="2000" dirty="0" smtClean="0">
                <a:sym typeface="+mn-ea"/>
              </a:rPr>
              <a:t>Nanz, S. and Faria, C. (2015). </a:t>
            </a:r>
            <a:r>
              <a:rPr lang="en-IN" sz="2000" i="1" dirty="0" smtClean="0">
                <a:sym typeface="+mn-ea"/>
              </a:rPr>
              <a:t>A Comparative Study of Programming Languages in Rosetta Code</a:t>
            </a:r>
            <a:r>
              <a:rPr lang="en-IN" sz="2000" dirty="0" smtClean="0">
                <a:sym typeface="+mn-ea"/>
              </a:rPr>
              <a:t>. 2015 IEEE/ACM 37th IEEE International Conference on Software, [online] pp.778-788.</a:t>
            </a:r>
            <a:endParaRPr lang="en-IN" sz="2000" dirty="0" smtClean="0">
              <a:sym typeface="+mn-ea"/>
            </a:endParaRPr>
          </a:p>
          <a:p>
            <a:pPr algn="just"/>
            <a:r>
              <a:rPr lang="en-US" sz="2000" dirty="0"/>
              <a:t>Sheikh, </a:t>
            </a:r>
            <a:r>
              <a:rPr lang="en-IN" altLang="en-US" sz="2000" dirty="0"/>
              <a:t>A., </a:t>
            </a:r>
            <a:r>
              <a:rPr lang="en-US" sz="2000" dirty="0"/>
              <a:t>Ghazala</a:t>
            </a:r>
            <a:r>
              <a:rPr lang="en-IN" altLang="en-US" sz="2000" dirty="0"/>
              <a:t>, </a:t>
            </a:r>
            <a:r>
              <a:rPr lang="en-US" sz="2000" dirty="0"/>
              <a:t>I</a:t>
            </a:r>
            <a:r>
              <a:rPr lang="en-IN" altLang="en-US" sz="2000" dirty="0"/>
              <a:t>.</a:t>
            </a:r>
            <a:r>
              <a:rPr lang="en-US" sz="2000" dirty="0"/>
              <a:t>, Noman</a:t>
            </a:r>
            <a:r>
              <a:rPr lang="en-IN" altLang="en-US" sz="2000" dirty="0"/>
              <a:t>, K.</a:t>
            </a:r>
            <a:r>
              <a:rPr lang="en-US" sz="2000" dirty="0"/>
              <a:t> (2016).</a:t>
            </a:r>
            <a:r>
              <a:rPr lang="en-US" sz="2000" i="1" dirty="0"/>
              <a:t> A qualitative study of major programming languages</a:t>
            </a:r>
            <a:r>
              <a:rPr lang="en-US" sz="2000" dirty="0"/>
              <a:t>. International Journal of Information and Communication Technology.</a:t>
            </a:r>
            <a:endParaRPr lang="en-US" sz="2000" dirty="0"/>
          </a:p>
          <a:p>
            <a:pPr algn="just"/>
            <a:r>
              <a:rPr lang="en-IN" altLang="en-US" sz="2000" dirty="0"/>
              <a:t>Silvia, D. (2015). </a:t>
            </a:r>
            <a:r>
              <a:rPr lang="en-US" sz="2000" i="1" dirty="0"/>
              <a:t>The role of concurrency in an evolutionary view of programming abstractions</a:t>
            </a:r>
            <a:r>
              <a:rPr lang="en-IN" altLang="en-US" sz="2000" dirty="0"/>
              <a:t>. arXiv:1507.07719v1 [cs.PL] 28 Jul 2015</a:t>
            </a:r>
            <a:endParaRPr lang="en-IN" altLang="en-US" sz="2000" dirty="0"/>
          </a:p>
          <a:p>
            <a:pPr algn="just"/>
            <a:r>
              <a:rPr lang="en-IN" altLang="en-US" sz="2000" dirty="0"/>
              <a:t>de Oliveira Turci, Luca. (2017). </a:t>
            </a:r>
            <a:r>
              <a:rPr lang="en-IN" altLang="en-US" sz="2000" i="1" dirty="0"/>
              <a:t>Real-Time Operating System FreeRTOS Application for Fire Alarm Project in Reduced Scale</a:t>
            </a:r>
            <a:r>
              <a:rPr lang="en-IN" altLang="en-US" sz="2000" dirty="0"/>
              <a:t>. International Journal of Computing and Digital Systemss. 6. 198-204. 10.12785/IJCDS/060405. </a:t>
            </a:r>
            <a:endParaRPr lang="en-IN" altLang="en-US" sz="2000" dirty="0"/>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rgbClr val="FF0000"/>
                </a:solidFill>
              </a:rPr>
              <a:t>References</a:t>
            </a:r>
            <a:endParaRPr lang="en-IN" altLang="en-US" b="1">
              <a:solidFill>
                <a:srgbClr val="FF0000"/>
              </a:solidFill>
            </a:endParaRPr>
          </a:p>
        </p:txBody>
      </p:sp>
      <p:sp>
        <p:nvSpPr>
          <p:cNvPr id="3" name="Content Placeholder 2"/>
          <p:cNvSpPr>
            <a:spLocks noGrp="1"/>
          </p:cNvSpPr>
          <p:nvPr>
            <p:ph idx="1"/>
          </p:nvPr>
        </p:nvSpPr>
        <p:spPr/>
        <p:txBody>
          <a:bodyPr/>
          <a:lstStyle/>
          <a:p>
            <a:r>
              <a:rPr lang="en-US" sz="2000">
                <a:latin typeface="Calibri" panose="020F0502020204030204" pitchFamily="34" charset="0"/>
                <a:cs typeface="Calibri" panose="020F0502020204030204" pitchFamily="34" charset="0"/>
              </a:rPr>
              <a:t>Mahmoud</a:t>
            </a:r>
            <a:r>
              <a:rPr lang="en-IN" altLang="en-US" sz="2000">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A</a:t>
            </a:r>
            <a:r>
              <a:rPr lang="en-IN" altLang="en-US" sz="2000">
                <a:latin typeface="Calibri" panose="020F0502020204030204" pitchFamily="34" charset="0"/>
                <a:cs typeface="Calibri" panose="020F0502020204030204" pitchFamily="34" charset="0"/>
              </a:rPr>
              <a:t>.</a:t>
            </a:r>
            <a:r>
              <a:rPr lang="en-US" sz="2000">
                <a:latin typeface="Calibri" panose="020F0502020204030204" pitchFamily="34" charset="0"/>
                <a:cs typeface="Calibri" panose="020F0502020204030204" pitchFamily="34" charset="0"/>
              </a:rPr>
              <a:t>, Rabbah</a:t>
            </a:r>
            <a:r>
              <a:rPr lang="en-IN" altLang="en-US" sz="2000">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N</a:t>
            </a:r>
            <a:r>
              <a:rPr lang="en-IN" altLang="en-US" sz="2000">
                <a:latin typeface="Calibri" panose="020F0502020204030204" pitchFamily="34" charset="0"/>
                <a:cs typeface="Calibri" panose="020F0502020204030204" pitchFamily="34" charset="0"/>
              </a:rPr>
              <a:t>.</a:t>
            </a:r>
            <a:r>
              <a:rPr lang="en-US" sz="2000">
                <a:latin typeface="Calibri" panose="020F0502020204030204" pitchFamily="34" charset="0"/>
                <a:cs typeface="Calibri" panose="020F0502020204030204" pitchFamily="34" charset="0"/>
              </a:rPr>
              <a:t>, Rabbah</a:t>
            </a:r>
            <a:r>
              <a:rPr lang="en-IN" altLang="en-US" sz="2000">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H</a:t>
            </a:r>
            <a:r>
              <a:rPr lang="en-IN" altLang="en-US" sz="2000">
                <a:latin typeface="Calibri" panose="020F0502020204030204" pitchFamily="34" charset="0"/>
                <a:cs typeface="Calibri" panose="020F0502020204030204" pitchFamily="34" charset="0"/>
              </a:rPr>
              <a:t>.</a:t>
            </a:r>
            <a:r>
              <a:rPr lang="en-US" sz="2000">
                <a:latin typeface="Calibri" panose="020F0502020204030204" pitchFamily="34" charset="0"/>
                <a:cs typeface="Calibri" panose="020F0502020204030204" pitchFamily="34" charset="0"/>
              </a:rPr>
              <a:t>, Mounir, R</a:t>
            </a:r>
            <a:r>
              <a:rPr lang="en-IN" altLang="en-US" sz="2000">
                <a:latin typeface="Calibri" panose="020F0502020204030204" pitchFamily="34" charset="0"/>
                <a:cs typeface="Calibri" panose="020F0502020204030204" pitchFamily="34" charset="0"/>
              </a:rPr>
              <a:t>.</a:t>
            </a:r>
            <a:r>
              <a:rPr lang="en-US" sz="2000">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sym typeface="+mn-ea"/>
              </a:rPr>
              <a:t>(2018)</a:t>
            </a:r>
            <a:r>
              <a:rPr lang="en-IN" altLang="en-US" sz="2000">
                <a:latin typeface="Calibri" panose="020F0502020204030204" pitchFamily="34" charset="0"/>
                <a:cs typeface="Calibri" panose="020F0502020204030204" pitchFamily="34" charset="0"/>
                <a:sym typeface="+mn-ea"/>
              </a:rPr>
              <a:t>. </a:t>
            </a:r>
            <a:r>
              <a:rPr lang="en-US" sz="2000">
                <a:latin typeface="Calibri" panose="020F0502020204030204" pitchFamily="34" charset="0"/>
                <a:cs typeface="Calibri" panose="020F0502020204030204" pitchFamily="34" charset="0"/>
              </a:rPr>
              <a:t>Python in Real Time Application for Mobile Robot . Smart Application and Data Analysis for Smart Cities (SADASC'18). </a:t>
            </a:r>
            <a:endParaRPr lang="en-US" sz="2000">
              <a:latin typeface="Calibri" panose="020F0502020204030204" pitchFamily="34" charset="0"/>
              <a:cs typeface="Calibri" panose="020F0502020204030204" pitchFamily="34" charset="0"/>
            </a:endParaRPr>
          </a:p>
          <a:p>
            <a:r>
              <a:rPr lang="en-IN" altLang="en-US" sz="2000" dirty="0">
                <a:latin typeface="Calibri" panose="020F0502020204030204" pitchFamily="34" charset="0"/>
                <a:cs typeface="Calibri" panose="020F0502020204030204" pitchFamily="34" charset="0"/>
                <a:sym typeface="+mn-ea"/>
              </a:rPr>
              <a:t>David, A., Christophe, D., Valerie, P., Fatiha, B., Maxime, B., Luc, Legres., Anne, J., Philippe, B. and Jean, Y. (2014). </a:t>
            </a:r>
            <a:r>
              <a:rPr lang="en-IN" altLang="en-US" sz="2000" i="1" dirty="0">
                <a:latin typeface="Calibri" panose="020F0502020204030204" pitchFamily="34" charset="0"/>
                <a:cs typeface="Calibri" panose="020F0502020204030204" pitchFamily="34" charset="0"/>
                <a:sym typeface="+mn-ea"/>
              </a:rPr>
              <a:t>Automatic Image Quality Assessment in Digital Pathology: From Idea to Implementation</a:t>
            </a:r>
            <a:r>
              <a:rPr lang="en-IN" altLang="en-US" sz="2000" dirty="0">
                <a:latin typeface="Calibri" panose="020F0502020204030204" pitchFamily="34" charset="0"/>
                <a:cs typeface="Calibri" panose="020F0502020204030204" pitchFamily="34" charset="0"/>
                <a:sym typeface="+mn-ea"/>
              </a:rPr>
              <a:t>. Sorbonne Paris Cité, 75205 Paris Cedex 13, France</a:t>
            </a:r>
            <a:endParaRPr lang="en-IN" altLang="en-US" sz="2000" dirty="0">
              <a:latin typeface="Calibri" panose="020F0502020204030204" pitchFamily="34" charset="0"/>
              <a:cs typeface="Calibri" panose="020F0502020204030204" pitchFamily="34" charset="0"/>
              <a:sym typeface="+mn-ea"/>
            </a:endParaRPr>
          </a:p>
          <a:p>
            <a:r>
              <a:rPr lang="en-IN" altLang="en-US" sz="2000">
                <a:latin typeface="Calibri" panose="020F0502020204030204" pitchFamily="34" charset="0"/>
                <a:cs typeface="Calibri" panose="020F0502020204030204" pitchFamily="34" charset="0"/>
              </a:rPr>
              <a:t>Kulkarni, S., Prasanna, T., and  Bramaramba, K. (2019). </a:t>
            </a:r>
            <a:r>
              <a:rPr lang="en-IN" altLang="en-US" sz="2000" i="1">
                <a:latin typeface="Calibri" panose="020F0502020204030204" pitchFamily="34" charset="0"/>
                <a:cs typeface="Calibri" panose="020F0502020204030204" pitchFamily="34" charset="0"/>
              </a:rPr>
              <a:t>An IoT based Fire Detection, Precaution &amp; Monitoring System using Raspberry Pi3 &amp; GSM</a:t>
            </a:r>
            <a:r>
              <a:rPr lang="en-IN" altLang="en-US" sz="2000">
                <a:latin typeface="Calibri" panose="020F0502020204030204" pitchFamily="34" charset="0"/>
                <a:cs typeface="Calibri" panose="020F0502020204030204" pitchFamily="34" charset="0"/>
              </a:rPr>
              <a:t>. INTERNATIONAL JOURNAL OF ENGINEERING RESEARCH &amp; TECHNOLOGY (IJERT) Volume 08, Issue 07 (July 2019)</a:t>
            </a:r>
            <a:endParaRPr lang="en-IN" altLang="en-US" sz="1600"/>
          </a:p>
          <a:p>
            <a:endParaRPr lang="en-IN" altLang="en-US" sz="1600"/>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2950" y="2644775"/>
            <a:ext cx="8420100" cy="1470025"/>
          </a:xfrm>
        </p:spPr>
        <p:txBody>
          <a:bodyPr/>
          <a:lstStyle/>
          <a:p>
            <a:r>
              <a:rPr lang="en-US" sz="4000" b="1" dirty="0" smtClean="0">
                <a:solidFill>
                  <a:schemeClr val="tx2"/>
                </a:solidFill>
                <a:latin typeface="+mn-lt"/>
              </a:rPr>
              <a:t>Thank You</a:t>
            </a:r>
            <a:endParaRPr lang="en-US" sz="4000" b="1" dirty="0">
              <a:solidFill>
                <a:schemeClr val="tx2"/>
              </a:solidFill>
              <a:latin typeface="+mn-lt"/>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IN" altLang="en-US" sz="3200" b="1" dirty="0">
                <a:solidFill>
                  <a:srgbClr val="FF0000"/>
                </a:solidFill>
              </a:rPr>
              <a:t>What is multithreaded program?</a:t>
            </a:r>
            <a:endParaRPr lang="en-IN" altLang="en-US" sz="3200" b="1" dirty="0">
              <a:solidFill>
                <a:srgbClr val="FF0000"/>
              </a:solidFill>
            </a:endParaRPr>
          </a:p>
        </p:txBody>
      </p:sp>
      <p:sp>
        <p:nvSpPr>
          <p:cNvPr id="2" name="Content Placeholder 1"/>
          <p:cNvSpPr>
            <a:spLocks noGrp="1"/>
          </p:cNvSpPr>
          <p:nvPr>
            <p:ph idx="1"/>
          </p:nvPr>
        </p:nvSpPr>
        <p:spPr>
          <a:xfrm>
            <a:off x="495300" y="1340768"/>
            <a:ext cx="8915400" cy="4525963"/>
          </a:xfrm>
        </p:spPr>
        <p:txBody>
          <a:bodyPr/>
          <a:lstStyle/>
          <a:p>
            <a:pPr marL="457200" indent="-457200">
              <a:buFont typeface="+mj-lt"/>
              <a:buAutoNum type="arabicPeriod"/>
            </a:pPr>
            <a:r>
              <a:rPr lang="en-IN" altLang="en-US" sz="2000" dirty="0"/>
              <a:t>Concurrency has been a part of Real-Time Application which is achieved using multithreaded programming.</a:t>
            </a:r>
            <a:endParaRPr lang="en-IN" altLang="en-US" sz="2000" dirty="0"/>
          </a:p>
          <a:p>
            <a:pPr marL="514350" indent="-514350">
              <a:buFont typeface="+mj-lt"/>
              <a:buAutoNum type="arabicPeriod"/>
            </a:pPr>
            <a:r>
              <a:rPr lang="en-IN" altLang="en-US" sz="2000" dirty="0"/>
              <a:t>The main purpose of multithreading in Real time application is to provide simultaneous execution of two or more parts of a program to maximum utilize the CPU time. A multithreaded program contains two or more parts that can run concurrently.</a:t>
            </a:r>
            <a:endParaRPr lang="en-IN" altLang="en-US" sz="2000" dirty="0"/>
          </a:p>
          <a:p>
            <a:pPr marL="514350" indent="-514350">
              <a:buFont typeface="+mj-lt"/>
              <a:buAutoNum type="arabicPeriod"/>
            </a:pPr>
            <a:r>
              <a:rPr lang="en-IN" altLang="en-US" sz="2000" dirty="0"/>
              <a:t>Each process in a multithreaded program can contain two or more threads which are also called as sub process that runs continuously to achieve concurrency. This inturn makes the real time application to be time deterministic and deadline driven.</a:t>
            </a:r>
            <a:endParaRPr lang="en-IN" altLang="en-US" sz="2000" dirty="0"/>
          </a:p>
          <a:p>
            <a:pPr marL="514350" indent="-514350">
              <a:buFont typeface="+mj-lt"/>
              <a:buAutoNum type="arabicPeriod"/>
            </a:pPr>
            <a:r>
              <a:rPr lang="en-IN" altLang="en-US" sz="2000" dirty="0"/>
              <a:t>Threading allows an application to remain responsive, without the use of a catch all application loop, when doing lengthy operations.</a:t>
            </a:r>
            <a:endParaRPr lang="en-IN" altLang="en-US" sz="2000" dirty="0"/>
          </a:p>
          <a:p>
            <a:pPr marL="514350" indent="-514350">
              <a:buFont typeface="+mj-lt"/>
              <a:buAutoNum type="arabicPeriod"/>
            </a:pPr>
            <a:r>
              <a:rPr lang="en-IN" altLang="en-US" sz="2000" dirty="0">
                <a:sym typeface="+mn-ea"/>
              </a:rPr>
              <a:t>Multithreaded programming drives the RTA in and out that in turn motivates the user to use that particular application.</a:t>
            </a:r>
            <a:endParaRPr lang="en-IN" altLang="en-US" sz="2000" dirty="0"/>
          </a:p>
          <a:p>
            <a:pPr marL="514350" indent="-514350">
              <a:buFont typeface="+mj-lt"/>
              <a:buAutoNum type="arabicPeriod"/>
            </a:pPr>
            <a:endParaRPr lang="en-IN" altLang="en-US" sz="20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96908"/>
          </a:xfrm>
        </p:spPr>
        <p:txBody>
          <a:bodyPr/>
          <a:lstStyle/>
          <a:p>
            <a:r>
              <a:rPr lang="en-GB" sz="3200" b="1" dirty="0" smtClean="0">
                <a:solidFill>
                  <a:srgbClr val="FF0000"/>
                </a:solidFill>
              </a:rPr>
              <a:t>Literature Review</a:t>
            </a:r>
            <a:endParaRPr lang="en-GB" sz="3200" b="1" dirty="0">
              <a:solidFill>
                <a:srgbClr val="FF0000"/>
              </a:solidFill>
            </a:endParaRPr>
          </a:p>
        </p:txBody>
      </p:sp>
      <p:graphicFrame>
        <p:nvGraphicFramePr>
          <p:cNvPr id="4" name="Table 3"/>
          <p:cNvGraphicFramePr>
            <a:graphicFrameLocks noGrp="1"/>
          </p:cNvGraphicFramePr>
          <p:nvPr/>
        </p:nvGraphicFramePr>
        <p:xfrm>
          <a:off x="111125" y="866140"/>
          <a:ext cx="9683750" cy="5445252"/>
        </p:xfrm>
        <a:graphic>
          <a:graphicData uri="http://schemas.openxmlformats.org/drawingml/2006/table">
            <a:tbl>
              <a:tblPr firstRow="1" firstCol="1" bandRow="1">
                <a:tableStyleId>{BC89EF96-8CEA-46FF-86C4-4CE0E7609802}</a:tableStyleId>
              </a:tblPr>
              <a:tblGrid>
                <a:gridCol w="788670"/>
                <a:gridCol w="1165860"/>
                <a:gridCol w="1067435"/>
                <a:gridCol w="1516380"/>
                <a:gridCol w="2092325"/>
                <a:gridCol w="3053080"/>
              </a:tblGrid>
              <a:tr h="96520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6662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1</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Baishakhi Ray, Daryl Posnett, Vladimir Filkov, Premkumar Devanbu</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Focused on large Scale Study of Programming Languages for  Multithreaded programming and Code Quality in Github</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Involving top 19 languages from Github in various language fields like procedural, scripting, object oriented etc. The language with thmaximum number of source files is assigned as primary language for this project.</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Classification of different languages are performed, then were put into bugs analysis on different perspective like memory, concurrency, security and failure errors. Concurrency related was based on deadlock and race condition errors.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1852930">
                <a:tc>
                  <a:txBody>
                    <a:bodyPr/>
                    <a:lstStyle/>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2</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M. Teresa Higuera-Toledano</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 2012</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Discusses about JAVA threads and POSIX threads.Different Java virtual machine for real time platform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is a survey paper no methods are used here.</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This paper examines about use of JAVA threads for real time applications then conclusion is drawn where JAVA threads can't be used for RTA because of the memory management issues. So, POSIX threads were introduced which are native threads and that  can also have connection with Kernel for RTA's. Discussed about existing flaws in non-real time java. Different Java virtual machine packages are discussed and their use in different fields are mentioned.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sym typeface="+mn-ea"/>
              </a:rPr>
              <a:t>Literature Review</a:t>
            </a:r>
            <a:br>
              <a:rPr lang="en-GB" b="1" dirty="0">
                <a:solidFill>
                  <a:srgbClr val="FF0000"/>
                </a:solidFill>
              </a:rPr>
            </a:br>
            <a:endParaRPr lang="en-IN" altLang="en-US"/>
          </a:p>
        </p:txBody>
      </p:sp>
      <p:graphicFrame>
        <p:nvGraphicFramePr>
          <p:cNvPr id="4" name="Content Placeholder 3"/>
          <p:cNvGraphicFramePr>
            <a:graphicFrameLocks noGrp="1"/>
          </p:cNvGraphicFramePr>
          <p:nvPr>
            <p:ph idx="1"/>
          </p:nvPr>
        </p:nvGraphicFramePr>
        <p:xfrm>
          <a:off x="109220" y="953135"/>
          <a:ext cx="9687560" cy="5472049"/>
        </p:xfrm>
        <a:graphic>
          <a:graphicData uri="http://schemas.openxmlformats.org/drawingml/2006/table">
            <a:tbl>
              <a:tblPr firstRow="1" firstCol="1" bandRow="1">
                <a:tableStyleId>{BC89EF96-8CEA-46FF-86C4-4CE0E7609802}</a:tableStyleId>
              </a:tblPr>
              <a:tblGrid>
                <a:gridCol w="788670"/>
                <a:gridCol w="1054100"/>
                <a:gridCol w="884555"/>
                <a:gridCol w="1475105"/>
                <a:gridCol w="3077845"/>
                <a:gridCol w="2407285"/>
              </a:tblGrid>
              <a:tr h="84518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0185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Hammadeh, Zain &amp; Franz, Tobias &amp; Maibaum, Olaf &amp; Gerndt, Andreas &amp; Lüdtke, Daniel</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Optimizing an real time application(Optical navigation system) using event driven multithreaded programming.</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Multithreaded program is achieved using C++ language with use of POSIX threads.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Event-driven multithreading</a:t>
                      </a:r>
                      <a:endParaRPr lang="en-IN" sz="12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execution platform and software development library: Tasking Framework is presented. It is dedicated to develop space applications which perform on-board data processing and sophisticated control algorithms, and have high computational demand.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055495">
                <a:tc>
                  <a:txBody>
                    <a:bodyPr/>
                    <a:lstStyle/>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4</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Sebastian Nanz, Carlo A. Furia</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2015</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Comparing different programming languages with various techniques.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study compares 8 widely used languages like (Python, C, C#, Go, Java,Pearl, Ruby, F#, Haskell) based on 7’087 solution programs corresponding to 745 tasks. All the different tasks are analyzed by Rosetta code.The experiments ran on a Ubuntu 12.04 LTS 64bit GNU/Linux box with Intel Quad Core2 CPU at 2.40 GHz and 4 GB of RAM.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The programming languages are compared for,</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Language that makes most concise code. (Func and Script)</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Which language compiler into smaller executables.(bytecode)</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Better running time performance( C is king)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Memory usage efficiency (Procedural lang).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Less failure prone (Compile time errors more and GO wins)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sym typeface="+mn-ea"/>
              </a:rPr>
              <a:t>Literature Review</a:t>
            </a:r>
            <a:br>
              <a:rPr lang="en-GB" b="1" dirty="0">
                <a:solidFill>
                  <a:srgbClr val="FF0000"/>
                </a:solidFill>
                <a:sym typeface="+mn-ea"/>
              </a:rPr>
            </a:br>
            <a:br>
              <a:rPr lang="en-IN" altLang="en-US"/>
            </a:br>
            <a:endParaRPr lang="en-US"/>
          </a:p>
        </p:txBody>
      </p:sp>
      <p:graphicFrame>
        <p:nvGraphicFramePr>
          <p:cNvPr id="4" name="Content Placeholder 3"/>
          <p:cNvGraphicFramePr>
            <a:graphicFrameLocks noGrp="1"/>
          </p:cNvGraphicFramePr>
          <p:nvPr>
            <p:ph idx="1"/>
          </p:nvPr>
        </p:nvGraphicFramePr>
        <p:xfrm>
          <a:off x="495300" y="1023620"/>
          <a:ext cx="8915400" cy="5703951"/>
        </p:xfrm>
        <a:graphic>
          <a:graphicData uri="http://schemas.openxmlformats.org/drawingml/2006/table">
            <a:tbl>
              <a:tblPr firstRow="1" firstCol="1" bandRow="1">
                <a:tableStyleId>{BC89EF96-8CEA-46FF-86C4-4CE0E7609802}</a:tableStyleId>
              </a:tblPr>
              <a:tblGrid>
                <a:gridCol w="725805"/>
                <a:gridCol w="970280"/>
                <a:gridCol w="814070"/>
                <a:gridCol w="1666875"/>
                <a:gridCol w="1679575"/>
                <a:gridCol w="3058795"/>
              </a:tblGrid>
              <a:tr h="104203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590165">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smtClean="0">
                          <a:latin typeface="Calibri" panose="020F0502020204030204" pitchFamily="34" charset="0"/>
                          <a:ea typeface="Calibri" panose="020F0502020204030204"/>
                          <a:cs typeface="Calibri" panose="020F0502020204030204" pitchFamily="34" charset="0"/>
                          <a:sym typeface="+mn-ea"/>
                        </a:rPr>
                        <a:t>Silvia Crafa</a:t>
                      </a:r>
                      <a:endParaRPr lang="en-IN" sz="14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2015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It aims at pointing out a number of remarks and connect concurrent programming languages under</a:t>
                      </a:r>
                      <a:endParaRPr lang="en-IN" sz="14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an evolutionary perspective, in order to grasp a unifying, but not simplistic, view ofthe programming languages development process. Majorly talks about evolution of programming after concurrency was brought in.</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400" dirty="0">
                          <a:effectLst/>
                          <a:latin typeface="Calibri" panose="020F0502020204030204" pitchFamily="34" charset="0"/>
                          <a:ea typeface="Times New Roman" panose="02020603050405020304"/>
                          <a:cs typeface="Calibri" panose="020F0502020204030204" pitchFamily="34" charset="0"/>
                        </a:rPr>
                        <a:t>Programming lnguages are split into moder and new languages based on before concurrency and after concurrency. The languages are again split up into procedural, object oriented and scripting languages.</a:t>
                      </a:r>
                      <a:endParaRPr lang="en-IN" altLang="en-GB" sz="14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b="0" dirty="0">
                          <a:latin typeface="Calibri" panose="020F0502020204030204" pitchFamily="34" charset="0"/>
                          <a:ea typeface="Calibri" panose="020F0502020204030204"/>
                          <a:cs typeface="Calibri" panose="020F0502020204030204" pitchFamily="34" charset="0"/>
                        </a:rPr>
                        <a:t>The greatest cost of concurrency, that also limited its accessibility, is that (correct) concurrent programming is really hard and refactoring sequential code to add concurrency is even harder.  Different models are discussed like,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Shared memory- In this Java threads are not efficient they are error prone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Message passing- Various languages like FORTRAN, Java, C and C# are discussed.</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GPU- Here CUDA programming language is discussed which is again based on C/C++.</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8738"/>
            <a:ext cx="8915400" cy="1143000"/>
          </a:xfrm>
        </p:spPr>
        <p:txBody>
          <a:bodyPr/>
          <a:lstStyle/>
          <a:p>
            <a:r>
              <a:rPr lang="en-GB" b="1" dirty="0" smtClean="0">
                <a:solidFill>
                  <a:srgbClr val="FF0000"/>
                </a:solidFill>
                <a:sym typeface="+mn-ea"/>
              </a:rPr>
              <a:t>Literature Review</a:t>
            </a:r>
            <a:br>
              <a:rPr lang="en-GB" b="1" dirty="0">
                <a:solidFill>
                  <a:srgbClr val="FF0000"/>
                </a:solidFill>
                <a:sym typeface="+mn-ea"/>
              </a:rPr>
            </a:br>
            <a:br>
              <a:rPr lang="en-IN" altLang="en-US">
                <a:sym typeface="+mn-ea"/>
              </a:rPr>
            </a:br>
            <a:br>
              <a:rPr lang="en-US"/>
            </a:br>
            <a:endParaRPr lang="en-US"/>
          </a:p>
        </p:txBody>
      </p:sp>
      <p:graphicFrame>
        <p:nvGraphicFramePr>
          <p:cNvPr id="4" name="Content Placeholder 3"/>
          <p:cNvGraphicFramePr>
            <a:graphicFrameLocks noGrp="1"/>
          </p:cNvGraphicFramePr>
          <p:nvPr>
            <p:ph idx="1"/>
          </p:nvPr>
        </p:nvGraphicFramePr>
        <p:xfrm>
          <a:off x="60325" y="719455"/>
          <a:ext cx="9785350" cy="5483225"/>
        </p:xfrm>
        <a:graphic>
          <a:graphicData uri="http://schemas.openxmlformats.org/drawingml/2006/table">
            <a:tbl>
              <a:tblPr firstRow="1" firstCol="1" bandRow="1">
                <a:tableStyleId>{BC89EF96-8CEA-46FF-86C4-4CE0E7609802}</a:tableStyleId>
              </a:tblPr>
              <a:tblGrid>
                <a:gridCol w="399415"/>
                <a:gridCol w="1192530"/>
                <a:gridCol w="1132840"/>
                <a:gridCol w="1073150"/>
                <a:gridCol w="1517015"/>
                <a:gridCol w="4470400"/>
              </a:tblGrid>
              <a:tr h="76009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380615">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6</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ea typeface="Calibri" panose="020F0502020204030204"/>
                          <a:cs typeface="Calibri" panose="020F0502020204030204" pitchFamily="34" charset="0"/>
                          <a:sym typeface="+mn-ea"/>
                        </a:rPr>
                        <a:t>Sebastian Nanz, Faraz Torshizi, Michela Pedroni, Bertrand Meyer</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2012</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Comparison between SCOOP and JAVA language for multithreading is discussed.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A comparison is done using a multithreaded program (consumer and producer)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can comprehend an existing programwritten in SCOOP more accurately compared to an existing program having the same functionality written in Java Threads (program comprehension). </a:t>
                      </a:r>
                      <a:r>
                        <a:rPr lang="en-IN" sz="1200" b="0" dirty="0">
                          <a:latin typeface="Calibri" panose="020F0502020204030204" pitchFamily="34" charset="0"/>
                          <a:ea typeface="Calibri" panose="020F0502020204030204"/>
                          <a:cs typeface="Calibri" panose="020F0502020204030204" pitchFamily="34" charset="0"/>
                          <a:sym typeface="+mn-ea"/>
                        </a:rPr>
                        <a:t>It is easier to program using SCOOP than using Java Threads.</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can find more errors in an existing program written in SCOOP than in an existing program of the same size written in Java Threads (program debugging).</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make fewer programming errors when writing programs in SCOOP than when writing programs having the same functionality in Java Threads (program correctness).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342515">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Oguntunde, Bosede Oyenike</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2012</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Examine programming languages with different performance parameters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rPr>
                        <a:t>Examine the performance parameters like  memory size and execution time for 6 languages namely C++, FORTRAN,PASCAL, BASIC, COBOL,JAVA.</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Object-Oriented program has the smallest running time followed by scientific program then Non-scientific.</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With the Object Oriented programming languages, JAVA program is faster than C++, although it required more memory allocation than all other programming languages.</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With the Scientific programming language, PASCAL is faster than FORTRAN but they both have the same memory space requirements. </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Lastly, in Non-scientific programming language, BASIC has lesser running time compare to COBOL and it also required less memory space allocation compared to COBOL.</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rgbClr val="FF0000"/>
                </a:solidFill>
              </a:rPr>
              <a:t>Literature Survey</a:t>
            </a:r>
            <a:endParaRPr lang="en-IN" altLang="en-US" b="1">
              <a:solidFill>
                <a:srgbClr val="FF0000"/>
              </a:solidFill>
            </a:endParaRPr>
          </a:p>
        </p:txBody>
      </p:sp>
      <p:graphicFrame>
        <p:nvGraphicFramePr>
          <p:cNvPr id="4" name="Content Placeholder 3"/>
          <p:cNvGraphicFramePr>
            <a:graphicFrameLocks noGrp="1"/>
          </p:cNvGraphicFramePr>
          <p:nvPr>
            <p:ph idx="1"/>
          </p:nvPr>
        </p:nvGraphicFramePr>
        <p:xfrm>
          <a:off x="116840" y="995680"/>
          <a:ext cx="9504045" cy="5325237"/>
        </p:xfrm>
        <a:graphic>
          <a:graphicData uri="http://schemas.openxmlformats.org/drawingml/2006/table">
            <a:tbl>
              <a:tblPr firstRow="1" firstCol="1" bandRow="1">
                <a:tableStyleId>{BC89EF96-8CEA-46FF-86C4-4CE0E7609802}</a:tableStyleId>
              </a:tblPr>
              <a:tblGrid>
                <a:gridCol w="388620"/>
                <a:gridCol w="1157605"/>
                <a:gridCol w="1017270"/>
                <a:gridCol w="1096645"/>
                <a:gridCol w="1502410"/>
                <a:gridCol w="4341495"/>
              </a:tblGrid>
              <a:tr h="73152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312035">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US" sz="1200">
                          <a:sym typeface="+mn-ea"/>
                        </a:rPr>
                        <a:t>Mahmou</a:t>
                      </a:r>
                      <a:r>
                        <a:rPr lang="en-IN" altLang="en-US" sz="1200">
                          <a:sym typeface="+mn-ea"/>
                        </a:rPr>
                        <a:t>d</a:t>
                      </a:r>
                      <a:r>
                        <a:rPr lang="en-US" sz="1200">
                          <a:sym typeface="+mn-ea"/>
                        </a:rPr>
                        <a:t>, Rabbah</a:t>
                      </a:r>
                      <a:r>
                        <a:rPr lang="en-IN" altLang="en-US" sz="1200">
                          <a:sym typeface="+mn-ea"/>
                        </a:rPr>
                        <a:t>, </a:t>
                      </a:r>
                      <a:r>
                        <a:rPr lang="en-US" sz="1200">
                          <a:sym typeface="+mn-ea"/>
                        </a:rPr>
                        <a:t>Nabila, Rabbah</a:t>
                      </a:r>
                      <a:r>
                        <a:rPr lang="en-IN" altLang="en-US" sz="1200">
                          <a:sym typeface="+mn-ea"/>
                        </a:rPr>
                        <a:t>, </a:t>
                      </a:r>
                      <a:r>
                        <a:rPr lang="en-US" sz="1200">
                          <a:sym typeface="+mn-ea"/>
                        </a:rPr>
                        <a:t>Hicham, Belhadaoui</a:t>
                      </a:r>
                      <a:r>
                        <a:rPr lang="en-IN" altLang="en-US" sz="1200">
                          <a:sym typeface="+mn-ea"/>
                        </a:rPr>
                        <a:t>, </a:t>
                      </a:r>
                      <a:r>
                        <a:rPr lang="en-US" sz="1200">
                          <a:sym typeface="+mn-ea"/>
                        </a:rPr>
                        <a:t>Mounir, Rifi</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Python In Real Time Application For Mobile Robot</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Different python distributions like Cpython, micropython, jpython is discussed. Different problems in satisfying real time application are mentioned.</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Different solution for Garbage collector and memory management are discussed.</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In this contribution they presented a major problem that face developers to write a real time application, and some best practices and design pattern to overcome this difficulty, some of them are general to any application, other are specific to Python programming language. </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A suitable architecture was presented to develop a mobile robot parts by using the Node pattern. This work will be reference for all developers that will contribute to COPDAI middleware development process.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280285">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Sreeram Venkitachalam, Surya Kollazhi Manghat, Akash Sunil Gaikwad, Niranjan Ravi, Sree Bala</a:t>
                      </a:r>
                      <a:endParaRPr lang="en-IN" sz="1200" b="0" dirty="0" smtClean="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Shruthi Bhamidi and Mohamed El-Sharkawy</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2018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Focuses on using Python in Real-Time maps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rPr>
                        <a:t>Methodologies used are  using Neural network for taking a look at what kind of Image it is.</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Python component of RTMaps embedded packages is used to develop a neural network and do the classification of the input image.</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The python block of RTMaps make a class called RTMaps_python. This can be made to call reactively to an input or periodically. </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The core function inside the RTMaps_python class act as infinite loop and this is where main program is running. </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The vehicle detection and Traffic sign classification are the two examples implemented in python.</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0</TotalTime>
  <Words>22831</Words>
  <Application>WPS Presentation</Application>
  <PresentationFormat>A4 Paper (210x297 mm)</PresentationFormat>
  <Paragraphs>864</Paragraphs>
  <Slides>35</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SimSun</vt:lpstr>
      <vt:lpstr>Wingdings</vt:lpstr>
      <vt:lpstr>Times New Roman</vt:lpstr>
      <vt:lpstr>Calibri</vt:lpstr>
      <vt:lpstr>Times New Roman</vt:lpstr>
      <vt:lpstr>Calibri</vt:lpstr>
      <vt:lpstr>Microsoft YaHei</vt:lpstr>
      <vt:lpstr>Arial Unicode MS</vt:lpstr>
      <vt:lpstr>Arial</vt:lpstr>
      <vt:lpstr>Office Theme</vt:lpstr>
      <vt:lpstr>Interim-Project Presentation Performance Analysis of concurrent real-time applications Programme: M. Tech in RTES    </vt:lpstr>
      <vt:lpstr>Outline</vt:lpstr>
      <vt:lpstr>Motivation</vt:lpstr>
      <vt:lpstr>What is multithreaded program?</vt:lpstr>
      <vt:lpstr>Literature Review</vt:lpstr>
      <vt:lpstr>Literature Review </vt:lpstr>
      <vt:lpstr>Literature Review  </vt:lpstr>
      <vt:lpstr>Literature Review   </vt:lpstr>
      <vt:lpstr>Literature Survey</vt:lpstr>
      <vt:lpstr>Literature Survey</vt:lpstr>
      <vt:lpstr>Literature Survey</vt:lpstr>
      <vt:lpstr>Research gaps</vt:lpstr>
      <vt:lpstr>Title and Aim   </vt:lpstr>
      <vt:lpstr>Objectives</vt:lpstr>
      <vt:lpstr>Methodology</vt:lpstr>
      <vt:lpstr>Objective 2</vt:lpstr>
      <vt:lpstr>Objective 3</vt:lpstr>
      <vt:lpstr>Objective 4</vt:lpstr>
      <vt:lpstr>Objective 5</vt:lpstr>
      <vt:lpstr>Objective 6</vt:lpstr>
      <vt:lpstr>Objective 7</vt:lpstr>
      <vt:lpstr>Hardware requirements</vt:lpstr>
      <vt:lpstr>Software requirements</vt:lpstr>
      <vt:lpstr>Functional requirements</vt:lpstr>
      <vt:lpstr>Non-Functional requirements</vt:lpstr>
      <vt:lpstr>Fire Detection and Alarming system Block diagram</vt:lpstr>
      <vt:lpstr>Platform Compatibility for different microcontrollers/ microprocessors</vt:lpstr>
      <vt:lpstr>Micropython on ESP32</vt:lpstr>
      <vt:lpstr>Expected Outcomes</vt:lpstr>
      <vt:lpstr>Cost Estimation</vt:lpstr>
      <vt:lpstr>Gantt Chart </vt:lpstr>
      <vt:lpstr>References </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prashanth</cp:lastModifiedBy>
  <cp:revision>821</cp:revision>
  <cp:lastPrinted>2016-01-29T07:37:00Z</cp:lastPrinted>
  <dcterms:created xsi:type="dcterms:W3CDTF">2014-10-09T06:35:00Z</dcterms:created>
  <dcterms:modified xsi:type="dcterms:W3CDTF">2020-07-23T02:42:31Z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