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7"/>
  </p:handoutMasterIdLst>
  <p:sldIdLst>
    <p:sldId id="458" r:id="rId3"/>
    <p:sldId id="477" r:id="rId4"/>
    <p:sldId id="534" r:id="rId5"/>
    <p:sldId id="488" r:id="rId6"/>
    <p:sldId id="506" r:id="rId8"/>
    <p:sldId id="516" r:id="rId9"/>
    <p:sldId id="518" r:id="rId10"/>
    <p:sldId id="535" r:id="rId11"/>
    <p:sldId id="507" r:id="rId12"/>
    <p:sldId id="447" r:id="rId13"/>
    <p:sldId id="448" r:id="rId14"/>
    <p:sldId id="500" r:id="rId15"/>
    <p:sldId id="519" r:id="rId16"/>
    <p:sldId id="520" r:id="rId17"/>
    <p:sldId id="521" r:id="rId18"/>
    <p:sldId id="522" r:id="rId19"/>
    <p:sldId id="523" r:id="rId20"/>
    <p:sldId id="451" r:id="rId21"/>
    <p:sldId id="489" r:id="rId22"/>
    <p:sldId id="495" r:id="rId23"/>
    <p:sldId id="456" r:id="rId24"/>
    <p:sldId id="517" r:id="rId25"/>
    <p:sldId id="424" r:id="rId26"/>
  </p:sldIdLst>
  <p:sldSz cx="9906000" cy="6858000" type="A4"/>
  <p:notesSz cx="6760845" cy="99421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shmi" initials="j" lastIdx="64" clrIdx="0"/>
  <p:cmAuthor id="2" name="prashanth" initial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86410" autoAdjust="0"/>
  </p:normalViewPr>
  <p:slideViewPr>
    <p:cSldViewPr>
      <p:cViewPr varScale="1">
        <p:scale>
          <a:sx n="74" d="100"/>
          <a:sy n="74" d="100"/>
        </p:scale>
        <p:origin x="360"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36"/>
    </p:cViewPr>
  </p:sorterViewPr>
  <p:notesViewPr>
    <p:cSldViewPr>
      <p:cViewPr varScale="1">
        <p:scale>
          <a:sx n="56" d="100"/>
          <a:sy n="56" d="100"/>
        </p:scale>
        <p:origin x="-2628" y="-96"/>
      </p:cViewPr>
      <p:guideLst>
        <p:guide orient="horz" pos="3132"/>
        <p:guide pos="212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pic>
        <p:nvPicPr>
          <p:cNvPr id="10" name="Picture 9" descr="C:\Users\Paramesh\Desktop\Logo\Logo.png"/>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41140" y="843689"/>
            <a:ext cx="7696200" cy="2152556"/>
          </a:xfrm>
        </p:spPr>
        <p:txBody>
          <a:bodyPr anchor="ctr"/>
          <a:lstStyle/>
          <a:p>
            <a:r>
              <a:rPr lang="en-US" altLang="en-US" sz="3200" b="1" dirty="0" smtClean="0">
                <a:solidFill>
                  <a:srgbClr val="FF0000"/>
                </a:solidFill>
              </a:rPr>
              <a:t>Pre-Project Presentation</a:t>
            </a:r>
            <a:br>
              <a:rPr lang="en-US" altLang="en-US" sz="3200" b="1" dirty="0" smtClean="0">
                <a:solidFill>
                  <a:srgbClr val="FF0000"/>
                </a:solidFill>
              </a:rPr>
            </a:br>
            <a:r>
              <a:rPr lang="en-IN" altLang="en-US" sz="3200" b="1" dirty="0" smtClean="0">
                <a:solidFill>
                  <a:srgbClr val="FF0000"/>
                </a:solidFill>
              </a:rPr>
              <a:t>Performance Analysis of concurrent real-time applications</a:t>
            </a:r>
            <a:br>
              <a:rPr lang="en-US" altLang="en-US" sz="3200" b="1" dirty="0" smtClean="0">
                <a:solidFill>
                  <a:srgbClr val="FF0000"/>
                </a:solidFill>
              </a:rPr>
            </a:br>
            <a:r>
              <a:rPr lang="en-US" altLang="en-US" sz="2400" b="1" dirty="0" smtClean="0">
                <a:solidFill>
                  <a:srgbClr val="002060"/>
                </a:solidFill>
              </a:rPr>
              <a:t>Programme: M. Tech in RTES</a:t>
            </a:r>
            <a:r>
              <a:rPr lang="en-US" altLang="en-US" sz="3600" b="1" dirty="0" smtClean="0">
                <a:solidFill>
                  <a:srgbClr val="002060"/>
                </a:solidFill>
              </a:rPr>
              <a:t>  </a:t>
            </a:r>
            <a:br>
              <a:rPr lang="en-US" altLang="en-US" sz="3600" b="1" dirty="0" smtClean="0">
                <a:solidFill>
                  <a:srgbClr val="002060"/>
                </a:solidFill>
              </a:rPr>
            </a:br>
            <a:br>
              <a:rPr lang="en-US" altLang="en-US" sz="3600" b="1" dirty="0" smtClean="0">
                <a:solidFill>
                  <a:srgbClr val="002060"/>
                </a:solidFill>
              </a:rPr>
            </a:br>
            <a:endParaRPr lang="en-US" altLang="en-US" sz="2800" b="1" dirty="0">
              <a:solidFill>
                <a:srgbClr val="002060"/>
              </a:solidFill>
            </a:endParaRPr>
          </a:p>
        </p:txBody>
      </p:sp>
      <p:sp>
        <p:nvSpPr>
          <p:cNvPr id="4100" name="Rectangle 4"/>
          <p:cNvSpPr>
            <a:spLocks noChangeArrowheads="1"/>
          </p:cNvSpPr>
          <p:nvPr/>
        </p:nvSpPr>
        <p:spPr bwMode="auto">
          <a:xfrm>
            <a:off x="416496" y="3878762"/>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
        <p:nvSpPr>
          <p:cNvPr id="4" name="Content Placeholder 2"/>
          <p:cNvSpPr txBox="1"/>
          <p:nvPr/>
        </p:nvSpPr>
        <p:spPr>
          <a:xfrm>
            <a:off x="416496" y="4417371"/>
            <a:ext cx="9633520" cy="15761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rPr>
              <a:t>Supervisor</a:t>
            </a:r>
            <a:r>
              <a:rPr lang="en-US" sz="2400" b="1" dirty="0">
                <a:solidFill>
                  <a:srgbClr val="002060"/>
                </a:solidFill>
              </a:rPr>
              <a:t>	</a:t>
            </a:r>
            <a:r>
              <a:rPr lang="en-US" sz="2400" b="1" dirty="0" smtClean="0">
                <a:solidFill>
                  <a:srgbClr val="002060"/>
                </a:solidFill>
                <a:latin typeface="+mj-lt"/>
                <a:ea typeface="+mj-ea"/>
                <a:cs typeface="+mj-cs"/>
              </a:rPr>
              <a:t>	: </a:t>
            </a:r>
            <a:r>
              <a:rPr lang="en-IN" altLang="en-US" sz="2400" b="1" dirty="0" smtClean="0">
                <a:solidFill>
                  <a:srgbClr val="002060"/>
                </a:solidFill>
                <a:latin typeface="+mj-lt"/>
                <a:ea typeface="+mj-ea"/>
                <a:cs typeface="+mj-cs"/>
              </a:rPr>
              <a:t>Mrs. Jishmi Jos Choondal</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sz="2400" b="1" dirty="0" smtClean="0">
                <a:solidFill>
                  <a:srgbClr val="002060"/>
                </a:solidFill>
                <a:latin typeface="+mj-lt"/>
                <a:ea typeface="+mj-ea"/>
                <a:cs typeface="+mj-cs"/>
              </a:rPr>
              <a:t>Department		: Computer Science and Engineering</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dirty="0" smtClean="0"/>
              <a:t>					</a:t>
            </a:r>
            <a:endParaRPr lang="en-US" dirty="0"/>
          </a:p>
        </p:txBody>
      </p:sp>
      <p:sp>
        <p:nvSpPr>
          <p:cNvPr id="5" name="TextBox 3"/>
          <p:cNvSpPr txBox="1"/>
          <p:nvPr/>
        </p:nvSpPr>
        <p:spPr>
          <a:xfrm>
            <a:off x="1241140" y="2646332"/>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solidFill>
                  <a:srgbClr val="002060"/>
                </a:solidFill>
              </a:rPr>
              <a:t>Student Name: </a:t>
            </a:r>
            <a:r>
              <a:rPr lang="en-IN" altLang="en-US" sz="2400" b="1" dirty="0" smtClean="0">
                <a:solidFill>
                  <a:srgbClr val="002060"/>
                </a:solidFill>
              </a:rPr>
              <a:t>PRASHAANTH R M</a:t>
            </a:r>
            <a:endParaRPr lang="en-IN" altLang="en-US" sz="2400" b="1" dirty="0" smtClean="0">
              <a:solidFill>
                <a:srgbClr val="002060"/>
              </a:solidFill>
            </a:endParaRPr>
          </a:p>
        </p:txBody>
      </p:sp>
      <p:sp>
        <p:nvSpPr>
          <p:cNvPr id="6" name="TextBox 4"/>
          <p:cNvSpPr txBox="1"/>
          <p:nvPr/>
        </p:nvSpPr>
        <p:spPr>
          <a:xfrm>
            <a:off x="1241140" y="3130389"/>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err="1" smtClean="0">
                <a:solidFill>
                  <a:srgbClr val="002060"/>
                </a:solidFill>
              </a:rPr>
              <a:t>Reg</a:t>
            </a:r>
            <a:r>
              <a:rPr lang="en-US" sz="2400" b="1" dirty="0" smtClean="0">
                <a:solidFill>
                  <a:srgbClr val="002060"/>
                </a:solidFill>
              </a:rPr>
              <a:t> No: </a:t>
            </a:r>
            <a:r>
              <a:rPr lang="en-IN" altLang="en-US" sz="2400" b="1" dirty="0" smtClean="0">
                <a:solidFill>
                  <a:srgbClr val="002060"/>
                </a:solidFill>
              </a:rPr>
              <a:t>18ETCS037001</a:t>
            </a:r>
            <a:endParaRPr lang="en-IN" altLang="en-US" sz="2400" b="1" dirty="0" smtClean="0">
              <a:solidFill>
                <a:srgbClr val="002060"/>
              </a:solidFill>
            </a:endParaRPr>
          </a:p>
        </p:txBody>
      </p:sp>
      <p:sp>
        <p:nvSpPr>
          <p:cNvPr id="2" name="Rectangle 1"/>
          <p:cNvSpPr/>
          <p:nvPr/>
        </p:nvSpPr>
        <p:spPr>
          <a:xfrm>
            <a:off x="3791377" y="3720019"/>
            <a:ext cx="2172335" cy="460375"/>
          </a:xfrm>
          <a:prstGeom prst="rect">
            <a:avLst/>
          </a:prstGeom>
        </p:spPr>
        <p:txBody>
          <a:bodyPr wrap="none">
            <a:spAutoFit/>
          </a:bodyPr>
          <a:lstStyle/>
          <a:p>
            <a:pPr algn="ctr"/>
            <a:r>
              <a:rPr lang="en-US" sz="2400" b="1" dirty="0">
                <a:solidFill>
                  <a:srgbClr val="002060"/>
                </a:solidFill>
              </a:rPr>
              <a:t>Batch</a:t>
            </a:r>
            <a:r>
              <a:rPr lang="en-US" sz="2400" b="1" dirty="0" smtClean="0">
                <a:solidFill>
                  <a:srgbClr val="002060"/>
                </a:solidFill>
              </a:rPr>
              <a:t>: </a:t>
            </a:r>
            <a:r>
              <a:rPr lang="en-IN" altLang="en-US" sz="2400" b="1" dirty="0" smtClean="0">
                <a:solidFill>
                  <a:srgbClr val="002060"/>
                </a:solidFill>
              </a:rPr>
              <a:t>FET 2018</a:t>
            </a:r>
            <a:endParaRPr lang="en-IN" altLang="en-US" sz="2400" b="1" dirty="0" smtClean="0">
              <a:solidFill>
                <a:srgbClr val="002060"/>
              </a:solidFill>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Title</a:t>
            </a:r>
            <a:r>
              <a:rPr lang="en-US" altLang="en-US" sz="3200" b="1" dirty="0" smtClean="0">
                <a:solidFill>
                  <a:srgbClr val="FF0000"/>
                </a:solidFill>
              </a:rPr>
              <a:t> </a:t>
            </a:r>
            <a:r>
              <a:rPr lang="en-US" altLang="en-US" sz="3200" b="1" dirty="0">
                <a:solidFill>
                  <a:srgbClr val="FF0000"/>
                </a:solidFill>
              </a:rPr>
              <a:t>and Aim</a:t>
            </a:r>
            <a:br>
              <a:rPr lang="en-US" altLang="en-US" sz="3200" b="1" dirty="0">
                <a:solidFill>
                  <a:srgbClr val="FF0000"/>
                </a:solidFill>
              </a:rPr>
            </a:br>
            <a:r>
              <a:rPr lang="en-US" sz="3200" b="1" dirty="0" smtClean="0">
                <a:solidFill>
                  <a:srgbClr val="FF0000"/>
                </a:solidFill>
              </a:rPr>
              <a:t> </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344488" y="1052736"/>
            <a:ext cx="9066212" cy="5073428"/>
          </a:xfrm>
        </p:spPr>
        <p:txBody>
          <a:bodyPr/>
          <a:lstStyle/>
          <a:p>
            <a:pPr marL="0" indent="0">
              <a:lnSpc>
                <a:spcPct val="150000"/>
              </a:lnSpc>
              <a:buNone/>
            </a:pPr>
            <a:endParaRPr lang="en-US" sz="2800" u="sng" dirty="0" smtClean="0"/>
          </a:p>
          <a:p>
            <a:pPr marL="0" indent="0" algn="ctr">
              <a:lnSpc>
                <a:spcPct val="150000"/>
              </a:lnSpc>
              <a:buNone/>
            </a:pPr>
            <a:r>
              <a:rPr lang="en-US" altLang="en-US" sz="2800" b="1" dirty="0"/>
              <a:t>Title </a:t>
            </a:r>
            <a:r>
              <a:rPr lang="en-US" altLang="en-US" sz="2800" dirty="0" smtClean="0"/>
              <a:t>: </a:t>
            </a:r>
            <a:r>
              <a:rPr lang="en-IN" altLang="en-US" sz="2800" dirty="0" smtClean="0"/>
              <a:t>Performance Analysis of a concurrent real-time application</a:t>
            </a:r>
            <a:endParaRPr lang="en-IN" altLang="en-US" sz="2800" dirty="0" smtClean="0"/>
          </a:p>
          <a:p>
            <a:pPr marL="0" indent="0" algn="ctr">
              <a:lnSpc>
                <a:spcPct val="150000"/>
              </a:lnSpc>
              <a:buNone/>
            </a:pPr>
            <a:endParaRPr lang="en-US" sz="2800" dirty="0" smtClean="0"/>
          </a:p>
          <a:p>
            <a:pPr marL="0" indent="0">
              <a:buNone/>
            </a:pPr>
            <a:r>
              <a:rPr lang="en-US" altLang="en-US" sz="2800" b="1" dirty="0" smtClean="0"/>
              <a:t>Aim</a:t>
            </a:r>
            <a:r>
              <a:rPr lang="en-US" altLang="en-US" sz="2800" dirty="0" smtClean="0"/>
              <a:t>: To compare the performance of a real-time application by providing a real time platform for both Java Threads and pthreads.</a:t>
            </a:r>
            <a:endParaRPr lang="en-US" sz="2800" u="sng" dirty="0"/>
          </a:p>
        </p:txBody>
      </p:sp>
      <p:sp>
        <p:nvSpPr>
          <p:cNvPr id="4" name="Title 1"/>
          <p:cNvSpPr txBox="1"/>
          <p:nvPr/>
        </p:nvSpPr>
        <p:spPr>
          <a:xfrm>
            <a:off x="344520" y="1549549"/>
            <a:ext cx="89154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altLang="en-US" sz="3200" b="1" dirty="0">
              <a:solidFill>
                <a:srgbClr val="FF0000"/>
              </a:solidFill>
            </a:endParaRP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Objectives</a:t>
            </a:r>
            <a:endParaRPr 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514350" indent="-514350" algn="just">
              <a:buFont typeface="+mj-lt"/>
              <a:buAutoNum type="arabicPeriod"/>
            </a:pPr>
            <a:r>
              <a:rPr lang="en-US" sz="2400" dirty="0" smtClean="0"/>
              <a:t>To conduct literature survey o</a:t>
            </a:r>
            <a:r>
              <a:rPr lang="en-IN" altLang="en-US" sz="2400" dirty="0" smtClean="0"/>
              <a:t>n posix threads and Java threads for its adaptablity with real time properties and its suitability of real time platform</a:t>
            </a:r>
            <a:endParaRPr lang="en-IN" altLang="en-US" sz="2400" dirty="0" smtClean="0"/>
          </a:p>
          <a:p>
            <a:pPr marL="514350" indent="-514350" algn="just">
              <a:buFont typeface="+mj-lt"/>
              <a:buAutoNum type="arabicPeriod"/>
            </a:pPr>
            <a:r>
              <a:rPr lang="en-US" sz="2400" dirty="0" smtClean="0"/>
              <a:t>To arrive at the hardware and software requirements and design specification for </a:t>
            </a:r>
            <a:r>
              <a:rPr lang="en-US" sz="2400" dirty="0"/>
              <a:t>multithreaded </a:t>
            </a:r>
            <a:r>
              <a:rPr lang="en-US" sz="2400" dirty="0" smtClean="0"/>
              <a:t>real-time </a:t>
            </a:r>
            <a:r>
              <a:rPr lang="en-US" sz="2400" dirty="0"/>
              <a:t>application</a:t>
            </a:r>
            <a:endParaRPr lang="en-US" sz="2400" dirty="0" smtClean="0"/>
          </a:p>
          <a:p>
            <a:pPr marL="514350" indent="-514350" algn="just">
              <a:buFont typeface="+mj-lt"/>
              <a:buAutoNum type="arabicPeriod"/>
            </a:pPr>
            <a:r>
              <a:rPr lang="en-US" sz="2400" dirty="0" smtClean="0"/>
              <a:t>To design multithreaded real time application for Java threads and </a:t>
            </a:r>
            <a:r>
              <a:rPr lang="en-US" sz="2400" dirty="0" err="1" smtClean="0"/>
              <a:t>posix</a:t>
            </a:r>
            <a:r>
              <a:rPr lang="en-US" sz="2400" dirty="0" smtClean="0"/>
              <a:t> threads separately </a:t>
            </a:r>
            <a:endParaRPr lang="en-US" sz="2400" dirty="0" smtClean="0"/>
          </a:p>
          <a:p>
            <a:pPr marL="514350" indent="-514350" algn="just">
              <a:buFont typeface="+mj-lt"/>
              <a:buAutoNum type="arabicPeriod"/>
            </a:pPr>
            <a:r>
              <a:rPr lang="en-US" sz="2400" dirty="0" smtClean="0"/>
              <a:t>To implement multithreaded real time </a:t>
            </a:r>
            <a:r>
              <a:rPr lang="en-US" sz="2400" dirty="0"/>
              <a:t>application for Java threads and pthreads separately on appropriate </a:t>
            </a:r>
            <a:r>
              <a:rPr lang="en-US" sz="2400" dirty="0" smtClean="0"/>
              <a:t>real time platform </a:t>
            </a:r>
            <a:endParaRPr lang="en-US" sz="2400" dirty="0"/>
          </a:p>
          <a:p>
            <a:pPr marL="514350" indent="-514350" algn="just">
              <a:buFont typeface="+mj-lt"/>
              <a:buAutoNum type="arabicPeriod"/>
            </a:pPr>
            <a:r>
              <a:rPr lang="en-IN" altLang="en-US" sz="2400" dirty="0" smtClean="0"/>
              <a:t>T</a:t>
            </a:r>
            <a:r>
              <a:rPr lang="en-US" sz="2400" dirty="0" smtClean="0"/>
              <a:t>o Compare the performance of multithreaded real time application  for Java threads and </a:t>
            </a:r>
            <a:r>
              <a:rPr lang="en-US" sz="2400" dirty="0" err="1"/>
              <a:t>p</a:t>
            </a:r>
            <a:r>
              <a:rPr lang="en-US" sz="2400" dirty="0" err="1" smtClean="0"/>
              <a:t>osix</a:t>
            </a:r>
            <a:r>
              <a:rPr lang="en-US" sz="2400" dirty="0" smtClean="0"/>
              <a:t> threads with a benchmarked application</a:t>
            </a:r>
            <a:endParaRPr lang="en-US" sz="2400" dirty="0" smtClean="0"/>
          </a:p>
          <a:p>
            <a:pPr marL="514350" indent="-514350" algn="just">
              <a:buFont typeface="+mj-lt"/>
              <a:buAutoNum type="arabicPeriod"/>
            </a:pPr>
            <a:r>
              <a:rPr lang="en-US" sz="2400" dirty="0" smtClean="0"/>
              <a:t>To document the report by unifying all the results and outcomes. </a:t>
            </a:r>
            <a:endParaRPr lang="en-US" sz="2400" dirty="0" smtClean="0"/>
          </a:p>
          <a:p>
            <a:pPr marL="514350" indent="-514350" algn="just">
              <a:buFont typeface="+mj-lt"/>
              <a:buAutoNum type="arabicPeriod"/>
            </a:pPr>
            <a:endParaRPr lang="en-US" sz="2400" dirty="0" smtClean="0"/>
          </a:p>
          <a:p>
            <a:pPr marL="0" indent="0" algn="just">
              <a:buNone/>
            </a:pPr>
            <a:r>
              <a:rPr lang="en-US" sz="2400" dirty="0" smtClean="0"/>
              <a:t> </a:t>
            </a:r>
            <a:endParaRPr lang="en-US" sz="2400" dirty="0"/>
          </a:p>
          <a:p>
            <a:endParaRPr lang="en-US" sz="2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rPr>
              <a:t>Methodology</a:t>
            </a:r>
            <a:endParaRPr lang="en-US" sz="3200" dirty="0"/>
          </a:p>
        </p:txBody>
      </p:sp>
      <p:sp>
        <p:nvSpPr>
          <p:cNvPr id="3" name="Content Placeholder 2"/>
          <p:cNvSpPr>
            <a:spLocks noGrp="1"/>
          </p:cNvSpPr>
          <p:nvPr>
            <p:ph idx="1"/>
          </p:nvPr>
        </p:nvSpPr>
        <p:spPr>
          <a:xfrm>
            <a:off x="776536" y="1417639"/>
            <a:ext cx="8634164" cy="4708526"/>
          </a:xfrm>
        </p:spPr>
        <p:txBody>
          <a:bodyPr/>
          <a:lstStyle/>
          <a:p>
            <a:pPr marL="514350" indent="-514350" algn="just">
              <a:buFont typeface="+mj-lt"/>
              <a:buAutoNum type="arabicPeriod"/>
            </a:pPr>
            <a:r>
              <a:rPr lang="en-US" dirty="0"/>
              <a:t>To conduct literature survey </a:t>
            </a:r>
            <a:r>
              <a:rPr lang="en-US" dirty="0" smtClean="0">
                <a:sym typeface="+mn-ea"/>
              </a:rPr>
              <a:t>o</a:t>
            </a:r>
            <a:r>
              <a:rPr lang="en-IN" altLang="en-US" dirty="0" smtClean="0">
                <a:sym typeface="+mn-ea"/>
              </a:rPr>
              <a:t>n posix threads and Java threads and its adaptablity with real time properties of applications.</a:t>
            </a:r>
            <a:endParaRPr lang="en-US" dirty="0"/>
          </a:p>
          <a:p>
            <a:pPr marL="800100" lvl="2" indent="0">
              <a:buNone/>
            </a:pPr>
            <a:r>
              <a:rPr lang="en-US" sz="2000" dirty="0" smtClean="0"/>
              <a:t>1.1: </a:t>
            </a:r>
            <a:r>
              <a:rPr lang="en-IN" altLang="en-US" sz="2000" dirty="0" smtClean="0">
                <a:sym typeface="+mn-ea"/>
              </a:rPr>
              <a:t>Conduct literature survey on relevance of Multithreaded programs in real time applications.</a:t>
            </a:r>
            <a:endParaRPr lang="en-US" sz="2000" dirty="0" smtClean="0"/>
          </a:p>
          <a:p>
            <a:pPr marL="800100" lvl="2" indent="0">
              <a:buNone/>
            </a:pPr>
            <a:r>
              <a:rPr lang="en-US" sz="2000" dirty="0" smtClean="0"/>
              <a:t>1.2: </a:t>
            </a:r>
            <a:r>
              <a:rPr lang="en-IN" altLang="en-US" sz="2000" dirty="0" smtClean="0">
                <a:sym typeface="+mn-ea"/>
              </a:rPr>
              <a:t>Study of various programming languages in Multithreaded programming.</a:t>
            </a:r>
            <a:endParaRPr lang="en-IN" altLang="en-US" sz="2000" dirty="0" smtClean="0">
              <a:sym typeface="+mn-ea"/>
            </a:endParaRPr>
          </a:p>
          <a:p>
            <a:pPr marL="800100" lvl="2" indent="0">
              <a:buNone/>
            </a:pPr>
            <a:r>
              <a:rPr lang="en-IN" altLang="en-US" sz="2000" dirty="0" smtClean="0">
                <a:sym typeface="+mn-ea"/>
              </a:rPr>
              <a:t>1</a:t>
            </a:r>
            <a:r>
              <a:rPr lang="en-IN" altLang="en-US" sz="2000" dirty="0" smtClean="0"/>
              <a:t>.3: </a:t>
            </a:r>
            <a:r>
              <a:rPr lang="en-IN" altLang="en-US" sz="2000" dirty="0" smtClean="0">
                <a:sym typeface="+mn-ea"/>
              </a:rPr>
              <a:t>Literature Survey on adding real time capabilities to Java threads and developing real time application.</a:t>
            </a:r>
            <a:endParaRPr lang="en-IN" altLang="en-US" sz="2000" dirty="0" smtClean="0">
              <a:sym typeface="+mn-ea"/>
            </a:endParaRPr>
          </a:p>
          <a:p>
            <a:pPr marL="800100" lvl="2" indent="0">
              <a:buNone/>
            </a:pPr>
            <a:r>
              <a:rPr lang="en-IN" altLang="en-US" sz="2000" dirty="0" smtClean="0">
                <a:sym typeface="+mn-ea"/>
              </a:rPr>
              <a:t>1.4: Conduct study on the role of POSIX threads in developing real time application.</a:t>
            </a:r>
            <a:endParaRPr lang="en-IN" altLang="en-US" sz="2000" dirty="0" smtClean="0"/>
          </a:p>
          <a:p>
            <a:pPr marL="800100" lvl="2" indent="0">
              <a:buNone/>
            </a:pPr>
            <a:r>
              <a:rPr lang="en-IN" altLang="en-US" sz="2000" dirty="0" smtClean="0"/>
              <a:t>1.5:   </a:t>
            </a:r>
            <a:r>
              <a:rPr lang="en-IN" altLang="en-US" sz="2000" dirty="0" smtClean="0">
                <a:sym typeface="+mn-ea"/>
              </a:rPr>
              <a:t>Study on various performance analysis parameters and techniques to achieve it.</a:t>
            </a:r>
            <a:endParaRPr lang="en-IN" altLang="en-US" dirty="0" smtClean="0"/>
          </a:p>
          <a:p>
            <a:pPr marL="914400" lvl="1" indent="-514350">
              <a:buFont typeface="+mj-lt"/>
              <a:buAutoNum type="arabicPeriod"/>
            </a:pPr>
            <a:endParaRPr lang="en-US" dirty="0"/>
          </a:p>
          <a:p>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2</a:t>
            </a:r>
            <a:endParaRPr lang="en-IN" altLang="en-US"/>
          </a:p>
        </p:txBody>
      </p:sp>
      <p:sp>
        <p:nvSpPr>
          <p:cNvPr id="3" name="Content Placeholder 2"/>
          <p:cNvSpPr>
            <a:spLocks noGrp="1"/>
          </p:cNvSpPr>
          <p:nvPr>
            <p:ph idx="1"/>
          </p:nvPr>
        </p:nvSpPr>
        <p:spPr/>
        <p:txBody>
          <a:bodyPr/>
          <a:lstStyle/>
          <a:p>
            <a:pPr marL="0" indent="0">
              <a:buNone/>
            </a:pPr>
            <a:r>
              <a:rPr lang="en-IN" altLang="en-US" dirty="0" smtClean="0">
                <a:sym typeface="+mn-ea"/>
              </a:rPr>
              <a:t>2. </a:t>
            </a:r>
            <a:r>
              <a:rPr lang="en-US" dirty="0" smtClean="0">
                <a:sym typeface="+mn-ea"/>
              </a:rPr>
              <a:t>To arrive at the hardware and software requirements for real time application using Java threads nad Posix Threads</a:t>
            </a:r>
            <a:endParaRPr lang="en-IN" altLang="en-US" dirty="0" smtClean="0">
              <a:sym typeface="+mn-ea"/>
            </a:endParaRPr>
          </a:p>
          <a:p>
            <a:pPr marL="0" indent="0">
              <a:buNone/>
            </a:pPr>
            <a:r>
              <a:rPr lang="en-IN" altLang="en-US" dirty="0"/>
              <a:t>	</a:t>
            </a:r>
            <a:r>
              <a:rPr lang="en-IN" altLang="en-US" sz="2400" dirty="0"/>
              <a:t>2.1: </a:t>
            </a:r>
            <a:r>
              <a:rPr lang="en-IN" altLang="en-US" sz="2400">
                <a:sym typeface="+mn-ea"/>
              </a:rPr>
              <a:t>Decide on the real time application to develop using Java 	and POSIX threads.</a:t>
            </a:r>
            <a:endParaRPr lang="en-IN" altLang="en-US" sz="2400" dirty="0"/>
          </a:p>
          <a:p>
            <a:pPr marL="0" indent="0">
              <a:buNone/>
            </a:pPr>
            <a:r>
              <a:rPr lang="en-IN" altLang="en-US" sz="2400" dirty="0"/>
              <a:t>	2.2: Study on the different features and principles of Real time 	threads for both C and Java</a:t>
            </a:r>
            <a:endParaRPr lang="en-IN" altLang="en-US" sz="2400" dirty="0"/>
          </a:p>
          <a:p>
            <a:pPr marL="0" indent="0">
              <a:buNone/>
            </a:pPr>
            <a:r>
              <a:rPr lang="en-IN" altLang="en-US" sz="2400" dirty="0"/>
              <a:t>	2.3: Required hardware would be Raspberry Pi and in software 	part Jamaica virtual machine will be used to develop Java 	which is will add real time capabilities to the existing Java.</a:t>
            </a:r>
            <a:endParaRPr lang="en-IN" altLang="en-US" sz="2400" dirty="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3</a:t>
            </a:r>
            <a:endParaRPr lang="en-IN" altLang="en-US"/>
          </a:p>
        </p:txBody>
      </p:sp>
      <p:sp>
        <p:nvSpPr>
          <p:cNvPr id="3" name="Content Placeholder 2"/>
          <p:cNvSpPr>
            <a:spLocks noGrp="1"/>
          </p:cNvSpPr>
          <p:nvPr>
            <p:ph idx="1"/>
          </p:nvPr>
        </p:nvSpPr>
        <p:spPr/>
        <p:txBody>
          <a:bodyPr/>
          <a:lstStyle/>
          <a:p>
            <a:pPr marL="0" indent="0" algn="just">
              <a:buFont typeface="+mj-lt"/>
              <a:buNone/>
            </a:pPr>
            <a:r>
              <a:rPr lang="en-IN" altLang="en-US" dirty="0"/>
              <a:t>3. </a:t>
            </a:r>
            <a:r>
              <a:rPr lang="en-US" dirty="0" smtClean="0">
                <a:sym typeface="+mn-ea"/>
              </a:rPr>
              <a:t>To design real time application using Java threads and Posix threads</a:t>
            </a:r>
            <a:endParaRPr lang="en-US" dirty="0" smtClean="0">
              <a:sym typeface="+mn-ea"/>
            </a:endParaRPr>
          </a:p>
          <a:p>
            <a:pPr marL="0" indent="0" algn="just">
              <a:buFont typeface="+mj-lt"/>
              <a:buNone/>
            </a:pPr>
            <a:endParaRPr lang="en-IN" altLang="en-US" dirty="0"/>
          </a:p>
          <a:p>
            <a:pPr marL="914400" lvl="2" indent="0" algn="just">
              <a:buFont typeface="+mj-lt"/>
              <a:buNone/>
            </a:pPr>
            <a:r>
              <a:rPr lang="en-IN" altLang="en-US" dirty="0"/>
              <a:t>3.1: Develop the functional, non-functional requirements and the </a:t>
            </a:r>
            <a:r>
              <a:rPr lang="en-IN" altLang="en-US" dirty="0" err="1"/>
              <a:t>flow</a:t>
            </a:r>
            <a:r>
              <a:rPr lang="en-IN" altLang="en-US" dirty="0"/>
              <a:t> diagram for the real time application.</a:t>
            </a:r>
            <a:endParaRPr lang="en-IN" altLang="en-US" dirty="0"/>
          </a:p>
          <a:p>
            <a:pPr marL="914400" lvl="2" indent="0" algn="just">
              <a:buFont typeface="+mj-lt"/>
              <a:buNone/>
            </a:pPr>
            <a:r>
              <a:rPr lang="en-IN" altLang="en-US" dirty="0"/>
              <a:t>3.2: To arrive at the logic for developing the real time application.</a:t>
            </a:r>
            <a:endParaRPr lang="en-IN" altLang="en-US" dirty="0"/>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4</a:t>
            </a:r>
            <a:endParaRPr lang="en-IN" altLang="en-US"/>
          </a:p>
        </p:txBody>
      </p:sp>
      <p:sp>
        <p:nvSpPr>
          <p:cNvPr id="3" name="Content Placeholder 2"/>
          <p:cNvSpPr>
            <a:spLocks noGrp="1"/>
          </p:cNvSpPr>
          <p:nvPr>
            <p:ph idx="1"/>
          </p:nvPr>
        </p:nvSpPr>
        <p:spPr/>
        <p:txBody>
          <a:bodyPr/>
          <a:lstStyle/>
          <a:p>
            <a:pPr marL="0" indent="0">
              <a:buNone/>
            </a:pPr>
            <a:r>
              <a:rPr lang="en-IN" altLang="en-US" dirty="0"/>
              <a:t>4. </a:t>
            </a:r>
            <a:r>
              <a:rPr lang="en-US" dirty="0" smtClean="0">
                <a:sym typeface="+mn-ea"/>
              </a:rPr>
              <a:t>To implement real time application using Java threads and posix threads</a:t>
            </a:r>
            <a:r>
              <a:rPr lang="en-IN" altLang="en-US" dirty="0" smtClean="0">
                <a:sym typeface="+mn-ea"/>
              </a:rPr>
              <a:t>.</a:t>
            </a:r>
            <a:endParaRPr lang="en-IN" altLang="en-US" dirty="0" smtClean="0">
              <a:sym typeface="+mn-ea"/>
            </a:endParaRPr>
          </a:p>
          <a:p>
            <a:pPr marL="0" indent="0">
              <a:buNone/>
            </a:pPr>
            <a:endParaRPr lang="en-IN" altLang="en-US" dirty="0"/>
          </a:p>
          <a:p>
            <a:pPr marL="914400" lvl="2" indent="0">
              <a:buNone/>
            </a:pPr>
            <a:r>
              <a:rPr lang="en-IN" altLang="en-US" dirty="0"/>
              <a:t>4.1: Implement the real time application using Pthreads on Xenomai platform </a:t>
            </a:r>
            <a:endParaRPr lang="en-IN" altLang="en-US" dirty="0"/>
          </a:p>
          <a:p>
            <a:pPr marL="914400" lvl="2" indent="0">
              <a:buNone/>
            </a:pPr>
            <a:r>
              <a:rPr lang="en-IN" altLang="en-US" dirty="0"/>
              <a:t>4.2: Implement the real time application using Java threads using Jamaica Virtual machine on Xenomai platform.</a:t>
            </a:r>
            <a:endParaRPr lang="en-IN" altLang="en-US"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5</a:t>
            </a:r>
            <a:endParaRPr lang="en-IN" altLang="en-US"/>
          </a:p>
        </p:txBody>
      </p:sp>
      <p:sp>
        <p:nvSpPr>
          <p:cNvPr id="3" name="Content Placeholder 2"/>
          <p:cNvSpPr>
            <a:spLocks noGrp="1"/>
          </p:cNvSpPr>
          <p:nvPr>
            <p:ph idx="1"/>
          </p:nvPr>
        </p:nvSpPr>
        <p:spPr>
          <a:xfrm>
            <a:off x="495300" y="1025526"/>
            <a:ext cx="8915400" cy="4525963"/>
          </a:xfrm>
        </p:spPr>
        <p:txBody>
          <a:bodyPr/>
          <a:lstStyle/>
          <a:p>
            <a:pPr marL="0" indent="0">
              <a:buNone/>
            </a:pPr>
            <a:r>
              <a:rPr lang="en-IN" altLang="en-US" dirty="0"/>
              <a:t>5. </a:t>
            </a:r>
            <a:r>
              <a:rPr lang="en-IN" altLang="en-US" dirty="0" smtClean="0">
                <a:sym typeface="+mn-ea"/>
              </a:rPr>
              <a:t>T</a:t>
            </a:r>
            <a:r>
              <a:rPr lang="en-US" dirty="0" smtClean="0">
                <a:sym typeface="+mn-ea"/>
              </a:rPr>
              <a:t>o Compare performance of real time application using M</a:t>
            </a:r>
            <a:r>
              <a:rPr lang="en-IN" altLang="en-US" dirty="0" smtClean="0">
                <a:sym typeface="+mn-ea"/>
              </a:rPr>
              <a:t>ultithreaded programming</a:t>
            </a:r>
            <a:r>
              <a:rPr lang="en-US" dirty="0" smtClean="0">
                <a:sym typeface="+mn-ea"/>
              </a:rPr>
              <a:t>(Java threads and Posix threads) with Real time application</a:t>
            </a:r>
            <a:r>
              <a:rPr lang="en-IN" altLang="en-US" dirty="0" smtClean="0">
                <a:sym typeface="+mn-ea"/>
              </a:rPr>
              <a:t>.</a:t>
            </a:r>
            <a:endParaRPr lang="en-IN" altLang="en-US" dirty="0" smtClean="0">
              <a:sym typeface="+mn-ea"/>
            </a:endParaRPr>
          </a:p>
          <a:p>
            <a:pPr marL="0" indent="0">
              <a:buNone/>
            </a:pPr>
            <a:endParaRPr lang="en-IN" altLang="en-US" sz="2000" dirty="0"/>
          </a:p>
          <a:p>
            <a:pPr marL="0" indent="0">
              <a:buNone/>
            </a:pPr>
            <a:r>
              <a:rPr lang="en-IN" altLang="en-US" sz="2000" dirty="0"/>
              <a:t>	5.1: </a:t>
            </a:r>
            <a:r>
              <a:rPr lang="en-IN" altLang="en-US" sz="2000" dirty="0" err="1"/>
              <a:t>Analyze</a:t>
            </a:r>
            <a:r>
              <a:rPr lang="en-IN" altLang="en-US" sz="2000" dirty="0"/>
              <a:t> the performance of real time application using the following 	parameters (in both JAVA and C programming</a:t>
            </a:r>
            <a:r>
              <a:rPr lang="en-IN" altLang="en-US" sz="2000" dirty="0" smtClean="0"/>
              <a:t>),</a:t>
            </a:r>
            <a:endParaRPr lang="en-IN" altLang="en-US" sz="2000" dirty="0" smtClean="0"/>
          </a:p>
          <a:p>
            <a:pPr marL="0" indent="0">
              <a:buNone/>
            </a:pPr>
            <a:endParaRPr lang="en-IN" altLang="en-US" sz="2000" dirty="0"/>
          </a:p>
          <a:p>
            <a:pPr marL="1371600" lvl="3" indent="0">
              <a:buNone/>
            </a:pPr>
            <a:endParaRPr lang="en-IN" altLang="en-US" sz="2000" dirty="0"/>
          </a:p>
          <a:p>
            <a:pPr marL="914400" lvl="2" indent="0">
              <a:buNone/>
            </a:pPr>
            <a:endParaRPr lang="en-IN" altLang="en-US" sz="2000" dirty="0"/>
          </a:p>
        </p:txBody>
      </p:sp>
      <p:graphicFrame>
        <p:nvGraphicFramePr>
          <p:cNvPr id="4" name="Table 3"/>
          <p:cNvGraphicFramePr/>
          <p:nvPr/>
        </p:nvGraphicFramePr>
        <p:xfrm>
          <a:off x="1486535" y="3680460"/>
          <a:ext cx="7593965" cy="2572385"/>
        </p:xfrm>
        <a:graphic>
          <a:graphicData uri="http://schemas.openxmlformats.org/drawingml/2006/table">
            <a:tbl>
              <a:tblPr firstRow="1" bandRow="1">
                <a:tableStyleId>{5C22544A-7EE6-4342-B048-85BDC9FD1C3A}</a:tableStyleId>
              </a:tblPr>
              <a:tblGrid>
                <a:gridCol w="2412365"/>
                <a:gridCol w="5181600"/>
              </a:tblGrid>
              <a:tr h="449580">
                <a:tc>
                  <a:txBody>
                    <a:bodyPr/>
                    <a:lstStyle/>
                    <a:p>
                      <a:pPr algn="ctr">
                        <a:buNone/>
                      </a:pPr>
                      <a:r>
                        <a:rPr lang="en-IN" altLang="en-US" b="1" dirty="0"/>
                        <a:t>Static Analysis</a:t>
                      </a:r>
                      <a:endParaRPr lang="en-IN" altLang="en-US" b="1" dirty="0"/>
                    </a:p>
                  </a:txBody>
                  <a:tcPr/>
                </a:tc>
                <a:tc>
                  <a:txBody>
                    <a:bodyPr/>
                    <a:lstStyle/>
                    <a:p>
                      <a:pPr algn="ctr">
                        <a:buNone/>
                      </a:pPr>
                      <a:r>
                        <a:rPr lang="en-IN" altLang="en-US" b="1"/>
                        <a:t>Dynamic Analysis</a:t>
                      </a:r>
                      <a:endParaRPr lang="en-IN" altLang="en-US" b="1"/>
                    </a:p>
                  </a:txBody>
                  <a:tcPr/>
                </a:tc>
              </a:tr>
              <a:tr h="2122805">
                <a:tc>
                  <a:txBody>
                    <a:bodyPr/>
                    <a:lstStyle/>
                    <a:p>
                      <a:pPr>
                        <a:buNone/>
                      </a:pPr>
                      <a:r>
                        <a:rPr lang="en-IN" altLang="en-US" sz="1400" b="1" dirty="0"/>
                        <a:t>Concurrency- </a:t>
                      </a:r>
                      <a:r>
                        <a:rPr lang="en-IN" altLang="en-US" sz="1400" b="0" dirty="0"/>
                        <a:t>Performing unit testing, code coverage test and also boundary analysis. Also the </a:t>
                      </a:r>
                      <a:r>
                        <a:rPr lang="en-IN" altLang="en-US" sz="1400" b="0" dirty="0" err="1"/>
                        <a:t>junit</a:t>
                      </a:r>
                      <a:r>
                        <a:rPr lang="en-IN" altLang="en-US" sz="1400" b="0" dirty="0"/>
                        <a:t> testing tool, Spotbugs tool will be used for Java. Tools that will be used for C is Clang and frama-C</a:t>
                      </a:r>
                      <a:endParaRPr lang="en-IN" altLang="en-US" sz="1400" b="0" dirty="0"/>
                    </a:p>
                  </a:txBody>
                  <a:tcPr/>
                </a:tc>
                <a:tc>
                  <a:txBody>
                    <a:bodyPr/>
                    <a:lstStyle/>
                    <a:p>
                      <a:pPr marL="285750" indent="-285750">
                        <a:buFont typeface="Arial" panose="020B0604020202020204" pitchFamily="34" charset="0"/>
                        <a:buChar char="•"/>
                      </a:pPr>
                      <a:r>
                        <a:rPr lang="en-IN" altLang="en-US" sz="1400" b="1" dirty="0"/>
                        <a:t>Execution time-</a:t>
                      </a:r>
                      <a:r>
                        <a:rPr lang="en-IN" altLang="en-US" sz="1400" dirty="0"/>
                        <a:t> This can be achieved by using a library.</a:t>
                      </a:r>
                      <a:endParaRPr lang="en-IN" altLang="en-US" sz="1400" dirty="0"/>
                    </a:p>
                    <a:p>
                      <a:pPr marL="285750" indent="-285750">
                        <a:buFont typeface="Arial" panose="020B0604020202020204" pitchFamily="34" charset="0"/>
                        <a:buChar char="•"/>
                      </a:pPr>
                      <a:r>
                        <a:rPr lang="en-IN" altLang="en-US" sz="1400" b="1" dirty="0"/>
                        <a:t>Memory utilization-</a:t>
                      </a:r>
                      <a:r>
                        <a:rPr lang="en-IN" altLang="en-US" sz="1400" dirty="0"/>
                        <a:t> Memory consumption of the program will be </a:t>
                      </a:r>
                      <a:r>
                        <a:rPr lang="en-IN" altLang="en-US" sz="1400" dirty="0" err="1"/>
                        <a:t>analyzed</a:t>
                      </a:r>
                      <a:r>
                        <a:rPr lang="en-IN" altLang="en-US" sz="1400" dirty="0"/>
                        <a:t> with both stack and heap memory.</a:t>
                      </a:r>
                      <a:endParaRPr lang="en-IN" altLang="en-US" sz="1400" dirty="0"/>
                    </a:p>
                    <a:p>
                      <a:pPr marL="285750" indent="-285750">
                        <a:buFont typeface="Arial" panose="020B0604020202020204" pitchFamily="34" charset="0"/>
                        <a:buChar char="•"/>
                      </a:pPr>
                      <a:r>
                        <a:rPr lang="en-IN" altLang="en-US" sz="1400" b="1" dirty="0"/>
                        <a:t>Synchronization complexity(race conditions &amp; Deadlock)- </a:t>
                      </a:r>
                      <a:r>
                        <a:rPr lang="en-IN" altLang="en-US" sz="1400" b="0" dirty="0"/>
                        <a:t> Programs will run through </a:t>
                      </a:r>
                      <a:r>
                        <a:rPr lang="en-IN" altLang="en-US" sz="1400" b="0" dirty="0" err="1"/>
                        <a:t>CPAchecker</a:t>
                      </a:r>
                      <a:r>
                        <a:rPr lang="en-IN" altLang="en-US" sz="1400" b="0" dirty="0"/>
                        <a:t> for C and Jamaica Trace for JAVA and their behaviour will be </a:t>
                      </a:r>
                      <a:r>
                        <a:rPr lang="en-IN" altLang="en-US" sz="1400" b="0" dirty="0" err="1"/>
                        <a:t>analyzed</a:t>
                      </a:r>
                      <a:r>
                        <a:rPr lang="en-IN" altLang="en-US" sz="1400" b="0" dirty="0"/>
                        <a:t>. </a:t>
                      </a:r>
                      <a:endParaRPr lang="en-IN" altLang="en-US" sz="1400" b="0" dirty="0"/>
                    </a:p>
                  </a:txBody>
                  <a:tcPr/>
                </a:tc>
              </a:tr>
            </a:tbl>
          </a:graphicData>
        </a:graphic>
      </p:graphicFrame>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6</a:t>
            </a:r>
            <a:endParaRPr lang="en-IN" altLang="en-US"/>
          </a:p>
        </p:txBody>
      </p:sp>
      <p:sp>
        <p:nvSpPr>
          <p:cNvPr id="3" name="Content Placeholder 2"/>
          <p:cNvSpPr>
            <a:spLocks noGrp="1"/>
          </p:cNvSpPr>
          <p:nvPr>
            <p:ph idx="1"/>
          </p:nvPr>
        </p:nvSpPr>
        <p:spPr/>
        <p:txBody>
          <a:bodyPr/>
          <a:lstStyle/>
          <a:p>
            <a:pPr marL="0" indent="0">
              <a:buNone/>
            </a:pPr>
            <a:r>
              <a:rPr lang="en-IN" altLang="en-US"/>
              <a:t>6. </a:t>
            </a:r>
            <a:r>
              <a:rPr lang="en-US" dirty="0" smtClean="0">
                <a:sym typeface="+mn-ea"/>
              </a:rPr>
              <a:t>To document the report by unifying all the results and outcomes. </a:t>
            </a:r>
            <a:endParaRPr lang="en-US" dirty="0" smtClean="0">
              <a:sym typeface="+mn-ea"/>
            </a:endParaRPr>
          </a:p>
          <a:p>
            <a:pPr marL="0" indent="0">
              <a:buNone/>
            </a:pPr>
            <a:endParaRPr lang="en-IN" altLang="en-US"/>
          </a:p>
          <a:p>
            <a:pPr marL="457200" lvl="1" indent="0">
              <a:buNone/>
            </a:pPr>
            <a:r>
              <a:rPr lang="en-US" sz="2100" dirty="0">
                <a:sym typeface="+mn-ea"/>
              </a:rPr>
              <a:t>6</a:t>
            </a:r>
            <a:r>
              <a:rPr lang="en-US" sz="2100" dirty="0" smtClean="0">
                <a:sym typeface="+mn-ea"/>
              </a:rPr>
              <a:t>.1 A scientific project report as per the university template will be developed.</a:t>
            </a:r>
            <a:endParaRPr lang="en-US" sz="2100" dirty="0" smtClean="0"/>
          </a:p>
          <a:p>
            <a:pPr marL="457200" lvl="1" indent="0">
              <a:buNone/>
            </a:pPr>
            <a:r>
              <a:rPr lang="en-US" sz="2100" dirty="0">
                <a:sym typeface="+mn-ea"/>
              </a:rPr>
              <a:t>6</a:t>
            </a:r>
            <a:r>
              <a:rPr lang="en-US" sz="2100" dirty="0" smtClean="0">
                <a:sym typeface="+mn-ea"/>
              </a:rPr>
              <a:t>.2 </a:t>
            </a:r>
            <a:r>
              <a:rPr lang="en-IN" altLang="en-US" sz="2100" dirty="0" smtClean="0">
                <a:sym typeface="+mn-ea"/>
              </a:rPr>
              <a:t>Examined research on</a:t>
            </a:r>
            <a:r>
              <a:rPr lang="en-US" sz="2100" dirty="0" smtClean="0">
                <a:sym typeface="+mn-ea"/>
              </a:rPr>
              <a:t> </a:t>
            </a:r>
            <a:r>
              <a:rPr lang="en-IN" altLang="en-US" sz="2100" dirty="0" smtClean="0">
                <a:sym typeface="+mn-ea"/>
              </a:rPr>
              <a:t>the working of Java threads and POSIX threads in Concurrent real time application will be presented.</a:t>
            </a:r>
            <a:r>
              <a:rPr lang="en-US" sz="2100" dirty="0" smtClean="0">
                <a:sym typeface="+mn-ea"/>
              </a:rPr>
              <a:t> </a:t>
            </a:r>
            <a:endParaRPr lang="en-GB" dirty="0"/>
          </a:p>
          <a:p>
            <a:pPr marL="0" indent="0">
              <a:buNone/>
            </a:pPr>
            <a:endParaRPr lang="en-IN" altLang="en-US"/>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Expected Outcomes</a:t>
            </a:r>
            <a:endParaRPr lang="en-US" sz="3200" b="1" dirty="0">
              <a:solidFill>
                <a:srgbClr val="FF0000"/>
              </a:solidFill>
            </a:endParaRPr>
          </a:p>
        </p:txBody>
      </p:sp>
      <p:sp>
        <p:nvSpPr>
          <p:cNvPr id="5" name="Content Placeholder 2"/>
          <p:cNvSpPr>
            <a:spLocks noGrp="1"/>
          </p:cNvSpPr>
          <p:nvPr/>
        </p:nvSpPr>
        <p:spPr>
          <a:xfrm>
            <a:off x="495300" y="1166019"/>
            <a:ext cx="89154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800" dirty="0" smtClean="0"/>
          </a:p>
          <a:p>
            <a:pPr marL="0" indent="0">
              <a:buNone/>
            </a:pPr>
            <a:endParaRPr lang="en-IN" altLang="en-US" sz="2800" dirty="0" smtClean="0"/>
          </a:p>
          <a:p>
            <a:r>
              <a:rPr lang="en-IN" altLang="en-US" sz="2800" dirty="0" smtClean="0"/>
              <a:t>Develeopment and performance analysis of Java threads and Posix threads on Xenomai platform.</a:t>
            </a:r>
            <a:endParaRPr lang="en-IN" altLang="en-US" sz="2800" dirty="0" smtClean="0"/>
          </a:p>
          <a:p>
            <a:r>
              <a:rPr lang="en-IN" altLang="en-US" sz="2800" dirty="0" smtClean="0"/>
              <a:t>Comparing the performance analysis with the benchmarked application.</a:t>
            </a:r>
            <a:endParaRPr lang="en-IN" altLang="en-US" sz="2800" dirty="0" smtClean="0"/>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sz="3200" b="1" dirty="0" smtClean="0">
                <a:solidFill>
                  <a:srgbClr val="FF0000"/>
                </a:solidFill>
              </a:rPr>
              <a:t>Cost Estimation</a:t>
            </a:r>
            <a:endParaRPr lang="en-US" sz="3200" b="1" dirty="0">
              <a:solidFill>
                <a:srgbClr val="FF0000"/>
              </a:solidFill>
            </a:endParaRPr>
          </a:p>
        </p:txBody>
      </p:sp>
      <p:sp>
        <p:nvSpPr>
          <p:cNvPr id="3" name="Content Placeholder 2"/>
          <p:cNvSpPr>
            <a:spLocks noGrp="1"/>
          </p:cNvSpPr>
          <p:nvPr>
            <p:ph idx="1"/>
          </p:nvPr>
        </p:nvSpPr>
        <p:spPr>
          <a:xfrm>
            <a:off x="495300" y="1124745"/>
            <a:ext cx="8915400" cy="5001420"/>
          </a:xfrm>
        </p:spPr>
        <p:txBody>
          <a:bodyPr/>
          <a:lstStyle/>
          <a:p>
            <a:pPr marL="0" indent="0">
              <a:buNone/>
            </a:pPr>
            <a:endParaRPr lang="en-US" sz="2800" dirty="0" smtClean="0"/>
          </a:p>
          <a:p>
            <a:endParaRPr lang="en-US" sz="2800" dirty="0"/>
          </a:p>
        </p:txBody>
      </p:sp>
      <p:graphicFrame>
        <p:nvGraphicFramePr>
          <p:cNvPr id="10" name="Table 9"/>
          <p:cNvGraphicFramePr>
            <a:graphicFrameLocks noGrp="1"/>
          </p:cNvGraphicFramePr>
          <p:nvPr/>
        </p:nvGraphicFramePr>
        <p:xfrm>
          <a:off x="2686728" y="1407592"/>
          <a:ext cx="3634424" cy="2632545"/>
        </p:xfrm>
        <a:graphic>
          <a:graphicData uri="http://schemas.openxmlformats.org/drawingml/2006/table">
            <a:tbl>
              <a:tblPr firstRow="1" firstCol="1" bandRow="1">
                <a:noFill/>
              </a:tblPr>
              <a:tblGrid>
                <a:gridCol w="2122256"/>
                <a:gridCol w="1512168"/>
              </a:tblGrid>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Component</a:t>
                      </a:r>
                      <a:endParaRPr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a:solidFill>
                            <a:schemeClr val="tx1"/>
                          </a:solidFill>
                          <a:latin typeface="+mn-lt"/>
                        </a:rPr>
                        <a:t>Cost</a:t>
                      </a:r>
                      <a:r>
                        <a:rPr lang="en-IN" altLang="en-US" sz="1800" u="none" strike="noStrike" cap="none" dirty="0">
                          <a:solidFill>
                            <a:schemeClr val="tx1"/>
                          </a:solidFill>
                          <a:latin typeface="+mn-lt"/>
                        </a:rPr>
                        <a:t>(Rs)</a:t>
                      </a:r>
                      <a:endParaRPr lang="en-IN" altLang="en-US"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lang="en-IN" alt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rPr>
                        <a:t>Software</a:t>
                      </a:r>
                      <a:endParaRPr 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solidFill>
                            <a:schemeClr val="tx1"/>
                          </a:solidFill>
                          <a:latin typeface="+mn-lt"/>
                          <a:ea typeface="Times New Roman" panose="02020603050405020304"/>
                          <a:cs typeface="Times New Roman" panose="02020603050405020304"/>
                          <a:sym typeface="Times New Roman" panose="02020603050405020304"/>
                        </a:rPr>
                        <a:t>Raspberry Pi</a:t>
                      </a:r>
                      <a:endParaRPr lang="en-IN"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 4500</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Total </a:t>
                      </a: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4500</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a:solidFill>
                  <a:srgbClr val="FF0000"/>
                </a:solidFill>
              </a:rPr>
              <a:t>Outline</a:t>
            </a:r>
            <a:endParaRPr lang="en-US" altLang="en-US" sz="3200" b="1" dirty="0">
              <a:solidFill>
                <a:srgbClr val="FF0000"/>
              </a:solidFill>
            </a:endParaRPr>
          </a:p>
        </p:txBody>
      </p:sp>
      <p:sp>
        <p:nvSpPr>
          <p:cNvPr id="6148" name="Rectangle 3"/>
          <p:cNvSpPr>
            <a:spLocks noGrp="1" noChangeArrowheads="1"/>
          </p:cNvSpPr>
          <p:nvPr>
            <p:ph type="body" idx="1"/>
          </p:nvPr>
        </p:nvSpPr>
        <p:spPr>
          <a:xfrm>
            <a:off x="776536" y="884678"/>
            <a:ext cx="8915400" cy="5447631"/>
          </a:xfrm>
        </p:spPr>
        <p:txBody>
          <a:bodyPr/>
          <a:lstStyle/>
          <a:p>
            <a:pPr marL="457200" indent="-457200"/>
            <a:r>
              <a:rPr lang="en-IN" altLang="en-US" sz="2800" dirty="0"/>
              <a:t>Motivation</a:t>
            </a:r>
            <a:endParaRPr lang="en-IN" altLang="en-US" sz="2800" dirty="0"/>
          </a:p>
          <a:p>
            <a:pPr marL="457200" indent="-457200"/>
            <a:r>
              <a:rPr lang="en-IN" altLang="en-US" sz="2800" dirty="0"/>
              <a:t>What is Concurrent and Multithreaded program</a:t>
            </a:r>
            <a:endParaRPr lang="en-US" altLang="en-US" sz="2800" dirty="0"/>
          </a:p>
          <a:p>
            <a:pPr marL="457200" indent="-457200"/>
            <a:r>
              <a:rPr lang="en-US" altLang="en-US" sz="2800" dirty="0"/>
              <a:t>Literature Review</a:t>
            </a:r>
            <a:endParaRPr lang="en-US" altLang="en-US" sz="2800" dirty="0"/>
          </a:p>
          <a:p>
            <a:pPr marL="457200" indent="-457200"/>
            <a:r>
              <a:rPr lang="en-US" altLang="en-US" sz="2800" dirty="0"/>
              <a:t>Research Gaps</a:t>
            </a:r>
            <a:endParaRPr lang="en-US" altLang="en-US" sz="2800" dirty="0"/>
          </a:p>
          <a:p>
            <a:pPr marL="457200" indent="-457200"/>
            <a:r>
              <a:rPr lang="en-US" altLang="en-US" sz="2800" dirty="0"/>
              <a:t>Title and Aim</a:t>
            </a:r>
            <a:endParaRPr lang="en-US" altLang="en-US" sz="2800" dirty="0"/>
          </a:p>
          <a:p>
            <a:pPr marL="457200" indent="-457200"/>
            <a:r>
              <a:rPr lang="en-US" altLang="en-US" sz="2800" dirty="0"/>
              <a:t>Objectives</a:t>
            </a:r>
            <a:endParaRPr lang="en-US" altLang="en-US" sz="2800" dirty="0"/>
          </a:p>
          <a:p>
            <a:pPr marL="457200" indent="-457200"/>
            <a:r>
              <a:rPr lang="en-US" altLang="en-US" sz="2800" dirty="0"/>
              <a:t>Methodology</a:t>
            </a:r>
            <a:endParaRPr lang="en-US" altLang="en-US" sz="2800" dirty="0"/>
          </a:p>
          <a:p>
            <a:pPr marL="457200" indent="-457200"/>
            <a:r>
              <a:rPr lang="en-US" altLang="en-US" sz="2800" dirty="0"/>
              <a:t>Expected Outcome</a:t>
            </a:r>
            <a:endParaRPr lang="en-US" altLang="en-US" sz="2800" dirty="0"/>
          </a:p>
          <a:p>
            <a:pPr marL="457200" indent="-457200"/>
            <a:r>
              <a:rPr lang="en-US" altLang="en-US" sz="2800" dirty="0"/>
              <a:t>Gantt Chart</a:t>
            </a:r>
            <a:endParaRPr lang="en-US" altLang="en-US" sz="2800" dirty="0"/>
          </a:p>
          <a:p>
            <a:pPr marL="457200" indent="-457200"/>
            <a:r>
              <a:rPr lang="en-US" altLang="en-US" sz="2800" dirty="0"/>
              <a:t>References</a:t>
            </a:r>
            <a:endParaRPr lang="en-US" altLang="en-US" sz="2800" dirty="0" smtClean="0"/>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smtClean="0">
                <a:solidFill>
                  <a:srgbClr val="FF0000"/>
                </a:solidFill>
              </a:rPr>
              <a:t>Gantt Chart </a:t>
            </a:r>
            <a:endParaRPr lang="en-US" sz="3200" b="1" dirty="0">
              <a:solidFill>
                <a:srgbClr val="FF0000"/>
              </a:solidFill>
            </a:endParaRPr>
          </a:p>
        </p:txBody>
      </p:sp>
      <p:graphicFrame>
        <p:nvGraphicFramePr>
          <p:cNvPr id="6" name="Table 5"/>
          <p:cNvGraphicFramePr>
            <a:graphicFrameLocks noGrp="1"/>
          </p:cNvGraphicFramePr>
          <p:nvPr/>
        </p:nvGraphicFramePr>
        <p:xfrm>
          <a:off x="128270" y="986790"/>
          <a:ext cx="9586595" cy="5085715"/>
        </p:xfrm>
        <a:graphic>
          <a:graphicData uri="http://schemas.openxmlformats.org/drawingml/2006/table">
            <a:tbl>
              <a:tblPr/>
              <a:tblGrid>
                <a:gridCol w="1296035"/>
                <a:gridCol w="504190"/>
                <a:gridCol w="504190"/>
                <a:gridCol w="431800"/>
                <a:gridCol w="504190"/>
                <a:gridCol w="504190"/>
                <a:gridCol w="504190"/>
                <a:gridCol w="575945"/>
                <a:gridCol w="503555"/>
                <a:gridCol w="513715"/>
                <a:gridCol w="457200"/>
                <a:gridCol w="548005"/>
                <a:gridCol w="547370"/>
                <a:gridCol w="548005"/>
                <a:gridCol w="548005"/>
                <a:gridCol w="548005"/>
                <a:gridCol w="548005"/>
              </a:tblGrid>
              <a:tr h="581025">
                <a:tc gridSpan="17">
                  <a:txBody>
                    <a:bodyPr/>
                    <a:lstStyle/>
                    <a:p>
                      <a:pPr algn="ctr" rtl="0" fontAlgn="b"/>
                      <a:r>
                        <a:rPr lang="en-US" sz="1900" b="1" i="0" u="none" strike="noStrike" dirty="0" smtClean="0">
                          <a:solidFill>
                            <a:srgbClr val="000000"/>
                          </a:solidFill>
                          <a:effectLst/>
                          <a:latin typeface="Calibri" panose="020F0502020204030204" pitchFamily="34" charset="0"/>
                        </a:rPr>
                        <a:t> Project Work (</a:t>
                      </a:r>
                      <a:r>
                        <a:rPr lang="en-IN" altLang="en-US" sz="1900" b="1" i="0" u="none" strike="noStrike" dirty="0" smtClean="0">
                          <a:solidFill>
                            <a:srgbClr val="000000"/>
                          </a:solidFill>
                          <a:effectLst/>
                          <a:latin typeface="Calibri" panose="020F0502020204030204" pitchFamily="34" charset="0"/>
                        </a:rPr>
                        <a:t>PG</a:t>
                      </a:r>
                      <a:r>
                        <a:rPr lang="en-US" sz="1900" b="1" i="0" u="none" strike="noStrike" dirty="0" smtClean="0">
                          <a:solidFill>
                            <a:srgbClr val="000000"/>
                          </a:solidFill>
                          <a:effectLst/>
                          <a:latin typeface="Calibri" panose="020F0502020204030204" pitchFamily="34" charset="0"/>
                        </a:rPr>
                        <a:t>) 16 weeks</a:t>
                      </a:r>
                      <a:endParaRPr lang="en-US" sz="19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316230">
                <a:tc>
                  <a:txBody>
                    <a:bodyPr/>
                    <a:lstStyle/>
                    <a:p>
                      <a:pPr algn="r" rtl="0" fontAlgn="b"/>
                      <a:r>
                        <a:rPr lang="en-US" sz="1300" b="1" i="0" u="none" strike="noStrike" dirty="0">
                          <a:solidFill>
                            <a:srgbClr val="000000"/>
                          </a:solidFill>
                          <a:effectLst/>
                          <a:latin typeface="Calibri" panose="020F0502020204030204" pitchFamily="34" charset="0"/>
                        </a:rPr>
                        <a:t>Week</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7</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8</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9</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10</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513715">
                <a:tc>
                  <a:txBody>
                    <a:bodyPr/>
                    <a:lstStyle/>
                    <a:p>
                      <a:pPr algn="r" rtl="0" fontAlgn="b"/>
                      <a:r>
                        <a:rPr lang="en-US" sz="1300" b="1" i="0" u="none" strike="noStrike" dirty="0">
                          <a:solidFill>
                            <a:srgbClr val="000000"/>
                          </a:solidFill>
                          <a:effectLst/>
                          <a:latin typeface="Calibri" panose="020F0502020204030204" pitchFamily="34" charset="0"/>
                        </a:rPr>
                        <a:t>Major Activities</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6">
                  <a:txBody>
                    <a:bodyPr/>
                    <a:lstStyle/>
                    <a:p>
                      <a:pPr algn="r" rtl="0"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7385">
                <a:tc>
                  <a:txBody>
                    <a:bodyPr/>
                    <a:lstStyle/>
                    <a:p>
                      <a:pPr algn="l" fontAlgn="b"/>
                      <a:r>
                        <a:rPr lang="en-US" sz="1400" b="0" i="0" u="none" strike="noStrike" dirty="0" smtClean="0">
                          <a:solidFill>
                            <a:srgbClr val="000000"/>
                          </a:solidFill>
                          <a:effectLst/>
                          <a:latin typeface="Arial" panose="020B0604020202020204" pitchFamily="34" charset="0"/>
                        </a:rPr>
                        <a:t>Literature survey</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0">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dirty="0" smtClean="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925830">
                <a:tc>
                  <a:txBody>
                    <a:bodyPr/>
                    <a:lstStyle/>
                    <a:p>
                      <a:pPr algn="l" fontAlgn="ctr"/>
                      <a:r>
                        <a:rPr lang="en-US" sz="1400" b="0" i="0" u="none" strike="noStrike" dirty="0" smtClean="0">
                          <a:solidFill>
                            <a:srgbClr val="000000"/>
                          </a:solidFill>
                          <a:effectLst/>
                          <a:latin typeface="Arial" panose="020B0604020202020204" pitchFamily="34" charset="0"/>
                        </a:rPr>
                        <a:t>Design</a:t>
                      </a:r>
                      <a:endParaRPr lang="en-US" sz="1400" b="0" i="0" u="none" strike="noStrike" dirty="0">
                        <a:solidFill>
                          <a:srgbClr val="000000"/>
                        </a:solidFill>
                        <a:effectLst/>
                        <a:latin typeface="Arial" panose="020B0604020202020204" pitchFamily="34" charset="0"/>
                      </a:endParaRP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435">
                <a:tc>
                  <a:txBody>
                    <a:bodyPr/>
                    <a:lstStyle/>
                    <a:p>
                      <a:pPr algn="l" fontAlgn="b"/>
                      <a:r>
                        <a:rPr lang="en-US" sz="1400" b="0" i="0" u="none" strike="noStrike" dirty="0" smtClean="0">
                          <a:solidFill>
                            <a:srgbClr val="000000"/>
                          </a:solidFill>
                          <a:effectLst/>
                          <a:latin typeface="Arial" panose="020B0604020202020204" pitchFamily="34" charset="0"/>
                        </a:rPr>
                        <a:t>Implementation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4">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090">
                <a:tc>
                  <a:txBody>
                    <a:bodyPr/>
                    <a:lstStyle/>
                    <a:p>
                      <a:pPr algn="l" fontAlgn="b"/>
                      <a:r>
                        <a:rPr lang="en-US" sz="1400" b="0" i="0" u="none" strike="noStrike" dirty="0" smtClean="0">
                          <a:solidFill>
                            <a:srgbClr val="000000"/>
                          </a:solidFill>
                          <a:effectLst/>
                          <a:latin typeface="Arial" panose="020B0604020202020204" pitchFamily="34" charset="0"/>
                        </a:rPr>
                        <a:t>Testing</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725">
                <a:tc>
                  <a:txBody>
                    <a:bodyPr/>
                    <a:lstStyle/>
                    <a:p>
                      <a:pPr algn="l" fontAlgn="b"/>
                      <a:r>
                        <a:rPr lang="en-US" sz="1400" b="0" i="0" u="none" strike="noStrike" dirty="0" smtClean="0">
                          <a:solidFill>
                            <a:srgbClr val="000000"/>
                          </a:solidFill>
                          <a:effectLst/>
                          <a:latin typeface="Arial" panose="020B0604020202020204" pitchFamily="34" charset="0"/>
                        </a:rPr>
                        <a:t>Validation</a:t>
                      </a:r>
                      <a:r>
                        <a:rPr lang="en-US" sz="1400" b="0" i="0" u="none" strike="noStrike" dirty="0">
                          <a:solidFill>
                            <a:srgbClr val="000000"/>
                          </a:solidFill>
                          <a:effectLst/>
                          <a:latin typeface="Arial" panose="020B0604020202020204" pitchFamily="34" charset="0"/>
                        </a:rPr>
                        <a:t> </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9575">
                <a:tc>
                  <a:txBody>
                    <a:bodyPr/>
                    <a:lstStyle/>
                    <a:p>
                      <a:pPr algn="l" fontAlgn="b"/>
                      <a:r>
                        <a:rPr lang="en-US" sz="1400" b="0" i="0" u="none" strike="noStrike" dirty="0" smtClean="0">
                          <a:solidFill>
                            <a:srgbClr val="000000"/>
                          </a:solidFill>
                          <a:effectLst/>
                          <a:latin typeface="Arial" panose="020B0604020202020204" pitchFamily="34" charset="0"/>
                        </a:rPr>
                        <a:t>Documentation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33705">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88379"/>
            <a:ext cx="8915400" cy="764357"/>
          </a:xfrm>
        </p:spPr>
        <p:txBody>
          <a:bodyPr/>
          <a:lstStyle/>
          <a:p>
            <a:r>
              <a:rPr lang="en-US" sz="4000" b="1" dirty="0" smtClean="0">
                <a:solidFill>
                  <a:srgbClr val="FF0000"/>
                </a:solidFill>
              </a:rPr>
              <a:t>References</a:t>
            </a:r>
            <a:br>
              <a:rPr lang="en-US" sz="3200" b="1" dirty="0" smtClean="0">
                <a:solidFill>
                  <a:srgbClr val="FF0000"/>
                </a:solidFill>
              </a:rPr>
            </a:br>
            <a:endParaRPr lang="en-US" sz="3200" b="1" dirty="0">
              <a:solidFill>
                <a:srgbClr val="FF0000"/>
              </a:solidFill>
            </a:endParaRPr>
          </a:p>
        </p:txBody>
      </p:sp>
      <p:sp>
        <p:nvSpPr>
          <p:cNvPr id="5" name="Content Placeholder 4"/>
          <p:cNvSpPr>
            <a:spLocks noGrp="1"/>
          </p:cNvSpPr>
          <p:nvPr>
            <p:ph idx="1"/>
          </p:nvPr>
        </p:nvSpPr>
        <p:spPr/>
        <p:txBody>
          <a:bodyPr/>
          <a:lstStyle/>
          <a:p>
            <a:pPr algn="l"/>
            <a:r>
              <a:rPr lang="en-IN" sz="2000" dirty="0" smtClean="0"/>
              <a:t>Higuera-Toledano, T., 2012. About 15 years of Real-Time Java. [online] Madrid 28040, Spain: Universidad Complutense de Madrid.</a:t>
            </a:r>
            <a:endParaRPr lang="en-IN" sz="2000" dirty="0" smtClean="0"/>
          </a:p>
          <a:p>
            <a:pPr algn="just"/>
            <a:r>
              <a:rPr lang="en-IN" sz="2000" dirty="0" smtClean="0"/>
              <a:t>Ray, B., Posnett, D., Devanbu, P. and Filkov, V., 2017. A large-scale study of programming languages and code quality in GitHub. Communications of the ACM, 60(10), pp.91-100.</a:t>
            </a:r>
            <a:endParaRPr lang="en-IN" sz="2000" dirty="0" smtClean="0"/>
          </a:p>
          <a:p>
            <a:pPr algn="just"/>
            <a:r>
              <a:rPr lang="en-IN" sz="2000" dirty="0" smtClean="0"/>
              <a:t>Hammadeh, Zain &amp; Franz, Tobias &amp; Maibaum, Olaf &amp; Gerndt, Andreas &amp; Lüdtke, Daniel. (2019). Event-Driven Multithreading Execution Platform for Real-Time On-Board Software Systems. </a:t>
            </a:r>
            <a:endParaRPr lang="en-IN" sz="2000" dirty="0" smtClean="0"/>
          </a:p>
          <a:p>
            <a:pPr algn="just"/>
            <a:r>
              <a:rPr lang="en-IN" sz="2000" dirty="0" smtClean="0"/>
              <a:t>Oyenike, B., 2012. COMPARATIVE ANALYSIS OF SOME PROGRAMMING LANGUAGES. Transnational Journal of Science and Technology, [online] 2(5), pp.107-118.</a:t>
            </a:r>
            <a:endParaRPr lang="en-IN" sz="2000" dirty="0" smtClean="0"/>
          </a:p>
          <a:p>
            <a:pPr algn="just"/>
            <a:endParaRPr lang="en-IN" sz="2000" dirty="0" smtClean="0"/>
          </a:p>
          <a:p>
            <a:pPr algn="just"/>
            <a:endParaRPr lang="en-IN" sz="2000" dirty="0" smtClean="0"/>
          </a:p>
          <a:p>
            <a:pPr algn="just"/>
            <a:endParaRPr lang="en-US" sz="2000" dirty="0"/>
          </a:p>
          <a:p>
            <a:pPr algn="just"/>
            <a:endParaRPr lang="en-IN" dirty="0"/>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sym typeface="+mn-ea"/>
              </a:rPr>
              <a:t>References</a:t>
            </a:r>
            <a:endParaRPr lang="en-US" dirty="0"/>
          </a:p>
        </p:txBody>
      </p:sp>
      <p:sp>
        <p:nvSpPr>
          <p:cNvPr id="3" name="Content Placeholder 2"/>
          <p:cNvSpPr>
            <a:spLocks noGrp="1"/>
          </p:cNvSpPr>
          <p:nvPr>
            <p:ph idx="1"/>
          </p:nvPr>
        </p:nvSpPr>
        <p:spPr/>
        <p:txBody>
          <a:bodyPr/>
          <a:lstStyle/>
          <a:p>
            <a:pPr algn="just"/>
            <a:r>
              <a:rPr lang="en-US" sz="2000" dirty="0" err="1"/>
              <a:t>Nanz</a:t>
            </a:r>
            <a:r>
              <a:rPr lang="en-US" sz="2000" dirty="0"/>
              <a:t>, S., </a:t>
            </a:r>
            <a:r>
              <a:rPr lang="en-US" sz="2000" dirty="0" err="1"/>
              <a:t>Torshizi</a:t>
            </a:r>
            <a:r>
              <a:rPr lang="en-US" sz="2000" dirty="0"/>
              <a:t>, F., </a:t>
            </a:r>
            <a:r>
              <a:rPr lang="en-US" sz="2000" dirty="0" err="1"/>
              <a:t>Pedroni</a:t>
            </a:r>
            <a:r>
              <a:rPr lang="en-US" sz="2000" dirty="0"/>
              <a:t>, m. and Meyer, B., 2013. Design of an empirical study for comparing the usability of concurrent programming languages. Information and </a:t>
            </a:r>
            <a:r>
              <a:rPr lang="en-US" sz="2000" dirty="0" err="1"/>
              <a:t>SoftwareTechnology</a:t>
            </a:r>
            <a:r>
              <a:rPr lang="en-US" sz="2000" dirty="0"/>
              <a:t>, 55, pp.1304-1315.</a:t>
            </a:r>
            <a:endParaRPr lang="en-US" sz="2000" dirty="0"/>
          </a:p>
          <a:p>
            <a:pPr algn="just"/>
            <a:r>
              <a:rPr lang="en-IN" sz="2000" dirty="0" smtClean="0">
                <a:sym typeface="+mn-ea"/>
              </a:rPr>
              <a:t>Nanz, S. and Faria, C., 2015. A Comparative Study of Programming Languages in Rosetta Code. 2015 IEEE/ACM 37th IEEE International Conference on Software, [online] pp.778-788.</a:t>
            </a:r>
            <a:endParaRPr lang="en-IN" sz="2000" dirty="0" smtClean="0">
              <a:sym typeface="+mn-ea"/>
            </a:endParaRPr>
          </a:p>
          <a:p>
            <a:pPr algn="just"/>
            <a:r>
              <a:rPr lang="en-US" sz="2000" dirty="0"/>
              <a:t>Sheikh, Ghazala &amp; Islam, Noman. (2016). A qualitative study of major programming languages: teaching programming languages to computer science students. International Journal of Information and Communication Technology.</a:t>
            </a:r>
            <a:endParaRPr lang="en-US" sz="2000" dirty="0"/>
          </a:p>
          <a:p>
            <a:pPr algn="just"/>
            <a:r>
              <a:rPr lang="en-IN" altLang="en-US" sz="2000" dirty="0"/>
              <a:t>Silvia, D., 2015. </a:t>
            </a:r>
            <a:r>
              <a:rPr lang="en-US" sz="2000" dirty="0"/>
              <a:t>The role of concurrency in an evolutionary view of programming abstractions</a:t>
            </a:r>
            <a:r>
              <a:rPr lang="en-IN" altLang="en-US" sz="2000" dirty="0"/>
              <a:t>. arXiv:1507.07719v1 [cs.PL] 28 Jul 2015</a:t>
            </a:r>
            <a:endParaRPr lang="en-IN" altLang="en-US" sz="2000" dirty="0"/>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2950" y="2644775"/>
            <a:ext cx="8420100" cy="1470025"/>
          </a:xfrm>
        </p:spPr>
        <p:txBody>
          <a:bodyPr/>
          <a:lstStyle/>
          <a:p>
            <a:r>
              <a:rPr lang="en-US" sz="4000" b="1" dirty="0" smtClean="0">
                <a:solidFill>
                  <a:schemeClr val="tx2"/>
                </a:solidFill>
                <a:latin typeface="+mn-lt"/>
              </a:rPr>
              <a:t>Thank You</a:t>
            </a:r>
            <a:endParaRPr lang="en-US" sz="4000" b="1" dirty="0">
              <a:solidFill>
                <a:schemeClr val="tx2"/>
              </a:solidFill>
              <a:latin typeface="+mn-lt"/>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Motivation</a:t>
            </a:r>
            <a:endParaRPr lang="en-IN" altLang="en-US" b="1"/>
          </a:p>
        </p:txBody>
      </p:sp>
      <p:sp>
        <p:nvSpPr>
          <p:cNvPr id="3" name="Content Placeholder 2"/>
          <p:cNvSpPr>
            <a:spLocks noGrp="1"/>
          </p:cNvSpPr>
          <p:nvPr>
            <p:ph idx="1"/>
          </p:nvPr>
        </p:nvSpPr>
        <p:spPr/>
        <p:txBody>
          <a:bodyPr/>
          <a:lstStyle/>
          <a:p>
            <a:pPr marL="514350" indent="-514350" algn="just">
              <a:buAutoNum type="arabicPeriod"/>
            </a:pPr>
            <a:r>
              <a:rPr lang="en-IN" altLang="en-US" sz="2400" dirty="0">
                <a:sym typeface="+mn-ea"/>
              </a:rPr>
              <a:t>Embedded system has a wide range of study. Every day we come across hundreds to thousands Embedded system. </a:t>
            </a:r>
            <a:endParaRPr lang="en-IN" altLang="en-US" sz="2400" dirty="0">
              <a:sym typeface="+mn-ea"/>
            </a:endParaRPr>
          </a:p>
          <a:p>
            <a:pPr marL="514350" indent="-514350" algn="just">
              <a:buAutoNum type="arabicPeriod"/>
            </a:pPr>
            <a:r>
              <a:rPr lang="en-IN" altLang="en-US" sz="2400" dirty="0">
                <a:sym typeface="+mn-ea"/>
              </a:rPr>
              <a:t>The current generation that is followed in Embedded systems is being filled with different real-time applications it may be hard, soft or firm real time applications.</a:t>
            </a:r>
            <a:endParaRPr lang="en-IN" altLang="en-US" sz="2400" dirty="0">
              <a:sym typeface="+mn-ea"/>
            </a:endParaRPr>
          </a:p>
          <a:p>
            <a:pPr marL="514350" indent="-514350" algn="just">
              <a:buAutoNum type="arabicPeriod"/>
            </a:pPr>
            <a:r>
              <a:rPr lang="en-IN" altLang="en-US" sz="2400"/>
              <a:t>Real-time applications are very time-critical and deadline-driven which are achieved using real-time threads.</a:t>
            </a:r>
            <a:endParaRPr lang="en-IN" altLang="en-US" sz="2400"/>
          </a:p>
          <a:p>
            <a:pPr marL="514350" indent="-514350" algn="just">
              <a:buAutoNum type="arabicPeriod"/>
            </a:pPr>
            <a:r>
              <a:rPr lang="en-IN" altLang="en-US" sz="2400"/>
              <a:t>Multithreaded programming drives the RTA in and out that in turn motivates the user to use that particular application.</a:t>
            </a:r>
            <a:endParaRPr lang="en-IN" altLang="en-US" sz="2400"/>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IN" altLang="en-US" sz="3200" b="1" dirty="0">
                <a:solidFill>
                  <a:srgbClr val="FF0000"/>
                </a:solidFill>
              </a:rPr>
              <a:t>What is concurrent and multithreaded program?</a:t>
            </a:r>
            <a:endParaRPr lang="en-IN" altLang="en-US" sz="3200" b="1" dirty="0">
              <a:solidFill>
                <a:srgbClr val="FF0000"/>
              </a:solidFill>
            </a:endParaRPr>
          </a:p>
        </p:txBody>
      </p:sp>
      <p:sp>
        <p:nvSpPr>
          <p:cNvPr id="2" name="Content Placeholder 1"/>
          <p:cNvSpPr>
            <a:spLocks noGrp="1"/>
          </p:cNvSpPr>
          <p:nvPr>
            <p:ph idx="1"/>
          </p:nvPr>
        </p:nvSpPr>
        <p:spPr>
          <a:xfrm>
            <a:off x="495300" y="1340768"/>
            <a:ext cx="8915400" cy="4525963"/>
          </a:xfrm>
        </p:spPr>
        <p:txBody>
          <a:bodyPr/>
          <a:lstStyle/>
          <a:p>
            <a:pPr marL="457200" indent="-457200">
              <a:buFont typeface="+mj-lt"/>
              <a:buAutoNum type="arabicPeriod"/>
            </a:pPr>
            <a:r>
              <a:rPr lang="en-IN" altLang="en-US" sz="2400" dirty="0"/>
              <a:t>Concurrency has been a part of Real-Time Application which is achieved using multithreaded programming.</a:t>
            </a:r>
            <a:endParaRPr lang="en-IN" altLang="en-US" sz="2400" dirty="0"/>
          </a:p>
          <a:p>
            <a:pPr marL="514350" indent="-514350">
              <a:buFont typeface="+mj-lt"/>
              <a:buAutoNum type="arabicPeriod"/>
            </a:pPr>
            <a:r>
              <a:rPr lang="en-IN" altLang="en-US" sz="2400" dirty="0"/>
              <a:t>The main purpose of multithreading in Real time application is to provide simultaneous execution of two or more parts of a program to maximum utilize the CPU time. A multithreaded program contains two or more parts that can run concurrently.</a:t>
            </a:r>
            <a:endParaRPr lang="en-IN" altLang="en-US" sz="2400" dirty="0"/>
          </a:p>
          <a:p>
            <a:pPr marL="514350" indent="-514350">
              <a:buFont typeface="+mj-lt"/>
              <a:buAutoNum type="arabicPeriod"/>
            </a:pPr>
            <a:r>
              <a:rPr lang="en-IN" altLang="en-US" sz="2400" dirty="0"/>
              <a:t>Each process in a multithreaded program can contain two or more threads which are also called as sub process that runs continuously to achieve concurrency. This inturn makes the real time application to be time deterministic and deadline driven.</a:t>
            </a:r>
            <a:endParaRPr lang="en-IN" altLang="en-US" sz="2400" dirty="0"/>
          </a:p>
          <a:p>
            <a:pPr marL="514350" indent="-514350">
              <a:buFont typeface="+mj-lt"/>
              <a:buAutoNum type="arabicPeriod"/>
            </a:pPr>
            <a:r>
              <a:rPr lang="en-IN" altLang="en-US" sz="2400" dirty="0"/>
              <a:t>Threading allows an application to remain responsive, without the use of a catch all application loop, when doing lengthy operations.</a:t>
            </a:r>
            <a:endParaRPr lang="en-IN" altLang="en-US" sz="2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96908"/>
          </a:xfrm>
        </p:spPr>
        <p:txBody>
          <a:bodyPr/>
          <a:lstStyle/>
          <a:p>
            <a:r>
              <a:rPr lang="en-GB" sz="3200" b="1" dirty="0" smtClean="0">
                <a:solidFill>
                  <a:srgbClr val="FF0000"/>
                </a:solidFill>
              </a:rPr>
              <a:t>Literature Review</a:t>
            </a:r>
            <a:endParaRPr lang="en-GB" sz="3200" b="1" dirty="0">
              <a:solidFill>
                <a:srgbClr val="FF0000"/>
              </a:solidFill>
            </a:endParaRPr>
          </a:p>
        </p:txBody>
      </p:sp>
      <p:graphicFrame>
        <p:nvGraphicFramePr>
          <p:cNvPr id="4" name="Table 3"/>
          <p:cNvGraphicFramePr>
            <a:graphicFrameLocks noGrp="1"/>
          </p:cNvGraphicFramePr>
          <p:nvPr/>
        </p:nvGraphicFramePr>
        <p:xfrm>
          <a:off x="111125" y="866140"/>
          <a:ext cx="9683750" cy="5445252"/>
        </p:xfrm>
        <a:graphic>
          <a:graphicData uri="http://schemas.openxmlformats.org/drawingml/2006/table">
            <a:tbl>
              <a:tblPr firstRow="1" firstCol="1" bandRow="1">
                <a:tableStyleId>{BC89EF96-8CEA-46FF-86C4-4CE0E7609802}</a:tableStyleId>
              </a:tblPr>
              <a:tblGrid>
                <a:gridCol w="788670"/>
                <a:gridCol w="1165860"/>
                <a:gridCol w="1067435"/>
                <a:gridCol w="1516380"/>
                <a:gridCol w="2092325"/>
                <a:gridCol w="3053080"/>
              </a:tblGrid>
              <a:tr h="96520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6662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1</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Baishakhi Ray, Daryl Posnett, Vladimir Filkov, Premkumar Devanbu</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 Large Scale Study of Programming Languages for  Multithreaded programming</a:t>
                      </a:r>
                      <a:endParaRPr lang="en-IN" sz="12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and Code Quality from Github</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Involving top 19 languages from Github in various language fields like procedural, scripting, object oriented etc. The language with the maximum number of source files is assigned as primary language for this project.</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Classification of different languages are performed, then were put into bugs analysis on different perspective like memory, concurrency, security and failure errors. Concurrency related was based on deadlock and race condition errors.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1852930">
                <a:tc>
                  <a:txBody>
                    <a:bodyPr/>
                    <a:lstStyle/>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2</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M. Teresa Higuera-Toledano</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 2012</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Discusses about JAVA threads and POSIX threads.Different Java virtual machine for real time platform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is a survey paper no methods are used here.</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This paper examines about use of JAVA threads for real time applications then conclusion is drawn where JAVA threads can't be used for RTA because of the memory management issues. So, POSIX threads were introduced which are native threads and that  can also have connection with Kernel for RTA's. Discussed about existing flaws in non-real time java. Different Java virtual machine packages are discussed and their use in different fields are mentioned.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sym typeface="+mn-ea"/>
              </a:rPr>
              <a:t>Literature Review</a:t>
            </a:r>
            <a:br>
              <a:rPr lang="en-GB" b="1" dirty="0">
                <a:solidFill>
                  <a:srgbClr val="FF0000"/>
                </a:solidFill>
              </a:rPr>
            </a:br>
            <a:endParaRPr lang="en-IN" altLang="en-US"/>
          </a:p>
        </p:txBody>
      </p:sp>
      <p:graphicFrame>
        <p:nvGraphicFramePr>
          <p:cNvPr id="4" name="Content Placeholder 3"/>
          <p:cNvGraphicFramePr>
            <a:graphicFrameLocks noGrp="1"/>
          </p:cNvGraphicFramePr>
          <p:nvPr>
            <p:ph idx="1"/>
          </p:nvPr>
        </p:nvGraphicFramePr>
        <p:xfrm>
          <a:off x="109220" y="953135"/>
          <a:ext cx="9687560" cy="5472049"/>
        </p:xfrm>
        <a:graphic>
          <a:graphicData uri="http://schemas.openxmlformats.org/drawingml/2006/table">
            <a:tbl>
              <a:tblPr firstRow="1" firstCol="1" bandRow="1">
                <a:tableStyleId>{BC89EF96-8CEA-46FF-86C4-4CE0E7609802}</a:tableStyleId>
              </a:tblPr>
              <a:tblGrid>
                <a:gridCol w="788670"/>
                <a:gridCol w="1054100"/>
                <a:gridCol w="884555"/>
                <a:gridCol w="1475105"/>
                <a:gridCol w="3077845"/>
                <a:gridCol w="2407285"/>
              </a:tblGrid>
              <a:tr h="84518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0185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Hammadeh, Zain &amp; Franz, Tobias &amp; Maibaum, Olaf &amp; Gerndt, Andreas &amp; Lüdtke, Daniel</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Optimizing an real time application(Optical navigation system) using event driven multithreaded programming.</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Multithreaded program is achieved using C++ language with use of POSIX threads.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Event-driven multithreading</a:t>
                      </a:r>
                      <a:endParaRPr lang="en-IN" sz="12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execution platform and software development library: Tasking Framework is presented. It is dedicated to develop space applications which perform on-board data processing and sophisticated control algorithms, and have high computational demand.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055495">
                <a:tc>
                  <a:txBody>
                    <a:bodyPr/>
                    <a:lstStyle/>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4</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Sebastian Nanz, Carlo A. Furia</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2015</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Comparing different programming languages with various techniques.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study compares 8 widely used languages like (Python, C, C#, Go, Java,Pearl, Ruby, F#, Haskell) based on 7’087 solution programs corresponding to 745 tasks. All the different tasks are analyzed by Rosetta code.The experiments ran on a Ubuntu 12.04 LTS 64bit GNU/Linux box with Intel Quad Core2 CPU at 2.40 GHz and 4 GB of RAM.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The programming languages are compared for,</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Language that makes most concise code. (Func and Script)</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Which language compiler into smaller executables.(bytecode)</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Better running time performance( C is king)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Memory usage efficiency (Procedural lang).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Less failure prone (Compile time errors more and GO wins)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sym typeface="+mn-ea"/>
              </a:rPr>
              <a:t>Literature Review</a:t>
            </a:r>
            <a:br>
              <a:rPr lang="en-GB" b="1" dirty="0">
                <a:solidFill>
                  <a:srgbClr val="FF0000"/>
                </a:solidFill>
                <a:sym typeface="+mn-ea"/>
              </a:rPr>
            </a:br>
            <a:br>
              <a:rPr lang="en-IN" altLang="en-US"/>
            </a:br>
            <a:endParaRPr lang="en-US"/>
          </a:p>
        </p:txBody>
      </p:sp>
      <p:graphicFrame>
        <p:nvGraphicFramePr>
          <p:cNvPr id="4" name="Content Placeholder 3"/>
          <p:cNvGraphicFramePr>
            <a:graphicFrameLocks noGrp="1"/>
          </p:cNvGraphicFramePr>
          <p:nvPr>
            <p:ph idx="1"/>
          </p:nvPr>
        </p:nvGraphicFramePr>
        <p:xfrm>
          <a:off x="495300" y="1023620"/>
          <a:ext cx="8915400" cy="5703951"/>
        </p:xfrm>
        <a:graphic>
          <a:graphicData uri="http://schemas.openxmlformats.org/drawingml/2006/table">
            <a:tbl>
              <a:tblPr firstRow="1" firstCol="1" bandRow="1">
                <a:tableStyleId>{BC89EF96-8CEA-46FF-86C4-4CE0E7609802}</a:tableStyleId>
              </a:tblPr>
              <a:tblGrid>
                <a:gridCol w="725805"/>
                <a:gridCol w="970280"/>
                <a:gridCol w="814070"/>
                <a:gridCol w="1666875"/>
                <a:gridCol w="1679575"/>
                <a:gridCol w="3058795"/>
              </a:tblGrid>
              <a:tr h="104203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590165">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smtClean="0">
                          <a:latin typeface="Calibri" panose="020F0502020204030204" pitchFamily="34" charset="0"/>
                          <a:ea typeface="Calibri" panose="020F0502020204030204"/>
                          <a:cs typeface="Calibri" panose="020F0502020204030204" pitchFamily="34" charset="0"/>
                          <a:sym typeface="+mn-ea"/>
                        </a:rPr>
                        <a:t>Silvia Crafa</a:t>
                      </a:r>
                      <a:endParaRPr lang="en-IN" sz="14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2015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It aims at pointing out a number of remarks and connect concurrent programming languages under</a:t>
                      </a:r>
                      <a:endParaRPr lang="en-IN" sz="14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an evolutionary perspective, in order to grasp a unifying, but not simplistic, view ofthe programming languages development process. Majorly talks about evolution of programming after concurrency was brought in.</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400" dirty="0">
                          <a:effectLst/>
                          <a:latin typeface="Calibri" panose="020F0502020204030204" pitchFamily="34" charset="0"/>
                          <a:ea typeface="Times New Roman" panose="02020603050405020304"/>
                          <a:cs typeface="Calibri" panose="020F0502020204030204" pitchFamily="34" charset="0"/>
                        </a:rPr>
                        <a:t>Programming languages are split into old and new languages based on before concurrency and after concurrency. The languages are again split up into procedural, object oriented and scripting languages.</a:t>
                      </a:r>
                      <a:endParaRPr lang="en-IN" altLang="en-GB" sz="14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b="0" dirty="0">
                          <a:latin typeface="Calibri" panose="020F0502020204030204" pitchFamily="34" charset="0"/>
                          <a:ea typeface="Calibri" panose="020F0502020204030204"/>
                          <a:cs typeface="Calibri" panose="020F0502020204030204" pitchFamily="34" charset="0"/>
                        </a:rPr>
                        <a:t>The greatest cost of concurrency, that also limited its accessibility, is that (correct) concurrent programming is really hard and refactoring sequential code to add concurrency is even harder.  Different models are discussed like,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Shared memory- In this Java threads are not efficient they are error prone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Message passing- Various languages like FORTRAN, Java, C and C# are discussed.</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GPU- Here CUDA programming language is discussed which is again based on C/C++.</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8738"/>
            <a:ext cx="8915400" cy="1143000"/>
          </a:xfrm>
        </p:spPr>
        <p:txBody>
          <a:bodyPr/>
          <a:lstStyle/>
          <a:p>
            <a:r>
              <a:rPr lang="en-GB" b="1" dirty="0" smtClean="0">
                <a:solidFill>
                  <a:srgbClr val="FF0000"/>
                </a:solidFill>
                <a:sym typeface="+mn-ea"/>
              </a:rPr>
              <a:t>Literature Review</a:t>
            </a:r>
            <a:br>
              <a:rPr lang="en-GB" b="1" dirty="0">
                <a:solidFill>
                  <a:srgbClr val="FF0000"/>
                </a:solidFill>
                <a:sym typeface="+mn-ea"/>
              </a:rPr>
            </a:br>
            <a:br>
              <a:rPr lang="en-IN" altLang="en-US">
                <a:sym typeface="+mn-ea"/>
              </a:rPr>
            </a:br>
            <a:br>
              <a:rPr lang="en-US"/>
            </a:br>
            <a:endParaRPr lang="en-US"/>
          </a:p>
        </p:txBody>
      </p:sp>
      <p:graphicFrame>
        <p:nvGraphicFramePr>
          <p:cNvPr id="4" name="Content Placeholder 3"/>
          <p:cNvGraphicFramePr>
            <a:graphicFrameLocks noGrp="1"/>
          </p:cNvGraphicFramePr>
          <p:nvPr>
            <p:ph idx="1"/>
          </p:nvPr>
        </p:nvGraphicFramePr>
        <p:xfrm>
          <a:off x="60325" y="719455"/>
          <a:ext cx="9785350" cy="5483225"/>
        </p:xfrm>
        <a:graphic>
          <a:graphicData uri="http://schemas.openxmlformats.org/drawingml/2006/table">
            <a:tbl>
              <a:tblPr firstRow="1" firstCol="1" bandRow="1">
                <a:tableStyleId>{BC89EF96-8CEA-46FF-86C4-4CE0E7609802}</a:tableStyleId>
              </a:tblPr>
              <a:tblGrid>
                <a:gridCol w="399415"/>
                <a:gridCol w="1192530"/>
                <a:gridCol w="1132840"/>
                <a:gridCol w="1073150"/>
                <a:gridCol w="1517015"/>
                <a:gridCol w="4470400"/>
              </a:tblGrid>
              <a:tr h="76009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380615">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6</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ea typeface="Calibri" panose="020F0502020204030204"/>
                          <a:cs typeface="Calibri" panose="020F0502020204030204" pitchFamily="34" charset="0"/>
                          <a:sym typeface="+mn-ea"/>
                        </a:rPr>
                        <a:t>Sebastian Nanz, Faraz Torshizi, Michela Pedroni, Bertrand Meyer</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Comparison between SCOOP and JAVA language for multithreading is discussed.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A comparison is done using a multithreaded program (consumer and producer)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can comprehend an existing programwritten in SCOOP more accurately compared to an existing program having the same functionality written in Java Threads (program comprehension). </a:t>
                      </a:r>
                      <a:r>
                        <a:rPr lang="en-IN" sz="1200" b="0" dirty="0">
                          <a:latin typeface="Calibri" panose="020F0502020204030204" pitchFamily="34" charset="0"/>
                          <a:ea typeface="Calibri" panose="020F0502020204030204"/>
                          <a:cs typeface="Calibri" panose="020F0502020204030204" pitchFamily="34" charset="0"/>
                          <a:sym typeface="+mn-ea"/>
                        </a:rPr>
                        <a:t>It is easier to program using SCOOP than using Java Threads.</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can find more errors in an existing program written in SCOOP than in an existing program of the same size written in Java Threads (program debugging).</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make fewer programming errors when writing programs in SCOOP than when writing programs having the same functionality in Java Threads (program correctness).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342515">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Oguntunde, Bosede Oyenike</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2012</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Examine programming languages with different performance parameters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rPr>
                        <a:t>Examine the performance parameters like  memory size and execution time for 6 languages namely C++, FORTRAN,PASCAL, BASIC, COBOL,JAVA.</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Object-Oriented program has the smallest running time followed by scientific program then Non-scientific.</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With the Object Oriented programming languages, JAVA program is faster than C++, although it required more memory allocation than all other programming languages.</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With the Scientific programming language, PASCAL is faster than FORTRAN but they both have the same memory space requirements. </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Lastly, in Non-scientific programming language, BASIC has lesser running time compare to COBOL and it also required less memory space allocation compared to COBOL.</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rgbClr val="FF0000"/>
                </a:solidFill>
              </a:rPr>
              <a:t>Research </a:t>
            </a:r>
            <a:r>
              <a:rPr lang="en-GB" sz="3200" b="1" dirty="0">
                <a:solidFill>
                  <a:srgbClr val="FF0000"/>
                </a:solidFill>
              </a:rPr>
              <a:t>gaps</a:t>
            </a:r>
            <a:endParaRPr lang="en-GB" sz="3200" b="1" dirty="0">
              <a:solidFill>
                <a:srgbClr val="FF0000"/>
              </a:solidFill>
            </a:endParaRPr>
          </a:p>
        </p:txBody>
      </p:sp>
      <p:sp>
        <p:nvSpPr>
          <p:cNvPr id="3" name="Content Placeholder 2"/>
          <p:cNvSpPr>
            <a:spLocks noGrp="1"/>
          </p:cNvSpPr>
          <p:nvPr>
            <p:ph idx="1"/>
          </p:nvPr>
        </p:nvSpPr>
        <p:spPr/>
        <p:txBody>
          <a:bodyPr/>
          <a:lstStyle/>
          <a:p>
            <a:r>
              <a:rPr lang="en-IN" altLang="en-US" sz="2400" dirty="0"/>
              <a:t>Language complexity gaps between different programming languages can be examined.</a:t>
            </a:r>
            <a:endParaRPr lang="en-IN" altLang="en-US" sz="2400" dirty="0"/>
          </a:p>
          <a:p>
            <a:r>
              <a:rPr lang="en-IN" altLang="en-US" sz="2400" dirty="0"/>
              <a:t>How to pursue best performance optimization in each language for multithreading programming?</a:t>
            </a:r>
            <a:endParaRPr lang="en-IN" altLang="en-US" sz="2400" dirty="0"/>
          </a:p>
          <a:p>
            <a:r>
              <a:rPr lang="en-IN" altLang="en-US" sz="2400" dirty="0"/>
              <a:t>Determine if Java's behaviour is supirious or indicative of concrete issues(compiler errors).</a:t>
            </a:r>
            <a:endParaRPr lang="en-IN" altLang="en-US" sz="2400" dirty="0"/>
          </a:p>
          <a:p>
            <a:r>
              <a:rPr lang="en-IN" altLang="en-US" sz="2400" dirty="0"/>
              <a:t>Gaps in the study based on the role of concurrent program support for real time applications.</a:t>
            </a:r>
            <a:endParaRPr lang="en-IN" altLang="en-US" sz="2400" dirty="0"/>
          </a:p>
          <a:p>
            <a:r>
              <a:rPr lang="en-IN" altLang="en-US" sz="2400" dirty="0"/>
              <a:t>Different concurrent multithreading language can be addressed by implementing a Real Time Application and comparing it.</a:t>
            </a:r>
            <a:endParaRPr lang="en-IN" altLang="en-US" sz="2400" dirty="0"/>
          </a:p>
          <a:p>
            <a:r>
              <a:rPr lang="en-IN" altLang="en-US" sz="2400" dirty="0"/>
              <a:t>Different multithreading languages can be compared using different performance parameters.</a:t>
            </a:r>
            <a:endParaRPr lang="en-IN" altLang="en-US" sz="2400" dirty="0"/>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0</TotalTime>
  <Words>13766</Words>
  <Application>WPS Presentation</Application>
  <PresentationFormat>A4 Paper (210x297 mm)</PresentationFormat>
  <Paragraphs>610</Paragraphs>
  <Slides>23</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Times New Roman</vt:lpstr>
      <vt:lpstr>Calibri</vt:lpstr>
      <vt:lpstr>Times New Roman</vt:lpstr>
      <vt:lpstr>Calibri</vt:lpstr>
      <vt:lpstr>Microsoft YaHei</vt:lpstr>
      <vt:lpstr>Arial Unicode MS</vt:lpstr>
      <vt:lpstr>Arial</vt:lpstr>
      <vt:lpstr>Office Theme</vt:lpstr>
      <vt:lpstr>Pre-Project Presentation Performance Analysis of concurrent real-time applications Programme: M. Tech in RTES    </vt:lpstr>
      <vt:lpstr>Outline</vt:lpstr>
      <vt:lpstr>Motivation</vt:lpstr>
      <vt:lpstr>What is concurrent and multithreaded program?</vt:lpstr>
      <vt:lpstr>Literature Review</vt:lpstr>
      <vt:lpstr>Literature Review </vt:lpstr>
      <vt:lpstr>Literature Review  </vt:lpstr>
      <vt:lpstr>Literature Review   </vt:lpstr>
      <vt:lpstr>Research gaps</vt:lpstr>
      <vt:lpstr>Title and Aim   </vt:lpstr>
      <vt:lpstr>Objectives</vt:lpstr>
      <vt:lpstr>Methodology</vt:lpstr>
      <vt:lpstr>Objective 2</vt:lpstr>
      <vt:lpstr>Objective 3</vt:lpstr>
      <vt:lpstr>Objective 4</vt:lpstr>
      <vt:lpstr>Objective 5</vt:lpstr>
      <vt:lpstr>Objective 6</vt:lpstr>
      <vt:lpstr>Expected Outcomes</vt:lpstr>
      <vt:lpstr>Cost Estimation</vt:lpstr>
      <vt:lpstr>Gantt Chart </vt:lpstr>
      <vt:lpstr>References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prashanth</cp:lastModifiedBy>
  <cp:revision>630</cp:revision>
  <cp:lastPrinted>2016-01-29T07:37:00Z</cp:lastPrinted>
  <dcterms:created xsi:type="dcterms:W3CDTF">2014-10-09T06:35:00Z</dcterms:created>
  <dcterms:modified xsi:type="dcterms:W3CDTF">2020-06-02T03:00:37Z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