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7"/>
  </p:handoutMasterIdLst>
  <p:sldIdLst>
    <p:sldId id="458" r:id="rId3"/>
    <p:sldId id="477" r:id="rId4"/>
    <p:sldId id="488" r:id="rId5"/>
    <p:sldId id="506" r:id="rId6"/>
    <p:sldId id="507" r:id="rId8"/>
    <p:sldId id="447" r:id="rId9"/>
    <p:sldId id="448" r:id="rId10"/>
    <p:sldId id="500" r:id="rId11"/>
    <p:sldId id="451" r:id="rId12"/>
    <p:sldId id="489" r:id="rId13"/>
    <p:sldId id="495" r:id="rId14"/>
    <p:sldId id="456" r:id="rId15"/>
    <p:sldId id="424" r:id="rId16"/>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6410" autoAdjust="0"/>
  </p:normalViewPr>
  <p:slideViewPr>
    <p:cSldViewPr>
      <p:cViewPr varScale="1">
        <p:scale>
          <a:sx n="64" d="100"/>
          <a:sy n="64" d="100"/>
        </p:scale>
        <p:origin x="1374"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US" altLang="en-US" sz="3200" b="1" dirty="0" smtClean="0">
                <a:solidFill>
                  <a:srgbClr val="FF0000"/>
                </a:solidFill>
              </a:rPr>
              <a:t>Pre-Project Presentation</a:t>
            </a:r>
            <a:br>
              <a:rPr lang="en-US" altLang="en-US" sz="3200" b="1" dirty="0" smtClean="0">
                <a:solidFill>
                  <a:srgbClr val="FF0000"/>
                </a:solidFill>
              </a:rPr>
            </a:br>
            <a:r>
              <a:rPr lang="en-IN" altLang="en-US" sz="3200" b="1" dirty="0" smtClean="0">
                <a:solidFill>
                  <a:srgbClr val="FF0000"/>
                </a:solidFill>
              </a:rPr>
              <a:t>Performance Analysis of multithreaded programs for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482710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baseline="0" dirty="0" smtClean="0">
                          <a:solidFill>
                            <a:schemeClr val="tx1"/>
                          </a:solidFill>
                          <a:latin typeface="+mn-lt"/>
                          <a:ea typeface="Times New Roman" panose="02020603050405020304"/>
                          <a:cs typeface="Times New Roman" panose="02020603050405020304"/>
                          <a:sym typeface="Times New Roman" panose="02020603050405020304"/>
                        </a:rPr>
                        <a:t>Man Hours</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endParaRPr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smtClean="0">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smtClean="0">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smtClean="0">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32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marL="457200" indent="-457200">
              <a:buFont typeface="+mj-lt"/>
              <a:buAutoNum type="arabicPeriod"/>
            </a:pPr>
            <a:r>
              <a:rPr lang="en-IN" sz="2000" dirty="0" smtClean="0"/>
              <a:t>Higuera-Toledano, T., 2012. About 15 years of Real-Time Java. [online] Madrid 28040, Spain: Universidad Complutense de Madrid. Available at: &lt;https://www.researchgate.net/publication/262161570_About_15_years_of_real-time_Java&gt; [Accessed 25 April 2020].</a:t>
            </a:r>
            <a:endParaRPr lang="en-IN" sz="2000" dirty="0" smtClean="0"/>
          </a:p>
          <a:p>
            <a:pPr marL="457200" indent="-457200">
              <a:buFont typeface="+mj-lt"/>
              <a:buAutoNum type="arabicPeriod"/>
            </a:pPr>
            <a:r>
              <a:rPr lang="en-IN" sz="2000" dirty="0" smtClean="0"/>
              <a:t>Ray, B., Posnett, D., Devanbu, P. and Filkov, V., 2017. A large-scale study of programming languages and code quality in GitHub. Communications of the ACM, 60(10), pp.91-100.</a:t>
            </a:r>
            <a:endParaRPr lang="en-IN" sz="2000" dirty="0" smtClean="0"/>
          </a:p>
          <a:p>
            <a:pPr marL="457200" indent="-457200">
              <a:buFont typeface="+mj-lt"/>
              <a:buAutoNum type="arabicPeriod"/>
            </a:pPr>
            <a:r>
              <a:rPr lang="en-IN" sz="2000" dirty="0" smtClean="0"/>
              <a:t>Nanz, S., Torshizi, F., Pedroni, m. and Meyer, B., 2013. Design of an empirical study for comparing the usability of concurrent programming languages. Information and SoftwareTechnology, 55, pp.1304-1315.</a:t>
            </a:r>
            <a:endParaRPr lang="en-IN" sz="2000" dirty="0" smtClean="0"/>
          </a:p>
          <a:p>
            <a:pPr marL="457200" indent="-457200">
              <a:buFont typeface="+mj-lt"/>
              <a:buAutoNum type="arabicPeriod"/>
            </a:pPr>
            <a:r>
              <a:rPr lang="en-IN" sz="2000" dirty="0" smtClean="0"/>
              <a:t>Nanz, S. and Faria, C., 2015. A Comparative Study of Programming Languages in Rosetta Code. 2015 IEEE/ACM 37th IEEE International Conference on Software, [online] pp.778-788. </a:t>
            </a:r>
            <a:endParaRPr lang="en-IN" sz="2000" dirty="0" smtClean="0"/>
          </a:p>
          <a:p>
            <a:pPr marL="457200" indent="-457200">
              <a:buFont typeface="+mj-lt"/>
              <a:buAutoNum type="arabicPeriod"/>
            </a:pPr>
            <a:endParaRPr lang="en-US" sz="2000" dirty="0"/>
          </a:p>
          <a:p>
            <a:endParaRPr lang="en-IN"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US" altLang="en-US" sz="2800" dirty="0" smtClean="0"/>
              <a:t>Introduction</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Resources</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smtClean="0">
                <a:solidFill>
                  <a:srgbClr val="FF0000"/>
                </a:solidFill>
              </a:rPr>
              <a:t>Introduction</a:t>
            </a:r>
            <a:endParaRPr lang="en-US"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514350" indent="-514350">
              <a:buFont typeface="+mj-lt"/>
              <a:buAutoNum type="arabicPeriod"/>
            </a:pPr>
            <a:r>
              <a:rPr lang="en-IN" altLang="en-US" sz="2800" dirty="0"/>
              <a:t>The current generation is being filled with different real-time application it may be hard, soft or firm real time applications.</a:t>
            </a:r>
            <a:endParaRPr lang="en-IN" altLang="en-US" sz="2800" dirty="0"/>
          </a:p>
          <a:p>
            <a:pPr marL="514350" indent="-514350">
              <a:buFont typeface="+mj-lt"/>
              <a:buAutoNum type="arabicPeriod"/>
            </a:pPr>
            <a:r>
              <a:rPr lang="en-IN" altLang="en-US" sz="2800" dirty="0"/>
              <a:t>All these things are achieved using concurrency and parallelism.</a:t>
            </a:r>
            <a:endParaRPr lang="en-IN" altLang="en-US" sz="2800" dirty="0"/>
          </a:p>
          <a:p>
            <a:pPr marL="514350" indent="-514350">
              <a:buFont typeface="+mj-lt"/>
              <a:buAutoNum type="arabicPeriod"/>
            </a:pPr>
            <a:r>
              <a:rPr lang="en-IN" altLang="en-US" sz="2800" dirty="0"/>
              <a:t>Evolution of concurrency has led to multithreaded programming.</a:t>
            </a:r>
            <a:endParaRPr lang="en-IN" altLang="en-US" sz="2800" dirty="0"/>
          </a:p>
          <a:p>
            <a:pPr marL="514350" indent="-514350">
              <a:buFont typeface="+mj-lt"/>
              <a:buAutoNum type="arabicPeriod"/>
            </a:pPr>
            <a:r>
              <a:rPr lang="en-IN" altLang="en-US" sz="2800" dirty="0"/>
              <a:t>Multi-threaded programming are developed in C language but there is an another language which is also evolving which will be compared with C in this thesis.</a:t>
            </a:r>
            <a:endParaRPr lang="en-IN" altLang="en-US" sz="28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4900930"/>
        </p:xfrm>
        <a:graphic>
          <a:graphicData uri="http://schemas.openxmlformats.org/drawingml/2006/table">
            <a:tbl>
              <a:tblPr firstRow="1" firstCol="1" bandRow="1">
                <a:tableStyleId>{BC89EF96-8CEA-46FF-86C4-4CE0E7609802}</a:tableStyleId>
              </a:tblPr>
              <a:tblGrid>
                <a:gridCol w="788670"/>
                <a:gridCol w="1053465"/>
                <a:gridCol w="1404620"/>
                <a:gridCol w="2275205"/>
                <a:gridCol w="1740535"/>
                <a:gridCol w="2421255"/>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60320">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1</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2017</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 Large Scale Study of Programming Languages</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and Code Quality in Github</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r h="1375410">
                <a:tc>
                  <a:txBody>
                    <a:bodyPr/>
                    <a:lstStyle/>
                    <a:p>
                      <a:pPr algn="just">
                        <a:lnSpc>
                          <a:spcPct val="115000"/>
                        </a:lnSpc>
                        <a:spcAft>
                          <a:spcPts val="0"/>
                        </a:spcAft>
                      </a:pPr>
                      <a:r>
                        <a:rPr lang="en-IN" sz="1400" b="0" dirty="0" smtClean="0">
                          <a:latin typeface="Calibri" panose="020F0502020204030204" pitchFamily="34" charset="0"/>
                          <a:ea typeface="Times New Roman" panose="02020603050405020304"/>
                          <a:cs typeface="Calibri" panose="020F0502020204030204" pitchFamily="34" charset="0"/>
                        </a:rPr>
                        <a:t>2</a:t>
                      </a:r>
                      <a:endParaRPr lang="en-IN" sz="14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dirty="0" smtClean="0">
                          <a:latin typeface="Calibri" panose="020F0502020204030204" pitchFamily="34" charset="0"/>
                          <a:cs typeface="Calibri" panose="020F0502020204030204" pitchFamily="34" charset="0"/>
                          <a:sym typeface="+mn-ea"/>
                        </a:rPr>
                        <a:t> 2012</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Different Java virtual machine for real time platform</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Discussed about existing flaws in non-real time java. Different Java virtual machine packages are discussed and their use in different fields are mentioned.</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p>
            <a:r>
              <a:rPr lang="en-IN" altLang="en-US" sz="2800" b="1"/>
              <a:t>Language comparison</a:t>
            </a:r>
            <a:r>
              <a:rPr lang="en-IN" altLang="en-US" sz="2800"/>
              <a:t>: Many research papers have been published for reviewing different languages and their behaviour in different scenarios like memory efficiency, concurrency(deadlock, race conditions) errors etc. </a:t>
            </a:r>
            <a:endParaRPr lang="en-IN" altLang="en-US" sz="2800"/>
          </a:p>
          <a:p>
            <a:r>
              <a:rPr lang="en-IN" altLang="en-US" sz="2800" b="1"/>
              <a:t>Java real time</a:t>
            </a:r>
            <a:r>
              <a:rPr lang="en-IN" altLang="en-US" sz="2800"/>
              <a:t>: Also there has been another languages which can make developing a real time applicaton easy for the developers. Java has also provided more real time improvements that makes it more sensible in embedded system development.</a:t>
            </a:r>
            <a:endParaRPr lang="en-IN" altLang="en-US" sz="2800"/>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multithreaded programs for real time applications</a:t>
            </a:r>
            <a:endParaRPr lang="en-US" sz="2800" b="1" dirty="0" smtClean="0"/>
          </a:p>
          <a:p>
            <a:pPr marL="0" indent="0">
              <a:buNone/>
            </a:pPr>
            <a:endParaRPr lang="en-US" sz="2800" dirty="0" smtClean="0"/>
          </a:p>
          <a:p>
            <a:pPr marL="0" indent="0">
              <a:buNone/>
            </a:pPr>
            <a:r>
              <a:rPr lang="en-US" altLang="en-US" sz="2800" b="1" dirty="0" smtClean="0"/>
              <a:t>Aim</a:t>
            </a:r>
            <a:r>
              <a:rPr lang="en-US" altLang="en-US" sz="2800" dirty="0" smtClean="0"/>
              <a:t>: </a:t>
            </a:r>
            <a:r>
              <a:rPr lang="en-US" sz="2800" dirty="0" smtClean="0"/>
              <a:t>To develop </a:t>
            </a:r>
            <a:r>
              <a:rPr lang="en-IN" altLang="en-US" sz="2800" dirty="0" smtClean="0"/>
              <a:t>a hypothesis which discusses the concurrent programming in 2 different languages and compare their behaviour by developing a real time application. </a:t>
            </a:r>
            <a:endParaRPr lang="en-US" sz="2800" dirty="0"/>
          </a:p>
          <a:p>
            <a:pPr marL="0" indent="0">
              <a:buNone/>
            </a:pPr>
            <a:endParaRPr lang="en-US" altLang="en-US" sz="2800" dirty="0"/>
          </a:p>
          <a:p>
            <a:pPr marL="0" indent="0">
              <a:buNone/>
            </a:pP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800" dirty="0" smtClean="0"/>
              <a:t>To conduct literature survey o</a:t>
            </a:r>
            <a:r>
              <a:rPr lang="en-IN" altLang="en-US" sz="2800" dirty="0" smtClean="0"/>
              <a:t>n real time java and C.</a:t>
            </a:r>
            <a:endParaRPr lang="en-US" sz="2800" dirty="0" smtClean="0"/>
          </a:p>
          <a:p>
            <a:pPr marL="514350" indent="-514350" algn="just">
              <a:buFont typeface="+mj-lt"/>
              <a:buAutoNum type="arabicPeriod"/>
            </a:pPr>
            <a:r>
              <a:rPr lang="en-US" sz="2800" dirty="0" smtClean="0"/>
              <a:t>To analyze the literature survey and derive the requirements. </a:t>
            </a:r>
            <a:endParaRPr lang="en-US" sz="2800" dirty="0" smtClean="0"/>
          </a:p>
          <a:p>
            <a:pPr marL="514350" indent="-514350" algn="just">
              <a:buFont typeface="+mj-lt"/>
              <a:buAutoNum type="arabicPeriod"/>
            </a:pPr>
            <a:r>
              <a:rPr lang="en-US" sz="2800" dirty="0" smtClean="0"/>
              <a:t>To design </a:t>
            </a:r>
            <a:r>
              <a:rPr lang="en-IN" altLang="en-US" sz="2800" dirty="0" smtClean="0"/>
              <a:t>the functional and non-functional requirements for the real time application.</a:t>
            </a:r>
            <a:endParaRPr lang="en-US" sz="2800" dirty="0" smtClean="0"/>
          </a:p>
          <a:p>
            <a:pPr marL="514350" indent="-514350" algn="just">
              <a:buFont typeface="+mj-lt"/>
              <a:buAutoNum type="arabicPeriod"/>
            </a:pPr>
            <a:r>
              <a:rPr lang="en-US" sz="2800" dirty="0" smtClean="0"/>
              <a:t>To develop </a:t>
            </a:r>
            <a:r>
              <a:rPr lang="en-IN" altLang="en-US" sz="2800" dirty="0" smtClean="0"/>
              <a:t>the real time application in both languages C and Java.</a:t>
            </a:r>
            <a:endParaRPr lang="en-US" sz="2800" dirty="0" smtClean="0"/>
          </a:p>
          <a:p>
            <a:pPr marL="514350" indent="-514350">
              <a:buAutoNum type="arabicPeriod" startAt="5"/>
            </a:pPr>
            <a:r>
              <a:rPr lang="en-US" sz="2800" dirty="0" smtClean="0"/>
              <a:t>To test and validate </a:t>
            </a:r>
            <a:r>
              <a:rPr lang="en-IN" altLang="en-US" sz="2800" dirty="0" smtClean="0"/>
              <a:t>real time application in both languages C and Java.</a:t>
            </a:r>
            <a:endParaRPr lang="en-US" sz="2800" dirty="0" smtClean="0"/>
          </a:p>
          <a:p>
            <a:pPr marL="514350" indent="-514350">
              <a:buAutoNum type="arabicPeriod" startAt="5"/>
            </a:pPr>
            <a:r>
              <a:rPr lang="en-US" sz="2800" dirty="0" smtClean="0"/>
              <a:t>To document the report by unifying all the results and outcomes. </a:t>
            </a:r>
            <a:endParaRPr lang="en-US" sz="2800" dirty="0" smtClean="0"/>
          </a:p>
          <a:p>
            <a:pPr marL="514350" indent="-514350" algn="just">
              <a:buFont typeface="+mj-lt"/>
              <a:buAutoNum type="arabicPeriod"/>
            </a:pPr>
            <a:endParaRPr lang="en-US" sz="2800" dirty="0" smtClean="0"/>
          </a:p>
          <a:p>
            <a:pPr marL="0" indent="0" algn="just">
              <a:buNone/>
            </a:pPr>
            <a:r>
              <a:rPr lang="en-US" sz="2800" dirty="0" smtClean="0"/>
              <a:t> </a:t>
            </a:r>
            <a:endParaRPr lang="en-US" sz="2800" dirty="0"/>
          </a:p>
          <a:p>
            <a:endParaRPr lang="en-US" sz="28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dirty="0"/>
              <a:t>To conduct literature survey on </a:t>
            </a:r>
            <a:r>
              <a:rPr lang="en-IN" altLang="en-US" dirty="0"/>
              <a:t>real time Java, different concurrent mechanism in JAVA and C language</a:t>
            </a:r>
            <a:endParaRPr lang="en-US" dirty="0"/>
          </a:p>
          <a:p>
            <a:pPr marL="800100" lvl="2" indent="0">
              <a:buNone/>
            </a:pPr>
            <a:r>
              <a:rPr lang="en-US" dirty="0" smtClean="0"/>
              <a:t>1.1: </a:t>
            </a:r>
            <a:r>
              <a:rPr lang="en-IN" altLang="en-US" dirty="0" smtClean="0"/>
              <a:t>Performing analysis on different concurrent mechanisms on Java and C languages. </a:t>
            </a:r>
            <a:endParaRPr lang="en-US" dirty="0" smtClean="0"/>
          </a:p>
          <a:p>
            <a:pPr marL="800100" lvl="2" indent="0">
              <a:buNone/>
            </a:pPr>
            <a:r>
              <a:rPr lang="en-US" dirty="0" smtClean="0"/>
              <a:t>1.2: </a:t>
            </a:r>
            <a:r>
              <a:rPr lang="en-IN" altLang="en-US" dirty="0" smtClean="0"/>
              <a:t>Analysis on adding real time capabilities to Java and developing real time application.</a:t>
            </a:r>
            <a:endParaRPr 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smtClean="0"/>
          </a:p>
          <a:p>
            <a:r>
              <a:rPr lang="en-IN" altLang="en-US" sz="2800" dirty="0" smtClean="0"/>
              <a:t>Developing a real time application in both C and Java using real time threads.</a:t>
            </a:r>
            <a:endParaRPr lang="en-IN" altLang="en-US" sz="2800" dirty="0" smtClean="0"/>
          </a:p>
          <a:p>
            <a:r>
              <a:rPr lang="en-IN" altLang="en-US" sz="2800" dirty="0" smtClean="0"/>
              <a:t>Comparison of different parameters like Speed(execution time), response time, simplicity in programming, correctness.</a:t>
            </a:r>
            <a:endParaRPr lang="en-IN" altLang="en-US" sz="2800" dirty="0" smtClean="0"/>
          </a:p>
          <a:p>
            <a:r>
              <a:rPr lang="en-IN" altLang="en-US" sz="2800" dirty="0" smtClean="0"/>
              <a:t>Analyzing the effectiveness in building real time applications using the above mentioned parameters. </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5132</Words>
  <Application>WPS Presentation</Application>
  <PresentationFormat>A4 Paper (210x297 mm)</PresentationFormat>
  <Paragraphs>422</Paragraphs>
  <Slides>13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Times New Roman</vt:lpstr>
      <vt:lpstr>Calibri</vt:lpstr>
      <vt:lpstr>Times New Roman</vt:lpstr>
      <vt:lpstr>Calibri</vt:lpstr>
      <vt:lpstr>Arial</vt:lpstr>
      <vt:lpstr>Microsoft YaHei</vt:lpstr>
      <vt:lpstr>Arial Unicode MS</vt:lpstr>
      <vt:lpstr>Office Theme</vt:lpstr>
      <vt:lpstr>Pre-Project Presentation Performance Analysis of multithreaded programs for real-time applications Programme: M. Tech in RTES    </vt:lpstr>
      <vt:lpstr>Outline</vt:lpstr>
      <vt:lpstr>Introduction</vt:lpstr>
      <vt:lpstr>Literature Review</vt:lpstr>
      <vt:lpstr>Research gaps</vt:lpstr>
      <vt:lpstr>Title and Aim   </vt:lpstr>
      <vt:lpstr>Objectives</vt:lpstr>
      <vt:lpstr>Methodology</vt:lpstr>
      <vt:lpstr>Expected Outcomes</vt:lpstr>
      <vt:lpstr>Cost Estimation</vt:lpstr>
      <vt:lpstr>Gantt Chart </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361</cp:revision>
  <cp:lastPrinted>2016-01-29T07:37:00Z</cp:lastPrinted>
  <dcterms:created xsi:type="dcterms:W3CDTF">2014-10-09T06:35:00Z</dcterms:created>
  <dcterms:modified xsi:type="dcterms:W3CDTF">2020-04-27T08:05:59Z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