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5"/>
  </p:handoutMasterIdLst>
  <p:sldIdLst>
    <p:sldId id="458" r:id="rId3"/>
    <p:sldId id="477" r:id="rId4"/>
    <p:sldId id="488" r:id="rId5"/>
    <p:sldId id="506" r:id="rId7"/>
    <p:sldId id="516" r:id="rId8"/>
    <p:sldId id="518" r:id="rId9"/>
    <p:sldId id="507" r:id="rId10"/>
    <p:sldId id="447" r:id="rId11"/>
    <p:sldId id="448" r:id="rId12"/>
    <p:sldId id="500" r:id="rId13"/>
    <p:sldId id="519" r:id="rId14"/>
    <p:sldId id="520" r:id="rId15"/>
    <p:sldId id="521" r:id="rId16"/>
    <p:sldId id="522" r:id="rId17"/>
    <p:sldId id="523" r:id="rId18"/>
    <p:sldId id="451" r:id="rId19"/>
    <p:sldId id="489" r:id="rId20"/>
    <p:sldId id="495" r:id="rId21"/>
    <p:sldId id="456" r:id="rId22"/>
    <p:sldId id="517" r:id="rId23"/>
    <p:sldId id="424" r:id="rId24"/>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24" clrIdx="0"/>
  <p:cmAuthor id="2" name="prashanth"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6410" autoAdjust="0"/>
  </p:normalViewPr>
  <p:slideViewPr>
    <p:cSldViewPr>
      <p:cViewPr varScale="1">
        <p:scale>
          <a:sx n="74" d="100"/>
          <a:sy n="74" d="100"/>
        </p:scale>
        <p:origin x="360" y="4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7T21:59:17.543" idx="7">
    <p:pos x="10" y="10"/>
    <p:text>one paper showing role of Posix threads in real time applicationsanother using Java threads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7T22:00:52.315" idx="9">
    <p:pos x="5760" y="1030"/>
    <p:text>should have reseacrch gap based on proof from the literature</p:text>
  </p:cm>
  <p:cm authorId="1" dt="2020-04-27T22:01:47.223" idx="10">
    <p:pos x="5817" y="1030"/>
    <p:text>need to rewrite this slide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0-05-01T11:15:54.696" idx="1">
    <p:pos x="4933" y="1947"/>
    <p:text>how do you check it?
Simplicity can be analyzed by,
1)easy to use sysntax closer to natural language.
2)How easy it is to understand the program.
3)Self explanatory keyword.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US" altLang="en-US" sz="3200" b="1" dirty="0" smtClean="0">
                <a:solidFill>
                  <a:srgbClr val="FF0000"/>
                </a:solidFill>
              </a:rPr>
              <a:t>Pre-Project Presentation</a:t>
            </a:r>
            <a:br>
              <a:rPr lang="en-US" altLang="en-US" sz="3200" b="1" dirty="0" smtClean="0">
                <a:solidFill>
                  <a:srgbClr val="FF0000"/>
                </a:solidFill>
              </a:rPr>
            </a:br>
            <a:r>
              <a:rPr lang="en-IN" altLang="en-US" sz="3200" b="1" dirty="0" smtClean="0">
                <a:solidFill>
                  <a:srgbClr val="FF0000"/>
                </a:solidFill>
              </a:rPr>
              <a:t>Performance Analysis of multithreaded programs for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dirty="0"/>
              <a:t>To conduct literature survey </a:t>
            </a:r>
            <a:r>
              <a:rPr lang="en-US" dirty="0" smtClean="0">
                <a:sym typeface="+mn-ea"/>
              </a:rPr>
              <a:t>o</a:t>
            </a:r>
            <a:r>
              <a:rPr lang="en-IN" altLang="en-US" dirty="0" smtClean="0">
                <a:sym typeface="+mn-ea"/>
              </a:rPr>
              <a:t>n posix threads and Java threads and its adaptablity with real time properties of applications.</a:t>
            </a:r>
            <a:endParaRPr lang="en-US" dirty="0"/>
          </a:p>
          <a:p>
            <a:pPr marL="800100" lvl="2" indent="0">
              <a:buNone/>
            </a:pPr>
            <a:r>
              <a:rPr lang="en-US" dirty="0" smtClean="0"/>
              <a:t>1.1: </a:t>
            </a:r>
            <a:r>
              <a:rPr lang="en-IN" altLang="en-US" dirty="0" smtClean="0"/>
              <a:t>Performing analysis on different concurrent mechanisms using Java threads and POSIX threads. </a:t>
            </a:r>
            <a:endParaRPr lang="en-US" dirty="0" smtClean="0"/>
          </a:p>
          <a:p>
            <a:pPr marL="800100" lvl="2" indent="0">
              <a:buNone/>
            </a:pPr>
            <a:r>
              <a:rPr lang="en-US" dirty="0" smtClean="0"/>
              <a:t>1.2: </a:t>
            </a:r>
            <a:r>
              <a:rPr lang="en-IN" altLang="en-US" dirty="0" smtClean="0"/>
              <a:t>Analysis on adding real time capabilities to Java threads and developing real time application.</a:t>
            </a:r>
            <a:endParaRPr lang="en-IN" altLang="en-US" dirty="0" smtClean="0"/>
          </a:p>
          <a:p>
            <a:pPr marL="800100" lvl="2" indent="0">
              <a:buNone/>
            </a:pPr>
            <a:r>
              <a:rPr lang="en-IN" altLang="en-US" dirty="0" smtClean="0"/>
              <a:t>1.3:  Relevance of Multithreaded programs in real time applications.</a:t>
            </a:r>
            <a:endParaRPr lang="en-IN" altLang="en-US" dirty="0" smtClean="0"/>
          </a:p>
          <a:p>
            <a:pPr marL="800100" lvl="2" indent="0">
              <a:buNone/>
            </a:pPr>
            <a:r>
              <a:rPr lang="en-IN" altLang="en-US" dirty="0" smtClean="0"/>
              <a:t>1.4:  Study of programming languages in Multithreaded programming.</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 2</a:t>
            </a:r>
            <a:endParaRPr lang="en-IN" altLang="en-US"/>
          </a:p>
        </p:txBody>
      </p:sp>
      <p:sp>
        <p:nvSpPr>
          <p:cNvPr id="3" name="Content Placeholder 2"/>
          <p:cNvSpPr>
            <a:spLocks noGrp="1"/>
          </p:cNvSpPr>
          <p:nvPr>
            <p:ph idx="1"/>
          </p:nvPr>
        </p:nvSpPr>
        <p:spPr/>
        <p:txBody>
          <a:bodyPr/>
          <a:p>
            <a:pPr marL="0" indent="0">
              <a:buNone/>
            </a:pPr>
            <a:r>
              <a:rPr lang="en-IN" altLang="en-US" dirty="0" smtClean="0">
                <a:sym typeface="+mn-ea"/>
              </a:rPr>
              <a:t>2. </a:t>
            </a:r>
            <a:r>
              <a:rPr lang="en-US" dirty="0" smtClean="0">
                <a:sym typeface="+mn-ea"/>
              </a:rPr>
              <a:t>To arrive at the hardware and software requirements for real time application using Java threads nad Posix Threads</a:t>
            </a:r>
            <a:r>
              <a:rPr lang="en-IN" altLang="en-US" dirty="0" smtClean="0">
                <a:sym typeface="+mn-ea"/>
              </a:rPr>
              <a:t>.</a:t>
            </a:r>
            <a:endParaRPr lang="en-IN" altLang="en-US" dirty="0" smtClean="0">
              <a:sym typeface="+mn-ea"/>
            </a:endParaRPr>
          </a:p>
          <a:p>
            <a:pPr marL="0" indent="0">
              <a:buNone/>
            </a:pPr>
            <a:r>
              <a:rPr lang="en-IN" altLang="en-US"/>
              <a:t>	</a:t>
            </a:r>
            <a:r>
              <a:rPr lang="en-IN" altLang="en-US" sz="2400"/>
              <a:t>2.1: Decide on the real time application to develop using Java 	and POSIX threads</a:t>
            </a:r>
            <a:endParaRPr lang="en-IN" altLang="en-US" sz="2400"/>
          </a:p>
          <a:p>
            <a:pPr marL="0" indent="0">
              <a:buNone/>
            </a:pPr>
            <a:r>
              <a:rPr lang="en-IN" altLang="en-US" sz="2400"/>
              <a:t>	2.2: Study on different principles of real time java 	programming. </a:t>
            </a:r>
            <a:endParaRPr lang="en-IN" altLang="en-US" sz="2400"/>
          </a:p>
          <a:p>
            <a:pPr marL="0" indent="0">
              <a:buNone/>
            </a:pPr>
            <a:r>
              <a:rPr lang="en-IN" altLang="en-US" sz="2400"/>
              <a:t>	2.3: Arrive at preferred and better Real Time Operating system.</a:t>
            </a:r>
            <a:endParaRPr lang="en-IN" altLang="en-US" sz="240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 3</a:t>
            </a:r>
            <a:endParaRPr lang="en-IN" altLang="en-US"/>
          </a:p>
        </p:txBody>
      </p:sp>
      <p:sp>
        <p:nvSpPr>
          <p:cNvPr id="3" name="Content Placeholder 2"/>
          <p:cNvSpPr>
            <a:spLocks noGrp="1"/>
          </p:cNvSpPr>
          <p:nvPr>
            <p:ph idx="1"/>
          </p:nvPr>
        </p:nvSpPr>
        <p:spPr/>
        <p:txBody>
          <a:bodyPr/>
          <a:p>
            <a:pPr marL="0" indent="0" algn="just">
              <a:buFont typeface="+mj-lt"/>
              <a:buNone/>
            </a:pPr>
            <a:r>
              <a:rPr lang="en-IN" altLang="en-US"/>
              <a:t>3. </a:t>
            </a:r>
            <a:r>
              <a:rPr lang="en-US" dirty="0" smtClean="0">
                <a:sym typeface="+mn-ea"/>
              </a:rPr>
              <a:t>To design real time application using Java threads and Posix threads</a:t>
            </a:r>
            <a:endParaRPr lang="en-US" dirty="0" smtClean="0">
              <a:sym typeface="+mn-ea"/>
            </a:endParaRPr>
          </a:p>
          <a:p>
            <a:pPr marL="0" indent="0" algn="just">
              <a:buFont typeface="+mj-lt"/>
              <a:buNone/>
            </a:pPr>
            <a:endParaRPr lang="en-IN" altLang="en-US"/>
          </a:p>
          <a:p>
            <a:pPr marL="914400" lvl="2" indent="0" algn="just">
              <a:buFont typeface="+mj-lt"/>
              <a:buNone/>
            </a:pPr>
            <a:r>
              <a:rPr lang="en-IN" altLang="en-US"/>
              <a:t>3.1: Develop the functional, non-functional requirements and the folw diagram.</a:t>
            </a:r>
            <a:endParaRPr lang="en-IN" altLang="en-US"/>
          </a:p>
          <a:p>
            <a:pPr marL="914400" lvl="2" indent="0" algn="just">
              <a:buFont typeface="+mj-lt"/>
              <a:buNone/>
            </a:pPr>
            <a:r>
              <a:rPr lang="en-IN" altLang="en-US"/>
              <a:t>3.2: To arrive at the logic for developing the real time application.</a:t>
            </a:r>
            <a:endParaRPr lang="en-IN" alt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 4</a:t>
            </a:r>
            <a:endParaRPr lang="en-IN" altLang="en-US"/>
          </a:p>
        </p:txBody>
      </p:sp>
      <p:sp>
        <p:nvSpPr>
          <p:cNvPr id="3" name="Content Placeholder 2"/>
          <p:cNvSpPr>
            <a:spLocks noGrp="1"/>
          </p:cNvSpPr>
          <p:nvPr>
            <p:ph idx="1"/>
          </p:nvPr>
        </p:nvSpPr>
        <p:spPr/>
        <p:txBody>
          <a:bodyPr/>
          <a:p>
            <a:pPr marL="0" indent="0">
              <a:buNone/>
            </a:pPr>
            <a:r>
              <a:rPr lang="en-IN" altLang="en-US"/>
              <a:t>4. </a:t>
            </a:r>
            <a:r>
              <a:rPr lang="en-US" dirty="0" smtClean="0">
                <a:sym typeface="+mn-ea"/>
              </a:rPr>
              <a:t>To implement real time application using Java threads and posix threads</a:t>
            </a:r>
            <a:r>
              <a:rPr lang="en-IN" altLang="en-US" dirty="0" smtClean="0">
                <a:sym typeface="+mn-ea"/>
              </a:rPr>
              <a:t>.</a:t>
            </a:r>
            <a:endParaRPr lang="en-IN" altLang="en-US" dirty="0" smtClean="0">
              <a:sym typeface="+mn-ea"/>
            </a:endParaRPr>
          </a:p>
          <a:p>
            <a:pPr marL="0" indent="0">
              <a:buNone/>
            </a:pPr>
            <a:endParaRPr lang="en-IN" altLang="en-US"/>
          </a:p>
          <a:p>
            <a:pPr marL="914400" lvl="2" indent="0">
              <a:buNone/>
            </a:pPr>
            <a:r>
              <a:rPr lang="en-IN" altLang="en-US"/>
              <a:t>4.1: Write the program and verify the output.</a:t>
            </a:r>
            <a:endParaRPr lang="en-IN" alt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 5</a:t>
            </a:r>
            <a:endParaRPr lang="en-IN" altLang="en-US"/>
          </a:p>
        </p:txBody>
      </p:sp>
      <p:sp>
        <p:nvSpPr>
          <p:cNvPr id="3" name="Content Placeholder 2"/>
          <p:cNvSpPr>
            <a:spLocks noGrp="1"/>
          </p:cNvSpPr>
          <p:nvPr>
            <p:ph idx="1"/>
          </p:nvPr>
        </p:nvSpPr>
        <p:spPr/>
        <p:txBody>
          <a:bodyPr/>
          <a:p>
            <a:pPr marL="0" indent="0">
              <a:buNone/>
            </a:pPr>
            <a:r>
              <a:rPr lang="en-IN" altLang="en-US"/>
              <a:t>5. </a:t>
            </a:r>
            <a:r>
              <a:rPr lang="en-IN" altLang="en-US" dirty="0" smtClean="0">
                <a:sym typeface="+mn-ea"/>
              </a:rPr>
              <a:t>T</a:t>
            </a:r>
            <a:r>
              <a:rPr lang="en-US" dirty="0" smtClean="0">
                <a:sym typeface="+mn-ea"/>
              </a:rPr>
              <a:t>o Compare performance of real time application using M</a:t>
            </a:r>
            <a:r>
              <a:rPr lang="en-IN" altLang="en-US" dirty="0" smtClean="0">
                <a:sym typeface="+mn-ea"/>
              </a:rPr>
              <a:t>ultithreaded programming</a:t>
            </a:r>
            <a:r>
              <a:rPr lang="en-US" dirty="0" smtClean="0">
                <a:sym typeface="+mn-ea"/>
              </a:rPr>
              <a:t>(Java threads and Posix threads) with Real time application</a:t>
            </a:r>
            <a:r>
              <a:rPr lang="en-IN" altLang="en-US" dirty="0" smtClean="0">
                <a:sym typeface="+mn-ea"/>
              </a:rPr>
              <a:t>.</a:t>
            </a:r>
            <a:endParaRPr lang="en-IN" altLang="en-US" dirty="0" smtClean="0">
              <a:sym typeface="+mn-ea"/>
            </a:endParaRPr>
          </a:p>
          <a:p>
            <a:pPr marL="0" indent="0">
              <a:buNone/>
            </a:pPr>
            <a:endParaRPr lang="en-IN" altLang="en-US"/>
          </a:p>
          <a:p>
            <a:pPr marL="914400" lvl="2" indent="0">
              <a:buNone/>
            </a:pPr>
            <a:r>
              <a:rPr lang="en-IN" altLang="en-US"/>
              <a:t>5.1: Analyze the performance of real time application in both JAVA and C programming.</a:t>
            </a:r>
            <a:endParaRPr lang="en-IN" altLang="en-US"/>
          </a:p>
          <a:p>
            <a:pPr marL="914400" lvl="2" indent="0">
              <a:buNone/>
            </a:pPr>
            <a:r>
              <a:rPr lang="en-IN" altLang="en-US"/>
              <a:t>5.2: Arrive at different performance analyzing techniques.</a:t>
            </a:r>
            <a:endParaRPr lang="en-IN" alt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 6</a:t>
            </a:r>
            <a:endParaRPr lang="en-IN" altLang="en-US"/>
          </a:p>
        </p:txBody>
      </p:sp>
      <p:sp>
        <p:nvSpPr>
          <p:cNvPr id="3" name="Content Placeholder 2"/>
          <p:cNvSpPr>
            <a:spLocks noGrp="1"/>
          </p:cNvSpPr>
          <p:nvPr>
            <p:ph idx="1"/>
          </p:nvPr>
        </p:nvSpPr>
        <p:spPr/>
        <p:txBody>
          <a:bodyPr/>
          <a:p>
            <a:pPr marL="0" indent="0">
              <a:buNone/>
            </a:pPr>
            <a:r>
              <a:rPr lang="en-IN" altLang="en-US"/>
              <a:t>6. </a:t>
            </a:r>
            <a:r>
              <a:rPr lang="en-US" dirty="0" smtClean="0">
                <a:sym typeface="+mn-ea"/>
              </a:rPr>
              <a:t>To document the report by unifying all the results and outcomes. </a:t>
            </a:r>
            <a:endParaRPr lang="en-US" dirty="0" smtClean="0">
              <a:sym typeface="+mn-ea"/>
            </a:endParaRPr>
          </a:p>
          <a:p>
            <a:pPr marL="0" indent="0">
              <a:buNone/>
            </a:pPr>
            <a:endParaRPr lang="en-IN" altLang="en-US"/>
          </a:p>
          <a:p>
            <a:pPr marL="0" indent="0">
              <a:buNone/>
            </a:pPr>
            <a:r>
              <a:rPr lang="en-US" sz="2400" dirty="0">
                <a:sym typeface="+mn-ea"/>
              </a:rPr>
              <a:t>6</a:t>
            </a:r>
            <a:r>
              <a:rPr lang="en-US" sz="2400" dirty="0" smtClean="0">
                <a:sym typeface="+mn-ea"/>
              </a:rPr>
              <a:t>.1 A scientific project report as per the university template will be developed.</a:t>
            </a:r>
            <a:endParaRPr lang="en-US" sz="2400" dirty="0" smtClean="0"/>
          </a:p>
          <a:p>
            <a:pPr marL="0" indent="0">
              <a:buNone/>
            </a:pPr>
            <a:r>
              <a:rPr lang="en-US" sz="2400" dirty="0">
                <a:sym typeface="+mn-ea"/>
              </a:rPr>
              <a:t>6</a:t>
            </a:r>
            <a:r>
              <a:rPr lang="en-US" sz="2400" dirty="0" smtClean="0">
                <a:sym typeface="+mn-ea"/>
              </a:rPr>
              <a:t>.2 </a:t>
            </a:r>
            <a:r>
              <a:rPr lang="en-IN" altLang="en-US" sz="2400" dirty="0" smtClean="0">
                <a:sym typeface="+mn-ea"/>
              </a:rPr>
              <a:t>Examined research on</a:t>
            </a:r>
            <a:r>
              <a:rPr lang="en-US" sz="2400" dirty="0" smtClean="0">
                <a:sym typeface="+mn-ea"/>
              </a:rPr>
              <a:t> </a:t>
            </a:r>
            <a:r>
              <a:rPr lang="en-IN" altLang="en-US" sz="2400" dirty="0" smtClean="0">
                <a:sym typeface="+mn-ea"/>
              </a:rPr>
              <a:t>the working of Java threads and POSIX threads in Concurrent real time application will be presented.</a:t>
            </a:r>
            <a:r>
              <a:rPr lang="en-US" sz="2400" dirty="0" smtClean="0">
                <a:sym typeface="+mn-ea"/>
              </a:rPr>
              <a:t> </a:t>
            </a:r>
            <a:endParaRPr lang="en-GB" dirty="0"/>
          </a:p>
          <a:p>
            <a:pPr marL="0" indent="0">
              <a:buNone/>
            </a:pPr>
            <a:endParaRPr lang="en-IN" altLang="en-US"/>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smtClean="0"/>
          </a:p>
          <a:p>
            <a:r>
              <a:rPr lang="en-IN" altLang="en-US" sz="2800" dirty="0" smtClean="0"/>
              <a:t>Developing a real time application in both C and Java language using real time threads.</a:t>
            </a:r>
            <a:endParaRPr lang="en-IN" altLang="en-US" sz="2800" dirty="0" smtClean="0"/>
          </a:p>
          <a:p>
            <a:r>
              <a:rPr lang="en-IN" altLang="en-US" sz="2800" dirty="0" smtClean="0"/>
              <a:t>Comparison of different parameters like Speed(execution time), simplicity in programming, correctness between C and JAVA.</a:t>
            </a:r>
            <a:endParaRPr lang="en-IN" altLang="en-US" sz="2800" dirty="0" smtClean="0"/>
          </a:p>
          <a:p>
            <a:r>
              <a:rPr lang="en-IN" altLang="en-US" sz="2800" dirty="0" smtClean="0"/>
              <a:t>Analyzing the effectiveness in building real time applications based on the errors present in it and functional requirements. </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baseline="0" dirty="0" smtClean="0">
                          <a:solidFill>
                            <a:schemeClr val="tx1"/>
                          </a:solidFill>
                          <a:latin typeface="+mn-lt"/>
                          <a:ea typeface="Times New Roman" panose="02020603050405020304"/>
                          <a:cs typeface="Times New Roman" panose="02020603050405020304"/>
                          <a:sym typeface="Times New Roman" panose="02020603050405020304"/>
                        </a:rPr>
                        <a:t>Man Hours</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endParaRPr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smtClean="0">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smtClean="0">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smtClean="0">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32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2000" dirty="0" smtClean="0"/>
              <a:t>Higuera-Toledano, T., 2012. About 15 years of Real-Time Java. [online] Madrid 28040, Spain: Universidad Complutense de Madrid. Available at: &lt;https://www.researchgate.net/publication/262161570_About_15_years_of_real-time_Java&gt; [Accessed 25 April 2020].</a:t>
            </a:r>
            <a:endParaRPr lang="en-IN" sz="2000" dirty="0" smtClean="0"/>
          </a:p>
          <a:p>
            <a:pPr algn="just"/>
            <a:r>
              <a:rPr lang="en-IN" sz="2000" dirty="0" smtClean="0"/>
              <a:t>Ray, B., Posnett, D., Devanbu, P. and Filkov, V., 2017. A large-scale study of programming languages and code quality in GitHub. Communications of the ACM, 60(10), pp.91-100.</a:t>
            </a:r>
            <a:endParaRPr lang="en-IN" sz="2000" dirty="0" smtClean="0"/>
          </a:p>
          <a:p>
            <a:pPr algn="just"/>
            <a:r>
              <a:rPr lang="en-IN" sz="2000" dirty="0" smtClean="0"/>
              <a:t>Hammadeh, Zain &amp; Franz, Tobias &amp; Maibaum, Olaf &amp; Gerndt, Andreas &amp; Lüdtke, Daniel. (2019). Event-Driven Multithreading Execution Platform for Real-Time On-Board Software Systems. </a:t>
            </a:r>
            <a:endParaRPr lang="en-IN" sz="2000" dirty="0" smtClean="0"/>
          </a:p>
          <a:p>
            <a:pPr algn="just"/>
            <a:endParaRPr lang="en-IN" sz="2000" dirty="0" smtClean="0"/>
          </a:p>
          <a:p>
            <a:pPr algn="just"/>
            <a:endParaRPr lang="en-IN" sz="2000" dirty="0" smtClean="0"/>
          </a:p>
          <a:p>
            <a:pPr algn="just"/>
            <a:endParaRPr lang="en-US" sz="2000" dirty="0"/>
          </a:p>
          <a:p>
            <a:pPr algn="just"/>
            <a:endParaRPr lang="en-IN" dirty="0"/>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US" altLang="en-US" sz="2800" dirty="0" smtClean="0"/>
              <a:t>Introduction</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olidFill>
                  <a:srgbClr val="FF0000"/>
                </a:solidFill>
                <a:sym typeface="+mn-ea"/>
              </a:rPr>
              <a:t>References</a:t>
            </a:r>
            <a:endParaRPr lang="en-US"/>
          </a:p>
        </p:txBody>
      </p:sp>
      <p:sp>
        <p:nvSpPr>
          <p:cNvPr id="3" name="Content Placeholder 2"/>
          <p:cNvSpPr>
            <a:spLocks noGrp="1"/>
          </p:cNvSpPr>
          <p:nvPr>
            <p:ph idx="1"/>
          </p:nvPr>
        </p:nvSpPr>
        <p:spPr/>
        <p:txBody>
          <a:bodyPr/>
          <a:p>
            <a:pPr algn="just"/>
            <a:r>
              <a:rPr lang="en-US" sz="2000"/>
              <a:t>Nanz, S., Torshizi, F., Pedroni, m. and Meyer, B., 2013. Design of an empirical study for comparing the usability of concurrent programming languages. Information and SoftwareTechnology, 55, pp.1304-1315.</a:t>
            </a:r>
            <a:endParaRPr lang="en-US" sz="2000"/>
          </a:p>
          <a:p>
            <a:pPr algn="just"/>
            <a:r>
              <a:rPr lang="en-IN" sz="2000" dirty="0" smtClean="0">
                <a:sym typeface="+mn-ea"/>
              </a:rPr>
              <a:t>Nanz, S. and Faria, C., 2015. A Comparative Study of Programming Languages in Rosetta Code. 2015 IEEE/ACM 37th IEEE International Conference on Software, [online] pp.778-788.</a:t>
            </a:r>
            <a:endParaRPr lang="en-IN" sz="2000" dirty="0" smtClean="0">
              <a:sym typeface="+mn-ea"/>
            </a:endParaRPr>
          </a:p>
          <a:p>
            <a:pPr algn="just"/>
            <a:r>
              <a:rPr lang="en-US" sz="2000"/>
              <a:t>Sheikh, Ghazala &amp; Islam, Noman. (2016). A qualitative study of major programming languages: teaching programming languages to computer science students. International Journal of Information and Communication Technology.</a:t>
            </a:r>
            <a:endParaRPr lang="en-US" sz="2000"/>
          </a:p>
          <a:p>
            <a:pPr algn="just"/>
            <a:r>
              <a:rPr lang="en-IN" altLang="en-US" sz="2000"/>
              <a:t>Silvia, D., 2015. </a:t>
            </a:r>
            <a:r>
              <a:rPr lang="en-US" sz="2000"/>
              <a:t>The role of concurrency in an evolutionary view of programming abstractions</a:t>
            </a:r>
            <a:r>
              <a:rPr lang="en-IN" altLang="en-US" sz="2000"/>
              <a:t>. arXiv:1507.07719v1 [cs.PL] 28 Jul 2015</a:t>
            </a:r>
            <a:endParaRPr lang="en-IN" altLang="en-US" sz="200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smtClean="0">
                <a:solidFill>
                  <a:srgbClr val="FF0000"/>
                </a:solidFill>
              </a:rPr>
              <a:t>Introduction</a:t>
            </a:r>
            <a:endParaRPr lang="en-US"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514350" indent="-514350">
              <a:buFont typeface="+mj-lt"/>
              <a:buAutoNum type="arabicPeriod"/>
            </a:pPr>
            <a:r>
              <a:rPr lang="en-IN" altLang="en-US" sz="2000" dirty="0"/>
              <a:t>The current generation is being filled with different real-time application it may be hard, soft or firm real time applications.</a:t>
            </a:r>
            <a:endParaRPr lang="en-IN" altLang="en-US" sz="2000" dirty="0"/>
          </a:p>
          <a:p>
            <a:pPr marL="514350" indent="-514350">
              <a:buFont typeface="+mj-lt"/>
              <a:buAutoNum type="arabicPeriod"/>
            </a:pPr>
            <a:r>
              <a:rPr lang="en-IN" altLang="en-US" sz="2000" dirty="0"/>
              <a:t>All these applications are achieved using concurrency and parallelism.</a:t>
            </a:r>
            <a:endParaRPr lang="en-IN" altLang="en-US" sz="2000" dirty="0"/>
          </a:p>
          <a:p>
            <a:pPr marL="514350" indent="-514350">
              <a:buFont typeface="+mj-lt"/>
              <a:buAutoNum type="arabicPeriod"/>
            </a:pPr>
            <a:r>
              <a:rPr lang="en-IN" altLang="en-US" sz="2000" dirty="0"/>
              <a:t>Evolution of concurrency is achieved using multithreaded programming.</a:t>
            </a:r>
            <a:endParaRPr lang="en-IN" altLang="en-US" sz="2000" dirty="0"/>
          </a:p>
          <a:p>
            <a:pPr marL="514350" indent="-514350">
              <a:buFont typeface="+mj-lt"/>
              <a:buAutoNum type="arabicPeriod"/>
            </a:pPr>
            <a:r>
              <a:rPr lang="en-IN" altLang="en-US" sz="20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000" dirty="0"/>
          </a:p>
          <a:p>
            <a:pPr marL="514350" indent="-514350">
              <a:buFont typeface="+mj-lt"/>
              <a:buAutoNum type="arabicPeriod"/>
            </a:pPr>
            <a:r>
              <a:rPr lang="en-IN" altLang="en-US" sz="2000" dirty="0"/>
              <a:t>Multi-threaded programming are developed in C language(POSIX threads) but there is an another language which is also evolving which will be compared with C in this thesis.</a:t>
            </a:r>
            <a:endParaRPr lang="en-IN" altLang="en-US" sz="2000" dirty="0"/>
          </a:p>
          <a:p>
            <a:pPr marL="514350" indent="-514350">
              <a:buFont typeface="+mj-lt"/>
              <a:buAutoNum type="arabicPeriod"/>
            </a:pPr>
            <a:r>
              <a:rPr lang="en-IN" altLang="en-US" sz="2000" dirty="0"/>
              <a:t>The time taken to perform the application using different languages is also an important aspect which will be analyzed in this thesis since, in real time application it is important for the application to meet the time constraint deadline.</a:t>
            </a:r>
            <a:endParaRPr lang="en-IN" alt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6253480"/>
        </p:xfrm>
        <a:graphic>
          <a:graphicData uri="http://schemas.openxmlformats.org/drawingml/2006/table">
            <a:tbl>
              <a:tblPr firstRow="1" firstCol="1" bandRow="1">
                <a:tableStyleId>{BC89EF96-8CEA-46FF-86C4-4CE0E7609802}</a:tableStyleId>
              </a:tblPr>
              <a:tblGrid>
                <a:gridCol w="788670"/>
                <a:gridCol w="1165860"/>
                <a:gridCol w="1067435"/>
                <a:gridCol w="1516380"/>
                <a:gridCol w="1909445"/>
                <a:gridCol w="323596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 Large Scale Study of Programming Languages for  Multithreaded programming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259070"/>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699125"/>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000" b="1" dirty="0"/>
              <a:t>Language comparison for concurrent programming</a:t>
            </a:r>
            <a:r>
              <a:rPr lang="en-IN" altLang="en-US" sz="2000" dirty="0"/>
              <a:t>: Many research papers have been published for reviewing different languages and their behaviour in different scenarios like memory efficiency, concurrency(deadlock, race conditions) errors etc. </a:t>
            </a:r>
            <a:endParaRPr lang="en-IN" altLang="en-US" sz="2000" dirty="0"/>
          </a:p>
          <a:p>
            <a:r>
              <a:rPr lang="en-IN" altLang="en-US" sz="2000" b="1" dirty="0">
                <a:sym typeface="+mn-ea"/>
              </a:rPr>
              <a:t>Developing real time application using JAVA threads is not possible:</a:t>
            </a:r>
            <a:r>
              <a:rPr lang="en-IN" altLang="en-US" sz="2000" dirty="0">
                <a:sym typeface="+mn-ea"/>
              </a:rPr>
              <a:t> POSIX threads a major role in real time applications it adds real-time capability to the existing JAVA threads.</a:t>
            </a:r>
            <a:endParaRPr lang="en-IN" altLang="en-US" sz="2000" dirty="0"/>
          </a:p>
          <a:p>
            <a:r>
              <a:rPr lang="en-IN" altLang="en-US" sz="2000" b="1" dirty="0"/>
              <a:t>Java real time</a:t>
            </a:r>
            <a:r>
              <a:rPr lang="en-IN" altLang="en-US" sz="2000" dirty="0"/>
              <a:t>: Also there has been another language which can make developing a real time </a:t>
            </a:r>
            <a:r>
              <a:rPr lang="en-IN" altLang="en-US" sz="2000" dirty="0" err="1"/>
              <a:t>applicaton</a:t>
            </a:r>
            <a:r>
              <a:rPr lang="en-IN" altLang="en-US" sz="2000" dirty="0"/>
              <a:t> easy for the developers. Java has also provided more real time improvements that makes it more sensible in embedded system development.</a:t>
            </a:r>
            <a:endParaRPr lang="en-IN" altLang="en-US" sz="2000" dirty="0"/>
          </a:p>
          <a:p>
            <a:r>
              <a:rPr lang="en-IN" altLang="en-US" sz="2000" dirty="0"/>
              <a:t>Here a real time application will be developed using real time JAVA(Adding POSIX threads to JAVA) and also using C language and their capabilities will be compared.</a:t>
            </a:r>
            <a:endParaRPr lang="en-IN" altLang="en-US" sz="2000"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multithreaded programs for real time application</a:t>
            </a:r>
            <a:endParaRPr lang="en-US" sz="2800" b="1" dirty="0" smtClean="0"/>
          </a:p>
          <a:p>
            <a:pPr marL="0" indent="0">
              <a:buNone/>
            </a:pPr>
            <a:endParaRPr lang="en-US" sz="2800" dirty="0" smtClean="0"/>
          </a:p>
          <a:p>
            <a:pPr marL="0" indent="0">
              <a:buNone/>
            </a:pPr>
            <a:r>
              <a:rPr lang="en-US" altLang="en-US" sz="2800" b="1" dirty="0" smtClean="0"/>
              <a:t>Aim</a:t>
            </a:r>
            <a:r>
              <a:rPr lang="en-US" altLang="en-US" sz="2800" dirty="0" smtClean="0"/>
              <a:t>: </a:t>
            </a:r>
            <a:r>
              <a:rPr sz="2800" dirty="0" smtClean="0"/>
              <a:t>To compare performance of multithreaded programs using Java threads and posix threads for a real time application</a:t>
            </a:r>
            <a:r>
              <a:rPr lang="en-IN" sz="2800" dirty="0" smtClean="0"/>
              <a:t>.</a:t>
            </a:r>
            <a:endParaRPr sz="2800" dirty="0" smtClean="0"/>
          </a:p>
          <a:p>
            <a:pPr marL="0" indent="0">
              <a:buNone/>
            </a:pPr>
            <a:endParaRPr lang="en-US" altLang="en-US" sz="2800" dirty="0"/>
          </a:p>
          <a:p>
            <a:pPr marL="0" indent="0">
              <a:buNone/>
            </a:pP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400" dirty="0" smtClean="0"/>
              <a:t>To conduct literature survey o</a:t>
            </a:r>
            <a:r>
              <a:rPr lang="en-IN" altLang="en-US" sz="2400" dirty="0" smtClean="0"/>
              <a:t>n posix threads and Java threads and its adaptablity with real time properties of applications.</a:t>
            </a:r>
            <a:endParaRPr lang="en-US" sz="2400" dirty="0" smtClean="0"/>
          </a:p>
          <a:p>
            <a:pPr marL="514350" indent="-514350" algn="just">
              <a:buFont typeface="+mj-lt"/>
              <a:buAutoNum type="arabicPeriod"/>
            </a:pPr>
            <a:r>
              <a:rPr lang="en-US" sz="2400" dirty="0" smtClean="0"/>
              <a:t>To arrive at the hardware and software requirements for real time application using Java threads nad Posix Threads</a:t>
            </a:r>
            <a:r>
              <a:rPr lang="en-IN" altLang="en-US" sz="2400" dirty="0" smtClean="0"/>
              <a:t>.</a:t>
            </a:r>
            <a:endParaRPr lang="en-US" sz="2400" dirty="0" smtClean="0"/>
          </a:p>
          <a:p>
            <a:pPr marL="514350" indent="-514350" algn="just">
              <a:buFont typeface="+mj-lt"/>
              <a:buAutoNum type="arabicPeriod"/>
            </a:pPr>
            <a:r>
              <a:rPr lang="en-US" sz="2400" dirty="0" smtClean="0"/>
              <a:t>To design real time application using Java threads and Posix threads</a:t>
            </a:r>
            <a:endParaRPr lang="en-US" sz="2400" dirty="0" smtClean="0"/>
          </a:p>
          <a:p>
            <a:pPr marL="514350" indent="-514350" algn="just">
              <a:buFont typeface="+mj-lt"/>
              <a:buAutoNum type="arabicPeriod"/>
            </a:pPr>
            <a:r>
              <a:rPr lang="en-US" sz="2400" dirty="0" smtClean="0"/>
              <a:t>To implement real time application using Java threads and posix threads</a:t>
            </a:r>
            <a:r>
              <a:rPr lang="en-IN" altLang="en-US" sz="2400" dirty="0" smtClean="0"/>
              <a:t>.</a:t>
            </a:r>
            <a:endParaRPr lang="en-US" sz="2400" dirty="0" smtClean="0"/>
          </a:p>
          <a:p>
            <a:pPr marL="514350" indent="-514350">
              <a:buAutoNum type="arabicPeriod" startAt="5"/>
            </a:pPr>
            <a:r>
              <a:rPr lang="en-IN" altLang="en-US" sz="2400" dirty="0" smtClean="0"/>
              <a:t>T</a:t>
            </a:r>
            <a:r>
              <a:rPr lang="en-US" sz="2400" dirty="0" smtClean="0"/>
              <a:t>o Compare performance of real time application using M</a:t>
            </a:r>
            <a:r>
              <a:rPr lang="en-IN" altLang="en-US" sz="2400" dirty="0" smtClean="0"/>
              <a:t>ultithreaded programming</a:t>
            </a:r>
            <a:r>
              <a:rPr lang="en-US" sz="2400" dirty="0" smtClean="0"/>
              <a:t>(Java threads and Posix threads) with Real time application</a:t>
            </a:r>
            <a:r>
              <a:rPr lang="en-IN" altLang="en-US" sz="2400" dirty="0" smtClean="0"/>
              <a:t>.</a:t>
            </a:r>
            <a:endParaRPr lang="en-US" sz="2400" dirty="0" smtClean="0"/>
          </a:p>
          <a:p>
            <a:pPr marL="514350" indent="-514350">
              <a:buAutoNum type="arabicPeriod" startAt="5"/>
            </a:pPr>
            <a:r>
              <a:rPr lang="en-US" sz="2400" dirty="0" smtClean="0"/>
              <a:t>To document the report by unifying all the results and outcomes. </a:t>
            </a:r>
            <a:endParaRPr lang="en-US" sz="2400" dirty="0" smtClean="0"/>
          </a:p>
          <a:p>
            <a:pPr marL="514350" indent="-514350" algn="just">
              <a:buFont typeface="+mj-lt"/>
              <a:buAutoNum type="arabicPeriod"/>
            </a:pPr>
            <a:endParaRPr lang="en-US" sz="2400" dirty="0" smtClean="0"/>
          </a:p>
          <a:p>
            <a:pPr marL="0" indent="0" algn="just">
              <a:buNone/>
            </a:pPr>
            <a:r>
              <a:rPr lang="en-US" sz="2400" dirty="0" smtClean="0"/>
              <a:t> </a:t>
            </a:r>
            <a:endParaRPr lang="en-US" sz="2400" dirty="0"/>
          </a:p>
          <a:p>
            <a:endParaRPr 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11030</Words>
  <Application>WPS Presentation</Application>
  <PresentationFormat>A4 Paper (210x297 mm)</PresentationFormat>
  <Paragraphs>544</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Pre-Project Presentation Performance Analysis of multithreaded programs for real-time applications Programme: M. Tech in RTES    </vt:lpstr>
      <vt:lpstr>Outline</vt:lpstr>
      <vt:lpstr>Introduction</vt:lpstr>
      <vt:lpstr>Literature Review</vt:lpstr>
      <vt:lpstr>Literature Review </vt:lpstr>
      <vt:lpstr>Literature Review  </vt:lpstr>
      <vt:lpstr>Research gaps</vt:lpstr>
      <vt:lpstr>Title and Aim   </vt:lpstr>
      <vt:lpstr>Objectives</vt:lpstr>
      <vt:lpstr>Methodology</vt:lpstr>
      <vt:lpstr>Objective 2</vt:lpstr>
      <vt:lpstr>Objective 3</vt:lpstr>
      <vt:lpstr>Objective 4</vt:lpstr>
      <vt:lpstr>Objective 5</vt:lpstr>
      <vt:lpstr>Objective 6</vt:lpstr>
      <vt:lpstr>Expected Outcomes</vt:lpstr>
      <vt:lpstr>Cost Estimation</vt:lpstr>
      <vt:lpstr>Gantt Chart </vt:lpstr>
      <vt:lpstr>References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482</cp:revision>
  <cp:lastPrinted>2016-01-29T07:37:00Z</cp:lastPrinted>
  <dcterms:created xsi:type="dcterms:W3CDTF">2014-10-09T06:35:00Z</dcterms:created>
  <dcterms:modified xsi:type="dcterms:W3CDTF">2020-05-04T07:53:07Z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