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73" r:id="rId4"/>
    <p:sldId id="271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2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[employee_data.csv]Sheet16!PivotTable15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400" b="0" i="1" u="sng" dirty="0">
                <a:solidFill>
                  <a:schemeClr val="tx1"/>
                </a:solidFill>
              </a:rPr>
              <a:t>Employee</a:t>
            </a:r>
            <a:r>
              <a:rPr lang="en-IN" sz="2400" b="0" i="1" u="sng" baseline="0" dirty="0">
                <a:solidFill>
                  <a:schemeClr val="tx1"/>
                </a:solidFill>
              </a:rPr>
              <a:t> Attendance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7681975560840819E-2"/>
          <c:y val="9.5932722067542289E-2"/>
          <c:w val="0.8728461324549539"/>
          <c:h val="0.62338988774044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Sheet16!$B$3:$B$4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Sheet16!$A$5:$A$65</c:f>
              <c:multiLvlStrCache>
                <c:ptCount val="50"/>
                <c:lvl>
                  <c:pt idx="0">
                    <c:v>Active</c:v>
                  </c:pt>
                  <c:pt idx="1">
                    <c:v>Future Start</c:v>
                  </c:pt>
                  <c:pt idx="2">
                    <c:v>Leave of Absence</c:v>
                  </c:pt>
                  <c:pt idx="3">
                    <c:v>Terminated for Cause</c:v>
                  </c:pt>
                  <c:pt idx="4">
                    <c:v>Voluntarily Terminated</c:v>
                  </c:pt>
                  <c:pt idx="5">
                    <c:v>Active</c:v>
                  </c:pt>
                  <c:pt idx="6">
                    <c:v>Future Start</c:v>
                  </c:pt>
                  <c:pt idx="7">
                    <c:v>Leave of Absence</c:v>
                  </c:pt>
                  <c:pt idx="8">
                    <c:v>Terminated for Cause</c:v>
                  </c:pt>
                  <c:pt idx="9">
                    <c:v>Voluntarily Terminated</c:v>
                  </c:pt>
                  <c:pt idx="10">
                    <c:v>Active</c:v>
                  </c:pt>
                  <c:pt idx="11">
                    <c:v>Future Start</c:v>
                  </c:pt>
                  <c:pt idx="12">
                    <c:v>Leave of Absence</c:v>
                  </c:pt>
                  <c:pt idx="13">
                    <c:v>Terminated for Cause</c:v>
                  </c:pt>
                  <c:pt idx="14">
                    <c:v>Voluntarily Terminated</c:v>
                  </c:pt>
                  <c:pt idx="15">
                    <c:v>Active</c:v>
                  </c:pt>
                  <c:pt idx="16">
                    <c:v>Future Start</c:v>
                  </c:pt>
                  <c:pt idx="17">
                    <c:v>Leave of Absence</c:v>
                  </c:pt>
                  <c:pt idx="18">
                    <c:v>Terminated for Cause</c:v>
                  </c:pt>
                  <c:pt idx="19">
                    <c:v>Voluntarily Terminated</c:v>
                  </c:pt>
                  <c:pt idx="20">
                    <c:v>Active</c:v>
                  </c:pt>
                  <c:pt idx="21">
                    <c:v>Future Start</c:v>
                  </c:pt>
                  <c:pt idx="22">
                    <c:v>Leave of Absence</c:v>
                  </c:pt>
                  <c:pt idx="23">
                    <c:v>Terminated for Cause</c:v>
                  </c:pt>
                  <c:pt idx="24">
                    <c:v>Voluntarily Terminated</c:v>
                  </c:pt>
                  <c:pt idx="25">
                    <c:v>Active</c:v>
                  </c:pt>
                  <c:pt idx="26">
                    <c:v>Future Start</c:v>
                  </c:pt>
                  <c:pt idx="27">
                    <c:v>Leave of Absence</c:v>
                  </c:pt>
                  <c:pt idx="28">
                    <c:v>Terminated for Cause</c:v>
                  </c:pt>
                  <c:pt idx="29">
                    <c:v>Voluntarily Terminated</c:v>
                  </c:pt>
                  <c:pt idx="30">
                    <c:v>Active</c:v>
                  </c:pt>
                  <c:pt idx="31">
                    <c:v>Future Start</c:v>
                  </c:pt>
                  <c:pt idx="32">
                    <c:v>Leave of Absence</c:v>
                  </c:pt>
                  <c:pt idx="33">
                    <c:v>Terminated for Cause</c:v>
                  </c:pt>
                  <c:pt idx="34">
                    <c:v>Voluntarily Terminated</c:v>
                  </c:pt>
                  <c:pt idx="35">
                    <c:v>Active</c:v>
                  </c:pt>
                  <c:pt idx="36">
                    <c:v>Future Start</c:v>
                  </c:pt>
                  <c:pt idx="37">
                    <c:v>Leave of Absence</c:v>
                  </c:pt>
                  <c:pt idx="38">
                    <c:v>Terminated for Cause</c:v>
                  </c:pt>
                  <c:pt idx="39">
                    <c:v>Voluntarily Terminated</c:v>
                  </c:pt>
                  <c:pt idx="40">
                    <c:v>Active</c:v>
                  </c:pt>
                  <c:pt idx="41">
                    <c:v>Future Start</c:v>
                  </c:pt>
                  <c:pt idx="42">
                    <c:v>Leave of Absence</c:v>
                  </c:pt>
                  <c:pt idx="43">
                    <c:v>Terminated for Cause</c:v>
                  </c:pt>
                  <c:pt idx="44">
                    <c:v>Voluntarily Terminated</c:v>
                  </c:pt>
                  <c:pt idx="45">
                    <c:v>Active</c:v>
                  </c:pt>
                  <c:pt idx="46">
                    <c:v>Future Start</c:v>
                  </c:pt>
                  <c:pt idx="47">
                    <c:v>Leave of Absence</c:v>
                  </c:pt>
                  <c:pt idx="48">
                    <c:v>Terminated for Cause</c:v>
                  </c:pt>
                  <c:pt idx="49">
                    <c:v>Voluntarily Terminated</c:v>
                  </c:pt>
                </c:lvl>
                <c:lvl>
                  <c:pt idx="0">
                    <c:v>BPC</c:v>
                  </c:pt>
                  <c:pt idx="5">
                    <c:v>CCDR</c:v>
                  </c:pt>
                  <c:pt idx="10">
                    <c:v>EW</c:v>
                  </c:pt>
                  <c:pt idx="15">
                    <c:v>MSC</c:v>
                  </c:pt>
                  <c:pt idx="20">
                    <c:v>NEL</c:v>
                  </c:pt>
                  <c:pt idx="25">
                    <c:v>PL</c:v>
                  </c:pt>
                  <c:pt idx="30">
                    <c:v>PYZ</c:v>
                  </c:pt>
                  <c:pt idx="35">
                    <c:v>SVG</c:v>
                  </c:pt>
                  <c:pt idx="40">
                    <c:v>TNS</c:v>
                  </c:pt>
                  <c:pt idx="45">
                    <c:v>WBL</c:v>
                  </c:pt>
                </c:lvl>
              </c:multiLvlStrCache>
            </c:multiLvlStrRef>
          </c:cat>
          <c:val>
            <c:numRef>
              <c:f>Sheet16!$B$5:$B$65</c:f>
              <c:numCache>
                <c:formatCode>General</c:formatCode>
                <c:ptCount val="50"/>
                <c:pt idx="0">
                  <c:v>11</c:v>
                </c:pt>
                <c:pt idx="1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12</c:v>
                </c:pt>
                <c:pt idx="6">
                  <c:v>1</c:v>
                </c:pt>
                <c:pt idx="7">
                  <c:v>1</c:v>
                </c:pt>
                <c:pt idx="9">
                  <c:v>4</c:v>
                </c:pt>
                <c:pt idx="10">
                  <c:v>16</c:v>
                </c:pt>
                <c:pt idx="12">
                  <c:v>3</c:v>
                </c:pt>
                <c:pt idx="14">
                  <c:v>2</c:v>
                </c:pt>
                <c:pt idx="15">
                  <c:v>9</c:v>
                </c:pt>
                <c:pt idx="18">
                  <c:v>2</c:v>
                </c:pt>
                <c:pt idx="19">
                  <c:v>6</c:v>
                </c:pt>
                <c:pt idx="20">
                  <c:v>15</c:v>
                </c:pt>
                <c:pt idx="24">
                  <c:v>6</c:v>
                </c:pt>
                <c:pt idx="25">
                  <c:v>20</c:v>
                </c:pt>
                <c:pt idx="26">
                  <c:v>2</c:v>
                </c:pt>
                <c:pt idx="28">
                  <c:v>1</c:v>
                </c:pt>
                <c:pt idx="29">
                  <c:v>6</c:v>
                </c:pt>
                <c:pt idx="30">
                  <c:v>14</c:v>
                </c:pt>
                <c:pt idx="31">
                  <c:v>1</c:v>
                </c:pt>
                <c:pt idx="32">
                  <c:v>2</c:v>
                </c:pt>
                <c:pt idx="33">
                  <c:v>1</c:v>
                </c:pt>
                <c:pt idx="34">
                  <c:v>8</c:v>
                </c:pt>
                <c:pt idx="35">
                  <c:v>19</c:v>
                </c:pt>
                <c:pt idx="37">
                  <c:v>2</c:v>
                </c:pt>
                <c:pt idx="38">
                  <c:v>1</c:v>
                </c:pt>
                <c:pt idx="39">
                  <c:v>4</c:v>
                </c:pt>
                <c:pt idx="40">
                  <c:v>15</c:v>
                </c:pt>
                <c:pt idx="42">
                  <c:v>3</c:v>
                </c:pt>
                <c:pt idx="43">
                  <c:v>1</c:v>
                </c:pt>
                <c:pt idx="44">
                  <c:v>2</c:v>
                </c:pt>
                <c:pt idx="45">
                  <c:v>20</c:v>
                </c:pt>
                <c:pt idx="48">
                  <c:v>1</c:v>
                </c:pt>
                <c:pt idx="4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61-44B9-81D3-E3DBAB72F7C4}"/>
            </c:ext>
          </c:extLst>
        </c:ser>
        <c:ser>
          <c:idx val="1"/>
          <c:order val="1"/>
          <c:tx>
            <c:strRef>
              <c:f>Sheet16!$C$3:$C$4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Sheet16!$A$5:$A$65</c:f>
              <c:multiLvlStrCache>
                <c:ptCount val="50"/>
                <c:lvl>
                  <c:pt idx="0">
                    <c:v>Active</c:v>
                  </c:pt>
                  <c:pt idx="1">
                    <c:v>Future Start</c:v>
                  </c:pt>
                  <c:pt idx="2">
                    <c:v>Leave of Absence</c:v>
                  </c:pt>
                  <c:pt idx="3">
                    <c:v>Terminated for Cause</c:v>
                  </c:pt>
                  <c:pt idx="4">
                    <c:v>Voluntarily Terminated</c:v>
                  </c:pt>
                  <c:pt idx="5">
                    <c:v>Active</c:v>
                  </c:pt>
                  <c:pt idx="6">
                    <c:v>Future Start</c:v>
                  </c:pt>
                  <c:pt idx="7">
                    <c:v>Leave of Absence</c:v>
                  </c:pt>
                  <c:pt idx="8">
                    <c:v>Terminated for Cause</c:v>
                  </c:pt>
                  <c:pt idx="9">
                    <c:v>Voluntarily Terminated</c:v>
                  </c:pt>
                  <c:pt idx="10">
                    <c:v>Active</c:v>
                  </c:pt>
                  <c:pt idx="11">
                    <c:v>Future Start</c:v>
                  </c:pt>
                  <c:pt idx="12">
                    <c:v>Leave of Absence</c:v>
                  </c:pt>
                  <c:pt idx="13">
                    <c:v>Terminated for Cause</c:v>
                  </c:pt>
                  <c:pt idx="14">
                    <c:v>Voluntarily Terminated</c:v>
                  </c:pt>
                  <c:pt idx="15">
                    <c:v>Active</c:v>
                  </c:pt>
                  <c:pt idx="16">
                    <c:v>Future Start</c:v>
                  </c:pt>
                  <c:pt idx="17">
                    <c:v>Leave of Absence</c:v>
                  </c:pt>
                  <c:pt idx="18">
                    <c:v>Terminated for Cause</c:v>
                  </c:pt>
                  <c:pt idx="19">
                    <c:v>Voluntarily Terminated</c:v>
                  </c:pt>
                  <c:pt idx="20">
                    <c:v>Active</c:v>
                  </c:pt>
                  <c:pt idx="21">
                    <c:v>Future Start</c:v>
                  </c:pt>
                  <c:pt idx="22">
                    <c:v>Leave of Absence</c:v>
                  </c:pt>
                  <c:pt idx="23">
                    <c:v>Terminated for Cause</c:v>
                  </c:pt>
                  <c:pt idx="24">
                    <c:v>Voluntarily Terminated</c:v>
                  </c:pt>
                  <c:pt idx="25">
                    <c:v>Active</c:v>
                  </c:pt>
                  <c:pt idx="26">
                    <c:v>Future Start</c:v>
                  </c:pt>
                  <c:pt idx="27">
                    <c:v>Leave of Absence</c:v>
                  </c:pt>
                  <c:pt idx="28">
                    <c:v>Terminated for Cause</c:v>
                  </c:pt>
                  <c:pt idx="29">
                    <c:v>Voluntarily Terminated</c:v>
                  </c:pt>
                  <c:pt idx="30">
                    <c:v>Active</c:v>
                  </c:pt>
                  <c:pt idx="31">
                    <c:v>Future Start</c:v>
                  </c:pt>
                  <c:pt idx="32">
                    <c:v>Leave of Absence</c:v>
                  </c:pt>
                  <c:pt idx="33">
                    <c:v>Terminated for Cause</c:v>
                  </c:pt>
                  <c:pt idx="34">
                    <c:v>Voluntarily Terminated</c:v>
                  </c:pt>
                  <c:pt idx="35">
                    <c:v>Active</c:v>
                  </c:pt>
                  <c:pt idx="36">
                    <c:v>Future Start</c:v>
                  </c:pt>
                  <c:pt idx="37">
                    <c:v>Leave of Absence</c:v>
                  </c:pt>
                  <c:pt idx="38">
                    <c:v>Terminated for Cause</c:v>
                  </c:pt>
                  <c:pt idx="39">
                    <c:v>Voluntarily Terminated</c:v>
                  </c:pt>
                  <c:pt idx="40">
                    <c:v>Active</c:v>
                  </c:pt>
                  <c:pt idx="41">
                    <c:v>Future Start</c:v>
                  </c:pt>
                  <c:pt idx="42">
                    <c:v>Leave of Absence</c:v>
                  </c:pt>
                  <c:pt idx="43">
                    <c:v>Terminated for Cause</c:v>
                  </c:pt>
                  <c:pt idx="44">
                    <c:v>Voluntarily Terminated</c:v>
                  </c:pt>
                  <c:pt idx="45">
                    <c:v>Active</c:v>
                  </c:pt>
                  <c:pt idx="46">
                    <c:v>Future Start</c:v>
                  </c:pt>
                  <c:pt idx="47">
                    <c:v>Leave of Absence</c:v>
                  </c:pt>
                  <c:pt idx="48">
                    <c:v>Terminated for Cause</c:v>
                  </c:pt>
                  <c:pt idx="49">
                    <c:v>Voluntarily Terminated</c:v>
                  </c:pt>
                </c:lvl>
                <c:lvl>
                  <c:pt idx="0">
                    <c:v>BPC</c:v>
                  </c:pt>
                  <c:pt idx="5">
                    <c:v>CCDR</c:v>
                  </c:pt>
                  <c:pt idx="10">
                    <c:v>EW</c:v>
                  </c:pt>
                  <c:pt idx="15">
                    <c:v>MSC</c:v>
                  </c:pt>
                  <c:pt idx="20">
                    <c:v>NEL</c:v>
                  </c:pt>
                  <c:pt idx="25">
                    <c:v>PL</c:v>
                  </c:pt>
                  <c:pt idx="30">
                    <c:v>PYZ</c:v>
                  </c:pt>
                  <c:pt idx="35">
                    <c:v>SVG</c:v>
                  </c:pt>
                  <c:pt idx="40">
                    <c:v>TNS</c:v>
                  </c:pt>
                  <c:pt idx="45">
                    <c:v>WBL</c:v>
                  </c:pt>
                </c:lvl>
              </c:multiLvlStrCache>
            </c:multiLvlStrRef>
          </c:cat>
          <c:val>
            <c:numRef>
              <c:f>Sheet16!$C$5:$C$65</c:f>
              <c:numCache>
                <c:formatCode>General</c:formatCode>
                <c:ptCount val="50"/>
                <c:pt idx="0">
                  <c:v>20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33</c:v>
                </c:pt>
                <c:pt idx="6">
                  <c:v>6</c:v>
                </c:pt>
                <c:pt idx="7">
                  <c:v>2</c:v>
                </c:pt>
                <c:pt idx="8">
                  <c:v>2</c:v>
                </c:pt>
                <c:pt idx="9">
                  <c:v>4</c:v>
                </c:pt>
                <c:pt idx="10">
                  <c:v>26</c:v>
                </c:pt>
                <c:pt idx="11">
                  <c:v>2</c:v>
                </c:pt>
                <c:pt idx="12">
                  <c:v>5</c:v>
                </c:pt>
                <c:pt idx="13">
                  <c:v>1</c:v>
                </c:pt>
                <c:pt idx="14">
                  <c:v>7</c:v>
                </c:pt>
                <c:pt idx="15">
                  <c:v>25</c:v>
                </c:pt>
                <c:pt idx="16">
                  <c:v>1</c:v>
                </c:pt>
                <c:pt idx="17">
                  <c:v>6</c:v>
                </c:pt>
                <c:pt idx="18">
                  <c:v>3</c:v>
                </c:pt>
                <c:pt idx="19">
                  <c:v>4</c:v>
                </c:pt>
                <c:pt idx="20">
                  <c:v>29</c:v>
                </c:pt>
                <c:pt idx="21">
                  <c:v>2</c:v>
                </c:pt>
                <c:pt idx="22">
                  <c:v>1</c:v>
                </c:pt>
                <c:pt idx="23">
                  <c:v>2</c:v>
                </c:pt>
                <c:pt idx="24">
                  <c:v>7</c:v>
                </c:pt>
                <c:pt idx="25">
                  <c:v>23</c:v>
                </c:pt>
                <c:pt idx="26">
                  <c:v>2</c:v>
                </c:pt>
                <c:pt idx="27">
                  <c:v>1</c:v>
                </c:pt>
                <c:pt idx="28">
                  <c:v>2</c:v>
                </c:pt>
                <c:pt idx="29">
                  <c:v>5</c:v>
                </c:pt>
                <c:pt idx="30">
                  <c:v>34</c:v>
                </c:pt>
                <c:pt idx="31">
                  <c:v>1</c:v>
                </c:pt>
                <c:pt idx="32">
                  <c:v>2</c:v>
                </c:pt>
                <c:pt idx="33">
                  <c:v>1</c:v>
                </c:pt>
                <c:pt idx="34">
                  <c:v>3</c:v>
                </c:pt>
                <c:pt idx="35">
                  <c:v>32</c:v>
                </c:pt>
                <c:pt idx="36">
                  <c:v>2</c:v>
                </c:pt>
                <c:pt idx="37">
                  <c:v>3</c:v>
                </c:pt>
                <c:pt idx="39">
                  <c:v>6</c:v>
                </c:pt>
                <c:pt idx="40">
                  <c:v>33</c:v>
                </c:pt>
                <c:pt idx="42">
                  <c:v>2</c:v>
                </c:pt>
                <c:pt idx="43">
                  <c:v>1</c:v>
                </c:pt>
                <c:pt idx="44">
                  <c:v>9</c:v>
                </c:pt>
                <c:pt idx="45">
                  <c:v>26</c:v>
                </c:pt>
                <c:pt idx="46">
                  <c:v>2</c:v>
                </c:pt>
                <c:pt idx="47">
                  <c:v>1</c:v>
                </c:pt>
                <c:pt idx="4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61-44B9-81D3-E3DBAB72F7C4}"/>
            </c:ext>
          </c:extLst>
        </c:ser>
        <c:ser>
          <c:idx val="2"/>
          <c:order val="2"/>
          <c:tx>
            <c:strRef>
              <c:f>Sheet16!$D$3:$D$4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Sheet16!$A$5:$A$65</c:f>
              <c:multiLvlStrCache>
                <c:ptCount val="50"/>
                <c:lvl>
                  <c:pt idx="0">
                    <c:v>Active</c:v>
                  </c:pt>
                  <c:pt idx="1">
                    <c:v>Future Start</c:v>
                  </c:pt>
                  <c:pt idx="2">
                    <c:v>Leave of Absence</c:v>
                  </c:pt>
                  <c:pt idx="3">
                    <c:v>Terminated for Cause</c:v>
                  </c:pt>
                  <c:pt idx="4">
                    <c:v>Voluntarily Terminated</c:v>
                  </c:pt>
                  <c:pt idx="5">
                    <c:v>Active</c:v>
                  </c:pt>
                  <c:pt idx="6">
                    <c:v>Future Start</c:v>
                  </c:pt>
                  <c:pt idx="7">
                    <c:v>Leave of Absence</c:v>
                  </c:pt>
                  <c:pt idx="8">
                    <c:v>Terminated for Cause</c:v>
                  </c:pt>
                  <c:pt idx="9">
                    <c:v>Voluntarily Terminated</c:v>
                  </c:pt>
                  <c:pt idx="10">
                    <c:v>Active</c:v>
                  </c:pt>
                  <c:pt idx="11">
                    <c:v>Future Start</c:v>
                  </c:pt>
                  <c:pt idx="12">
                    <c:v>Leave of Absence</c:v>
                  </c:pt>
                  <c:pt idx="13">
                    <c:v>Terminated for Cause</c:v>
                  </c:pt>
                  <c:pt idx="14">
                    <c:v>Voluntarily Terminated</c:v>
                  </c:pt>
                  <c:pt idx="15">
                    <c:v>Active</c:v>
                  </c:pt>
                  <c:pt idx="16">
                    <c:v>Future Start</c:v>
                  </c:pt>
                  <c:pt idx="17">
                    <c:v>Leave of Absence</c:v>
                  </c:pt>
                  <c:pt idx="18">
                    <c:v>Terminated for Cause</c:v>
                  </c:pt>
                  <c:pt idx="19">
                    <c:v>Voluntarily Terminated</c:v>
                  </c:pt>
                  <c:pt idx="20">
                    <c:v>Active</c:v>
                  </c:pt>
                  <c:pt idx="21">
                    <c:v>Future Start</c:v>
                  </c:pt>
                  <c:pt idx="22">
                    <c:v>Leave of Absence</c:v>
                  </c:pt>
                  <c:pt idx="23">
                    <c:v>Terminated for Cause</c:v>
                  </c:pt>
                  <c:pt idx="24">
                    <c:v>Voluntarily Terminated</c:v>
                  </c:pt>
                  <c:pt idx="25">
                    <c:v>Active</c:v>
                  </c:pt>
                  <c:pt idx="26">
                    <c:v>Future Start</c:v>
                  </c:pt>
                  <c:pt idx="27">
                    <c:v>Leave of Absence</c:v>
                  </c:pt>
                  <c:pt idx="28">
                    <c:v>Terminated for Cause</c:v>
                  </c:pt>
                  <c:pt idx="29">
                    <c:v>Voluntarily Terminated</c:v>
                  </c:pt>
                  <c:pt idx="30">
                    <c:v>Active</c:v>
                  </c:pt>
                  <c:pt idx="31">
                    <c:v>Future Start</c:v>
                  </c:pt>
                  <c:pt idx="32">
                    <c:v>Leave of Absence</c:v>
                  </c:pt>
                  <c:pt idx="33">
                    <c:v>Terminated for Cause</c:v>
                  </c:pt>
                  <c:pt idx="34">
                    <c:v>Voluntarily Terminated</c:v>
                  </c:pt>
                  <c:pt idx="35">
                    <c:v>Active</c:v>
                  </c:pt>
                  <c:pt idx="36">
                    <c:v>Future Start</c:v>
                  </c:pt>
                  <c:pt idx="37">
                    <c:v>Leave of Absence</c:v>
                  </c:pt>
                  <c:pt idx="38">
                    <c:v>Terminated for Cause</c:v>
                  </c:pt>
                  <c:pt idx="39">
                    <c:v>Voluntarily Terminated</c:v>
                  </c:pt>
                  <c:pt idx="40">
                    <c:v>Active</c:v>
                  </c:pt>
                  <c:pt idx="41">
                    <c:v>Future Start</c:v>
                  </c:pt>
                  <c:pt idx="42">
                    <c:v>Leave of Absence</c:v>
                  </c:pt>
                  <c:pt idx="43">
                    <c:v>Terminated for Cause</c:v>
                  </c:pt>
                  <c:pt idx="44">
                    <c:v>Voluntarily Terminated</c:v>
                  </c:pt>
                  <c:pt idx="45">
                    <c:v>Active</c:v>
                  </c:pt>
                  <c:pt idx="46">
                    <c:v>Future Start</c:v>
                  </c:pt>
                  <c:pt idx="47">
                    <c:v>Leave of Absence</c:v>
                  </c:pt>
                  <c:pt idx="48">
                    <c:v>Terminated for Cause</c:v>
                  </c:pt>
                  <c:pt idx="49">
                    <c:v>Voluntarily Terminated</c:v>
                  </c:pt>
                </c:lvl>
                <c:lvl>
                  <c:pt idx="0">
                    <c:v>BPC</c:v>
                  </c:pt>
                  <c:pt idx="5">
                    <c:v>CCDR</c:v>
                  </c:pt>
                  <c:pt idx="10">
                    <c:v>EW</c:v>
                  </c:pt>
                  <c:pt idx="15">
                    <c:v>MSC</c:v>
                  </c:pt>
                  <c:pt idx="20">
                    <c:v>NEL</c:v>
                  </c:pt>
                  <c:pt idx="25">
                    <c:v>PL</c:v>
                  </c:pt>
                  <c:pt idx="30">
                    <c:v>PYZ</c:v>
                  </c:pt>
                  <c:pt idx="35">
                    <c:v>SVG</c:v>
                  </c:pt>
                  <c:pt idx="40">
                    <c:v>TNS</c:v>
                  </c:pt>
                  <c:pt idx="45">
                    <c:v>WBL</c:v>
                  </c:pt>
                </c:lvl>
              </c:multiLvlStrCache>
            </c:multiLvlStrRef>
          </c:cat>
          <c:val>
            <c:numRef>
              <c:f>Sheet16!$D$5:$D$65</c:f>
              <c:numCache>
                <c:formatCode>General</c:formatCode>
                <c:ptCount val="50"/>
                <c:pt idx="0">
                  <c:v>50</c:v>
                </c:pt>
                <c:pt idx="1">
                  <c:v>3</c:v>
                </c:pt>
                <c:pt idx="2">
                  <c:v>6</c:v>
                </c:pt>
                <c:pt idx="3">
                  <c:v>5</c:v>
                </c:pt>
                <c:pt idx="4">
                  <c:v>21</c:v>
                </c:pt>
                <c:pt idx="5">
                  <c:v>40</c:v>
                </c:pt>
                <c:pt idx="6">
                  <c:v>4</c:v>
                </c:pt>
                <c:pt idx="8">
                  <c:v>3</c:v>
                </c:pt>
                <c:pt idx="9">
                  <c:v>18</c:v>
                </c:pt>
                <c:pt idx="10">
                  <c:v>44</c:v>
                </c:pt>
                <c:pt idx="11">
                  <c:v>2</c:v>
                </c:pt>
                <c:pt idx="12">
                  <c:v>7</c:v>
                </c:pt>
                <c:pt idx="13">
                  <c:v>3</c:v>
                </c:pt>
                <c:pt idx="14">
                  <c:v>22</c:v>
                </c:pt>
                <c:pt idx="15">
                  <c:v>61</c:v>
                </c:pt>
                <c:pt idx="16">
                  <c:v>2</c:v>
                </c:pt>
                <c:pt idx="17">
                  <c:v>4</c:v>
                </c:pt>
                <c:pt idx="18">
                  <c:v>5</c:v>
                </c:pt>
                <c:pt idx="19">
                  <c:v>20</c:v>
                </c:pt>
                <c:pt idx="20">
                  <c:v>42</c:v>
                </c:pt>
                <c:pt idx="21">
                  <c:v>4</c:v>
                </c:pt>
                <c:pt idx="22">
                  <c:v>5</c:v>
                </c:pt>
                <c:pt idx="23">
                  <c:v>3</c:v>
                </c:pt>
                <c:pt idx="24">
                  <c:v>23</c:v>
                </c:pt>
                <c:pt idx="25">
                  <c:v>38</c:v>
                </c:pt>
                <c:pt idx="26">
                  <c:v>4</c:v>
                </c:pt>
                <c:pt idx="27">
                  <c:v>8</c:v>
                </c:pt>
                <c:pt idx="28">
                  <c:v>3</c:v>
                </c:pt>
                <c:pt idx="29">
                  <c:v>16</c:v>
                </c:pt>
                <c:pt idx="30">
                  <c:v>49</c:v>
                </c:pt>
                <c:pt idx="31">
                  <c:v>4</c:v>
                </c:pt>
                <c:pt idx="32">
                  <c:v>3</c:v>
                </c:pt>
                <c:pt idx="33">
                  <c:v>3</c:v>
                </c:pt>
                <c:pt idx="34">
                  <c:v>16</c:v>
                </c:pt>
                <c:pt idx="35">
                  <c:v>46</c:v>
                </c:pt>
                <c:pt idx="36">
                  <c:v>8</c:v>
                </c:pt>
                <c:pt idx="37">
                  <c:v>5</c:v>
                </c:pt>
                <c:pt idx="38">
                  <c:v>1</c:v>
                </c:pt>
                <c:pt idx="39">
                  <c:v>22</c:v>
                </c:pt>
                <c:pt idx="40">
                  <c:v>42</c:v>
                </c:pt>
                <c:pt idx="41">
                  <c:v>3</c:v>
                </c:pt>
                <c:pt idx="42">
                  <c:v>3</c:v>
                </c:pt>
                <c:pt idx="43">
                  <c:v>1</c:v>
                </c:pt>
                <c:pt idx="44">
                  <c:v>22</c:v>
                </c:pt>
                <c:pt idx="45">
                  <c:v>58</c:v>
                </c:pt>
                <c:pt idx="46">
                  <c:v>4</c:v>
                </c:pt>
                <c:pt idx="48">
                  <c:v>3</c:v>
                </c:pt>
                <c:pt idx="49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261-44B9-81D3-E3DBAB72F7C4}"/>
            </c:ext>
          </c:extLst>
        </c:ser>
        <c:ser>
          <c:idx val="3"/>
          <c:order val="3"/>
          <c:tx>
            <c:strRef>
              <c:f>Sheet16!$E$3:$E$4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Sheet16!$A$5:$A$65</c:f>
              <c:multiLvlStrCache>
                <c:ptCount val="50"/>
                <c:lvl>
                  <c:pt idx="0">
                    <c:v>Active</c:v>
                  </c:pt>
                  <c:pt idx="1">
                    <c:v>Future Start</c:v>
                  </c:pt>
                  <c:pt idx="2">
                    <c:v>Leave of Absence</c:v>
                  </c:pt>
                  <c:pt idx="3">
                    <c:v>Terminated for Cause</c:v>
                  </c:pt>
                  <c:pt idx="4">
                    <c:v>Voluntarily Terminated</c:v>
                  </c:pt>
                  <c:pt idx="5">
                    <c:v>Active</c:v>
                  </c:pt>
                  <c:pt idx="6">
                    <c:v>Future Start</c:v>
                  </c:pt>
                  <c:pt idx="7">
                    <c:v>Leave of Absence</c:v>
                  </c:pt>
                  <c:pt idx="8">
                    <c:v>Terminated for Cause</c:v>
                  </c:pt>
                  <c:pt idx="9">
                    <c:v>Voluntarily Terminated</c:v>
                  </c:pt>
                  <c:pt idx="10">
                    <c:v>Active</c:v>
                  </c:pt>
                  <c:pt idx="11">
                    <c:v>Future Start</c:v>
                  </c:pt>
                  <c:pt idx="12">
                    <c:v>Leave of Absence</c:v>
                  </c:pt>
                  <c:pt idx="13">
                    <c:v>Terminated for Cause</c:v>
                  </c:pt>
                  <c:pt idx="14">
                    <c:v>Voluntarily Terminated</c:v>
                  </c:pt>
                  <c:pt idx="15">
                    <c:v>Active</c:v>
                  </c:pt>
                  <c:pt idx="16">
                    <c:v>Future Start</c:v>
                  </c:pt>
                  <c:pt idx="17">
                    <c:v>Leave of Absence</c:v>
                  </c:pt>
                  <c:pt idx="18">
                    <c:v>Terminated for Cause</c:v>
                  </c:pt>
                  <c:pt idx="19">
                    <c:v>Voluntarily Terminated</c:v>
                  </c:pt>
                  <c:pt idx="20">
                    <c:v>Active</c:v>
                  </c:pt>
                  <c:pt idx="21">
                    <c:v>Future Start</c:v>
                  </c:pt>
                  <c:pt idx="22">
                    <c:v>Leave of Absence</c:v>
                  </c:pt>
                  <c:pt idx="23">
                    <c:v>Terminated for Cause</c:v>
                  </c:pt>
                  <c:pt idx="24">
                    <c:v>Voluntarily Terminated</c:v>
                  </c:pt>
                  <c:pt idx="25">
                    <c:v>Active</c:v>
                  </c:pt>
                  <c:pt idx="26">
                    <c:v>Future Start</c:v>
                  </c:pt>
                  <c:pt idx="27">
                    <c:v>Leave of Absence</c:v>
                  </c:pt>
                  <c:pt idx="28">
                    <c:v>Terminated for Cause</c:v>
                  </c:pt>
                  <c:pt idx="29">
                    <c:v>Voluntarily Terminated</c:v>
                  </c:pt>
                  <c:pt idx="30">
                    <c:v>Active</c:v>
                  </c:pt>
                  <c:pt idx="31">
                    <c:v>Future Start</c:v>
                  </c:pt>
                  <c:pt idx="32">
                    <c:v>Leave of Absence</c:v>
                  </c:pt>
                  <c:pt idx="33">
                    <c:v>Terminated for Cause</c:v>
                  </c:pt>
                  <c:pt idx="34">
                    <c:v>Voluntarily Terminated</c:v>
                  </c:pt>
                  <c:pt idx="35">
                    <c:v>Active</c:v>
                  </c:pt>
                  <c:pt idx="36">
                    <c:v>Future Start</c:v>
                  </c:pt>
                  <c:pt idx="37">
                    <c:v>Leave of Absence</c:v>
                  </c:pt>
                  <c:pt idx="38">
                    <c:v>Terminated for Cause</c:v>
                  </c:pt>
                  <c:pt idx="39">
                    <c:v>Voluntarily Terminated</c:v>
                  </c:pt>
                  <c:pt idx="40">
                    <c:v>Active</c:v>
                  </c:pt>
                  <c:pt idx="41">
                    <c:v>Future Start</c:v>
                  </c:pt>
                  <c:pt idx="42">
                    <c:v>Leave of Absence</c:v>
                  </c:pt>
                  <c:pt idx="43">
                    <c:v>Terminated for Cause</c:v>
                  </c:pt>
                  <c:pt idx="44">
                    <c:v>Voluntarily Terminated</c:v>
                  </c:pt>
                  <c:pt idx="45">
                    <c:v>Active</c:v>
                  </c:pt>
                  <c:pt idx="46">
                    <c:v>Future Start</c:v>
                  </c:pt>
                  <c:pt idx="47">
                    <c:v>Leave of Absence</c:v>
                  </c:pt>
                  <c:pt idx="48">
                    <c:v>Terminated for Cause</c:v>
                  </c:pt>
                  <c:pt idx="49">
                    <c:v>Voluntarily Terminated</c:v>
                  </c:pt>
                </c:lvl>
                <c:lvl>
                  <c:pt idx="0">
                    <c:v>BPC</c:v>
                  </c:pt>
                  <c:pt idx="5">
                    <c:v>CCDR</c:v>
                  </c:pt>
                  <c:pt idx="10">
                    <c:v>EW</c:v>
                  </c:pt>
                  <c:pt idx="15">
                    <c:v>MSC</c:v>
                  </c:pt>
                  <c:pt idx="20">
                    <c:v>NEL</c:v>
                  </c:pt>
                  <c:pt idx="25">
                    <c:v>PL</c:v>
                  </c:pt>
                  <c:pt idx="30">
                    <c:v>PYZ</c:v>
                  </c:pt>
                  <c:pt idx="35">
                    <c:v>SVG</c:v>
                  </c:pt>
                  <c:pt idx="40">
                    <c:v>TNS</c:v>
                  </c:pt>
                  <c:pt idx="45">
                    <c:v>WBL</c:v>
                  </c:pt>
                </c:lvl>
              </c:multiLvlStrCache>
            </c:multiLvlStrRef>
          </c:cat>
          <c:val>
            <c:numRef>
              <c:f>Sheet16!$E$5:$E$65</c:f>
              <c:numCache>
                <c:formatCode>General</c:formatCode>
                <c:ptCount val="50"/>
                <c:pt idx="0">
                  <c:v>9</c:v>
                </c:pt>
                <c:pt idx="3">
                  <c:v>1</c:v>
                </c:pt>
                <c:pt idx="4">
                  <c:v>5</c:v>
                </c:pt>
                <c:pt idx="5">
                  <c:v>9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3</c:v>
                </c:pt>
                <c:pt idx="10">
                  <c:v>11</c:v>
                </c:pt>
                <c:pt idx="11">
                  <c:v>1</c:v>
                </c:pt>
                <c:pt idx="14">
                  <c:v>2</c:v>
                </c:pt>
                <c:pt idx="15">
                  <c:v>5</c:v>
                </c:pt>
                <c:pt idx="16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10</c:v>
                </c:pt>
                <c:pt idx="22">
                  <c:v>1</c:v>
                </c:pt>
                <c:pt idx="23">
                  <c:v>2</c:v>
                </c:pt>
                <c:pt idx="24">
                  <c:v>2</c:v>
                </c:pt>
                <c:pt idx="25">
                  <c:v>7</c:v>
                </c:pt>
                <c:pt idx="26">
                  <c:v>1</c:v>
                </c:pt>
                <c:pt idx="28">
                  <c:v>3</c:v>
                </c:pt>
                <c:pt idx="29">
                  <c:v>1</c:v>
                </c:pt>
                <c:pt idx="30">
                  <c:v>11</c:v>
                </c:pt>
                <c:pt idx="31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12</c:v>
                </c:pt>
                <c:pt idx="36">
                  <c:v>1</c:v>
                </c:pt>
                <c:pt idx="37">
                  <c:v>2</c:v>
                </c:pt>
                <c:pt idx="39">
                  <c:v>1</c:v>
                </c:pt>
                <c:pt idx="40">
                  <c:v>5</c:v>
                </c:pt>
                <c:pt idx="42">
                  <c:v>3</c:v>
                </c:pt>
                <c:pt idx="43">
                  <c:v>1</c:v>
                </c:pt>
                <c:pt idx="44">
                  <c:v>4</c:v>
                </c:pt>
                <c:pt idx="45">
                  <c:v>10</c:v>
                </c:pt>
                <c:pt idx="47">
                  <c:v>1</c:v>
                </c:pt>
                <c:pt idx="4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61-44B9-81D3-E3DBAB72F7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2493216"/>
        <c:axId val="512475936"/>
      </c:barChart>
      <c:catAx>
        <c:axId val="51249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475936"/>
        <c:crosses val="autoZero"/>
        <c:auto val="1"/>
        <c:lblAlgn val="ctr"/>
        <c:lblOffset val="100"/>
        <c:noMultiLvlLbl val="0"/>
      </c:catAx>
      <c:valAx>
        <c:axId val="51247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49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300320522313215"/>
          <c:y val="0.38610754395869124"/>
          <c:w val="9.5870630504792942E-2"/>
          <c:h val="0.184659590263431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4DF73D8-D44B-A714-88C9-A777FC978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9" t="-8889" r="14017" b="8889"/>
          <a:stretch/>
        </p:blipFill>
        <p:spPr>
          <a:xfrm>
            <a:off x="0" y="1188174"/>
            <a:ext cx="4905018" cy="566982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057400" y="677826"/>
            <a:ext cx="11886818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6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using Excel</a:t>
            </a:r>
            <a:r>
              <a:rPr lang="en-US" sz="60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6000" i="1" spc="15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4267200" y="266700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	    </a:t>
            </a:r>
            <a:r>
              <a:rPr lang="en-US" sz="2400" dirty="0"/>
              <a:t>	:</a:t>
            </a:r>
            <a:r>
              <a:rPr lang="en-IN" sz="2400" dirty="0"/>
              <a:t> Prashaath S</a:t>
            </a:r>
          </a:p>
          <a:p>
            <a:r>
              <a:rPr lang="en-US" sz="2400" b="1" dirty="0"/>
              <a:t>Register No</a:t>
            </a:r>
            <a:r>
              <a:rPr lang="en-US" sz="2400" dirty="0"/>
              <a:t>		: 312210</a:t>
            </a:r>
            <a:r>
              <a:rPr lang="en-IN" sz="2400" dirty="0"/>
              <a:t>535</a:t>
            </a:r>
            <a:endParaRPr lang="en-US" sz="2400" dirty="0"/>
          </a:p>
          <a:p>
            <a:r>
              <a:rPr lang="en-US" sz="2400" b="1" dirty="0"/>
              <a:t>Department	</a:t>
            </a:r>
            <a:r>
              <a:rPr lang="en-US" sz="2400" dirty="0"/>
              <a:t>	: B.Com(A&amp;F)</a:t>
            </a:r>
          </a:p>
          <a:p>
            <a:r>
              <a:rPr lang="en-US" sz="2400" b="1" dirty="0"/>
              <a:t>College	</a:t>
            </a:r>
            <a:r>
              <a:rPr lang="en-US" sz="2400" dirty="0"/>
              <a:t>	: SRM Arts And Science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AutoShape 4" descr="Statistical Analysis Vector Art, Icons, and Graphics for Free Download">
            <a:extLst>
              <a:ext uri="{FF2B5EF4-FFF2-40B4-BE49-F238E27FC236}">
                <a16:creationId xmlns:a16="http://schemas.microsoft.com/office/drawing/2014/main" id="{13157699-A8DD-0600-362C-21DF1F143F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" y="212725"/>
            <a:ext cx="330390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u="sng" spc="5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77EFFA-4C7A-4C7A-172B-87E928148E21}"/>
              </a:ext>
            </a:extLst>
          </p:cNvPr>
          <p:cNvSpPr txBox="1"/>
          <p:nvPr/>
        </p:nvSpPr>
        <p:spPr>
          <a:xfrm>
            <a:off x="318940" y="1221905"/>
            <a:ext cx="109724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attendance analysis using Excel, several modeling techniques can help you gain insights and make data-driven decisions. Here’s an overview of key modeling approaches you might use: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 Mean and Median Attendance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Calculate average and median attendance times to understand typical patterns. Standard Deviation: Measure the variability in attendance times. Excel Functions: AVERAGE(), MEDIAN(), STDEV.P(), STDEV.S()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 Trend Analysis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Analyze attendance trends over time (daily, weekly, monthly).Seasonality: Identify patterns or recurring trends related to specific days of the week or times of the year. Excel Functions: Use line charts or pivot tables to visualize trends.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and Charts Attendance Summary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pivot tables to summarize attendance data by employee, department, or time period. Visual Representation: Use pivot charts to visualize attendance patterns and anomalies . Excel Functions: PivotTable, PivotChart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BD5A4-A510-9882-EA04-89A1E08DE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533400"/>
            <a:ext cx="10896600" cy="615553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 Analysis Absence Rates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Calculate the percentage of days employees or students are absent Correlation with Other Factors: Analyze correlations between absenteeism and factors like department, time of year, or employee tenure. Excel Functions: COUNTIF(), COUNTIFS(), CORREL()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Hours Calculation Hours Worked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Compute the total hours worked per day, week, or month using Time In and Time Out data. Overtime Calculation: Identify and calculate any overtime based on scheduled hours Excel Functions: DATEDIF(), TEXT(), SUM()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 Late Arrivals and Early Departures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patterns of lateness or early departures using conditional formatting or formulas . Outliers: Detect outliers or unusual attendance patterns. Excel Functions: IF(), CONDITIONAL FORMATTING, Z-SCORE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Future Attendance Trends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linear regression to forecast future attendance based on historical data. Excel Functions: LINEST(), FORECAST.LINEAR()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Analysis What-If Scenarios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Model different scenarios to understand potential impacts of policy changes on attendance. Excel Functions: “DATA TABLE”,” GOAL SEEK”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398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BD5A4-A510-9882-EA04-89A1E08DE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304800"/>
            <a:ext cx="10210800" cy="5847755"/>
          </a:xfrm>
        </p:spPr>
        <p:txBody>
          <a:bodyPr/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Implementation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Data Table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Organize your data into columns for Date, Time In, Time Out, Employee ID,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Pivot Tables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Summarize attendance by employee or department.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Data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charts to visualize trends and patterns.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Formulas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Calculate hours worked, absenteeism rates, and any anomalies.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&amp; Interpret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descriptive statistics and trend analysis to derive insights and    make recommendations.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modeling techniques enable you to perform a comprehensive analysis of attendance data, leading to better management decisions and improved operational efficiency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410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207226"/>
            <a:ext cx="243713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u="sng" kern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21C0C8F-7312-86F5-E247-1276A24681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674894"/>
              </p:ext>
            </p:extLst>
          </p:nvPr>
        </p:nvGraphicFramePr>
        <p:xfrm>
          <a:off x="228600" y="664527"/>
          <a:ext cx="11277218" cy="5802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10681335" cy="492443"/>
          </a:xfrm>
        </p:spPr>
        <p:txBody>
          <a:bodyPr/>
          <a:lstStyle/>
          <a:p>
            <a:pPr marL="12700">
              <a:spcBef>
                <a:spcPts val="105"/>
              </a:spcBef>
            </a:pPr>
            <a:r>
              <a:rPr lang="en-US" sz="3200" u="sng" kern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u="sng" kern="1200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A5C4C-EF42-62CB-AF3A-7E0F3883C19A}"/>
              </a:ext>
            </a:extLst>
          </p:cNvPr>
          <p:cNvSpPr txBox="1"/>
          <p:nvPr/>
        </p:nvSpPr>
        <p:spPr>
          <a:xfrm>
            <a:off x="494122" y="990600"/>
            <a:ext cx="104024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attendance analysis reveals critical insights into employee patterns and behaviors, highlighting trends, anomalies, and areas for improvement.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examining data on attendance times, absenteeism rates, and punctuality, we can identify key factors impacting attendance and develop targeted strategies to address issues.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include identifying peak absenteeism periods, correlating attendance with departmental performance, and pinpointing frequent late arrivals.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recommendations such as flexible scheduling, improved time management practices, and enhanced communication of attendance policies can significantly enhance overall attendance rates and operational 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provides a robust foundation for informed decision-making and continuous improvement in attendance management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7" name="object 17"/>
          <p:cNvSpPr txBox="1">
            <a:spLocks/>
          </p:cNvSpPr>
          <p:nvPr/>
        </p:nvSpPr>
        <p:spPr>
          <a:xfrm>
            <a:off x="322095" y="306606"/>
            <a:ext cx="520382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3200" u="sng" kern="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200" u="sng" kern="0" spc="-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u="sng" kern="0" spc="25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IN" sz="3200" u="sng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D7BE78-23F7-684C-DDA9-A702783828D3}"/>
              </a:ext>
            </a:extLst>
          </p:cNvPr>
          <p:cNvSpPr txBox="1"/>
          <p:nvPr/>
        </p:nvSpPr>
        <p:spPr>
          <a:xfrm>
            <a:off x="284388" y="1678745"/>
            <a:ext cx="1036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b="1" i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Attendance Analysis using Excel</a:t>
            </a:r>
          </a:p>
        </p:txBody>
      </p:sp>
      <p:pic>
        <p:nvPicPr>
          <p:cNvPr id="18" name="Picture 4" descr="See related image detail. How to add Data Analysis in Excel [Windows &amp; MAC] - Uedufy">
            <a:extLst>
              <a:ext uri="{FF2B5EF4-FFF2-40B4-BE49-F238E27FC236}">
                <a16:creationId xmlns:a16="http://schemas.microsoft.com/office/drawing/2014/main" id="{E6FCE742-25A1-D33D-7875-FB4CBD01C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62200"/>
            <a:ext cx="4690919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96435" y="381000"/>
            <a:ext cx="235712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603505" y="1152197"/>
            <a:ext cx="502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934 3d man agenda Images, Stock Photos &amp; Vectors | Shutterstock">
            <a:extLst>
              <a:ext uri="{FF2B5EF4-FFF2-40B4-BE49-F238E27FC236}">
                <a16:creationId xmlns:a16="http://schemas.microsoft.com/office/drawing/2014/main" id="{4FCE474F-F01D-986E-F317-9B9FB4E7A3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76"/>
          <a:stretch/>
        </p:blipFill>
        <p:spPr bwMode="auto">
          <a:xfrm>
            <a:off x="5653915" y="304800"/>
            <a:ext cx="3429000" cy="4132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535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9105" y="199353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3200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IN" sz="4250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A13CDF-57EC-74A6-62D1-4A9F910C5BD6}"/>
              </a:ext>
            </a:extLst>
          </p:cNvPr>
          <p:cNvSpPr txBox="1"/>
          <p:nvPr/>
        </p:nvSpPr>
        <p:spPr>
          <a:xfrm>
            <a:off x="459105" y="1490008"/>
            <a:ext cx="85324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employees give their best at work, they help the organization flourish. Companies therefore implement </a:t>
            </a:r>
            <a:r>
              <a:rPr lang="en-US" sz="20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attendance management </a:t>
            </a:r>
            <a:r>
              <a:rPr lang="en-US" sz="20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ensure that employees maximize their potential. It is an excellent way to monitor the punctuality and</a:t>
            </a:r>
            <a:r>
              <a:rPr lang="en-US" sz="20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performance of the employees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Problem and Solution PowerPoint Template | SketchBubble">
            <a:extLst>
              <a:ext uri="{FF2B5EF4-FFF2-40B4-BE49-F238E27FC236}">
                <a16:creationId xmlns:a16="http://schemas.microsoft.com/office/drawing/2014/main" id="{C2857C92-90FC-6821-E917-59034F8088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56" r="68751" b="38847"/>
          <a:stretch/>
        </p:blipFill>
        <p:spPr bwMode="auto">
          <a:xfrm>
            <a:off x="6477000" y="2789349"/>
            <a:ext cx="2514600" cy="2510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011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190500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IN" sz="3200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4250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304800" y="1371600"/>
            <a:ext cx="8763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attendance analysis project aims to streamline and enhance the tracking of          employee or student attendance through advanced data analytics.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leveraging historical data, the project seeks to identify patterns, trends, and anomalies in attendance records.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analysis will provide actionable insights to improve punctuality, optimize scheduling, and reduce absenteeism.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deliverables include comprehensive reports and visualizations that support decision-making processes.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800" y="254229"/>
            <a:ext cx="6934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FE82BC-A1B4-95A5-4BD6-4861273C75F8}"/>
              </a:ext>
            </a:extLst>
          </p:cNvPr>
          <p:cNvSpPr txBox="1"/>
          <p:nvPr/>
        </p:nvSpPr>
        <p:spPr>
          <a:xfrm>
            <a:off x="324438" y="1295400"/>
            <a:ext cx="93529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Managers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They use attendance data to manage employee schedules, address absenteeism, and ensure compliance with company policies.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 and Supervisors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They leverage attendance insights to optimize team scheduling, manage workload distribution, and address performance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They may access their own attendance records for personal tracking, understanding patterns, and improving time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Executives and Decision Makers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They use aggregated attendance data to make strategic decisions about workforce management, resource allocation, and overall organizational effectiveness.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7631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Its Value Proposition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6F4DDC-5D1B-8AEC-0588-7A62C084B536}"/>
              </a:ext>
            </a:extLst>
          </p:cNvPr>
          <p:cNvSpPr txBox="1"/>
          <p:nvPr/>
        </p:nvSpPr>
        <p:spPr>
          <a:xfrm>
            <a:off x="228600" y="1305341"/>
            <a:ext cx="10515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for highlighting the missing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			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for removing or filtering out the missing values.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		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for to calculate the attendance levels of the employee.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			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for summary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			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 a visual element that represents data in a worksheet.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0681335" cy="492443"/>
          </a:xfrm>
        </p:spPr>
        <p:txBody>
          <a:bodyPr/>
          <a:lstStyle/>
          <a:p>
            <a:r>
              <a:rPr lang="en-IN" sz="3200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1856DB-CF44-509A-067C-E69E061DC139}"/>
              </a:ext>
            </a:extLst>
          </p:cNvPr>
          <p:cNvSpPr txBox="1"/>
          <p:nvPr/>
        </p:nvSpPr>
        <p:spPr>
          <a:xfrm>
            <a:off x="381000" y="1219200"/>
            <a:ext cx="97590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for this analysis includes employee records with attributes such as,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dataset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It was downloaded from Kaggle. There were 26 features in that dataset but in those we selected only 8 features there are,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(Numerical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(Text)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(Text)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(Text)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(Male, Female)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(Numerical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(Numerical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(Text)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215214"/>
            <a:ext cx="848042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"WOW" In Our Solution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226B10E-20E7-7661-FBFC-FE94C372D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371600"/>
            <a:ext cx="91440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	: </a:t>
            </a:r>
            <a:r>
              <a:rPr kumimoji="0" lang="en-US" altLang="en-US" sz="20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Query and Dynamic Dashboards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Import and Transformation with Power Query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Data		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Power Query to connect to various data sources (e.g., databases, CSV files) and import attendance data into Excel.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 Data	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Clean and transform the data directly within Power Query. This includes filtering, merging tables, and handling missing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 Updates	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Set up Power Query to refresh data automatically, ensuring that your analysis is always up-to-date.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Use		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Go to Data &gt; Get &amp; Transform Data &gt; From Table/Range or other data sources to use Power Query.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358</TotalTime>
  <Words>1185</Words>
  <Application>Microsoft Office PowerPoint</Application>
  <PresentationFormat>Widescreen</PresentationFormat>
  <Paragraphs>133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</vt:lpstr>
      <vt:lpstr>Office Theme</vt:lpstr>
      <vt:lpstr>Data Analysis using Excel 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Nitish Kumar</cp:lastModifiedBy>
  <cp:revision>18</cp:revision>
  <dcterms:created xsi:type="dcterms:W3CDTF">2024-03-29T15:07:22Z</dcterms:created>
  <dcterms:modified xsi:type="dcterms:W3CDTF">2024-08-31T17:41:47Z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