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7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7" autoAdjust="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95960-AED5-48FB-A4AA-ED4ED0A596D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57FB5D-C401-4A78-A314-2A248B6821ED}">
      <dgm:prSet phldrT="[Text]" custT="1"/>
      <dgm:spPr/>
      <dgm:t>
        <a:bodyPr/>
        <a:lstStyle/>
        <a:p>
          <a:r>
            <a:rPr lang="en-IN" sz="2300" dirty="0"/>
            <a:t>Text cleaning is done by eliminating delimiters such as \n and \r found in the texts</a:t>
          </a:r>
          <a:r>
            <a:rPr lang="en-IN" sz="2300" dirty="0">
              <a:solidFill>
                <a:schemeClr val="bg1"/>
              </a:solidFill>
            </a:rPr>
            <a:t>. </a:t>
          </a:r>
          <a:endParaRPr lang="en-IN" sz="2300" dirty="0"/>
        </a:p>
      </dgm:t>
    </dgm:pt>
    <dgm:pt modelId="{9DDAEBEE-6C0B-4982-A5A2-EFF4175D05BB}" type="parTrans" cxnId="{04D53F92-88AA-4623-8BB1-B2FFE32EBD91}">
      <dgm:prSet/>
      <dgm:spPr/>
      <dgm:t>
        <a:bodyPr/>
        <a:lstStyle/>
        <a:p>
          <a:endParaRPr lang="en-IN"/>
        </a:p>
      </dgm:t>
    </dgm:pt>
    <dgm:pt modelId="{D0A623CE-B5EF-4CDE-B98C-1B5922C9E629}" type="sibTrans" cxnId="{04D53F92-88AA-4623-8BB1-B2FFE32EBD91}">
      <dgm:prSet/>
      <dgm:spPr/>
      <dgm:t>
        <a:bodyPr/>
        <a:lstStyle/>
        <a:p>
          <a:endParaRPr lang="en-IN"/>
        </a:p>
      </dgm:t>
    </dgm:pt>
    <dgm:pt modelId="{B1941D64-8169-4B95-B035-70CE3B4208D6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NLTK package to lowercase, tokenize, and remove stop words and punctuation. </a:t>
          </a:r>
          <a:endParaRPr lang="en-IN" dirty="0"/>
        </a:p>
      </dgm:t>
    </dgm:pt>
    <dgm:pt modelId="{4AE31A20-B932-4318-8978-46B1845C1520}" type="parTrans" cxnId="{62909374-8BF1-4027-BE3C-8C56AF24B357}">
      <dgm:prSet/>
      <dgm:spPr/>
      <dgm:t>
        <a:bodyPr/>
        <a:lstStyle/>
        <a:p>
          <a:endParaRPr lang="en-IN"/>
        </a:p>
      </dgm:t>
    </dgm:pt>
    <dgm:pt modelId="{6EC0C0AC-5A73-4582-981F-C2CE3008A92A}" type="sibTrans" cxnId="{62909374-8BF1-4027-BE3C-8C56AF24B357}">
      <dgm:prSet/>
      <dgm:spPr/>
      <dgm:t>
        <a:bodyPr/>
        <a:lstStyle/>
        <a:p>
          <a:endParaRPr lang="en-IN"/>
        </a:p>
      </dgm:t>
    </dgm:pt>
    <dgm:pt modelId="{77056B10-4E0C-41A6-9F55-7151C836F411}">
      <dgm:prSet phldrT="[Text]"/>
      <dgm:spPr/>
      <dgm:t>
        <a:bodyPr/>
        <a:lstStyle/>
        <a:p>
          <a:r>
            <a:rPr lang="en-US" dirty="0"/>
            <a:t>Implement the Porter Stemmer on the tokens to convert them to base form</a:t>
          </a:r>
          <a:endParaRPr lang="en-IN" dirty="0"/>
        </a:p>
      </dgm:t>
    </dgm:pt>
    <dgm:pt modelId="{48296F95-A432-42C4-B3BD-2D2A3A544EFA}" type="parTrans" cxnId="{851B34AA-8E12-4C54-9E6A-9E17122A28F5}">
      <dgm:prSet/>
      <dgm:spPr/>
      <dgm:t>
        <a:bodyPr/>
        <a:lstStyle/>
        <a:p>
          <a:endParaRPr lang="en-IN"/>
        </a:p>
      </dgm:t>
    </dgm:pt>
    <dgm:pt modelId="{E70333EF-0E66-4694-A016-96ABE7094BA2}" type="sibTrans" cxnId="{851B34AA-8E12-4C54-9E6A-9E17122A28F5}">
      <dgm:prSet/>
      <dgm:spPr/>
      <dgm:t>
        <a:bodyPr/>
        <a:lstStyle/>
        <a:p>
          <a:endParaRPr lang="en-IN"/>
        </a:p>
      </dgm:t>
    </dgm:pt>
    <dgm:pt modelId="{A971560A-8FFC-4A84-BA93-E7B08C86E3F4}" type="pres">
      <dgm:prSet presAssocID="{0FA95960-AED5-48FB-A4AA-ED4ED0A596DE}" presName="rootnode" presStyleCnt="0">
        <dgm:presLayoutVars>
          <dgm:chMax/>
          <dgm:chPref/>
          <dgm:dir/>
          <dgm:animLvl val="lvl"/>
        </dgm:presLayoutVars>
      </dgm:prSet>
      <dgm:spPr/>
    </dgm:pt>
    <dgm:pt modelId="{BA1934CD-7296-4202-A259-8885DE11751E}" type="pres">
      <dgm:prSet presAssocID="{9057FB5D-C401-4A78-A314-2A248B6821ED}" presName="composite" presStyleCnt="0"/>
      <dgm:spPr/>
    </dgm:pt>
    <dgm:pt modelId="{016BD59F-EAD8-44B1-8BC9-74F4DDC1B864}" type="pres">
      <dgm:prSet presAssocID="{9057FB5D-C401-4A78-A314-2A248B6821ED}" presName="bentUpArrow1" presStyleLbl="alignImgPlace1" presStyleIdx="0" presStyleCnt="2"/>
      <dgm:spPr/>
    </dgm:pt>
    <dgm:pt modelId="{1BD4F7C7-CDF7-4348-BC19-8DAF6F07F08F}" type="pres">
      <dgm:prSet presAssocID="{9057FB5D-C401-4A78-A314-2A248B6821ED}" presName="ParentText" presStyleLbl="node1" presStyleIdx="0" presStyleCnt="3" custScaleX="148057" custLinFactNeighborX="-26725" custLinFactNeighborY="-1232">
        <dgm:presLayoutVars>
          <dgm:chMax val="1"/>
          <dgm:chPref val="1"/>
          <dgm:bulletEnabled val="1"/>
        </dgm:presLayoutVars>
      </dgm:prSet>
      <dgm:spPr/>
    </dgm:pt>
    <dgm:pt modelId="{4E79F21E-768B-499C-963E-952406844ABC}" type="pres">
      <dgm:prSet presAssocID="{9057FB5D-C401-4A78-A314-2A248B6821E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CB21E72-0B1E-48F2-92F5-59C6E0497F2B}" type="pres">
      <dgm:prSet presAssocID="{D0A623CE-B5EF-4CDE-B98C-1B5922C9E629}" presName="sibTrans" presStyleCnt="0"/>
      <dgm:spPr/>
    </dgm:pt>
    <dgm:pt modelId="{BFC0A11F-6F0C-4918-83D4-42EF3F78BAF1}" type="pres">
      <dgm:prSet presAssocID="{B1941D64-8169-4B95-B035-70CE3B4208D6}" presName="composite" presStyleCnt="0"/>
      <dgm:spPr/>
    </dgm:pt>
    <dgm:pt modelId="{5887B4A5-CCB2-48D3-B2FD-973CE7B7B503}" type="pres">
      <dgm:prSet presAssocID="{B1941D64-8169-4B95-B035-70CE3B4208D6}" presName="bentUpArrow1" presStyleLbl="alignImgPlace1" presStyleIdx="1" presStyleCnt="2"/>
      <dgm:spPr/>
    </dgm:pt>
    <dgm:pt modelId="{7AC2B59C-9CE4-48A4-BE29-36AC0AD38DC8}" type="pres">
      <dgm:prSet presAssocID="{B1941D64-8169-4B95-B035-70CE3B4208D6}" presName="ParentText" presStyleLbl="node1" presStyleIdx="1" presStyleCnt="3" custScaleX="143104">
        <dgm:presLayoutVars>
          <dgm:chMax val="1"/>
          <dgm:chPref val="1"/>
          <dgm:bulletEnabled val="1"/>
        </dgm:presLayoutVars>
      </dgm:prSet>
      <dgm:spPr/>
    </dgm:pt>
    <dgm:pt modelId="{F3AED9E7-19BB-4BCE-BEC5-34D62D31FA35}" type="pres">
      <dgm:prSet presAssocID="{B1941D64-8169-4B95-B035-70CE3B4208D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5343B41-659F-44AA-A420-AE486242D762}" type="pres">
      <dgm:prSet presAssocID="{6EC0C0AC-5A73-4582-981F-C2CE3008A92A}" presName="sibTrans" presStyleCnt="0"/>
      <dgm:spPr/>
    </dgm:pt>
    <dgm:pt modelId="{460343BB-D440-4723-937A-F85A9ABC3205}" type="pres">
      <dgm:prSet presAssocID="{77056B10-4E0C-41A6-9F55-7151C836F411}" presName="composite" presStyleCnt="0"/>
      <dgm:spPr/>
    </dgm:pt>
    <dgm:pt modelId="{1AE97F03-B94E-4727-A743-67BAF32EEDEF}" type="pres">
      <dgm:prSet presAssocID="{77056B10-4E0C-41A6-9F55-7151C836F411}" presName="ParentText" presStyleLbl="node1" presStyleIdx="2" presStyleCnt="3" custScaleX="126635">
        <dgm:presLayoutVars>
          <dgm:chMax val="1"/>
          <dgm:chPref val="1"/>
          <dgm:bulletEnabled val="1"/>
        </dgm:presLayoutVars>
      </dgm:prSet>
      <dgm:spPr/>
    </dgm:pt>
  </dgm:ptLst>
  <dgm:cxnLst>
    <dgm:cxn modelId="{397DB70F-4D7B-43A7-9C24-9392E04EA71A}" type="presOf" srcId="{0FA95960-AED5-48FB-A4AA-ED4ED0A596DE}" destId="{A971560A-8FFC-4A84-BA93-E7B08C86E3F4}" srcOrd="0" destOrd="0" presId="urn:microsoft.com/office/officeart/2005/8/layout/StepDownProcess"/>
    <dgm:cxn modelId="{62909374-8BF1-4027-BE3C-8C56AF24B357}" srcId="{0FA95960-AED5-48FB-A4AA-ED4ED0A596DE}" destId="{B1941D64-8169-4B95-B035-70CE3B4208D6}" srcOrd="1" destOrd="0" parTransId="{4AE31A20-B932-4318-8978-46B1845C1520}" sibTransId="{6EC0C0AC-5A73-4582-981F-C2CE3008A92A}"/>
    <dgm:cxn modelId="{04D53F92-88AA-4623-8BB1-B2FFE32EBD91}" srcId="{0FA95960-AED5-48FB-A4AA-ED4ED0A596DE}" destId="{9057FB5D-C401-4A78-A314-2A248B6821ED}" srcOrd="0" destOrd="0" parTransId="{9DDAEBEE-6C0B-4982-A5A2-EFF4175D05BB}" sibTransId="{D0A623CE-B5EF-4CDE-B98C-1B5922C9E629}"/>
    <dgm:cxn modelId="{57FA16A4-207D-46D1-B620-16F34684C5A6}" type="presOf" srcId="{9057FB5D-C401-4A78-A314-2A248B6821ED}" destId="{1BD4F7C7-CDF7-4348-BC19-8DAF6F07F08F}" srcOrd="0" destOrd="0" presId="urn:microsoft.com/office/officeart/2005/8/layout/StepDownProcess"/>
    <dgm:cxn modelId="{851B34AA-8E12-4C54-9E6A-9E17122A28F5}" srcId="{0FA95960-AED5-48FB-A4AA-ED4ED0A596DE}" destId="{77056B10-4E0C-41A6-9F55-7151C836F411}" srcOrd="2" destOrd="0" parTransId="{48296F95-A432-42C4-B3BD-2D2A3A544EFA}" sibTransId="{E70333EF-0E66-4694-A016-96ABE7094BA2}"/>
    <dgm:cxn modelId="{945B0ECE-5F73-412A-BFAC-DD3A466A9AF3}" type="presOf" srcId="{77056B10-4E0C-41A6-9F55-7151C836F411}" destId="{1AE97F03-B94E-4727-A743-67BAF32EEDEF}" srcOrd="0" destOrd="0" presId="urn:microsoft.com/office/officeart/2005/8/layout/StepDownProcess"/>
    <dgm:cxn modelId="{F5169FEA-35B7-4DF6-9C90-77364E9FDDF4}" type="presOf" srcId="{B1941D64-8169-4B95-B035-70CE3B4208D6}" destId="{7AC2B59C-9CE4-48A4-BE29-36AC0AD38DC8}" srcOrd="0" destOrd="0" presId="urn:microsoft.com/office/officeart/2005/8/layout/StepDownProcess"/>
    <dgm:cxn modelId="{F110639C-629F-4231-8D8E-52BE7E3D3432}" type="presParOf" srcId="{A971560A-8FFC-4A84-BA93-E7B08C86E3F4}" destId="{BA1934CD-7296-4202-A259-8885DE11751E}" srcOrd="0" destOrd="0" presId="urn:microsoft.com/office/officeart/2005/8/layout/StepDownProcess"/>
    <dgm:cxn modelId="{7A2A4683-136C-4721-AC9F-5D0CFEA0144F}" type="presParOf" srcId="{BA1934CD-7296-4202-A259-8885DE11751E}" destId="{016BD59F-EAD8-44B1-8BC9-74F4DDC1B864}" srcOrd="0" destOrd="0" presId="urn:microsoft.com/office/officeart/2005/8/layout/StepDownProcess"/>
    <dgm:cxn modelId="{288FD143-1D3C-401F-AC38-FA5A4899854B}" type="presParOf" srcId="{BA1934CD-7296-4202-A259-8885DE11751E}" destId="{1BD4F7C7-CDF7-4348-BC19-8DAF6F07F08F}" srcOrd="1" destOrd="0" presId="urn:microsoft.com/office/officeart/2005/8/layout/StepDownProcess"/>
    <dgm:cxn modelId="{8F99F47A-2525-4BCB-96E4-1C4B9AC83CF1}" type="presParOf" srcId="{BA1934CD-7296-4202-A259-8885DE11751E}" destId="{4E79F21E-768B-499C-963E-952406844ABC}" srcOrd="2" destOrd="0" presId="urn:microsoft.com/office/officeart/2005/8/layout/StepDownProcess"/>
    <dgm:cxn modelId="{E20CCAA1-FEFD-4220-B3B4-E7ED9AE5E031}" type="presParOf" srcId="{A971560A-8FFC-4A84-BA93-E7B08C86E3F4}" destId="{2CB21E72-0B1E-48F2-92F5-59C6E0497F2B}" srcOrd="1" destOrd="0" presId="urn:microsoft.com/office/officeart/2005/8/layout/StepDownProcess"/>
    <dgm:cxn modelId="{C54C703B-279C-42DB-8146-B72346A6E078}" type="presParOf" srcId="{A971560A-8FFC-4A84-BA93-E7B08C86E3F4}" destId="{BFC0A11F-6F0C-4918-83D4-42EF3F78BAF1}" srcOrd="2" destOrd="0" presId="urn:microsoft.com/office/officeart/2005/8/layout/StepDownProcess"/>
    <dgm:cxn modelId="{C25D82CE-F389-4966-98AF-590761D875A2}" type="presParOf" srcId="{BFC0A11F-6F0C-4918-83D4-42EF3F78BAF1}" destId="{5887B4A5-CCB2-48D3-B2FD-973CE7B7B503}" srcOrd="0" destOrd="0" presId="urn:microsoft.com/office/officeart/2005/8/layout/StepDownProcess"/>
    <dgm:cxn modelId="{CEEC19D6-335B-4251-B054-04AF6F923319}" type="presParOf" srcId="{BFC0A11F-6F0C-4918-83D4-42EF3F78BAF1}" destId="{7AC2B59C-9CE4-48A4-BE29-36AC0AD38DC8}" srcOrd="1" destOrd="0" presId="urn:microsoft.com/office/officeart/2005/8/layout/StepDownProcess"/>
    <dgm:cxn modelId="{89446FFC-E28D-48F6-B2AC-C8E8829099C5}" type="presParOf" srcId="{BFC0A11F-6F0C-4918-83D4-42EF3F78BAF1}" destId="{F3AED9E7-19BB-4BCE-BEC5-34D62D31FA35}" srcOrd="2" destOrd="0" presId="urn:microsoft.com/office/officeart/2005/8/layout/StepDownProcess"/>
    <dgm:cxn modelId="{F5E25556-F392-43CA-BDDF-8F486458D8B2}" type="presParOf" srcId="{A971560A-8FFC-4A84-BA93-E7B08C86E3F4}" destId="{65343B41-659F-44AA-A420-AE486242D762}" srcOrd="3" destOrd="0" presId="urn:microsoft.com/office/officeart/2005/8/layout/StepDownProcess"/>
    <dgm:cxn modelId="{391232D6-F08C-4BF0-8E80-5354C45CC0F6}" type="presParOf" srcId="{A971560A-8FFC-4A84-BA93-E7B08C86E3F4}" destId="{460343BB-D440-4723-937A-F85A9ABC3205}" srcOrd="4" destOrd="0" presId="urn:microsoft.com/office/officeart/2005/8/layout/StepDownProcess"/>
    <dgm:cxn modelId="{EA78E07F-5D0F-4A01-8963-83CE39934C7C}" type="presParOf" srcId="{460343BB-D440-4723-937A-F85A9ABC3205}" destId="{1AE97F03-B94E-4727-A743-67BAF32EEDE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78B56-1FA3-4A22-BCB5-1C09C89584A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5D82AD-A591-4CAA-840B-08A5D0F3E452}">
      <dgm:prSet phldrT="[Text]" custT="1"/>
      <dgm:spPr/>
      <dgm:t>
        <a:bodyPr/>
        <a:lstStyle/>
        <a:p>
          <a:r>
            <a:rPr lang="en-US" sz="2000" dirty="0"/>
            <a:t>The sentiment analyzer of NLTK was used to generate the sentiments. </a:t>
          </a:r>
          <a:endParaRPr lang="en-IN" sz="2000" dirty="0"/>
        </a:p>
      </dgm:t>
    </dgm:pt>
    <dgm:pt modelId="{442DAB57-49A4-4E0B-A2E0-2701A70FC7BF}" type="parTrans" cxnId="{21DD64F0-EF3F-49DC-A258-5580105E073B}">
      <dgm:prSet/>
      <dgm:spPr/>
      <dgm:t>
        <a:bodyPr/>
        <a:lstStyle/>
        <a:p>
          <a:endParaRPr lang="en-IN"/>
        </a:p>
      </dgm:t>
    </dgm:pt>
    <dgm:pt modelId="{F3346452-696A-4861-9A66-90B3C97738A3}" type="sibTrans" cxnId="{21DD64F0-EF3F-49DC-A258-5580105E073B}">
      <dgm:prSet/>
      <dgm:spPr/>
      <dgm:t>
        <a:bodyPr/>
        <a:lstStyle/>
        <a:p>
          <a:endParaRPr lang="en-IN"/>
        </a:p>
      </dgm:t>
    </dgm:pt>
    <dgm:pt modelId="{820EDA0B-453D-42E9-9997-BA0EFC84513F}">
      <dgm:prSet phldrT="[Text]" custT="1"/>
      <dgm:spPr/>
      <dgm:t>
        <a:bodyPr/>
        <a:lstStyle/>
        <a:p>
          <a:r>
            <a:rPr lang="en-US" sz="2000" i="1" dirty="0"/>
            <a:t>Applying Model and Variable Creation</a:t>
          </a:r>
          <a:r>
            <a:rPr lang="en-US" sz="2000" dirty="0"/>
            <a:t> classifies each review in the dataset on three dimensions: Positive, Neutral, and Negative. We get polarity score. </a:t>
          </a:r>
          <a:endParaRPr lang="en-IN" sz="2000" dirty="0"/>
        </a:p>
      </dgm:t>
    </dgm:pt>
    <dgm:pt modelId="{329BD9A9-7268-4606-985A-DF53BE6D12D3}" type="parTrans" cxnId="{3482FFBB-E6FB-4B86-AA99-A183013EB7FC}">
      <dgm:prSet/>
      <dgm:spPr/>
      <dgm:t>
        <a:bodyPr/>
        <a:lstStyle/>
        <a:p>
          <a:endParaRPr lang="en-IN"/>
        </a:p>
      </dgm:t>
    </dgm:pt>
    <dgm:pt modelId="{BAE9E423-D877-4B3E-BD05-49E0703DAFB9}" type="sibTrans" cxnId="{3482FFBB-E6FB-4B86-AA99-A183013EB7FC}">
      <dgm:prSet/>
      <dgm:spPr/>
      <dgm:t>
        <a:bodyPr/>
        <a:lstStyle/>
        <a:p>
          <a:endParaRPr lang="en-IN"/>
        </a:p>
      </dgm:t>
    </dgm:pt>
    <dgm:pt modelId="{959FEB04-F224-47F1-8551-2CF8EE1753A1}">
      <dgm:prSet custT="1"/>
      <dgm:spPr/>
      <dgm:t>
        <a:bodyPr/>
        <a:lstStyle/>
        <a:p>
          <a:r>
            <a:rPr lang="en-US" sz="2000" dirty="0"/>
            <a:t>Based on the score we classify text as:</a:t>
          </a:r>
        </a:p>
        <a:p>
          <a:pPr>
            <a:buNone/>
          </a:pPr>
          <a:r>
            <a:rPr lang="en-IN" sz="2000" dirty="0" err="1"/>
            <a:t>df.loc</a:t>
          </a:r>
          <a:r>
            <a:rPr lang="en-IN" sz="2000" dirty="0"/>
            <a:t>[df['Polarity Score']&gt;0,'Sentiment']='Positive'</a:t>
          </a:r>
        </a:p>
        <a:p>
          <a:pPr>
            <a:buNone/>
          </a:pPr>
          <a:r>
            <a:rPr lang="en-IN" sz="2000" dirty="0" err="1"/>
            <a:t>df.loc</a:t>
          </a:r>
          <a:r>
            <a:rPr lang="en-IN" sz="2000" dirty="0"/>
            <a:t>[df['Polarity Score']==0,'Sentiment']='Neutral'</a:t>
          </a:r>
        </a:p>
        <a:p>
          <a:pPr>
            <a:buNone/>
          </a:pPr>
          <a:r>
            <a:rPr lang="en-IN" sz="2000" dirty="0" err="1"/>
            <a:t>df.loc</a:t>
          </a:r>
          <a:r>
            <a:rPr lang="en-IN" sz="2000" dirty="0"/>
            <a:t>[df['Polarity Score']&lt;0,'Sentiment']='Negative’</a:t>
          </a:r>
          <a:endParaRPr lang="en-US" sz="1050" dirty="0"/>
        </a:p>
      </dgm:t>
    </dgm:pt>
    <dgm:pt modelId="{E50F6831-2292-4299-A2EE-37E1C97A10EB}" type="parTrans" cxnId="{D7339D8D-717F-41FD-8376-FDE51A97D061}">
      <dgm:prSet/>
      <dgm:spPr/>
      <dgm:t>
        <a:bodyPr/>
        <a:lstStyle/>
        <a:p>
          <a:endParaRPr lang="en-IN"/>
        </a:p>
      </dgm:t>
    </dgm:pt>
    <dgm:pt modelId="{1D1998AB-98D2-4DFF-B93C-9ACEF7ECA3D4}" type="sibTrans" cxnId="{D7339D8D-717F-41FD-8376-FDE51A97D061}">
      <dgm:prSet/>
      <dgm:spPr/>
      <dgm:t>
        <a:bodyPr/>
        <a:lstStyle/>
        <a:p>
          <a:endParaRPr lang="en-IN"/>
        </a:p>
      </dgm:t>
    </dgm:pt>
    <dgm:pt modelId="{E3EFC837-B3C7-4810-8CE8-823371E97CD3}">
      <dgm:prSet/>
      <dgm:spPr/>
      <dgm:t>
        <a:bodyPr/>
        <a:lstStyle/>
        <a:p>
          <a:r>
            <a:rPr lang="en-US" dirty="0"/>
            <a:t> A positive numbers closer to 1 indicates over positivity, and a negative number closer to -1 indicates over negativity.</a:t>
          </a:r>
        </a:p>
      </dgm:t>
    </dgm:pt>
    <dgm:pt modelId="{AC963C29-D335-4F30-B192-D91E21CD7C59}" type="parTrans" cxnId="{C16E5BD1-9BCF-49C0-BD16-ED613AAD999C}">
      <dgm:prSet/>
      <dgm:spPr/>
      <dgm:t>
        <a:bodyPr/>
        <a:lstStyle/>
        <a:p>
          <a:endParaRPr lang="en-IN"/>
        </a:p>
      </dgm:t>
    </dgm:pt>
    <dgm:pt modelId="{0E64EFBF-4509-4039-99A0-7D08DC47586A}" type="sibTrans" cxnId="{C16E5BD1-9BCF-49C0-BD16-ED613AAD999C}">
      <dgm:prSet/>
      <dgm:spPr/>
      <dgm:t>
        <a:bodyPr/>
        <a:lstStyle/>
        <a:p>
          <a:endParaRPr lang="en-IN"/>
        </a:p>
      </dgm:t>
    </dgm:pt>
    <dgm:pt modelId="{E0805104-AAB6-4E2F-8EBB-C0EC1F60AA9C}" type="pres">
      <dgm:prSet presAssocID="{AC978B56-1FA3-4A22-BCB5-1C09C89584A5}" presName="linear" presStyleCnt="0">
        <dgm:presLayoutVars>
          <dgm:animLvl val="lvl"/>
          <dgm:resizeHandles val="exact"/>
        </dgm:presLayoutVars>
      </dgm:prSet>
      <dgm:spPr/>
    </dgm:pt>
    <dgm:pt modelId="{BE8638A4-51F2-4A22-A3FA-2F754BC6AF30}" type="pres">
      <dgm:prSet presAssocID="{A75D82AD-A591-4CAA-840B-08A5D0F3E452}" presName="parentText" presStyleLbl="node1" presStyleIdx="0" presStyleCnt="4" custScaleX="95500" custScaleY="11127" custLinFactY="-52888" custLinFactNeighborY="-100000">
        <dgm:presLayoutVars>
          <dgm:chMax val="0"/>
          <dgm:bulletEnabled val="1"/>
        </dgm:presLayoutVars>
      </dgm:prSet>
      <dgm:spPr/>
    </dgm:pt>
    <dgm:pt modelId="{F3CD9074-A7A7-4F30-A899-C3645B306411}" type="pres">
      <dgm:prSet presAssocID="{F3346452-696A-4861-9A66-90B3C97738A3}" presName="spacer" presStyleCnt="0"/>
      <dgm:spPr/>
    </dgm:pt>
    <dgm:pt modelId="{C1106490-23E8-478B-A9A0-71E8FBDD0C24}" type="pres">
      <dgm:prSet presAssocID="{820EDA0B-453D-42E9-9997-BA0EFC84513F}" presName="parentText" presStyleLbl="node1" presStyleIdx="1" presStyleCnt="4" custScaleY="12615" custLinFactY="-5169" custLinFactNeighborY="-100000">
        <dgm:presLayoutVars>
          <dgm:chMax val="0"/>
          <dgm:bulletEnabled val="1"/>
        </dgm:presLayoutVars>
      </dgm:prSet>
      <dgm:spPr/>
    </dgm:pt>
    <dgm:pt modelId="{D8C67CFB-AE0B-4032-B281-C165AA1D3B43}" type="pres">
      <dgm:prSet presAssocID="{BAE9E423-D877-4B3E-BD05-49E0703DAFB9}" presName="spacer" presStyleCnt="0"/>
      <dgm:spPr/>
    </dgm:pt>
    <dgm:pt modelId="{32A2446C-0B63-40B3-B72E-F26F8C312234}" type="pres">
      <dgm:prSet presAssocID="{959FEB04-F224-47F1-8551-2CF8EE1753A1}" presName="parentText" presStyleLbl="node1" presStyleIdx="2" presStyleCnt="4" custScaleY="25120" custLinFactY="-1226" custLinFactNeighborX="-214" custLinFactNeighborY="-100000">
        <dgm:presLayoutVars>
          <dgm:chMax val="0"/>
          <dgm:bulletEnabled val="1"/>
        </dgm:presLayoutVars>
      </dgm:prSet>
      <dgm:spPr/>
    </dgm:pt>
    <dgm:pt modelId="{08EAE241-697B-4FC7-B2AE-30F416911E21}" type="pres">
      <dgm:prSet presAssocID="{1D1998AB-98D2-4DFF-B93C-9ACEF7ECA3D4}" presName="spacer" presStyleCnt="0"/>
      <dgm:spPr/>
    </dgm:pt>
    <dgm:pt modelId="{159D4ECD-FAE3-4792-B37C-50FF77775D7B}" type="pres">
      <dgm:prSet presAssocID="{E3EFC837-B3C7-4810-8CE8-823371E97CD3}" presName="parentText" presStyleLbl="node1" presStyleIdx="3" presStyleCnt="4" custAng="10800000" custFlipVert="1" custScaleY="14355" custLinFactNeighborX="214" custLinFactNeighborY="-77166">
        <dgm:presLayoutVars>
          <dgm:chMax val="0"/>
          <dgm:bulletEnabled val="1"/>
        </dgm:presLayoutVars>
      </dgm:prSet>
      <dgm:spPr/>
    </dgm:pt>
  </dgm:ptLst>
  <dgm:cxnLst>
    <dgm:cxn modelId="{F580E11E-27D4-412D-AF02-DA91DF83002C}" type="presOf" srcId="{820EDA0B-453D-42E9-9997-BA0EFC84513F}" destId="{C1106490-23E8-478B-A9A0-71E8FBDD0C24}" srcOrd="0" destOrd="0" presId="urn:microsoft.com/office/officeart/2005/8/layout/vList2"/>
    <dgm:cxn modelId="{FE145B48-336A-4B88-97D2-5F055F01C72D}" type="presOf" srcId="{959FEB04-F224-47F1-8551-2CF8EE1753A1}" destId="{32A2446C-0B63-40B3-B72E-F26F8C312234}" srcOrd="0" destOrd="0" presId="urn:microsoft.com/office/officeart/2005/8/layout/vList2"/>
    <dgm:cxn modelId="{D7339D8D-717F-41FD-8376-FDE51A97D061}" srcId="{AC978B56-1FA3-4A22-BCB5-1C09C89584A5}" destId="{959FEB04-F224-47F1-8551-2CF8EE1753A1}" srcOrd="2" destOrd="0" parTransId="{E50F6831-2292-4299-A2EE-37E1C97A10EB}" sibTransId="{1D1998AB-98D2-4DFF-B93C-9ACEF7ECA3D4}"/>
    <dgm:cxn modelId="{4388A19F-B4D7-42E0-8AC0-2A2B990148AC}" type="presOf" srcId="{AC978B56-1FA3-4A22-BCB5-1C09C89584A5}" destId="{E0805104-AAB6-4E2F-8EBB-C0EC1F60AA9C}" srcOrd="0" destOrd="0" presId="urn:microsoft.com/office/officeart/2005/8/layout/vList2"/>
    <dgm:cxn modelId="{FE60EFAF-3183-4F05-B869-D8A6AD2C7224}" type="presOf" srcId="{E3EFC837-B3C7-4810-8CE8-823371E97CD3}" destId="{159D4ECD-FAE3-4792-B37C-50FF77775D7B}" srcOrd="0" destOrd="0" presId="urn:microsoft.com/office/officeart/2005/8/layout/vList2"/>
    <dgm:cxn modelId="{3482FFBB-E6FB-4B86-AA99-A183013EB7FC}" srcId="{AC978B56-1FA3-4A22-BCB5-1C09C89584A5}" destId="{820EDA0B-453D-42E9-9997-BA0EFC84513F}" srcOrd="1" destOrd="0" parTransId="{329BD9A9-7268-4606-985A-DF53BE6D12D3}" sibTransId="{BAE9E423-D877-4B3E-BD05-49E0703DAFB9}"/>
    <dgm:cxn modelId="{C16E5BD1-9BCF-49C0-BD16-ED613AAD999C}" srcId="{AC978B56-1FA3-4A22-BCB5-1C09C89584A5}" destId="{E3EFC837-B3C7-4810-8CE8-823371E97CD3}" srcOrd="3" destOrd="0" parTransId="{AC963C29-D335-4F30-B192-D91E21CD7C59}" sibTransId="{0E64EFBF-4509-4039-99A0-7D08DC47586A}"/>
    <dgm:cxn modelId="{46E8D7E3-C0BC-4EF3-BDB7-B90255B71FB9}" type="presOf" srcId="{A75D82AD-A591-4CAA-840B-08A5D0F3E452}" destId="{BE8638A4-51F2-4A22-A3FA-2F754BC6AF30}" srcOrd="0" destOrd="0" presId="urn:microsoft.com/office/officeart/2005/8/layout/vList2"/>
    <dgm:cxn modelId="{21DD64F0-EF3F-49DC-A258-5580105E073B}" srcId="{AC978B56-1FA3-4A22-BCB5-1C09C89584A5}" destId="{A75D82AD-A591-4CAA-840B-08A5D0F3E452}" srcOrd="0" destOrd="0" parTransId="{442DAB57-49A4-4E0B-A2E0-2701A70FC7BF}" sibTransId="{F3346452-696A-4861-9A66-90B3C97738A3}"/>
    <dgm:cxn modelId="{C3525B70-643F-43C9-901C-752C79C8E179}" type="presParOf" srcId="{E0805104-AAB6-4E2F-8EBB-C0EC1F60AA9C}" destId="{BE8638A4-51F2-4A22-A3FA-2F754BC6AF30}" srcOrd="0" destOrd="0" presId="urn:microsoft.com/office/officeart/2005/8/layout/vList2"/>
    <dgm:cxn modelId="{D45C9BA2-5081-4165-9BDD-DC686CCEB50E}" type="presParOf" srcId="{E0805104-AAB6-4E2F-8EBB-C0EC1F60AA9C}" destId="{F3CD9074-A7A7-4F30-A899-C3645B306411}" srcOrd="1" destOrd="0" presId="urn:microsoft.com/office/officeart/2005/8/layout/vList2"/>
    <dgm:cxn modelId="{DE360A5C-3A5D-441E-B51C-BB5B928E56FD}" type="presParOf" srcId="{E0805104-AAB6-4E2F-8EBB-C0EC1F60AA9C}" destId="{C1106490-23E8-478B-A9A0-71E8FBDD0C24}" srcOrd="2" destOrd="0" presId="urn:microsoft.com/office/officeart/2005/8/layout/vList2"/>
    <dgm:cxn modelId="{8FB46DDC-4973-4690-B8F5-310FD861BB3C}" type="presParOf" srcId="{E0805104-AAB6-4E2F-8EBB-C0EC1F60AA9C}" destId="{D8C67CFB-AE0B-4032-B281-C165AA1D3B43}" srcOrd="3" destOrd="0" presId="urn:microsoft.com/office/officeart/2005/8/layout/vList2"/>
    <dgm:cxn modelId="{97E127C3-A585-47CB-9AEA-3ADB1E2D180F}" type="presParOf" srcId="{E0805104-AAB6-4E2F-8EBB-C0EC1F60AA9C}" destId="{32A2446C-0B63-40B3-B72E-F26F8C312234}" srcOrd="4" destOrd="0" presId="urn:microsoft.com/office/officeart/2005/8/layout/vList2"/>
    <dgm:cxn modelId="{EE9FEFCA-B648-4015-9227-1C53B2B72F5D}" type="presParOf" srcId="{E0805104-AAB6-4E2F-8EBB-C0EC1F60AA9C}" destId="{08EAE241-697B-4FC7-B2AE-30F416911E21}" srcOrd="5" destOrd="0" presId="urn:microsoft.com/office/officeart/2005/8/layout/vList2"/>
    <dgm:cxn modelId="{E015A562-68B7-4416-8F8F-6BED650A5217}" type="presParOf" srcId="{E0805104-AAB6-4E2F-8EBB-C0EC1F60AA9C}" destId="{159D4ECD-FAE3-4792-B37C-50FF77775D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BD59F-EAD8-44B1-8BC9-74F4DDC1B864}">
      <dsp:nvSpPr>
        <dsp:cNvPr id="0" name=""/>
        <dsp:cNvSpPr/>
      </dsp:nvSpPr>
      <dsp:spPr>
        <a:xfrm rot="5400000">
          <a:off x="1933012" y="1583167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4F7C7-CDF7-4348-BC19-8DAF6F07F08F}">
      <dsp:nvSpPr>
        <dsp:cNvPr id="0" name=""/>
        <dsp:cNvSpPr/>
      </dsp:nvSpPr>
      <dsp:spPr>
        <a:xfrm>
          <a:off x="365755" y="10718"/>
          <a:ext cx="3489808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Text cleaning is done by eliminating delimiters such as \n and \r found in the texts</a:t>
          </a:r>
          <a:r>
            <a:rPr lang="en-IN" sz="2300" kern="1200" dirty="0">
              <a:solidFill>
                <a:schemeClr val="bg1"/>
              </a:solidFill>
            </a:rPr>
            <a:t>. </a:t>
          </a:r>
          <a:endParaRPr lang="en-IN" sz="2300" kern="1200" dirty="0"/>
        </a:p>
      </dsp:txBody>
      <dsp:txXfrm>
        <a:off x="446310" y="91273"/>
        <a:ext cx="3328698" cy="1488762"/>
      </dsp:txXfrm>
    </dsp:sp>
    <dsp:sp modelId="{4E79F21E-768B-499C-963E-952406844ABC}">
      <dsp:nvSpPr>
        <dsp:cNvPr id="0" name=""/>
        <dsp:cNvSpPr/>
      </dsp:nvSpPr>
      <dsp:spPr>
        <a:xfrm>
          <a:off x="3919122" y="188398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7B4A5-CCB2-48D3-B2FD-973CE7B7B503}">
      <dsp:nvSpPr>
        <dsp:cNvPr id="0" name=""/>
        <dsp:cNvSpPr/>
      </dsp:nvSpPr>
      <dsp:spPr>
        <a:xfrm rot="5400000">
          <a:off x="4100759" y="3436519"/>
          <a:ext cx="1400175" cy="15940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2B59C-9CE4-48A4-BE29-36AC0AD38DC8}">
      <dsp:nvSpPr>
        <dsp:cNvPr id="0" name=""/>
        <dsp:cNvSpPr/>
      </dsp:nvSpPr>
      <dsp:spPr>
        <a:xfrm>
          <a:off x="3221801" y="1884397"/>
          <a:ext cx="3373062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solidFill>
                <a:schemeClr val="bg1"/>
              </a:solidFill>
            </a:rPr>
            <a:t>NLTK package to lowercase, tokenize, and remove stop words and punctuation. </a:t>
          </a:r>
          <a:endParaRPr lang="en-IN" sz="2300" kern="1200" dirty="0"/>
        </a:p>
      </dsp:txBody>
      <dsp:txXfrm>
        <a:off x="3302356" y="1964952"/>
        <a:ext cx="3211952" cy="1488762"/>
      </dsp:txXfrm>
    </dsp:sp>
    <dsp:sp modelId="{F3AED9E7-19BB-4BCE-BEC5-34D62D31FA35}">
      <dsp:nvSpPr>
        <dsp:cNvPr id="0" name=""/>
        <dsp:cNvSpPr/>
      </dsp:nvSpPr>
      <dsp:spPr>
        <a:xfrm>
          <a:off x="6086868" y="2041750"/>
          <a:ext cx="1714308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97F03-B94E-4727-A743-67BAF32EEDEF}">
      <dsp:nvSpPr>
        <dsp:cNvPr id="0" name=""/>
        <dsp:cNvSpPr/>
      </dsp:nvSpPr>
      <dsp:spPr>
        <a:xfrm>
          <a:off x="5447920" y="3737748"/>
          <a:ext cx="2984876" cy="16498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Implement the Porter Stemmer on the tokens to convert them to base form</a:t>
          </a:r>
          <a:endParaRPr lang="en-IN" sz="2300" kern="1200" dirty="0"/>
        </a:p>
      </dsp:txBody>
      <dsp:txXfrm>
        <a:off x="5528475" y="3818303"/>
        <a:ext cx="2823766" cy="1488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638A4-51F2-4A22-A3FA-2F754BC6AF30}">
      <dsp:nvSpPr>
        <dsp:cNvPr id="0" name=""/>
        <dsp:cNvSpPr/>
      </dsp:nvSpPr>
      <dsp:spPr>
        <a:xfrm>
          <a:off x="213512" y="0"/>
          <a:ext cx="9062415" cy="61239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sentiment analyzer of NLTK was used to generate the sentiments. </a:t>
          </a:r>
          <a:endParaRPr lang="en-IN" sz="2000" kern="1200" dirty="0"/>
        </a:p>
      </dsp:txBody>
      <dsp:txXfrm>
        <a:off x="243407" y="29895"/>
        <a:ext cx="9002625" cy="552604"/>
      </dsp:txXfrm>
    </dsp:sp>
    <dsp:sp modelId="{C1106490-23E8-478B-A9A0-71E8FBDD0C24}">
      <dsp:nvSpPr>
        <dsp:cNvPr id="0" name=""/>
        <dsp:cNvSpPr/>
      </dsp:nvSpPr>
      <dsp:spPr>
        <a:xfrm>
          <a:off x="0" y="1189617"/>
          <a:ext cx="9489440" cy="69428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/>
            <a:t>Applying Model and Variable Creation</a:t>
          </a:r>
          <a:r>
            <a:rPr lang="en-US" sz="2000" kern="1200" dirty="0"/>
            <a:t> classifies each review in the dataset on three dimensions: Positive, Neutral, and Negative. We get polarity score. </a:t>
          </a:r>
          <a:endParaRPr lang="en-IN" sz="2000" kern="1200" dirty="0"/>
        </a:p>
      </dsp:txBody>
      <dsp:txXfrm>
        <a:off x="33892" y="1223509"/>
        <a:ext cx="9421656" cy="626505"/>
      </dsp:txXfrm>
    </dsp:sp>
    <dsp:sp modelId="{32A2446C-0B63-40B3-B72E-F26F8C312234}">
      <dsp:nvSpPr>
        <dsp:cNvPr id="0" name=""/>
        <dsp:cNvSpPr/>
      </dsp:nvSpPr>
      <dsp:spPr>
        <a:xfrm>
          <a:off x="0" y="2285236"/>
          <a:ext cx="9489440" cy="138252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Based on the score we classify text as: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df.loc</a:t>
          </a:r>
          <a:r>
            <a:rPr lang="en-IN" sz="2000" kern="1200" dirty="0"/>
            <a:t>[df['Polarity Score']&gt;0,'Sentiment']='Positive'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df.loc</a:t>
          </a:r>
          <a:r>
            <a:rPr lang="en-IN" sz="2000" kern="1200" dirty="0"/>
            <a:t>[df['Polarity Score']==0,'Sentiment']='Neutral'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df.loc</a:t>
          </a:r>
          <a:r>
            <a:rPr lang="en-IN" sz="2000" kern="1200" dirty="0"/>
            <a:t>[df['Polarity Score']&lt;0,'Sentiment']='Negative’</a:t>
          </a:r>
          <a:endParaRPr lang="en-US" sz="1050" kern="1200" dirty="0"/>
        </a:p>
      </dsp:txBody>
      <dsp:txXfrm>
        <a:off x="67489" y="2352725"/>
        <a:ext cx="9354462" cy="1247546"/>
      </dsp:txXfrm>
    </dsp:sp>
    <dsp:sp modelId="{159D4ECD-FAE3-4792-B37C-50FF77775D7B}">
      <dsp:nvSpPr>
        <dsp:cNvPr id="0" name=""/>
        <dsp:cNvSpPr/>
      </dsp:nvSpPr>
      <dsp:spPr>
        <a:xfrm rot="10800000" flipV="1">
          <a:off x="0" y="3961644"/>
          <a:ext cx="9489440" cy="7900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A positive numbers closer to 1 indicates over positivity, and a negative number closer to -1 indicates over negativity.</a:t>
          </a:r>
        </a:p>
      </dsp:txBody>
      <dsp:txXfrm rot="-10800000">
        <a:off x="38567" y="4000211"/>
        <a:ext cx="9412306" cy="712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0-11T06:37:56.3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B259-FB1F-4753-9F32-5B6C1B5D8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E3883-D117-41F2-801A-BEEEB5DAA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1091-768E-4E70-9E02-26540C53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BFC3-4D6D-4114-AF8A-BD9E4CE7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ACD7-AC1B-4B75-89CC-DD24BFD1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90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F11D-FEA2-44DA-8ACE-B0945CFE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32F4B-F7AC-4EFE-ADDB-23B0E9A5B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8BE88-859F-4234-97FC-3F364612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6260-B0EB-4E52-8C85-6F9BF335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3395A-EB99-4913-943B-61C5FEAB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0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37DDD-6B1D-4EE8-890E-F087FDA25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BB6DF-F25C-48D8-A9C5-9F61B50A7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46ACB-A690-4766-A05F-FA1519F2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C02A5-638A-4506-A679-1D9579E1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846CC-971E-465D-9EBD-1CFC1687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F61E-D566-4133-926B-4C4AABF3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4DF04-8FA3-4FED-82C4-19517D407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E947-0159-4495-A5FE-F8AC3D3B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BAA1-430F-47B9-B058-E2C651AA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F51A-6FF4-48C4-BF8F-45C6A9CA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2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1498-BF2D-454C-B780-254C0B90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AEC63-9314-4A4D-B1B4-05A6C74E1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CFAE6-D848-4CAF-B5AF-18D2E670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817B-7A62-4692-AAA7-A854B837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62EB3-AF8A-48FE-AEF3-1C2F8B55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90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A360-AF68-4B2E-A2CB-DF8FD8E8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1F98-DEF6-412D-B97C-07DE9D4C4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FED7C-8FB6-40EE-B9D1-C967462A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9BF59-29F0-43F7-A1E8-D7D1B5F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C5971-3C2E-4974-B9FF-88CF6281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1A0C8-2168-4A3C-A531-A7C43355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22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CA59-1D69-41AE-B02B-6F991872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92A8-B8DB-42A9-80A4-D9DC9170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FFB5F-6243-433E-8641-A226C84A6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A0F5-F2BE-4206-A32B-239B788EA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D815B-691A-4DD8-B936-0583FB3F3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085D8-1A29-4D6A-8F6C-8C83491D8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11744-F54F-424E-9375-3848AE37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80421-2031-4D48-81BC-F470366D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FC3F-DBE7-4688-9E47-CE35643C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601AC-42C7-4C28-8616-12AC22D7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F4B05-3C60-4D5C-8683-2CF7F42A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18A36-CC32-4A96-B5E5-73269950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1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D8029-AE5B-4625-9C53-71CCB0CA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41392-C58F-4F31-86F2-45EB41EB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3C2CE-D235-4BFB-9539-8631681C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01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8345-4F50-4C81-A9DC-DE69A9288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0F29-A8E2-44E0-AF3C-52369234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5158D-5EAC-4F92-8FAD-5E556899B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FE16A-E05D-4CC9-BFAF-42799CE6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22D97-D194-403F-9B0C-4F39E456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ED9C5-A481-4E63-AA21-340CE303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64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FE12-2E17-435A-9BAA-C3FC8625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999E6-1CFA-47FF-8583-FAFD6E94A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9A0F-6630-4DAB-B2F4-6BBF5E4C8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AF5F0-75D0-4ED5-9F08-3ECAC9A9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FB24-82EF-4C7B-8928-ECC45D52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96B84-3F43-49B6-9A74-ACFA56CE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37D68-1481-4969-BB6A-2F6D7F77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BA79-72E0-4A2F-854D-267DACD1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AC72-9FB3-4150-965F-45F8A9995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19125-5827-4006-B455-4E8C34BEC529}" type="datetimeFigureOut">
              <a:rPr lang="en-IN" smtClean="0"/>
              <a:t>06-03-2020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4113-FE22-4B51-BA64-223D46AF5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59E-40C8-4FE8-A4BD-7BAE81D3E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D329-2650-40AF-A59A-F1CBDF2104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4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500" r:id="rId3"/>
    <p:sldLayoutId id="2147484501" r:id="rId4"/>
    <p:sldLayoutId id="2147484502" r:id="rId5"/>
    <p:sldLayoutId id="2147484503" r:id="rId6"/>
    <p:sldLayoutId id="2147484504" r:id="rId7"/>
    <p:sldLayoutId id="2147484505" r:id="rId8"/>
    <p:sldLayoutId id="2147484506" r:id="rId9"/>
    <p:sldLayoutId id="2147484507" r:id="rId10"/>
    <p:sldLayoutId id="21474845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text-mining/" TargetMode="External"/><Relationship Id="rId2" Type="http://schemas.openxmlformats.org/officeDocument/2006/relationships/hyperlink" Target="https://www.linguamatics.com/what-text-mining-text-analytics-and-natural-language-process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kerneler/starter-text-mining-e-commerce-2f915655-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416D-3455-4797-B0F3-85B9B83C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2319" y="91281"/>
            <a:ext cx="12791438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Predictive Modelling on Clothing Reviews With Sentiment Analysis : Text Mining Approach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CEDC-6715-453A-8D18-0FA40E70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582160"/>
            <a:ext cx="4876799" cy="2275840"/>
          </a:xfrm>
        </p:spPr>
        <p:txBody>
          <a:bodyPr>
            <a:normAutofit/>
          </a:bodyPr>
          <a:lstStyle/>
          <a:p>
            <a:r>
              <a:rPr lang="en-IN" sz="2400" dirty="0"/>
              <a:t>Miss. Prashali Shinde.</a:t>
            </a:r>
          </a:p>
          <a:p>
            <a:r>
              <a:rPr lang="en-IN" sz="2400" dirty="0"/>
              <a:t>MBA-II (Business Analytics</a:t>
            </a:r>
            <a:r>
              <a:rPr lang="en-IN" sz="2400"/>
              <a:t>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370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11AA-094A-416C-8DA7-A1803CF6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60" y="0"/>
            <a:ext cx="10293983" cy="904240"/>
          </a:xfrm>
        </p:spPr>
        <p:txBody>
          <a:bodyPr>
            <a:normAutofit/>
          </a:bodyPr>
          <a:lstStyle/>
          <a:p>
            <a:r>
              <a:rPr lang="en-IN" sz="2800" b="1" dirty="0"/>
              <a:t>Analysis Of Multivariate Distributions and  Descriptive Statistic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5E138-1CA5-477C-9AD9-3B8CEF28B4D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2" y="995680"/>
            <a:ext cx="4959981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9E1640-6769-4F7F-B420-26D6F06950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995680"/>
            <a:ext cx="531368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B81F7F-B7D3-4CD5-B3D5-62853C168ABA}"/>
              </a:ext>
            </a:extLst>
          </p:cNvPr>
          <p:cNvSpPr txBox="1"/>
          <p:nvPr/>
        </p:nvSpPr>
        <p:spPr>
          <a:xfrm>
            <a:off x="782320" y="5039360"/>
            <a:ext cx="55168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/>
              <a:t>The above Heat map shows Dominance of </a:t>
            </a:r>
            <a:r>
              <a:rPr lang="en-IN" sz="2200" b="1" dirty="0"/>
              <a:t>General Tops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b="1" dirty="0"/>
              <a:t>General Dresses </a:t>
            </a:r>
            <a:r>
              <a:rPr lang="en-IN" sz="2200" dirty="0"/>
              <a:t>are also getting more reviews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429FA-FFDE-4419-9B69-B63C0AEF8DE9}"/>
              </a:ext>
            </a:extLst>
          </p:cNvPr>
          <p:cNvSpPr txBox="1"/>
          <p:nvPr/>
        </p:nvSpPr>
        <p:spPr>
          <a:xfrm>
            <a:off x="6827520" y="5039360"/>
            <a:ext cx="490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Correlation Matrix Suggest </a:t>
            </a:r>
            <a:r>
              <a:rPr lang="en-IN" sz="2400" b="1" dirty="0"/>
              <a:t>0.80</a:t>
            </a:r>
            <a:r>
              <a:rPr lang="en-IN" sz="2400" dirty="0"/>
              <a:t> strong correlation between Rating and </a:t>
            </a:r>
            <a:r>
              <a:rPr lang="en-IN" sz="2400" dirty="0" err="1"/>
              <a:t>Recommenadations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7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B3F1-915E-4580-B9DC-B2208F00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149" y="0"/>
            <a:ext cx="10018713" cy="1126066"/>
          </a:xfrm>
        </p:spPr>
        <p:txBody>
          <a:bodyPr/>
          <a:lstStyle/>
          <a:p>
            <a:pPr algn="ctr"/>
            <a:r>
              <a:rPr lang="en-IN" b="1" dirty="0"/>
              <a:t>Text Pre-processing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DEB3092-160A-4052-B8E8-B5A3804EB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496185"/>
              </p:ext>
            </p:extLst>
          </p:nvPr>
        </p:nvGraphicFramePr>
        <p:xfrm>
          <a:off x="1351280" y="1126066"/>
          <a:ext cx="9428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747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9781-C5CD-4E3C-971C-B87D9929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6841"/>
            <a:ext cx="10018713" cy="985521"/>
          </a:xfrm>
        </p:spPr>
        <p:txBody>
          <a:bodyPr/>
          <a:lstStyle/>
          <a:p>
            <a:pPr algn="ctr"/>
            <a:r>
              <a:rPr lang="en-IN" b="1" dirty="0"/>
              <a:t>Sentiment Analysis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064C3C-4A93-4E5C-9507-B765F0AB3E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8790092"/>
              </p:ext>
            </p:extLst>
          </p:nvPr>
        </p:nvGraphicFramePr>
        <p:xfrm>
          <a:off x="1218250" y="1102362"/>
          <a:ext cx="9489440" cy="575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04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2ADB-9526-4277-91D7-6B3145F6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231" y="-138430"/>
            <a:ext cx="10018713" cy="10922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Exploring the sentiments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62431B-2787-450E-B7A1-928C80354E7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2"/>
          <a:stretch/>
        </p:blipFill>
        <p:spPr bwMode="auto">
          <a:xfrm>
            <a:off x="4249421" y="1092198"/>
            <a:ext cx="3413760" cy="4008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6F8DC7-6392-429A-8FB4-E78B9CF7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092199"/>
            <a:ext cx="3990183" cy="4008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E4A496-0418-48A1-849B-C161D6B35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419" y="1092199"/>
            <a:ext cx="4343400" cy="40995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15FF6-E6D1-4C3B-8647-3C3DEDC61898}"/>
              </a:ext>
            </a:extLst>
          </p:cNvPr>
          <p:cNvSpPr txBox="1"/>
          <p:nvPr/>
        </p:nvSpPr>
        <p:spPr>
          <a:xfrm>
            <a:off x="127000" y="5486400"/>
            <a:ext cx="3500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total 22641 records 20000 are positive reviews , 1000 are neutral reviews and remain 1641 are Negative.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278DE-A27C-4F7C-8501-21462364F4EE}"/>
              </a:ext>
            </a:extLst>
          </p:cNvPr>
          <p:cNvSpPr txBox="1"/>
          <p:nvPr/>
        </p:nvSpPr>
        <p:spPr>
          <a:xfrm>
            <a:off x="4140122" y="5638799"/>
            <a:ext cx="3632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 sentiments are highly recommended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5D765-545C-4FC5-9E5D-B9900F6E27C7}"/>
              </a:ext>
            </a:extLst>
          </p:cNvPr>
          <p:cNvSpPr txBox="1"/>
          <p:nvPr/>
        </p:nvSpPr>
        <p:spPr>
          <a:xfrm>
            <a:off x="7772480" y="5486400"/>
            <a:ext cx="3632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 sentiments are highly rated also but negative sentiments have more rating as 3 not 1.</a:t>
            </a:r>
          </a:p>
        </p:txBody>
      </p:sp>
    </p:spTree>
    <p:extLst>
      <p:ext uri="{BB962C8B-B14F-4D97-AF65-F5344CB8AC3E}">
        <p14:creationId xmlns:p14="http://schemas.microsoft.com/office/powerpoint/2010/main" val="219118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0A31-F07C-44FD-82C2-00ABD3B7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784859"/>
          </a:xfrm>
        </p:spPr>
        <p:txBody>
          <a:bodyPr/>
          <a:lstStyle/>
          <a:p>
            <a:pPr algn="ctr"/>
            <a:r>
              <a:rPr lang="en-IN" b="1" dirty="0" err="1"/>
              <a:t>Wordcloud</a:t>
            </a:r>
            <a:r>
              <a:rPr lang="en-IN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B055-DA78-4CA3-ADFB-1B61D895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738" y="942340"/>
            <a:ext cx="10018713" cy="1323340"/>
          </a:xfrm>
        </p:spPr>
        <p:txBody>
          <a:bodyPr/>
          <a:lstStyle/>
          <a:p>
            <a:r>
              <a:rPr lang="en-IN" dirty="0" err="1"/>
              <a:t>Wordclouds</a:t>
            </a:r>
            <a:r>
              <a:rPr lang="en-IN" dirty="0"/>
              <a:t> are generated by using </a:t>
            </a:r>
            <a:r>
              <a:rPr lang="en-IN" dirty="0" err="1"/>
              <a:t>wordcloud</a:t>
            </a:r>
            <a:r>
              <a:rPr lang="en-IN" dirty="0"/>
              <a:t> package which gives frequency of occurrence of words and shows most dominant 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26B4D-252A-4694-8A9F-4FA330FC7C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35" y="2164080"/>
            <a:ext cx="5669280" cy="3921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DA147-5D66-4074-9EAE-C7803610827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044" y="2199640"/>
            <a:ext cx="5731510" cy="3921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23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6A2D-D098-42A2-8A28-5802C6EC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11" y="76201"/>
            <a:ext cx="10018713" cy="919480"/>
          </a:xfrm>
        </p:spPr>
        <p:txBody>
          <a:bodyPr/>
          <a:lstStyle/>
          <a:p>
            <a:pPr algn="ctr"/>
            <a:r>
              <a:rPr lang="en-IN" b="1" dirty="0"/>
              <a:t>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6B2D-3EC1-4200-95C0-3C83B2BA3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550" y="1115059"/>
            <a:ext cx="10018713" cy="125222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N-grams gives the light on:</a:t>
            </a:r>
          </a:p>
          <a:p>
            <a:r>
              <a:rPr lang="en-IN" dirty="0"/>
              <a:t>Recommended Items and Non Recommended Items: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DC910-D546-4E31-806E-99F231021C9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0" y="2077724"/>
            <a:ext cx="5739449" cy="457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B675C-EF5F-4BBB-88EB-2A4B3EEB2C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67" t="17927" r="21833" b="20147"/>
          <a:stretch/>
        </p:blipFill>
        <p:spPr>
          <a:xfrm>
            <a:off x="6228082" y="2077723"/>
            <a:ext cx="5963918" cy="457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37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911D-80CD-4BAF-84A7-9023B004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631" y="0"/>
            <a:ext cx="10018713" cy="848360"/>
          </a:xfrm>
        </p:spPr>
        <p:txBody>
          <a:bodyPr/>
          <a:lstStyle/>
          <a:p>
            <a:pPr algn="ctr"/>
            <a:r>
              <a:rPr lang="en-IN" b="1" dirty="0"/>
              <a:t>Predictive Modelling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E1B4-5642-40D7-94A2-2AF9F273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231" y="1573700"/>
            <a:ext cx="6226769" cy="481518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8800" dirty="0"/>
              <a:t>For predicting recommendations based on review.</a:t>
            </a:r>
          </a:p>
          <a:p>
            <a:pPr marL="0" lvl="0" indent="0">
              <a:buNone/>
            </a:pPr>
            <a:r>
              <a:rPr lang="en-IN" sz="8800" dirty="0"/>
              <a:t>   Independent Variable: Word choices in Reviews</a:t>
            </a:r>
          </a:p>
          <a:p>
            <a:pPr marL="0" lvl="0" indent="0">
              <a:buNone/>
            </a:pPr>
            <a:r>
              <a:rPr lang="en-IN" sz="8800" dirty="0"/>
              <a:t>   Dependent Variable: Whether or not review was      Recommended</a:t>
            </a:r>
          </a:p>
          <a:p>
            <a:r>
              <a:rPr lang="en-IN" sz="8800" dirty="0"/>
              <a:t>Naïve Bays Classifier is used to train the model.</a:t>
            </a:r>
          </a:p>
          <a:p>
            <a:r>
              <a:rPr lang="en-IN" sz="8800" dirty="0"/>
              <a:t>But the accuracy score for this is 82% which is low </a:t>
            </a:r>
          </a:p>
          <a:p>
            <a:r>
              <a:rPr lang="en-IN" sz="8800" dirty="0"/>
              <a:t>1</a:t>
            </a:r>
            <a:r>
              <a:rPr lang="en-IN" sz="8800" baseline="30000" dirty="0"/>
              <a:t>st</a:t>
            </a:r>
            <a:r>
              <a:rPr lang="en-IN" sz="8800" dirty="0"/>
              <a:t> Column -word 2</a:t>
            </a:r>
            <a:r>
              <a:rPr lang="en-IN" sz="8800" baseline="30000" dirty="0"/>
              <a:t>nd</a:t>
            </a:r>
            <a:r>
              <a:rPr lang="en-IN" sz="8800" dirty="0"/>
              <a:t> displays – Recommendation (1:0)</a:t>
            </a:r>
          </a:p>
          <a:p>
            <a:pPr marL="0" indent="0">
              <a:buNone/>
            </a:pPr>
            <a:r>
              <a:rPr lang="en-IN" sz="8800" dirty="0"/>
              <a:t>     Not Recommended(0:1) </a:t>
            </a:r>
          </a:p>
          <a:p>
            <a:r>
              <a:rPr lang="en-IN" sz="8800" dirty="0"/>
              <a:t>Word Cheap – who's presence is 12.3 times more likely to be negative than positive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lv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C3AB39-E6F0-43E5-9173-61711F42BF85}"/>
                  </a:ext>
                </a:extLst>
              </p14:cNvPr>
              <p14:cNvContentPartPr/>
              <p14:nvPr/>
            </p14:nvContentPartPr>
            <p14:xfrm>
              <a:off x="9031920" y="15946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C3AB39-E6F0-43E5-9173-61711F42B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3280" y="15856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2998AE-C63B-4B2E-BD03-35F228728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7" y="1573700"/>
            <a:ext cx="5557521" cy="36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6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509D5B-020B-4712-8D02-F76785C7C553}"/>
              </a:ext>
            </a:extLst>
          </p:cNvPr>
          <p:cNvSpPr txBox="1"/>
          <p:nvPr/>
        </p:nvSpPr>
        <p:spPr>
          <a:xfrm>
            <a:off x="7819390" y="200023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5D30-BE39-4C54-A815-C3D98287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934720"/>
            <a:ext cx="4674077" cy="365633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Logistic Regression Gives Score of 91% which is good model for prediction.</a:t>
            </a:r>
          </a:p>
          <a:p>
            <a:r>
              <a:rPr lang="en-IN" dirty="0"/>
              <a:t>The Confusion matrix shows that for non recommendations </a:t>
            </a:r>
            <a:r>
              <a:rPr lang="en-IN" b="1" dirty="0"/>
              <a:t>0.78 predictions are true and 0.22 are wrong</a:t>
            </a:r>
          </a:p>
          <a:p>
            <a:r>
              <a:rPr lang="en-IN" dirty="0"/>
              <a:t>For recommendations </a:t>
            </a:r>
            <a:r>
              <a:rPr lang="en-IN" b="1" dirty="0"/>
              <a:t>0.91 predictions are correct and 0.09 are false.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B34347-9CCD-46D6-84FD-EDC4FD6D8B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64"/>
          <a:stretch/>
        </p:blipFill>
        <p:spPr>
          <a:xfrm>
            <a:off x="1485582" y="4778060"/>
            <a:ext cx="4203700" cy="1095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9CE6A8-BA43-4D69-ABCF-67C743C1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324" y="934720"/>
            <a:ext cx="5530531" cy="43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1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C520-B5E3-4E31-BFF7-016954D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1" y="1"/>
            <a:ext cx="10527664" cy="1361440"/>
          </a:xfrm>
        </p:spPr>
        <p:txBody>
          <a:bodyPr/>
          <a:lstStyle/>
          <a:p>
            <a:r>
              <a:rPr lang="en-IN" b="1" dirty="0"/>
              <a:t>INTERPRETATION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6CDD-F3CA-414A-B92C-62506D65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361441"/>
            <a:ext cx="10018713" cy="49275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From overall study we can interpret that reviews are highly affecting the recommendations and ratings for </a:t>
            </a:r>
            <a:r>
              <a:rPr lang="en-IN" dirty="0" err="1"/>
              <a:t>clothID</a:t>
            </a:r>
            <a:r>
              <a:rPr lang="en-IN" dirty="0"/>
              <a:t>.  </a:t>
            </a:r>
          </a:p>
          <a:p>
            <a:r>
              <a:rPr lang="en-IN" dirty="0"/>
              <a:t>As from previous statistic we saw that there are more recommendations for tops and dresses so that we can focus more on this to acquire more profit</a:t>
            </a:r>
          </a:p>
          <a:p>
            <a:r>
              <a:rPr lang="en-IN" dirty="0"/>
              <a:t>From sentiment </a:t>
            </a:r>
            <a:r>
              <a:rPr lang="en-IN"/>
              <a:t>analysis we </a:t>
            </a:r>
            <a:r>
              <a:rPr lang="en-IN" dirty="0"/>
              <a:t>conclude that who's reviews are positive that cloth product is highly rated. Most Positive reviews can achieve by using result of </a:t>
            </a:r>
            <a:r>
              <a:rPr lang="en-IN" dirty="0" err="1"/>
              <a:t>wordcloud</a:t>
            </a:r>
            <a:r>
              <a:rPr lang="en-IN" dirty="0"/>
              <a:t> and N-grams. </a:t>
            </a:r>
          </a:p>
          <a:p>
            <a:r>
              <a:rPr lang="en-IN" dirty="0"/>
              <a:t>For further study Recurrent Neural Network Algorithm can be used for prediction of sentiments from review.</a:t>
            </a:r>
          </a:p>
          <a:p>
            <a:r>
              <a:rPr lang="en-IN" dirty="0"/>
              <a:t>Also the Age variable can be analysed against sentiments and reviews so that demographic analysis we can get.</a:t>
            </a:r>
          </a:p>
        </p:txBody>
      </p:sp>
    </p:spTree>
    <p:extLst>
      <p:ext uri="{BB962C8B-B14F-4D97-AF65-F5344CB8AC3E}">
        <p14:creationId xmlns:p14="http://schemas.microsoft.com/office/powerpoint/2010/main" val="3908863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4F1D-F5A3-483A-A9D0-16A9FCA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REFERANCES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CA7B-C9BB-4E84-9653-B1E269CAA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on E-Commerce Reviews, with Sentiment Classification using Bidirectional Recurrent Neural Network , by </a:t>
            </a:r>
            <a:r>
              <a:rPr lang="en-IN" dirty="0" err="1"/>
              <a:t>Abien</a:t>
            </a:r>
            <a:r>
              <a:rPr lang="en-IN" dirty="0"/>
              <a:t> Fred M. </a:t>
            </a:r>
            <a:r>
              <a:rPr lang="en-IN" dirty="0" err="1"/>
              <a:t>Agarap</a:t>
            </a:r>
            <a:endParaRPr lang="en-IN" dirty="0"/>
          </a:p>
          <a:p>
            <a:r>
              <a:rPr lang="en-IN" dirty="0">
                <a:hlinkClick r:id="rId2"/>
              </a:rPr>
              <a:t>https://www.linguamatics.com/what-text-mining-text-analytics-and-natural-language-processing</a:t>
            </a:r>
            <a:endParaRPr lang="en-IN" dirty="0"/>
          </a:p>
          <a:p>
            <a:r>
              <a:rPr lang="en-IN" dirty="0">
                <a:hlinkClick r:id="rId3"/>
              </a:rPr>
              <a:t>https://data-flair.training/blogs/text-mining/</a:t>
            </a:r>
            <a:r>
              <a:rPr lang="en-IN" dirty="0"/>
              <a:t> </a:t>
            </a:r>
          </a:p>
          <a:p>
            <a:r>
              <a:rPr lang="en-IN" dirty="0">
                <a:hlinkClick r:id="rId4"/>
              </a:rPr>
              <a:t>https://www.kaggle.com/kerneler/starter-text-mining-e-commerce-2f915655-7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22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C8C4-39C8-4CBC-9327-A53E027A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91" y="1"/>
            <a:ext cx="10018713" cy="1436688"/>
          </a:xfrm>
        </p:spPr>
        <p:txBody>
          <a:bodyPr/>
          <a:lstStyle/>
          <a:p>
            <a:pPr algn="ctr"/>
            <a:r>
              <a:rPr lang="en-IN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5BAB-8620-4D06-B03D-44CA08401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163" y="1436689"/>
            <a:ext cx="8946541" cy="509619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Text Mining :  (Text Data Mining)</a:t>
            </a:r>
          </a:p>
          <a:p>
            <a:pPr marL="0" indent="0" algn="just">
              <a:buNone/>
            </a:pPr>
            <a:r>
              <a:rPr lang="en-IN" dirty="0"/>
              <a:t>   </a:t>
            </a:r>
            <a:r>
              <a:rPr lang="en-US" dirty="0"/>
              <a:t>Process  analyzing large amounts of unstructured text data which will identify patterns, keywords and other attributes in the data. </a:t>
            </a:r>
            <a:endParaRPr lang="en-IN" dirty="0"/>
          </a:p>
          <a:p>
            <a:endParaRPr lang="en-IN" dirty="0"/>
          </a:p>
          <a:p>
            <a:r>
              <a:rPr lang="en-IN" dirty="0"/>
              <a:t>Sentiment Analysis :</a:t>
            </a:r>
          </a:p>
          <a:p>
            <a:pPr marL="0" indent="0" algn="just">
              <a:buNone/>
            </a:pPr>
            <a:r>
              <a:rPr lang="en-US" dirty="0"/>
              <a:t>   Categorizing opinions in order to determine whether the writer's attitude towards a particular topic, product is positive, negative, or neutral.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Text Mining and Sentiment Analysis both are part of Natural Language Processing(NLP)</a:t>
            </a:r>
          </a:p>
        </p:txBody>
      </p:sp>
    </p:spTree>
    <p:extLst>
      <p:ext uri="{BB962C8B-B14F-4D97-AF65-F5344CB8AC3E}">
        <p14:creationId xmlns:p14="http://schemas.microsoft.com/office/powerpoint/2010/main" val="1927395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317A1D-22A8-4340-9123-584BFF42D1F4}"/>
              </a:ext>
            </a:extLst>
          </p:cNvPr>
          <p:cNvSpPr txBox="1"/>
          <p:nvPr/>
        </p:nvSpPr>
        <p:spPr>
          <a:xfrm>
            <a:off x="3434080" y="2336800"/>
            <a:ext cx="7477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7785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CBA7-30C4-4EBE-A004-5255637E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1" y="0"/>
            <a:ext cx="10018713" cy="1752599"/>
          </a:xfrm>
        </p:spPr>
        <p:txBody>
          <a:bodyPr/>
          <a:lstStyle/>
          <a:p>
            <a:pPr algn="ctr"/>
            <a:r>
              <a:rPr lang="en-IN" b="1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1BC2-54BE-4FC1-BD8A-52D95301C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630" y="1259840"/>
            <a:ext cx="10018713" cy="50088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 </a:t>
            </a:r>
          </a:p>
          <a:p>
            <a:r>
              <a:rPr lang="en-IN" dirty="0"/>
              <a:t>The Data is collected from Spice Clothing Store , </a:t>
            </a:r>
            <a:r>
              <a:rPr lang="en-IN" dirty="0" err="1"/>
              <a:t>Rajarampuri</a:t>
            </a:r>
            <a:r>
              <a:rPr lang="en-IN" dirty="0"/>
              <a:t> , which include clothing review of the women's visited the store with other relevant information variable.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The data has a collection of 22641 Rows and 10 column variables. Each row includes a written comment as well as additional customer information. </a:t>
            </a:r>
          </a:p>
          <a:p>
            <a:endParaRPr lang="en-IN" dirty="0"/>
          </a:p>
          <a:p>
            <a:r>
              <a:rPr lang="en-IN" dirty="0"/>
              <a:t>Variables in the Dataset are: </a:t>
            </a:r>
          </a:p>
          <a:p>
            <a:pPr marL="0" indent="0">
              <a:buNone/>
            </a:pPr>
            <a:r>
              <a:rPr lang="en-IN" dirty="0"/>
              <a:t> Clothing ID                                           Review Text              Rating </a:t>
            </a:r>
          </a:p>
          <a:p>
            <a:pPr marL="0" indent="0">
              <a:buNone/>
            </a:pPr>
            <a:r>
              <a:rPr lang="en-IN" dirty="0"/>
              <a:t>Age                                                           Title                         Recommended IND</a:t>
            </a:r>
          </a:p>
          <a:p>
            <a:pPr marL="0" indent="0">
              <a:buNone/>
            </a:pPr>
            <a:r>
              <a:rPr lang="en-IN" dirty="0"/>
              <a:t>Positive Feedback Count                 Division Name</a:t>
            </a:r>
          </a:p>
          <a:p>
            <a:pPr marL="0" indent="0">
              <a:buNone/>
            </a:pPr>
            <a:r>
              <a:rPr lang="en-IN" dirty="0"/>
              <a:t>Department Name                             Class Name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11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C4BF-23D2-48F0-B9C0-26F6D526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0248-716D-4BE1-BE86-F8D54474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62199"/>
            <a:ext cx="10018713" cy="3124201"/>
          </a:xfrm>
        </p:spPr>
        <p:txBody>
          <a:bodyPr/>
          <a:lstStyle/>
          <a:p>
            <a:r>
              <a:rPr lang="en-IN" dirty="0"/>
              <a:t>Explore trends in the customer reviews from Spice’s  women’s clothing data and extract actionable plans to improve their performance and take suitable actions on it.</a:t>
            </a:r>
          </a:p>
        </p:txBody>
      </p:sp>
    </p:spTree>
    <p:extLst>
      <p:ext uri="{BB962C8B-B14F-4D97-AF65-F5344CB8AC3E}">
        <p14:creationId xmlns:p14="http://schemas.microsoft.com/office/powerpoint/2010/main" val="345543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CCFA-C633-413A-8127-F566BF43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D785-68FE-4FA0-9E36-10714C37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90" y="2128519"/>
            <a:ext cx="10018713" cy="3764281"/>
          </a:xfrm>
        </p:spPr>
        <p:txBody>
          <a:bodyPr/>
          <a:lstStyle/>
          <a:p>
            <a:r>
              <a:rPr lang="en-US" dirty="0"/>
              <a:t>To understand customer appreciation and dislike about their purchases.</a:t>
            </a:r>
          </a:p>
          <a:p>
            <a:r>
              <a:rPr lang="en-US" dirty="0"/>
              <a:t>To know about most dominant sentiment from the feedback.</a:t>
            </a:r>
          </a:p>
          <a:p>
            <a:r>
              <a:rPr lang="en-US" dirty="0"/>
              <a:t>Use Naïve Bays classifier and Logistic Regression  predictive model to predict recommendations from reviews.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1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E86F-A561-4EB9-822F-4A3B77B4E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351280"/>
          </a:xfrm>
        </p:spPr>
        <p:txBody>
          <a:bodyPr/>
          <a:lstStyle/>
          <a:p>
            <a:pPr algn="ctr"/>
            <a:r>
              <a:rPr lang="en-IN" b="1" dirty="0"/>
              <a:t>RESEARCH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F3BF-9BFB-4FAF-BBAC-BDE68818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1" y="1239521"/>
            <a:ext cx="10161902" cy="4765040"/>
          </a:xfrm>
        </p:spPr>
        <p:txBody>
          <a:bodyPr>
            <a:normAutofit fontScale="92500"/>
          </a:bodyPr>
          <a:lstStyle/>
          <a:p>
            <a:r>
              <a:rPr lang="en-IN" dirty="0"/>
              <a:t>Analytical Platform:</a:t>
            </a:r>
          </a:p>
          <a:p>
            <a:pPr marL="0" indent="0">
              <a:buNone/>
            </a:pPr>
            <a:r>
              <a:rPr lang="en-IN" dirty="0"/>
              <a:t>Python Programming Language  </a:t>
            </a:r>
          </a:p>
          <a:p>
            <a:endParaRPr lang="en-IN" dirty="0"/>
          </a:p>
          <a:p>
            <a:r>
              <a:rPr lang="en-IN" dirty="0"/>
              <a:t>Analytical Method :</a:t>
            </a:r>
          </a:p>
          <a:p>
            <a:pPr marL="0" indent="0">
              <a:buNone/>
            </a:pPr>
            <a:r>
              <a:rPr lang="en-IN" dirty="0"/>
              <a:t>Natural Language Processing Technique (Text Mining , Sentiment Analysis ) , Machine Learning Approach  </a:t>
            </a:r>
          </a:p>
          <a:p>
            <a:r>
              <a:rPr lang="en-IN" dirty="0"/>
              <a:t>Tokenization: Process of splitting text into Tokens</a:t>
            </a:r>
          </a:p>
          <a:p>
            <a:pPr marL="0" indent="0">
              <a:buNone/>
            </a:pPr>
            <a:r>
              <a:rPr lang="en-IN" dirty="0"/>
              <a:t>                              Tokens can be paragraph, sentences or single word</a:t>
            </a:r>
          </a:p>
          <a:p>
            <a:r>
              <a:rPr lang="en-IN" dirty="0"/>
              <a:t>Stemming and Lemmatization: Also Called Word Normalization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Convert the word into its root form </a:t>
            </a:r>
          </a:p>
        </p:txBody>
      </p:sp>
    </p:spTree>
    <p:extLst>
      <p:ext uri="{BB962C8B-B14F-4D97-AF65-F5344CB8AC3E}">
        <p14:creationId xmlns:p14="http://schemas.microsoft.com/office/powerpoint/2010/main" val="37943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8424-DB8C-45D8-BA82-2819FEF3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831" y="111760"/>
            <a:ext cx="10018713" cy="8280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Packages Used from Python For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3480-7BA3-4482-8173-F3B698A4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150" y="1249680"/>
            <a:ext cx="10018713" cy="549656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General Packages :</a:t>
            </a:r>
          </a:p>
          <a:p>
            <a:pPr marL="0" indent="0">
              <a:buNone/>
            </a:pPr>
            <a:r>
              <a:rPr lang="en-IN" dirty="0"/>
              <a:t>    Scientific computation </a:t>
            </a:r>
            <a:r>
              <a:rPr lang="en-IN" b="1" dirty="0"/>
              <a:t>(</a:t>
            </a:r>
            <a:r>
              <a:rPr lang="en-IN" b="1" dirty="0" err="1"/>
              <a:t>numpy</a:t>
            </a:r>
            <a:r>
              <a:rPr lang="en-IN" b="1" dirty="0"/>
              <a:t>), </a:t>
            </a:r>
            <a:r>
              <a:rPr lang="en-IN" dirty="0" err="1"/>
              <a:t>dataframes</a:t>
            </a:r>
            <a:r>
              <a:rPr lang="en-IN" dirty="0"/>
              <a:t> </a:t>
            </a:r>
            <a:r>
              <a:rPr lang="en-IN" b="1" dirty="0"/>
              <a:t>(pandas</a:t>
            </a:r>
            <a:r>
              <a:rPr lang="en-IN" dirty="0"/>
              <a:t>), Natural Language Processing </a:t>
            </a:r>
            <a:r>
              <a:rPr lang="en-IN" b="1" dirty="0"/>
              <a:t>(NLTK)</a:t>
            </a:r>
            <a:r>
              <a:rPr lang="en-IN" dirty="0"/>
              <a:t>. </a:t>
            </a:r>
          </a:p>
          <a:p>
            <a:r>
              <a:rPr lang="en-IN" dirty="0"/>
              <a:t>Visualization Packages :</a:t>
            </a:r>
          </a:p>
          <a:p>
            <a:pPr marL="0" indent="0">
              <a:buNone/>
            </a:pPr>
            <a:r>
              <a:rPr lang="en-IN" dirty="0"/>
              <a:t>    Creation of simple graphics (</a:t>
            </a:r>
            <a:r>
              <a:rPr lang="en-IN" b="1" dirty="0"/>
              <a:t>matplotlib, seaborn</a:t>
            </a:r>
            <a:r>
              <a:rPr lang="en-IN" dirty="0"/>
              <a:t>), text frequency visualization(</a:t>
            </a:r>
            <a:r>
              <a:rPr lang="en-IN" b="1" dirty="0" err="1"/>
              <a:t>wordcloud</a:t>
            </a:r>
            <a:r>
              <a:rPr lang="en-IN" dirty="0"/>
              <a:t>).</a:t>
            </a:r>
          </a:p>
          <a:p>
            <a:r>
              <a:rPr lang="en-IN" dirty="0"/>
              <a:t>Pre-Processing section </a:t>
            </a:r>
          </a:p>
          <a:p>
            <a:pPr marL="0" indent="0">
              <a:buNone/>
            </a:pPr>
            <a:r>
              <a:rPr lang="en-IN" dirty="0"/>
              <a:t>      Extracts modules from the NLTK package such as </a:t>
            </a:r>
            <a:r>
              <a:rPr lang="en-IN" b="1" dirty="0"/>
              <a:t>tokenizers and stemmers </a:t>
            </a:r>
            <a:r>
              <a:rPr lang="en-IN" dirty="0"/>
              <a:t>to enable the preparation of text data for mathematical analysis.</a:t>
            </a:r>
          </a:p>
          <a:p>
            <a:r>
              <a:rPr lang="en-IN" dirty="0" err="1"/>
              <a:t>Modeling</a:t>
            </a:r>
            <a:r>
              <a:rPr lang="en-IN" dirty="0"/>
              <a:t> section</a:t>
            </a:r>
          </a:p>
          <a:p>
            <a:pPr marL="0" indent="0">
              <a:buNone/>
            </a:pPr>
            <a:r>
              <a:rPr lang="en-IN" dirty="0"/>
              <a:t>      NLTK’s sentiment analysis module, which can determine the mood of text, NLTK’s </a:t>
            </a:r>
            <a:r>
              <a:rPr lang="en-IN" b="1" dirty="0"/>
              <a:t>N-grams, and </a:t>
            </a:r>
            <a:r>
              <a:rPr lang="en-IN" b="1" dirty="0" err="1"/>
              <a:t>gensim.models’s</a:t>
            </a:r>
            <a:r>
              <a:rPr lang="en-IN" b="1" dirty="0"/>
              <a:t> </a:t>
            </a:r>
            <a:r>
              <a:rPr lang="en-IN" dirty="0"/>
              <a:t>for frequency of N-grams. </a:t>
            </a:r>
            <a:r>
              <a:rPr lang="en-IN" b="1" dirty="0"/>
              <a:t>Sentiment Intensity </a:t>
            </a:r>
            <a:r>
              <a:rPr lang="en-IN" b="1" dirty="0" err="1"/>
              <a:t>analyzer</a:t>
            </a:r>
            <a:r>
              <a:rPr lang="en-IN" dirty="0"/>
              <a:t> for sentiment analysis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26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B933-B1EF-45B0-9EF6-3BD058C4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32982"/>
            <a:ext cx="10475437" cy="5329338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DATA ANALYSIS AND INTERPRETATION </a:t>
            </a:r>
          </a:p>
        </p:txBody>
      </p:sp>
    </p:spTree>
    <p:extLst>
      <p:ext uri="{BB962C8B-B14F-4D97-AF65-F5344CB8AC3E}">
        <p14:creationId xmlns:p14="http://schemas.microsoft.com/office/powerpoint/2010/main" val="363152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F2AB-FE4F-42E9-84B6-9109834C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391" y="190501"/>
            <a:ext cx="10018713" cy="795020"/>
          </a:xfrm>
        </p:spPr>
        <p:txBody>
          <a:bodyPr/>
          <a:lstStyle/>
          <a:p>
            <a:pPr algn="ctr"/>
            <a:r>
              <a:rPr lang="en-IN" b="1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50D0-2680-4FDB-AA04-5FBA06D3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89" y="763589"/>
            <a:ext cx="10018713" cy="795021"/>
          </a:xfrm>
        </p:spPr>
        <p:txBody>
          <a:bodyPr/>
          <a:lstStyle/>
          <a:p>
            <a:r>
              <a:rPr lang="en-IN" dirty="0"/>
              <a:t>Analysis Of Univariate Distributions: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CA41EE-CFAC-466E-962D-753662F87D1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78"/>
          <a:stretch/>
        </p:blipFill>
        <p:spPr bwMode="auto">
          <a:xfrm>
            <a:off x="283210" y="1360488"/>
            <a:ext cx="5030470" cy="225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24436-0F2E-48AF-BDF7-9D4E4A5B844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494790"/>
            <a:ext cx="4043679" cy="225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2BCDC-930C-42ED-A234-E93E776D376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" y="3835767"/>
            <a:ext cx="5030471" cy="31102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A4D10-F34A-424E-9585-1B0EBAB1A1DE}"/>
              </a:ext>
            </a:extLst>
          </p:cNvPr>
          <p:cNvSpPr txBox="1"/>
          <p:nvPr/>
        </p:nvSpPr>
        <p:spPr>
          <a:xfrm>
            <a:off x="6878320" y="4236720"/>
            <a:ext cx="4043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Age group 35-44 mostly reviewed the product.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Tops are dominantly get reviewed.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Clothing id ‘s 1072, 1008 , 1104 general division of cloth is most reviewed.</a:t>
            </a:r>
          </a:p>
        </p:txBody>
      </p:sp>
    </p:spTree>
    <p:extLst>
      <p:ext uri="{BB962C8B-B14F-4D97-AF65-F5344CB8AC3E}">
        <p14:creationId xmlns:p14="http://schemas.microsoft.com/office/powerpoint/2010/main" val="322674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1024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     Predictive Modelling on Clothing Reviews With Sentiment Analysis : Text Mining Approach</vt:lpstr>
      <vt:lpstr>INTRODUCTION </vt:lpstr>
      <vt:lpstr>ABOUT DATA</vt:lpstr>
      <vt:lpstr>PROBLEM STATEMENT</vt:lpstr>
      <vt:lpstr>OBJECTIVE OF THE STUDY</vt:lpstr>
      <vt:lpstr>RESEARCH METHODOLOGY </vt:lpstr>
      <vt:lpstr>Packages Used from Python For Programming </vt:lpstr>
      <vt:lpstr>DATA ANALYSIS AND INTERPRETATION </vt:lpstr>
      <vt:lpstr>Statistical Analysis</vt:lpstr>
      <vt:lpstr>PowerPoint Presentation</vt:lpstr>
      <vt:lpstr>Text Pre-processing </vt:lpstr>
      <vt:lpstr>Sentiment Analysis </vt:lpstr>
      <vt:lpstr>Exploring the sentiments</vt:lpstr>
      <vt:lpstr>Wordcloud </vt:lpstr>
      <vt:lpstr>N-Grams</vt:lpstr>
      <vt:lpstr>Predictive Modelling </vt:lpstr>
      <vt:lpstr>PowerPoint Presentation</vt:lpstr>
      <vt:lpstr>INTERPRETATION AND RECOMMENDATIONS </vt:lpstr>
      <vt:lpstr>REFERANCES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Prashali Shinde</dc:creator>
  <cp:lastModifiedBy>Prashali Shinde</cp:lastModifiedBy>
  <cp:revision>124</cp:revision>
  <dcterms:created xsi:type="dcterms:W3CDTF">2019-10-04T13:48:10Z</dcterms:created>
  <dcterms:modified xsi:type="dcterms:W3CDTF">2020-03-06T17:53:12Z</dcterms:modified>
</cp:coreProperties>
</file>