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6" r:id="rId28"/>
    <p:sldId id="287" r:id="rId29"/>
    <p:sldId id="288" r:id="rId30"/>
    <p:sldId id="283" r:id="rId31"/>
    <p:sldId id="284"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04" autoAdjust="0"/>
    <p:restoredTop sz="94660"/>
  </p:normalViewPr>
  <p:slideViewPr>
    <p:cSldViewPr snapToGrid="0">
      <p:cViewPr>
        <p:scale>
          <a:sx n="80" d="100"/>
          <a:sy n="80" d="100"/>
        </p:scale>
        <p:origin x="464"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F90CD2-A8EF-40FB-9269-285A2ED33863}" type="datetimeFigureOut">
              <a:rPr lang="en-US" smtClean="0"/>
              <a:t>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623EA-B488-4E3D-9B0E-6DA317483C47}" type="slidenum">
              <a:rPr lang="en-US" smtClean="0"/>
              <a:t>‹#›</a:t>
            </a:fld>
            <a:endParaRPr lang="en-US"/>
          </a:p>
        </p:txBody>
      </p:sp>
    </p:spTree>
    <p:extLst>
      <p:ext uri="{BB962C8B-B14F-4D97-AF65-F5344CB8AC3E}">
        <p14:creationId xmlns:p14="http://schemas.microsoft.com/office/powerpoint/2010/main" val="3467871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bd110198f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bd110198f_0_2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6bd110198f_0_21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6bd110198f_1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6bd110198f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bd110198f_1_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g6bd110198f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bd110198f_1_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6bd110198f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6bd110198f_1_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6bd110198f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6bd110198f_1_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6bd110198f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6bd110198f_3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g6bd110198f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6bd110198f_3_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6bd110198f_3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6bd110198f_3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6bd110198f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6bd110198f_3_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g6bd110198f_3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d110198f_3_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g6bd110198f_3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6bd110198f_3_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6bd110198f_3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6bd110198f_3_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6bd110198f_3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6bd110198f_3_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6bd110198f_3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6bd110198f_3_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g6bd110198f_3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6bd110198f_3_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g6bd110198f_3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6bd110198f_3_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g6bd110198f_3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6bd110198f_3_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g6bd110198f_3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69671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6bd110198f_3_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g6bd110198f_3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7804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6bd110198f_3_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g6bd110198f_3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01672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6bd110198f_3_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g6bd110198f_3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bd110198f_0_2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6bd110198f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6bd110198f_3_1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6bd110198f_3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d110198f_3_1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g6bd110198f_3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bd110198f_0_2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g6bd110198f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bd110198f_0_2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6bd110198f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6bd110198f_0_2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6bd110198f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6bd110198f_0_2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g6bd110198f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bd110198f_0_2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6bd110198f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bd110198f_1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g6bd110198f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F26C4-2CD4-4234-B8D3-FB52A8092A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667AB7-D6F8-4685-9763-DEE19FDAAF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ED7D46-6170-4FBF-BDA8-D5B1F3DAAFCC}"/>
              </a:ext>
            </a:extLst>
          </p:cNvPr>
          <p:cNvSpPr>
            <a:spLocks noGrp="1"/>
          </p:cNvSpPr>
          <p:nvPr>
            <p:ph type="dt" sz="half" idx="10"/>
          </p:nvPr>
        </p:nvSpPr>
        <p:spPr/>
        <p:txBody>
          <a:bodyPr/>
          <a:lstStyle/>
          <a:p>
            <a:fld id="{CF173331-CA60-413A-AD0A-01B6961A9C78}" type="datetimeFigureOut">
              <a:rPr lang="en-US" smtClean="0"/>
              <a:t>4/20/20</a:t>
            </a:fld>
            <a:endParaRPr lang="en-US"/>
          </a:p>
        </p:txBody>
      </p:sp>
      <p:sp>
        <p:nvSpPr>
          <p:cNvPr id="5" name="Footer Placeholder 4">
            <a:extLst>
              <a:ext uri="{FF2B5EF4-FFF2-40B4-BE49-F238E27FC236}">
                <a16:creationId xmlns:a16="http://schemas.microsoft.com/office/drawing/2014/main" id="{6CC95F54-9A0F-4AAF-B5BC-A276F81E98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863BF6-2AD6-450B-98D2-3D323B7437E2}"/>
              </a:ext>
            </a:extLst>
          </p:cNvPr>
          <p:cNvSpPr>
            <a:spLocks noGrp="1"/>
          </p:cNvSpPr>
          <p:nvPr>
            <p:ph type="sldNum" sz="quarter" idx="12"/>
          </p:nvPr>
        </p:nvSpPr>
        <p:spPr/>
        <p:txBody>
          <a:bodyPr/>
          <a:lstStyle/>
          <a:p>
            <a:fld id="{5F217D0A-8A70-4C0F-8181-11D7ED5EFFFE}" type="slidenum">
              <a:rPr lang="en-US" smtClean="0"/>
              <a:t>‹#›</a:t>
            </a:fld>
            <a:endParaRPr lang="en-US"/>
          </a:p>
        </p:txBody>
      </p:sp>
    </p:spTree>
    <p:extLst>
      <p:ext uri="{BB962C8B-B14F-4D97-AF65-F5344CB8AC3E}">
        <p14:creationId xmlns:p14="http://schemas.microsoft.com/office/powerpoint/2010/main" val="3737173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41ED-EB76-48EA-B950-A9BB484D09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452E90-237D-4CE6-B9AA-60AA071A91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4831C-C4C2-47C0-BB2A-BC597ACB9F42}"/>
              </a:ext>
            </a:extLst>
          </p:cNvPr>
          <p:cNvSpPr>
            <a:spLocks noGrp="1"/>
          </p:cNvSpPr>
          <p:nvPr>
            <p:ph type="dt" sz="half" idx="10"/>
          </p:nvPr>
        </p:nvSpPr>
        <p:spPr/>
        <p:txBody>
          <a:bodyPr/>
          <a:lstStyle/>
          <a:p>
            <a:fld id="{CF173331-CA60-413A-AD0A-01B6961A9C78}" type="datetimeFigureOut">
              <a:rPr lang="en-US" smtClean="0"/>
              <a:t>4/20/20</a:t>
            </a:fld>
            <a:endParaRPr lang="en-US"/>
          </a:p>
        </p:txBody>
      </p:sp>
      <p:sp>
        <p:nvSpPr>
          <p:cNvPr id="5" name="Footer Placeholder 4">
            <a:extLst>
              <a:ext uri="{FF2B5EF4-FFF2-40B4-BE49-F238E27FC236}">
                <a16:creationId xmlns:a16="http://schemas.microsoft.com/office/drawing/2014/main" id="{745CECB3-13DF-477B-879B-EC631CBA2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26E43-E954-4152-9879-4F2590632A7A}"/>
              </a:ext>
            </a:extLst>
          </p:cNvPr>
          <p:cNvSpPr>
            <a:spLocks noGrp="1"/>
          </p:cNvSpPr>
          <p:nvPr>
            <p:ph type="sldNum" sz="quarter" idx="12"/>
          </p:nvPr>
        </p:nvSpPr>
        <p:spPr/>
        <p:txBody>
          <a:bodyPr/>
          <a:lstStyle/>
          <a:p>
            <a:fld id="{5F217D0A-8A70-4C0F-8181-11D7ED5EFFFE}" type="slidenum">
              <a:rPr lang="en-US" smtClean="0"/>
              <a:t>‹#›</a:t>
            </a:fld>
            <a:endParaRPr lang="en-US"/>
          </a:p>
        </p:txBody>
      </p:sp>
    </p:spTree>
    <p:extLst>
      <p:ext uri="{BB962C8B-B14F-4D97-AF65-F5344CB8AC3E}">
        <p14:creationId xmlns:p14="http://schemas.microsoft.com/office/powerpoint/2010/main" val="70886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76D01D-D888-4555-BFD7-5393F66123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6F7C21-5250-4E2B-8236-C207EE64B4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063E85-74D2-4EAD-8BA6-E01F53930131}"/>
              </a:ext>
            </a:extLst>
          </p:cNvPr>
          <p:cNvSpPr>
            <a:spLocks noGrp="1"/>
          </p:cNvSpPr>
          <p:nvPr>
            <p:ph type="dt" sz="half" idx="10"/>
          </p:nvPr>
        </p:nvSpPr>
        <p:spPr/>
        <p:txBody>
          <a:bodyPr/>
          <a:lstStyle/>
          <a:p>
            <a:fld id="{CF173331-CA60-413A-AD0A-01B6961A9C78}" type="datetimeFigureOut">
              <a:rPr lang="en-US" smtClean="0"/>
              <a:t>4/20/20</a:t>
            </a:fld>
            <a:endParaRPr lang="en-US"/>
          </a:p>
        </p:txBody>
      </p:sp>
      <p:sp>
        <p:nvSpPr>
          <p:cNvPr id="5" name="Footer Placeholder 4">
            <a:extLst>
              <a:ext uri="{FF2B5EF4-FFF2-40B4-BE49-F238E27FC236}">
                <a16:creationId xmlns:a16="http://schemas.microsoft.com/office/drawing/2014/main" id="{9890FC19-609D-4EE6-A34A-3CCA1E71AE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A0C4E3-283B-4FA8-8F38-32FC1A60D0B1}"/>
              </a:ext>
            </a:extLst>
          </p:cNvPr>
          <p:cNvSpPr>
            <a:spLocks noGrp="1"/>
          </p:cNvSpPr>
          <p:nvPr>
            <p:ph type="sldNum" sz="quarter" idx="12"/>
          </p:nvPr>
        </p:nvSpPr>
        <p:spPr/>
        <p:txBody>
          <a:bodyPr/>
          <a:lstStyle/>
          <a:p>
            <a:fld id="{5F217D0A-8A70-4C0F-8181-11D7ED5EFFFE}" type="slidenum">
              <a:rPr lang="en-US" smtClean="0"/>
              <a:t>‹#›</a:t>
            </a:fld>
            <a:endParaRPr lang="en-US"/>
          </a:p>
        </p:txBody>
      </p:sp>
    </p:spTree>
    <p:extLst>
      <p:ext uri="{BB962C8B-B14F-4D97-AF65-F5344CB8AC3E}">
        <p14:creationId xmlns:p14="http://schemas.microsoft.com/office/powerpoint/2010/main" val="195009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7"/>
        <p:cNvGrpSpPr/>
        <p:nvPr/>
      </p:nvGrpSpPr>
      <p:grpSpPr>
        <a:xfrm>
          <a:off x="0" y="0"/>
          <a:ext cx="0" cy="0"/>
          <a:chOff x="0" y="0"/>
          <a:chExt cx="0" cy="0"/>
        </a:xfrm>
      </p:grpSpPr>
      <p:sp>
        <p:nvSpPr>
          <p:cNvPr id="28" name="Google Shape;28;g6bd110198f_0_149"/>
          <p:cNvSpPr/>
          <p:nvPr/>
        </p:nvSpPr>
        <p:spPr>
          <a:xfrm>
            <a:off x="0" y="0"/>
            <a:ext cx="12192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29" name="Google Shape;29;g6bd110198f_0_149"/>
          <p:cNvGrpSpPr/>
          <p:nvPr/>
        </p:nvGrpSpPr>
        <p:grpSpPr>
          <a:xfrm>
            <a:off x="1107190" y="1588427"/>
            <a:ext cx="994351" cy="61102"/>
            <a:chOff x="4580561" y="2589004"/>
            <a:chExt cx="1064464" cy="25200"/>
          </a:xfrm>
        </p:grpSpPr>
        <p:sp>
          <p:nvSpPr>
            <p:cNvPr id="30" name="Google Shape;30;g6bd110198f_0_14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 name="Google Shape;31;g6bd110198f_0_14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2" name="Google Shape;32;g6bd110198f_0_149"/>
          <p:cNvSpPr txBox="1">
            <a:spLocks noGrp="1"/>
          </p:cNvSpPr>
          <p:nvPr>
            <p:ph type="title"/>
          </p:nvPr>
        </p:nvSpPr>
        <p:spPr>
          <a:xfrm>
            <a:off x="972600" y="1758200"/>
            <a:ext cx="10251600" cy="713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3" name="Google Shape;33;g6bd110198f_0_149"/>
          <p:cNvSpPr txBox="1">
            <a:spLocks noGrp="1"/>
          </p:cNvSpPr>
          <p:nvPr>
            <p:ph type="body" idx="1"/>
          </p:nvPr>
        </p:nvSpPr>
        <p:spPr>
          <a:xfrm>
            <a:off x="972600" y="2771833"/>
            <a:ext cx="10251600" cy="30147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4" name="Google Shape;34;g6bd110198f_0_149"/>
          <p:cNvSpPr txBox="1">
            <a:spLocks noGrp="1"/>
          </p:cNvSpPr>
          <p:nvPr>
            <p:ph type="sldNum" idx="12"/>
          </p:nvPr>
        </p:nvSpPr>
        <p:spPr>
          <a:xfrm>
            <a:off x="11381736" y="6333134"/>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00143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8C61-684C-4E33-93DD-76F02101EC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C980DE-D82B-4A24-B252-21A59B5E2D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A587A5-083A-4207-A7B2-41AF83EEE05E}"/>
              </a:ext>
            </a:extLst>
          </p:cNvPr>
          <p:cNvSpPr>
            <a:spLocks noGrp="1"/>
          </p:cNvSpPr>
          <p:nvPr>
            <p:ph type="dt" sz="half" idx="10"/>
          </p:nvPr>
        </p:nvSpPr>
        <p:spPr/>
        <p:txBody>
          <a:bodyPr/>
          <a:lstStyle/>
          <a:p>
            <a:fld id="{CF173331-CA60-413A-AD0A-01B6961A9C78}" type="datetimeFigureOut">
              <a:rPr lang="en-US" smtClean="0"/>
              <a:t>4/20/20</a:t>
            </a:fld>
            <a:endParaRPr lang="en-US"/>
          </a:p>
        </p:txBody>
      </p:sp>
      <p:sp>
        <p:nvSpPr>
          <p:cNvPr id="5" name="Footer Placeholder 4">
            <a:extLst>
              <a:ext uri="{FF2B5EF4-FFF2-40B4-BE49-F238E27FC236}">
                <a16:creationId xmlns:a16="http://schemas.microsoft.com/office/drawing/2014/main" id="{64963B71-3E6C-49E0-ACEF-B68B7ECF9B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EFCDB4-29F5-451A-AE5A-7BA902C314D1}"/>
              </a:ext>
            </a:extLst>
          </p:cNvPr>
          <p:cNvSpPr>
            <a:spLocks noGrp="1"/>
          </p:cNvSpPr>
          <p:nvPr>
            <p:ph type="sldNum" sz="quarter" idx="12"/>
          </p:nvPr>
        </p:nvSpPr>
        <p:spPr/>
        <p:txBody>
          <a:bodyPr/>
          <a:lstStyle/>
          <a:p>
            <a:fld id="{5F217D0A-8A70-4C0F-8181-11D7ED5EFFFE}" type="slidenum">
              <a:rPr lang="en-US" smtClean="0"/>
              <a:t>‹#›</a:t>
            </a:fld>
            <a:endParaRPr lang="en-US"/>
          </a:p>
        </p:txBody>
      </p:sp>
    </p:spTree>
    <p:extLst>
      <p:ext uri="{BB962C8B-B14F-4D97-AF65-F5344CB8AC3E}">
        <p14:creationId xmlns:p14="http://schemas.microsoft.com/office/powerpoint/2010/main" val="216962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F0C5-317E-436C-92AD-218B304FFC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5FEAC6-74C5-48C4-A3BD-408FCE2962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46D084-A158-4EC5-A2DD-2FF84208CB83}"/>
              </a:ext>
            </a:extLst>
          </p:cNvPr>
          <p:cNvSpPr>
            <a:spLocks noGrp="1"/>
          </p:cNvSpPr>
          <p:nvPr>
            <p:ph type="dt" sz="half" idx="10"/>
          </p:nvPr>
        </p:nvSpPr>
        <p:spPr/>
        <p:txBody>
          <a:bodyPr/>
          <a:lstStyle/>
          <a:p>
            <a:fld id="{CF173331-CA60-413A-AD0A-01B6961A9C78}" type="datetimeFigureOut">
              <a:rPr lang="en-US" smtClean="0"/>
              <a:t>4/20/20</a:t>
            </a:fld>
            <a:endParaRPr lang="en-US"/>
          </a:p>
        </p:txBody>
      </p:sp>
      <p:sp>
        <p:nvSpPr>
          <p:cNvPr id="5" name="Footer Placeholder 4">
            <a:extLst>
              <a:ext uri="{FF2B5EF4-FFF2-40B4-BE49-F238E27FC236}">
                <a16:creationId xmlns:a16="http://schemas.microsoft.com/office/drawing/2014/main" id="{406A6843-2E45-4509-B63A-CB13A0C9C5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B488D5-90A4-46A2-A58D-6768B8C56756}"/>
              </a:ext>
            </a:extLst>
          </p:cNvPr>
          <p:cNvSpPr>
            <a:spLocks noGrp="1"/>
          </p:cNvSpPr>
          <p:nvPr>
            <p:ph type="sldNum" sz="quarter" idx="12"/>
          </p:nvPr>
        </p:nvSpPr>
        <p:spPr/>
        <p:txBody>
          <a:bodyPr/>
          <a:lstStyle/>
          <a:p>
            <a:fld id="{5F217D0A-8A70-4C0F-8181-11D7ED5EFFFE}" type="slidenum">
              <a:rPr lang="en-US" smtClean="0"/>
              <a:t>‹#›</a:t>
            </a:fld>
            <a:endParaRPr lang="en-US"/>
          </a:p>
        </p:txBody>
      </p:sp>
    </p:spTree>
    <p:extLst>
      <p:ext uri="{BB962C8B-B14F-4D97-AF65-F5344CB8AC3E}">
        <p14:creationId xmlns:p14="http://schemas.microsoft.com/office/powerpoint/2010/main" val="1236399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E3C59-ED98-4489-AB7C-E5D06C00F4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DEBB8D-B9FB-4661-8B54-E764573CFE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E171DF-CB05-4EB1-BF2F-18143B2140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70D0F7-7943-446A-B5A0-C3A486494632}"/>
              </a:ext>
            </a:extLst>
          </p:cNvPr>
          <p:cNvSpPr>
            <a:spLocks noGrp="1"/>
          </p:cNvSpPr>
          <p:nvPr>
            <p:ph type="dt" sz="half" idx="10"/>
          </p:nvPr>
        </p:nvSpPr>
        <p:spPr/>
        <p:txBody>
          <a:bodyPr/>
          <a:lstStyle/>
          <a:p>
            <a:fld id="{CF173331-CA60-413A-AD0A-01B6961A9C78}" type="datetimeFigureOut">
              <a:rPr lang="en-US" smtClean="0"/>
              <a:t>4/20/20</a:t>
            </a:fld>
            <a:endParaRPr lang="en-US"/>
          </a:p>
        </p:txBody>
      </p:sp>
      <p:sp>
        <p:nvSpPr>
          <p:cNvPr id="6" name="Footer Placeholder 5">
            <a:extLst>
              <a:ext uri="{FF2B5EF4-FFF2-40B4-BE49-F238E27FC236}">
                <a16:creationId xmlns:a16="http://schemas.microsoft.com/office/drawing/2014/main" id="{D8AF3B2B-185A-473D-8EDE-01F858BFBC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C036E0-D922-4809-8FD7-42F388CCF721}"/>
              </a:ext>
            </a:extLst>
          </p:cNvPr>
          <p:cNvSpPr>
            <a:spLocks noGrp="1"/>
          </p:cNvSpPr>
          <p:nvPr>
            <p:ph type="sldNum" sz="quarter" idx="12"/>
          </p:nvPr>
        </p:nvSpPr>
        <p:spPr/>
        <p:txBody>
          <a:bodyPr/>
          <a:lstStyle/>
          <a:p>
            <a:fld id="{5F217D0A-8A70-4C0F-8181-11D7ED5EFFFE}" type="slidenum">
              <a:rPr lang="en-US" smtClean="0"/>
              <a:t>‹#›</a:t>
            </a:fld>
            <a:endParaRPr lang="en-US"/>
          </a:p>
        </p:txBody>
      </p:sp>
    </p:spTree>
    <p:extLst>
      <p:ext uri="{BB962C8B-B14F-4D97-AF65-F5344CB8AC3E}">
        <p14:creationId xmlns:p14="http://schemas.microsoft.com/office/powerpoint/2010/main" val="3831414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7582-7055-4CD0-A7A9-60DBC18EFB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C1B475-F6FC-43EE-983E-485FC20E03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8F7A5B-B0D7-42F6-9D5A-926B88ED3B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ECB7B6-DB61-4F58-A4F5-ADCF35DA9D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877A96-3CC4-4092-81D3-C936583B76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5505C9-419F-4594-92E6-68AC7D11E736}"/>
              </a:ext>
            </a:extLst>
          </p:cNvPr>
          <p:cNvSpPr>
            <a:spLocks noGrp="1"/>
          </p:cNvSpPr>
          <p:nvPr>
            <p:ph type="dt" sz="half" idx="10"/>
          </p:nvPr>
        </p:nvSpPr>
        <p:spPr/>
        <p:txBody>
          <a:bodyPr/>
          <a:lstStyle/>
          <a:p>
            <a:fld id="{CF173331-CA60-413A-AD0A-01B6961A9C78}" type="datetimeFigureOut">
              <a:rPr lang="en-US" smtClean="0"/>
              <a:t>4/20/20</a:t>
            </a:fld>
            <a:endParaRPr lang="en-US"/>
          </a:p>
        </p:txBody>
      </p:sp>
      <p:sp>
        <p:nvSpPr>
          <p:cNvPr id="8" name="Footer Placeholder 7">
            <a:extLst>
              <a:ext uri="{FF2B5EF4-FFF2-40B4-BE49-F238E27FC236}">
                <a16:creationId xmlns:a16="http://schemas.microsoft.com/office/drawing/2014/main" id="{A783DC3F-4C3A-4689-B929-D71B024BA9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8082BA-C95A-4713-882B-0560FBEC1B95}"/>
              </a:ext>
            </a:extLst>
          </p:cNvPr>
          <p:cNvSpPr>
            <a:spLocks noGrp="1"/>
          </p:cNvSpPr>
          <p:nvPr>
            <p:ph type="sldNum" sz="quarter" idx="12"/>
          </p:nvPr>
        </p:nvSpPr>
        <p:spPr/>
        <p:txBody>
          <a:bodyPr/>
          <a:lstStyle/>
          <a:p>
            <a:fld id="{5F217D0A-8A70-4C0F-8181-11D7ED5EFFFE}" type="slidenum">
              <a:rPr lang="en-US" smtClean="0"/>
              <a:t>‹#›</a:t>
            </a:fld>
            <a:endParaRPr lang="en-US"/>
          </a:p>
        </p:txBody>
      </p:sp>
    </p:spTree>
    <p:extLst>
      <p:ext uri="{BB962C8B-B14F-4D97-AF65-F5344CB8AC3E}">
        <p14:creationId xmlns:p14="http://schemas.microsoft.com/office/powerpoint/2010/main" val="1209544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AD94C-321A-4DA0-B55B-C66E6636BC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283E2E-2FA4-4E40-8820-E60202C6AB4E}"/>
              </a:ext>
            </a:extLst>
          </p:cNvPr>
          <p:cNvSpPr>
            <a:spLocks noGrp="1"/>
          </p:cNvSpPr>
          <p:nvPr>
            <p:ph type="dt" sz="half" idx="10"/>
          </p:nvPr>
        </p:nvSpPr>
        <p:spPr/>
        <p:txBody>
          <a:bodyPr/>
          <a:lstStyle/>
          <a:p>
            <a:fld id="{CF173331-CA60-413A-AD0A-01B6961A9C78}" type="datetimeFigureOut">
              <a:rPr lang="en-US" smtClean="0"/>
              <a:t>4/20/20</a:t>
            </a:fld>
            <a:endParaRPr lang="en-US"/>
          </a:p>
        </p:txBody>
      </p:sp>
      <p:sp>
        <p:nvSpPr>
          <p:cNvPr id="4" name="Footer Placeholder 3">
            <a:extLst>
              <a:ext uri="{FF2B5EF4-FFF2-40B4-BE49-F238E27FC236}">
                <a16:creationId xmlns:a16="http://schemas.microsoft.com/office/drawing/2014/main" id="{84B34908-727B-4E79-95AD-4E63A8E0C1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FADA63-6253-4FC2-B345-2EC7219EDCD9}"/>
              </a:ext>
            </a:extLst>
          </p:cNvPr>
          <p:cNvSpPr>
            <a:spLocks noGrp="1"/>
          </p:cNvSpPr>
          <p:nvPr>
            <p:ph type="sldNum" sz="quarter" idx="12"/>
          </p:nvPr>
        </p:nvSpPr>
        <p:spPr/>
        <p:txBody>
          <a:bodyPr/>
          <a:lstStyle/>
          <a:p>
            <a:fld id="{5F217D0A-8A70-4C0F-8181-11D7ED5EFFFE}" type="slidenum">
              <a:rPr lang="en-US" smtClean="0"/>
              <a:t>‹#›</a:t>
            </a:fld>
            <a:endParaRPr lang="en-US"/>
          </a:p>
        </p:txBody>
      </p:sp>
    </p:spTree>
    <p:extLst>
      <p:ext uri="{BB962C8B-B14F-4D97-AF65-F5344CB8AC3E}">
        <p14:creationId xmlns:p14="http://schemas.microsoft.com/office/powerpoint/2010/main" val="2622511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E1A7A1-FC1B-41AA-AB7D-217B3F9E0772}"/>
              </a:ext>
            </a:extLst>
          </p:cNvPr>
          <p:cNvSpPr>
            <a:spLocks noGrp="1"/>
          </p:cNvSpPr>
          <p:nvPr>
            <p:ph type="dt" sz="half" idx="10"/>
          </p:nvPr>
        </p:nvSpPr>
        <p:spPr/>
        <p:txBody>
          <a:bodyPr/>
          <a:lstStyle/>
          <a:p>
            <a:fld id="{CF173331-CA60-413A-AD0A-01B6961A9C78}" type="datetimeFigureOut">
              <a:rPr lang="en-US" smtClean="0"/>
              <a:t>4/20/20</a:t>
            </a:fld>
            <a:endParaRPr lang="en-US"/>
          </a:p>
        </p:txBody>
      </p:sp>
      <p:sp>
        <p:nvSpPr>
          <p:cNvPr id="3" name="Footer Placeholder 2">
            <a:extLst>
              <a:ext uri="{FF2B5EF4-FFF2-40B4-BE49-F238E27FC236}">
                <a16:creationId xmlns:a16="http://schemas.microsoft.com/office/drawing/2014/main" id="{B884B621-56E6-43F0-8721-67F5D86718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2F9932-E2CA-4728-9F44-4A97E2B15B60}"/>
              </a:ext>
            </a:extLst>
          </p:cNvPr>
          <p:cNvSpPr>
            <a:spLocks noGrp="1"/>
          </p:cNvSpPr>
          <p:nvPr>
            <p:ph type="sldNum" sz="quarter" idx="12"/>
          </p:nvPr>
        </p:nvSpPr>
        <p:spPr/>
        <p:txBody>
          <a:bodyPr/>
          <a:lstStyle/>
          <a:p>
            <a:fld id="{5F217D0A-8A70-4C0F-8181-11D7ED5EFFFE}" type="slidenum">
              <a:rPr lang="en-US" smtClean="0"/>
              <a:t>‹#›</a:t>
            </a:fld>
            <a:endParaRPr lang="en-US"/>
          </a:p>
        </p:txBody>
      </p:sp>
    </p:spTree>
    <p:extLst>
      <p:ext uri="{BB962C8B-B14F-4D97-AF65-F5344CB8AC3E}">
        <p14:creationId xmlns:p14="http://schemas.microsoft.com/office/powerpoint/2010/main" val="1965783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CD31-4329-46DB-91A3-3DC7DF5F28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08BB03-C6CD-46E8-A4DC-D928911AAC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599664-A304-49B0-8392-2F4D9F939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86176C-6CB2-43B6-B7B1-9700AC1D4D6D}"/>
              </a:ext>
            </a:extLst>
          </p:cNvPr>
          <p:cNvSpPr>
            <a:spLocks noGrp="1"/>
          </p:cNvSpPr>
          <p:nvPr>
            <p:ph type="dt" sz="half" idx="10"/>
          </p:nvPr>
        </p:nvSpPr>
        <p:spPr/>
        <p:txBody>
          <a:bodyPr/>
          <a:lstStyle/>
          <a:p>
            <a:fld id="{CF173331-CA60-413A-AD0A-01B6961A9C78}" type="datetimeFigureOut">
              <a:rPr lang="en-US" smtClean="0"/>
              <a:t>4/20/20</a:t>
            </a:fld>
            <a:endParaRPr lang="en-US"/>
          </a:p>
        </p:txBody>
      </p:sp>
      <p:sp>
        <p:nvSpPr>
          <p:cNvPr id="6" name="Footer Placeholder 5">
            <a:extLst>
              <a:ext uri="{FF2B5EF4-FFF2-40B4-BE49-F238E27FC236}">
                <a16:creationId xmlns:a16="http://schemas.microsoft.com/office/drawing/2014/main" id="{111E08C1-F764-4A43-BBB6-9723BE585B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615503-EAA1-48C2-AEA1-1CF36754D774}"/>
              </a:ext>
            </a:extLst>
          </p:cNvPr>
          <p:cNvSpPr>
            <a:spLocks noGrp="1"/>
          </p:cNvSpPr>
          <p:nvPr>
            <p:ph type="sldNum" sz="quarter" idx="12"/>
          </p:nvPr>
        </p:nvSpPr>
        <p:spPr/>
        <p:txBody>
          <a:bodyPr/>
          <a:lstStyle/>
          <a:p>
            <a:fld id="{5F217D0A-8A70-4C0F-8181-11D7ED5EFFFE}" type="slidenum">
              <a:rPr lang="en-US" smtClean="0"/>
              <a:t>‹#›</a:t>
            </a:fld>
            <a:endParaRPr lang="en-US"/>
          </a:p>
        </p:txBody>
      </p:sp>
    </p:spTree>
    <p:extLst>
      <p:ext uri="{BB962C8B-B14F-4D97-AF65-F5344CB8AC3E}">
        <p14:creationId xmlns:p14="http://schemas.microsoft.com/office/powerpoint/2010/main" val="1041811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63F11-C7E7-45F5-B10D-F5F490BF3A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128BEA-7F58-482F-B1A8-AB9134BFFB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1E43C7-E8E9-41A4-99D8-4BA0127C9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71EB7B-8982-436A-9419-785653F9B315}"/>
              </a:ext>
            </a:extLst>
          </p:cNvPr>
          <p:cNvSpPr>
            <a:spLocks noGrp="1"/>
          </p:cNvSpPr>
          <p:nvPr>
            <p:ph type="dt" sz="half" idx="10"/>
          </p:nvPr>
        </p:nvSpPr>
        <p:spPr/>
        <p:txBody>
          <a:bodyPr/>
          <a:lstStyle/>
          <a:p>
            <a:fld id="{CF173331-CA60-413A-AD0A-01B6961A9C78}" type="datetimeFigureOut">
              <a:rPr lang="en-US" smtClean="0"/>
              <a:t>4/20/20</a:t>
            </a:fld>
            <a:endParaRPr lang="en-US"/>
          </a:p>
        </p:txBody>
      </p:sp>
      <p:sp>
        <p:nvSpPr>
          <p:cNvPr id="6" name="Footer Placeholder 5">
            <a:extLst>
              <a:ext uri="{FF2B5EF4-FFF2-40B4-BE49-F238E27FC236}">
                <a16:creationId xmlns:a16="http://schemas.microsoft.com/office/drawing/2014/main" id="{BB159256-1A68-406F-B942-220CC0A22E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3C585-52E1-484B-9ABB-F69616CEE029}"/>
              </a:ext>
            </a:extLst>
          </p:cNvPr>
          <p:cNvSpPr>
            <a:spLocks noGrp="1"/>
          </p:cNvSpPr>
          <p:nvPr>
            <p:ph type="sldNum" sz="quarter" idx="12"/>
          </p:nvPr>
        </p:nvSpPr>
        <p:spPr/>
        <p:txBody>
          <a:bodyPr/>
          <a:lstStyle/>
          <a:p>
            <a:fld id="{5F217D0A-8A70-4C0F-8181-11D7ED5EFFFE}" type="slidenum">
              <a:rPr lang="en-US" smtClean="0"/>
              <a:t>‹#›</a:t>
            </a:fld>
            <a:endParaRPr lang="en-US"/>
          </a:p>
        </p:txBody>
      </p:sp>
    </p:spTree>
    <p:extLst>
      <p:ext uri="{BB962C8B-B14F-4D97-AF65-F5344CB8AC3E}">
        <p14:creationId xmlns:p14="http://schemas.microsoft.com/office/powerpoint/2010/main" val="3838942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2C7510-95DD-4448-A8BE-CEC8BA3255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BE11A7-51F1-4B75-B2E2-C1461C2FCA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DBC94C-E53E-4FA4-921C-3C20252A36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73331-CA60-413A-AD0A-01B6961A9C78}" type="datetimeFigureOut">
              <a:rPr lang="en-US" smtClean="0"/>
              <a:t>4/20/20</a:t>
            </a:fld>
            <a:endParaRPr lang="en-US"/>
          </a:p>
        </p:txBody>
      </p:sp>
      <p:sp>
        <p:nvSpPr>
          <p:cNvPr id="5" name="Footer Placeholder 4">
            <a:extLst>
              <a:ext uri="{FF2B5EF4-FFF2-40B4-BE49-F238E27FC236}">
                <a16:creationId xmlns:a16="http://schemas.microsoft.com/office/drawing/2014/main" id="{574C842E-AFF0-4D74-9F90-CBF7063A02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94EACB-DBFE-4547-9E1C-9A53D85F40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17D0A-8A70-4C0F-8181-11D7ED5EFFFE}" type="slidenum">
              <a:rPr lang="en-US" smtClean="0"/>
              <a:t>‹#›</a:t>
            </a:fld>
            <a:endParaRPr lang="en-US"/>
          </a:p>
        </p:txBody>
      </p:sp>
    </p:spTree>
    <p:extLst>
      <p:ext uri="{BB962C8B-B14F-4D97-AF65-F5344CB8AC3E}">
        <p14:creationId xmlns:p14="http://schemas.microsoft.com/office/powerpoint/2010/main" val="1200472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northeastern.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s://en.wikipedia.org/wiki/Statistical_model" TargetMode="External"/><Relationship Id="rId7" Type="http://schemas.openxmlformats.org/officeDocument/2006/relationships/hyperlink" Target="https://en.wikipedia.org/wiki/Logistic_regression#Extension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en.wikipedia.org/wiki/Dependent_variable" TargetMode="External"/><Relationship Id="rId5" Type="http://schemas.openxmlformats.org/officeDocument/2006/relationships/hyperlink" Target="https://en.wikipedia.org/wiki/Binary_variable" TargetMode="External"/><Relationship Id="rId4" Type="http://schemas.openxmlformats.org/officeDocument/2006/relationships/hyperlink" Target="https://en.wikipedia.org/wiki/Logistic_function"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en.wikipedia.org/wiki/Ensemble_learning" TargetMode="External"/><Relationship Id="rId7" Type="http://schemas.openxmlformats.org/officeDocument/2006/relationships/hyperlink" Target="https://en.wikipedia.org/wiki/Mode_(statistic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en.wikipedia.org/wiki/Decision_tree_learning" TargetMode="External"/><Relationship Id="rId5" Type="http://schemas.openxmlformats.org/officeDocument/2006/relationships/hyperlink" Target="https://en.wikipedia.org/wiki/Regression_analysis" TargetMode="External"/><Relationship Id="rId4" Type="http://schemas.openxmlformats.org/officeDocument/2006/relationships/hyperlink" Target="https://en.wikipedia.org/wiki/Statistical_classification"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en.wikipedia.org/wiki/Machine_learning" TargetMode="External"/><Relationship Id="rId7" Type="http://schemas.openxmlformats.org/officeDocument/2006/relationships/hyperlink" Target="https://en.wikipedia.org/wiki/Decision_tree_learnin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en.wikipedia.org/wiki/Ensemble_learning" TargetMode="External"/><Relationship Id="rId5" Type="http://schemas.openxmlformats.org/officeDocument/2006/relationships/hyperlink" Target="https://en.wikipedia.org/wiki/Classification_(machine_learning)" TargetMode="External"/><Relationship Id="rId4" Type="http://schemas.openxmlformats.org/officeDocument/2006/relationships/hyperlink" Target="https://en.wikipedia.org/wiki/Regression_(machine_learning)"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Gradient_boostin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Algorith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s://en.wikipedia.org/wiki/Databases" TargetMode="External"/><Relationship Id="rId4" Type="http://schemas.openxmlformats.org/officeDocument/2006/relationships/hyperlink" Target="https://en.wikipedia.org/wiki/Association_rule_learnin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97;p1" descr="Northeastern University">
            <a:hlinkClick r:id="rId2"/>
            <a:extLst>
              <a:ext uri="{FF2B5EF4-FFF2-40B4-BE49-F238E27FC236}">
                <a16:creationId xmlns:a16="http://schemas.microsoft.com/office/drawing/2014/main" id="{28A8BC9B-E31F-4502-8B20-5CE472FC0FBF}"/>
              </a:ext>
            </a:extLst>
          </p:cNvPr>
          <p:cNvPicPr preferRelativeResize="0"/>
          <p:nvPr/>
        </p:nvPicPr>
        <p:blipFill rotWithShape="1">
          <a:blip r:embed="rId3">
            <a:alphaModFix/>
          </a:blip>
          <a:srcRect/>
          <a:stretch/>
        </p:blipFill>
        <p:spPr>
          <a:xfrm>
            <a:off x="492760" y="184998"/>
            <a:ext cx="11206480" cy="1874729"/>
          </a:xfrm>
          <a:prstGeom prst="rect">
            <a:avLst/>
          </a:prstGeom>
          <a:noFill/>
          <a:ln>
            <a:noFill/>
          </a:ln>
        </p:spPr>
      </p:pic>
      <p:sp>
        <p:nvSpPr>
          <p:cNvPr id="6" name="Google Shape;98;p1">
            <a:extLst>
              <a:ext uri="{FF2B5EF4-FFF2-40B4-BE49-F238E27FC236}">
                <a16:creationId xmlns:a16="http://schemas.microsoft.com/office/drawing/2014/main" id="{2AA67A78-E19A-46C1-BA0E-A8D8465B5BF9}"/>
              </a:ext>
            </a:extLst>
          </p:cNvPr>
          <p:cNvSpPr txBox="1">
            <a:spLocks/>
          </p:cNvSpPr>
          <p:nvPr/>
        </p:nvSpPr>
        <p:spPr>
          <a:xfrm>
            <a:off x="1686560" y="2059727"/>
            <a:ext cx="8961120" cy="4525963"/>
          </a:xfrm>
          <a:prstGeom prst="rect">
            <a:avLst/>
          </a:prstGeom>
          <a:noFill/>
          <a:ln>
            <a:noFill/>
          </a:ln>
        </p:spPr>
        <p:txBody>
          <a:bodyPr spcFirstLastPara="1" vert="horz" wrap="square" lIns="91425" tIns="45700" rIns="91425" bIns="4570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09728" algn="l">
              <a:spcBef>
                <a:spcPts val="0"/>
              </a:spcBef>
              <a:buSzPts val="1836"/>
            </a:pPr>
            <a:endParaRPr lang="en-US" dirty="0"/>
          </a:p>
          <a:p>
            <a:pPr marL="109728">
              <a:spcBef>
                <a:spcPts val="400"/>
              </a:spcBef>
              <a:buSzPts val="2720"/>
            </a:pPr>
            <a:r>
              <a:rPr lang="en-US" sz="4000" dirty="0">
                <a:latin typeface="Quattrocento Sans"/>
                <a:ea typeface="Quattrocento Sans"/>
                <a:cs typeface="Quattrocento Sans"/>
                <a:sym typeface="Quattrocento Sans"/>
              </a:rPr>
              <a:t>Super Market Order Analytics based  on Shopping Trends </a:t>
            </a:r>
            <a:endParaRPr lang="en-US" dirty="0">
              <a:latin typeface="Quattrocento Sans"/>
              <a:ea typeface="Quattrocento Sans"/>
              <a:cs typeface="Quattrocento Sans"/>
              <a:sym typeface="Quattrocento Sans"/>
            </a:endParaRPr>
          </a:p>
          <a:p>
            <a:pPr marL="365760" indent="-139446" algn="l">
              <a:spcBef>
                <a:spcPts val="400"/>
              </a:spcBef>
              <a:buSzPts val="1836"/>
            </a:pPr>
            <a:endParaRPr lang="en-US" dirty="0"/>
          </a:p>
          <a:p>
            <a:pPr algn="l">
              <a:spcBef>
                <a:spcPts val="400"/>
              </a:spcBef>
              <a:buSzPts val="1836"/>
            </a:pPr>
            <a:r>
              <a:rPr lang="en-US" dirty="0"/>
              <a:t>    INFO6105 : Data Science Engineering Methods and Tools</a:t>
            </a:r>
          </a:p>
          <a:p>
            <a:pPr marL="365760" indent="-139446" algn="l">
              <a:spcBef>
                <a:spcPts val="400"/>
              </a:spcBef>
              <a:buSzPts val="1836"/>
            </a:pPr>
            <a:endParaRPr lang="en-US" dirty="0"/>
          </a:p>
          <a:p>
            <a:pPr marL="109728" algn="l">
              <a:spcBef>
                <a:spcPts val="400"/>
              </a:spcBef>
              <a:buSzPts val="1632"/>
            </a:pPr>
            <a:r>
              <a:rPr lang="en-US" sz="1800" dirty="0"/>
              <a:t>Priyanka Bandekar	</a:t>
            </a:r>
          </a:p>
          <a:p>
            <a:pPr marL="109728" algn="l">
              <a:spcBef>
                <a:spcPts val="400"/>
              </a:spcBef>
              <a:buSzPts val="1632"/>
            </a:pPr>
            <a:r>
              <a:rPr lang="en-US" sz="1800" dirty="0" err="1"/>
              <a:t>Prasham</a:t>
            </a:r>
            <a:r>
              <a:rPr lang="en-US" sz="1800" dirty="0"/>
              <a:t> Shah	</a:t>
            </a:r>
          </a:p>
          <a:p>
            <a:pPr marL="109728" algn="l">
              <a:spcBef>
                <a:spcPts val="400"/>
              </a:spcBef>
              <a:buSzPts val="1632"/>
            </a:pPr>
            <a:r>
              <a:rPr lang="en-US" sz="1800" dirty="0"/>
              <a:t>Prasanth Thota</a:t>
            </a:r>
          </a:p>
        </p:txBody>
      </p:sp>
    </p:spTree>
    <p:extLst>
      <p:ext uri="{BB962C8B-B14F-4D97-AF65-F5344CB8AC3E}">
        <p14:creationId xmlns:p14="http://schemas.microsoft.com/office/powerpoint/2010/main" val="1557796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6bd110198f_1_31"/>
          <p:cNvSpPr txBox="1">
            <a:spLocks noGrp="1"/>
          </p:cNvSpPr>
          <p:nvPr>
            <p:ph type="body" idx="1"/>
          </p:nvPr>
        </p:nvSpPr>
        <p:spPr>
          <a:xfrm>
            <a:off x="1939950" y="97365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dirty="0"/>
              <a:t>Frequency of Orders based on day of the week</a:t>
            </a:r>
            <a:br>
              <a:rPr lang="en-US" sz="1800" u="sng" dirty="0"/>
            </a:br>
            <a:r>
              <a:rPr lang="en-US" sz="1400" dirty="0"/>
              <a:t>We were able to know that people were generally ordering groceries during the weekend and were being delivered during the start of the week. This makes sense as people are generally busy during the weekdays.</a:t>
            </a:r>
            <a:endParaRPr sz="1400" dirty="0"/>
          </a:p>
          <a:p>
            <a:pPr marL="0" indent="0">
              <a:lnSpc>
                <a:spcPct val="100000"/>
              </a:lnSpc>
              <a:buNone/>
            </a:pPr>
            <a:endParaRPr sz="1800" u="sng" dirty="0"/>
          </a:p>
          <a:p>
            <a:pPr marL="457200" indent="0">
              <a:lnSpc>
                <a:spcPct val="100000"/>
              </a:lnSpc>
              <a:buNone/>
            </a:pPr>
            <a:endParaRPr sz="1800" dirty="0"/>
          </a:p>
          <a:p>
            <a:pPr marL="457200" indent="0">
              <a:lnSpc>
                <a:spcPct val="100000"/>
              </a:lnSpc>
              <a:buNone/>
            </a:pPr>
            <a:endParaRPr sz="1400" dirty="0"/>
          </a:p>
          <a:p>
            <a:pPr marL="457200" indent="0">
              <a:lnSpc>
                <a:spcPct val="100000"/>
              </a:lnSpc>
              <a:buNone/>
            </a:pPr>
            <a:endParaRPr sz="1400" dirty="0"/>
          </a:p>
          <a:p>
            <a:pPr marL="0" indent="0">
              <a:lnSpc>
                <a:spcPct val="100000"/>
              </a:lnSpc>
              <a:spcBef>
                <a:spcPts val="400"/>
              </a:spcBef>
              <a:buNone/>
            </a:pPr>
            <a:endParaRPr sz="1400" dirty="0"/>
          </a:p>
          <a:p>
            <a:pPr marL="0" indent="0">
              <a:lnSpc>
                <a:spcPct val="100000"/>
              </a:lnSpc>
              <a:spcBef>
                <a:spcPts val="400"/>
              </a:spcBef>
              <a:buNone/>
            </a:pPr>
            <a:endParaRPr sz="14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sz="1400" dirty="0"/>
          </a:p>
        </p:txBody>
      </p:sp>
      <p:sp>
        <p:nvSpPr>
          <p:cNvPr id="160" name="Google Shape;160;g6bd110198f_1_31"/>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dirty="0">
                <a:solidFill>
                  <a:srgbClr val="FF0000"/>
                </a:solidFill>
              </a:rPr>
              <a:t>Analysis Methodology and Results</a:t>
            </a:r>
            <a:endParaRPr sz="2800" dirty="0">
              <a:solidFill>
                <a:srgbClr val="FF0000"/>
              </a:solidFill>
            </a:endParaRPr>
          </a:p>
        </p:txBody>
      </p:sp>
      <p:pic>
        <p:nvPicPr>
          <p:cNvPr id="2" name="Picture 1">
            <a:extLst>
              <a:ext uri="{FF2B5EF4-FFF2-40B4-BE49-F238E27FC236}">
                <a16:creationId xmlns:a16="http://schemas.microsoft.com/office/drawing/2014/main" id="{C707B82C-E358-49A3-B8C5-BEB48D82AA4B}"/>
              </a:ext>
            </a:extLst>
          </p:cNvPr>
          <p:cNvPicPr>
            <a:picLocks noChangeAspect="1"/>
          </p:cNvPicPr>
          <p:nvPr/>
        </p:nvPicPr>
        <p:blipFill>
          <a:blip r:embed="rId3"/>
          <a:stretch>
            <a:fillRect/>
          </a:stretch>
        </p:blipFill>
        <p:spPr>
          <a:xfrm>
            <a:off x="3476624" y="3788909"/>
            <a:ext cx="4581525" cy="3069091"/>
          </a:xfrm>
          <a:prstGeom prst="rect">
            <a:avLst/>
          </a:prstGeom>
        </p:spPr>
      </p:pic>
      <p:pic>
        <p:nvPicPr>
          <p:cNvPr id="3" name="Picture 2">
            <a:extLst>
              <a:ext uri="{FF2B5EF4-FFF2-40B4-BE49-F238E27FC236}">
                <a16:creationId xmlns:a16="http://schemas.microsoft.com/office/drawing/2014/main" id="{26B8F2A0-7DCF-4729-BC30-D17F5A8BB535}"/>
              </a:ext>
            </a:extLst>
          </p:cNvPr>
          <p:cNvPicPr>
            <a:picLocks noChangeAspect="1"/>
          </p:cNvPicPr>
          <p:nvPr/>
        </p:nvPicPr>
        <p:blipFill>
          <a:blip r:embed="rId4"/>
          <a:stretch>
            <a:fillRect/>
          </a:stretch>
        </p:blipFill>
        <p:spPr>
          <a:xfrm>
            <a:off x="1262062" y="1883250"/>
            <a:ext cx="9667875" cy="18097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6bd110198f_1_2"/>
          <p:cNvSpPr txBox="1">
            <a:spLocks noGrp="1"/>
          </p:cNvSpPr>
          <p:nvPr>
            <p:ph type="body" idx="1"/>
          </p:nvPr>
        </p:nvSpPr>
        <p:spPr>
          <a:xfrm>
            <a:off x="1939950" y="9374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a:t>Frequency of Orders based on hour of the day</a:t>
            </a:r>
            <a:br>
              <a:rPr lang="en-US" sz="1800" u="sng"/>
            </a:br>
            <a:r>
              <a:rPr lang="en-US" sz="1400"/>
              <a:t>People generally tend to order during the morning to afternoon times (10AM-5PM) rather than in the evening or night time.</a:t>
            </a:r>
            <a:endParaRPr sz="1400"/>
          </a:p>
          <a:p>
            <a:pPr marL="0" indent="0">
              <a:lnSpc>
                <a:spcPct val="100000"/>
              </a:lnSpc>
              <a:buNone/>
            </a:pPr>
            <a:endParaRPr sz="1800" u="sng"/>
          </a:p>
          <a:p>
            <a:pPr marL="457200" indent="0">
              <a:lnSpc>
                <a:spcPct val="100000"/>
              </a:lnSpc>
              <a:buNone/>
            </a:pPr>
            <a:endParaRPr sz="1800" u="sng"/>
          </a:p>
          <a:p>
            <a:pPr marL="457200" indent="0">
              <a:lnSpc>
                <a:spcPct val="100000"/>
              </a:lnSpc>
              <a:buNone/>
            </a:pPr>
            <a:endParaRPr sz="1800"/>
          </a:p>
          <a:p>
            <a:pPr marL="457200" indent="0">
              <a:lnSpc>
                <a:spcPct val="100000"/>
              </a:lnSpc>
              <a:buNone/>
            </a:pPr>
            <a:endParaRPr sz="1400"/>
          </a:p>
          <a:p>
            <a:pPr marL="457200" indent="0">
              <a:lnSpc>
                <a:spcPct val="100000"/>
              </a:lnSpc>
              <a:buNone/>
            </a:pPr>
            <a:endParaRPr sz="1400"/>
          </a:p>
          <a:p>
            <a:pPr marL="0" indent="0">
              <a:lnSpc>
                <a:spcPct val="100000"/>
              </a:lnSpc>
              <a:spcBef>
                <a:spcPts val="400"/>
              </a:spcBef>
              <a:buNone/>
            </a:pPr>
            <a:endParaRPr sz="1400"/>
          </a:p>
          <a:p>
            <a:pPr marL="0" indent="0">
              <a:lnSpc>
                <a:spcPct val="100000"/>
              </a:lnSpc>
              <a:spcBef>
                <a:spcPts val="400"/>
              </a:spcBef>
              <a:buNone/>
            </a:pPr>
            <a:endParaRPr sz="1400"/>
          </a:p>
          <a:p>
            <a:pPr marL="457200" indent="0">
              <a:spcBef>
                <a:spcPts val="400"/>
              </a:spcBef>
              <a:buNone/>
            </a:pPr>
            <a:endParaRPr sz="1400"/>
          </a:p>
          <a:p>
            <a:pPr marL="914400" indent="0">
              <a:spcBef>
                <a:spcPts val="400"/>
              </a:spcBef>
              <a:buNone/>
            </a:pPr>
            <a:endParaRPr sz="1400"/>
          </a:p>
          <a:p>
            <a:pPr marL="457200" indent="0">
              <a:spcBef>
                <a:spcPts val="400"/>
              </a:spcBef>
              <a:buNone/>
            </a:pPr>
            <a:endParaRPr sz="1400"/>
          </a:p>
        </p:txBody>
      </p:sp>
      <p:sp>
        <p:nvSpPr>
          <p:cNvPr id="168" name="Google Shape;168;g6bd110198f_1_2"/>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dirty="0">
                <a:solidFill>
                  <a:srgbClr val="FF0000"/>
                </a:solidFill>
              </a:rPr>
              <a:t>Analysis Methodology and Results</a:t>
            </a:r>
            <a:endParaRPr sz="2800" dirty="0">
              <a:solidFill>
                <a:srgbClr val="FF0000"/>
              </a:solidFill>
            </a:endParaRPr>
          </a:p>
        </p:txBody>
      </p:sp>
      <p:pic>
        <p:nvPicPr>
          <p:cNvPr id="170" name="Google Shape;170;g6bd110198f_1_2"/>
          <p:cNvPicPr preferRelativeResize="0"/>
          <p:nvPr/>
        </p:nvPicPr>
        <p:blipFill>
          <a:blip r:embed="rId3">
            <a:alphaModFix/>
          </a:blip>
          <a:stretch>
            <a:fillRect/>
          </a:stretch>
        </p:blipFill>
        <p:spPr>
          <a:xfrm>
            <a:off x="2771775" y="1895464"/>
            <a:ext cx="6648450" cy="1533525"/>
          </a:xfrm>
          <a:prstGeom prst="rect">
            <a:avLst/>
          </a:prstGeom>
          <a:noFill/>
          <a:ln>
            <a:noFill/>
          </a:ln>
        </p:spPr>
      </p:pic>
      <p:pic>
        <p:nvPicPr>
          <p:cNvPr id="2" name="Picture 1">
            <a:extLst>
              <a:ext uri="{FF2B5EF4-FFF2-40B4-BE49-F238E27FC236}">
                <a16:creationId xmlns:a16="http://schemas.microsoft.com/office/drawing/2014/main" id="{0BF7E888-DE7F-4C85-B8B0-37596DFDD13F}"/>
              </a:ext>
            </a:extLst>
          </p:cNvPr>
          <p:cNvPicPr>
            <a:picLocks noChangeAspect="1"/>
          </p:cNvPicPr>
          <p:nvPr/>
        </p:nvPicPr>
        <p:blipFill>
          <a:blip r:embed="rId4"/>
          <a:stretch>
            <a:fillRect/>
          </a:stretch>
        </p:blipFill>
        <p:spPr>
          <a:xfrm>
            <a:off x="3000375" y="3545940"/>
            <a:ext cx="4862512" cy="32168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6bd110198f_1_40"/>
          <p:cNvSpPr txBox="1">
            <a:spLocks noGrp="1"/>
          </p:cNvSpPr>
          <p:nvPr>
            <p:ph type="body" idx="1"/>
          </p:nvPr>
        </p:nvSpPr>
        <p:spPr>
          <a:xfrm>
            <a:off x="1939950" y="9374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a:t>Peek hours of the week heatmap</a:t>
            </a:r>
            <a:br>
              <a:rPr lang="en-US" sz="1800" u="sng"/>
            </a:br>
            <a:r>
              <a:rPr lang="en-US" sz="1400"/>
              <a:t>People generally tend to order during the during 10:00 AM to 3:00 PM on Monday and Tuesday</a:t>
            </a:r>
            <a:endParaRPr sz="1400"/>
          </a:p>
          <a:p>
            <a:pPr marL="0" indent="0">
              <a:lnSpc>
                <a:spcPct val="100000"/>
              </a:lnSpc>
              <a:buNone/>
            </a:pPr>
            <a:endParaRPr sz="1800" u="sng"/>
          </a:p>
          <a:p>
            <a:pPr marL="457200" indent="0">
              <a:lnSpc>
                <a:spcPct val="100000"/>
              </a:lnSpc>
              <a:buNone/>
            </a:pPr>
            <a:endParaRPr sz="1800" u="sng"/>
          </a:p>
          <a:p>
            <a:pPr marL="457200" indent="0">
              <a:lnSpc>
                <a:spcPct val="100000"/>
              </a:lnSpc>
              <a:buNone/>
            </a:pPr>
            <a:endParaRPr sz="1800"/>
          </a:p>
          <a:p>
            <a:pPr marL="457200" indent="0">
              <a:lnSpc>
                <a:spcPct val="100000"/>
              </a:lnSpc>
              <a:buNone/>
            </a:pPr>
            <a:endParaRPr sz="1400"/>
          </a:p>
          <a:p>
            <a:pPr marL="457200" indent="0">
              <a:lnSpc>
                <a:spcPct val="100000"/>
              </a:lnSpc>
              <a:buNone/>
            </a:pPr>
            <a:endParaRPr sz="1400"/>
          </a:p>
          <a:p>
            <a:pPr marL="0" indent="0">
              <a:lnSpc>
                <a:spcPct val="100000"/>
              </a:lnSpc>
              <a:spcBef>
                <a:spcPts val="400"/>
              </a:spcBef>
              <a:buNone/>
            </a:pPr>
            <a:endParaRPr sz="1400"/>
          </a:p>
          <a:p>
            <a:pPr marL="0" indent="0">
              <a:lnSpc>
                <a:spcPct val="100000"/>
              </a:lnSpc>
              <a:spcBef>
                <a:spcPts val="400"/>
              </a:spcBef>
              <a:buNone/>
            </a:pPr>
            <a:endParaRPr sz="1400"/>
          </a:p>
          <a:p>
            <a:pPr marL="457200" indent="0">
              <a:spcBef>
                <a:spcPts val="400"/>
              </a:spcBef>
              <a:buNone/>
            </a:pPr>
            <a:endParaRPr sz="1400"/>
          </a:p>
          <a:p>
            <a:pPr marL="914400" indent="0">
              <a:spcBef>
                <a:spcPts val="400"/>
              </a:spcBef>
              <a:buNone/>
            </a:pPr>
            <a:endParaRPr sz="1400"/>
          </a:p>
          <a:p>
            <a:pPr marL="457200" indent="0">
              <a:spcBef>
                <a:spcPts val="400"/>
              </a:spcBef>
              <a:buNone/>
            </a:pPr>
            <a:endParaRPr sz="1400"/>
          </a:p>
        </p:txBody>
      </p:sp>
      <p:sp>
        <p:nvSpPr>
          <p:cNvPr id="176" name="Google Shape;176;g6bd110198f_1_40"/>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dirty="0">
                <a:solidFill>
                  <a:srgbClr val="FF0000"/>
                </a:solidFill>
              </a:rPr>
              <a:t>Analysis Methodology and Results</a:t>
            </a:r>
            <a:endParaRPr sz="2800" dirty="0">
              <a:solidFill>
                <a:srgbClr val="FF0000"/>
              </a:solidFill>
            </a:endParaRPr>
          </a:p>
        </p:txBody>
      </p:sp>
      <p:pic>
        <p:nvPicPr>
          <p:cNvPr id="177" name="Google Shape;177;g6bd110198f_1_40"/>
          <p:cNvPicPr preferRelativeResize="0"/>
          <p:nvPr/>
        </p:nvPicPr>
        <p:blipFill>
          <a:blip r:embed="rId3">
            <a:alphaModFix/>
          </a:blip>
          <a:stretch>
            <a:fillRect/>
          </a:stretch>
        </p:blipFill>
        <p:spPr>
          <a:xfrm>
            <a:off x="1939939" y="1661964"/>
            <a:ext cx="8543925" cy="1381125"/>
          </a:xfrm>
          <a:prstGeom prst="rect">
            <a:avLst/>
          </a:prstGeom>
          <a:noFill/>
          <a:ln>
            <a:noFill/>
          </a:ln>
        </p:spPr>
      </p:pic>
      <p:pic>
        <p:nvPicPr>
          <p:cNvPr id="178" name="Google Shape;178;g6bd110198f_1_40"/>
          <p:cNvPicPr preferRelativeResize="0"/>
          <p:nvPr/>
        </p:nvPicPr>
        <p:blipFill>
          <a:blip r:embed="rId4">
            <a:alphaModFix/>
          </a:blip>
          <a:stretch>
            <a:fillRect/>
          </a:stretch>
        </p:blipFill>
        <p:spPr>
          <a:xfrm>
            <a:off x="3523263" y="3119299"/>
            <a:ext cx="5224900" cy="36334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6bd110198f_1_50"/>
          <p:cNvSpPr txBox="1">
            <a:spLocks noGrp="1"/>
          </p:cNvSpPr>
          <p:nvPr>
            <p:ph type="body" idx="1"/>
          </p:nvPr>
        </p:nvSpPr>
        <p:spPr>
          <a:xfrm>
            <a:off x="1939950" y="9374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dirty="0"/>
              <a:t>Re-ordering frequency of customers</a:t>
            </a:r>
            <a:br>
              <a:rPr lang="en-US" sz="1800" u="sng" dirty="0"/>
            </a:br>
            <a:r>
              <a:rPr lang="en-US" sz="1400" dirty="0"/>
              <a:t>People generally tend to re-order the products generally every week and every month</a:t>
            </a:r>
            <a:endParaRPr sz="1400" dirty="0"/>
          </a:p>
          <a:p>
            <a:pPr marL="0" indent="0">
              <a:lnSpc>
                <a:spcPct val="100000"/>
              </a:lnSpc>
              <a:buNone/>
            </a:pPr>
            <a:endParaRPr sz="1800" u="sng" dirty="0"/>
          </a:p>
          <a:p>
            <a:pPr marL="457200" indent="0">
              <a:lnSpc>
                <a:spcPct val="100000"/>
              </a:lnSpc>
              <a:buNone/>
            </a:pPr>
            <a:endParaRPr sz="1800" u="sng" dirty="0"/>
          </a:p>
          <a:p>
            <a:pPr marL="457200" indent="0">
              <a:lnSpc>
                <a:spcPct val="100000"/>
              </a:lnSpc>
              <a:buNone/>
            </a:pPr>
            <a:endParaRPr sz="1800" dirty="0"/>
          </a:p>
          <a:p>
            <a:pPr marL="457200" indent="0">
              <a:lnSpc>
                <a:spcPct val="100000"/>
              </a:lnSpc>
              <a:buNone/>
            </a:pPr>
            <a:endParaRPr sz="1400" dirty="0"/>
          </a:p>
          <a:p>
            <a:pPr marL="457200" indent="0">
              <a:lnSpc>
                <a:spcPct val="100000"/>
              </a:lnSpc>
              <a:buNone/>
            </a:pPr>
            <a:endParaRPr sz="1400" dirty="0"/>
          </a:p>
          <a:p>
            <a:pPr marL="0" indent="0">
              <a:lnSpc>
                <a:spcPct val="100000"/>
              </a:lnSpc>
              <a:spcBef>
                <a:spcPts val="400"/>
              </a:spcBef>
              <a:buNone/>
            </a:pPr>
            <a:endParaRPr sz="1400" dirty="0"/>
          </a:p>
          <a:p>
            <a:pPr marL="0" indent="0">
              <a:lnSpc>
                <a:spcPct val="100000"/>
              </a:lnSpc>
              <a:spcBef>
                <a:spcPts val="400"/>
              </a:spcBef>
              <a:buNone/>
            </a:pPr>
            <a:endParaRPr sz="14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sz="1400" dirty="0"/>
          </a:p>
        </p:txBody>
      </p:sp>
      <p:sp>
        <p:nvSpPr>
          <p:cNvPr id="184" name="Google Shape;184;g6bd110198f_1_50"/>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dirty="0">
                <a:solidFill>
                  <a:srgbClr val="FF0000"/>
                </a:solidFill>
              </a:rPr>
              <a:t>Analysis Methodology and Results</a:t>
            </a:r>
            <a:endParaRPr sz="2800" dirty="0">
              <a:solidFill>
                <a:srgbClr val="FF0000"/>
              </a:solidFill>
            </a:endParaRPr>
          </a:p>
        </p:txBody>
      </p:sp>
      <p:pic>
        <p:nvPicPr>
          <p:cNvPr id="2" name="Picture 1">
            <a:extLst>
              <a:ext uri="{FF2B5EF4-FFF2-40B4-BE49-F238E27FC236}">
                <a16:creationId xmlns:a16="http://schemas.microsoft.com/office/drawing/2014/main" id="{BA126A5B-8F56-425C-86C9-5C9049F984D8}"/>
              </a:ext>
            </a:extLst>
          </p:cNvPr>
          <p:cNvPicPr>
            <a:picLocks noChangeAspect="1"/>
          </p:cNvPicPr>
          <p:nvPr/>
        </p:nvPicPr>
        <p:blipFill>
          <a:blip r:embed="rId3"/>
          <a:stretch>
            <a:fillRect/>
          </a:stretch>
        </p:blipFill>
        <p:spPr>
          <a:xfrm>
            <a:off x="2171699" y="3007142"/>
            <a:ext cx="7134225" cy="3684241"/>
          </a:xfrm>
          <a:prstGeom prst="rect">
            <a:avLst/>
          </a:prstGeom>
        </p:spPr>
      </p:pic>
      <p:pic>
        <p:nvPicPr>
          <p:cNvPr id="3" name="Picture 2">
            <a:extLst>
              <a:ext uri="{FF2B5EF4-FFF2-40B4-BE49-F238E27FC236}">
                <a16:creationId xmlns:a16="http://schemas.microsoft.com/office/drawing/2014/main" id="{0F9028E9-E999-4BE2-992E-B8951897E0B4}"/>
              </a:ext>
            </a:extLst>
          </p:cNvPr>
          <p:cNvPicPr>
            <a:picLocks noChangeAspect="1"/>
          </p:cNvPicPr>
          <p:nvPr/>
        </p:nvPicPr>
        <p:blipFill>
          <a:blip r:embed="rId4"/>
          <a:stretch>
            <a:fillRect/>
          </a:stretch>
        </p:blipFill>
        <p:spPr>
          <a:xfrm>
            <a:off x="2795586" y="1511717"/>
            <a:ext cx="5886450" cy="14954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6bd110198f_1_68"/>
          <p:cNvSpPr txBox="1">
            <a:spLocks noGrp="1"/>
          </p:cNvSpPr>
          <p:nvPr>
            <p:ph type="body" idx="1"/>
          </p:nvPr>
        </p:nvSpPr>
        <p:spPr>
          <a:xfrm>
            <a:off x="1939950" y="9374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dirty="0"/>
              <a:t>Frequently bought products by customers</a:t>
            </a:r>
            <a:br>
              <a:rPr lang="en-US" sz="1800" u="sng" dirty="0"/>
            </a:br>
            <a:r>
              <a:rPr lang="en-US" sz="1400" dirty="0"/>
              <a:t>It is seen that people tend to order fresh vegetables and fruits from the Instacart app.</a:t>
            </a:r>
            <a:endParaRPr sz="1400" dirty="0"/>
          </a:p>
          <a:p>
            <a:pPr marL="0" indent="0">
              <a:lnSpc>
                <a:spcPct val="100000"/>
              </a:lnSpc>
              <a:buNone/>
            </a:pPr>
            <a:endParaRPr sz="1800" u="sng" dirty="0"/>
          </a:p>
          <a:p>
            <a:pPr marL="457200" indent="0">
              <a:lnSpc>
                <a:spcPct val="100000"/>
              </a:lnSpc>
              <a:buNone/>
            </a:pPr>
            <a:endParaRPr sz="1800" u="sng" dirty="0"/>
          </a:p>
          <a:p>
            <a:pPr marL="457200" indent="0">
              <a:lnSpc>
                <a:spcPct val="100000"/>
              </a:lnSpc>
              <a:buNone/>
            </a:pPr>
            <a:endParaRPr sz="1800" dirty="0"/>
          </a:p>
          <a:p>
            <a:pPr marL="457200" indent="0">
              <a:lnSpc>
                <a:spcPct val="100000"/>
              </a:lnSpc>
              <a:buNone/>
            </a:pPr>
            <a:endParaRPr sz="1400" dirty="0"/>
          </a:p>
          <a:p>
            <a:pPr marL="457200" indent="0">
              <a:lnSpc>
                <a:spcPct val="100000"/>
              </a:lnSpc>
              <a:buNone/>
            </a:pPr>
            <a:endParaRPr sz="1400" dirty="0"/>
          </a:p>
          <a:p>
            <a:pPr marL="0" indent="0">
              <a:lnSpc>
                <a:spcPct val="100000"/>
              </a:lnSpc>
              <a:spcBef>
                <a:spcPts val="400"/>
              </a:spcBef>
              <a:buNone/>
            </a:pPr>
            <a:endParaRPr sz="1400" dirty="0"/>
          </a:p>
          <a:p>
            <a:pPr marL="0" indent="0">
              <a:lnSpc>
                <a:spcPct val="100000"/>
              </a:lnSpc>
              <a:spcBef>
                <a:spcPts val="400"/>
              </a:spcBef>
              <a:buNone/>
            </a:pPr>
            <a:endParaRPr sz="14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sz="1400" dirty="0"/>
          </a:p>
        </p:txBody>
      </p:sp>
      <p:sp>
        <p:nvSpPr>
          <p:cNvPr id="192" name="Google Shape;192;g6bd110198f_1_68"/>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dirty="0">
                <a:solidFill>
                  <a:srgbClr val="FF0000"/>
                </a:solidFill>
              </a:rPr>
              <a:t>Analysis Methodology and Results</a:t>
            </a:r>
            <a:endParaRPr sz="2800" dirty="0">
              <a:solidFill>
                <a:srgbClr val="FF0000"/>
              </a:solidFill>
            </a:endParaRPr>
          </a:p>
        </p:txBody>
      </p:sp>
      <p:pic>
        <p:nvPicPr>
          <p:cNvPr id="2" name="Picture 1">
            <a:extLst>
              <a:ext uri="{FF2B5EF4-FFF2-40B4-BE49-F238E27FC236}">
                <a16:creationId xmlns:a16="http://schemas.microsoft.com/office/drawing/2014/main" id="{86BF769B-689F-48B6-A15B-6C80F03238A8}"/>
              </a:ext>
            </a:extLst>
          </p:cNvPr>
          <p:cNvPicPr>
            <a:picLocks noChangeAspect="1"/>
          </p:cNvPicPr>
          <p:nvPr/>
        </p:nvPicPr>
        <p:blipFill>
          <a:blip r:embed="rId3"/>
          <a:stretch>
            <a:fillRect/>
          </a:stretch>
        </p:blipFill>
        <p:spPr>
          <a:xfrm>
            <a:off x="2939750" y="3108288"/>
            <a:ext cx="4562474" cy="3668387"/>
          </a:xfrm>
          <a:prstGeom prst="rect">
            <a:avLst/>
          </a:prstGeom>
        </p:spPr>
      </p:pic>
      <p:pic>
        <p:nvPicPr>
          <p:cNvPr id="3" name="Picture 2">
            <a:extLst>
              <a:ext uri="{FF2B5EF4-FFF2-40B4-BE49-F238E27FC236}">
                <a16:creationId xmlns:a16="http://schemas.microsoft.com/office/drawing/2014/main" id="{672D2C75-1E40-4646-99FA-BFED28A80C9D}"/>
              </a:ext>
            </a:extLst>
          </p:cNvPr>
          <p:cNvPicPr>
            <a:picLocks noChangeAspect="1"/>
          </p:cNvPicPr>
          <p:nvPr/>
        </p:nvPicPr>
        <p:blipFill>
          <a:blip r:embed="rId4"/>
          <a:stretch>
            <a:fillRect/>
          </a:stretch>
        </p:blipFill>
        <p:spPr>
          <a:xfrm>
            <a:off x="2607945" y="1570037"/>
            <a:ext cx="5621655" cy="16639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6bd110198f_1_59"/>
          <p:cNvSpPr txBox="1">
            <a:spLocks noGrp="1"/>
          </p:cNvSpPr>
          <p:nvPr>
            <p:ph type="body" idx="1"/>
          </p:nvPr>
        </p:nvSpPr>
        <p:spPr>
          <a:xfrm>
            <a:off x="1939950" y="9374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a:t>Frequently re-ordered products by customers</a:t>
            </a:r>
            <a:br>
              <a:rPr lang="en-US" sz="1800" u="sng"/>
            </a:br>
            <a:r>
              <a:rPr lang="en-US" sz="1400"/>
              <a:t>It is seen that people tend to re-order dairy eggs, beverages and produce (fruits and vegetables)</a:t>
            </a:r>
            <a:endParaRPr sz="1400"/>
          </a:p>
          <a:p>
            <a:pPr marL="0" indent="0">
              <a:lnSpc>
                <a:spcPct val="100000"/>
              </a:lnSpc>
              <a:buNone/>
            </a:pPr>
            <a:endParaRPr sz="1800" u="sng"/>
          </a:p>
          <a:p>
            <a:pPr marL="457200" indent="0">
              <a:lnSpc>
                <a:spcPct val="100000"/>
              </a:lnSpc>
              <a:buNone/>
            </a:pPr>
            <a:endParaRPr sz="1800" u="sng"/>
          </a:p>
          <a:p>
            <a:pPr marL="457200" indent="0">
              <a:lnSpc>
                <a:spcPct val="100000"/>
              </a:lnSpc>
              <a:buNone/>
            </a:pPr>
            <a:endParaRPr sz="1800"/>
          </a:p>
          <a:p>
            <a:pPr marL="457200" indent="0">
              <a:lnSpc>
                <a:spcPct val="100000"/>
              </a:lnSpc>
              <a:buNone/>
            </a:pPr>
            <a:endParaRPr sz="1400"/>
          </a:p>
          <a:p>
            <a:pPr marL="457200" indent="0">
              <a:lnSpc>
                <a:spcPct val="100000"/>
              </a:lnSpc>
              <a:buNone/>
            </a:pPr>
            <a:endParaRPr sz="1400"/>
          </a:p>
          <a:p>
            <a:pPr marL="0" indent="0">
              <a:lnSpc>
                <a:spcPct val="100000"/>
              </a:lnSpc>
              <a:spcBef>
                <a:spcPts val="400"/>
              </a:spcBef>
              <a:buNone/>
            </a:pPr>
            <a:endParaRPr sz="1400"/>
          </a:p>
          <a:p>
            <a:pPr marL="0" indent="0">
              <a:lnSpc>
                <a:spcPct val="100000"/>
              </a:lnSpc>
              <a:spcBef>
                <a:spcPts val="400"/>
              </a:spcBef>
              <a:buNone/>
            </a:pPr>
            <a:endParaRPr sz="1400"/>
          </a:p>
          <a:p>
            <a:pPr marL="457200" indent="0">
              <a:spcBef>
                <a:spcPts val="400"/>
              </a:spcBef>
              <a:buNone/>
            </a:pPr>
            <a:endParaRPr sz="1400"/>
          </a:p>
          <a:p>
            <a:pPr marL="914400" indent="0">
              <a:spcBef>
                <a:spcPts val="400"/>
              </a:spcBef>
              <a:buNone/>
            </a:pPr>
            <a:endParaRPr sz="1400"/>
          </a:p>
          <a:p>
            <a:pPr marL="457200" indent="0">
              <a:spcBef>
                <a:spcPts val="400"/>
              </a:spcBef>
              <a:buNone/>
            </a:pPr>
            <a:endParaRPr sz="1400"/>
          </a:p>
        </p:txBody>
      </p:sp>
      <p:sp>
        <p:nvSpPr>
          <p:cNvPr id="200" name="Google Shape;200;g6bd110198f_1_59"/>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dirty="0">
                <a:solidFill>
                  <a:srgbClr val="FF0000"/>
                </a:solidFill>
              </a:rPr>
              <a:t>Analysis Methodology and Results</a:t>
            </a:r>
            <a:endParaRPr sz="2800" dirty="0">
              <a:solidFill>
                <a:srgbClr val="FF0000"/>
              </a:solidFill>
            </a:endParaRPr>
          </a:p>
        </p:txBody>
      </p:sp>
      <p:pic>
        <p:nvPicPr>
          <p:cNvPr id="201" name="Google Shape;201;g6bd110198f_1_59"/>
          <p:cNvPicPr preferRelativeResize="0"/>
          <p:nvPr/>
        </p:nvPicPr>
        <p:blipFill>
          <a:blip r:embed="rId3">
            <a:alphaModFix/>
          </a:blip>
          <a:stretch>
            <a:fillRect/>
          </a:stretch>
        </p:blipFill>
        <p:spPr>
          <a:xfrm>
            <a:off x="2005001" y="1612150"/>
            <a:ext cx="8181975" cy="1504950"/>
          </a:xfrm>
          <a:prstGeom prst="rect">
            <a:avLst/>
          </a:prstGeom>
          <a:noFill/>
          <a:ln>
            <a:noFill/>
          </a:ln>
        </p:spPr>
      </p:pic>
      <p:pic>
        <p:nvPicPr>
          <p:cNvPr id="202" name="Google Shape;202;g6bd110198f_1_59"/>
          <p:cNvPicPr preferRelativeResize="0"/>
          <p:nvPr/>
        </p:nvPicPr>
        <p:blipFill>
          <a:blip r:embed="rId4">
            <a:alphaModFix/>
          </a:blip>
          <a:stretch>
            <a:fillRect/>
          </a:stretch>
        </p:blipFill>
        <p:spPr>
          <a:xfrm>
            <a:off x="2804876" y="3193301"/>
            <a:ext cx="6355049" cy="35437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6bd110198f_3_2"/>
          <p:cNvSpPr txBox="1">
            <a:spLocks noGrp="1"/>
          </p:cNvSpPr>
          <p:nvPr>
            <p:ph type="body" idx="1"/>
          </p:nvPr>
        </p:nvSpPr>
        <p:spPr>
          <a:xfrm>
            <a:off x="1939950" y="9374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a:t>Order cart position of re-ordered products by customers</a:t>
            </a:r>
            <a:br>
              <a:rPr lang="en-US" sz="1800" u="sng"/>
            </a:br>
            <a:r>
              <a:rPr lang="en-US" sz="1400"/>
              <a:t>It is seen that people tend to put re-ordered items at the beginning of cart and then look for other products.</a:t>
            </a:r>
            <a:endParaRPr sz="1400"/>
          </a:p>
          <a:p>
            <a:pPr marL="0" indent="0">
              <a:lnSpc>
                <a:spcPct val="100000"/>
              </a:lnSpc>
              <a:buNone/>
            </a:pPr>
            <a:endParaRPr sz="1800" u="sng"/>
          </a:p>
          <a:p>
            <a:pPr marL="457200" indent="0">
              <a:lnSpc>
                <a:spcPct val="100000"/>
              </a:lnSpc>
              <a:buNone/>
            </a:pPr>
            <a:endParaRPr sz="1800" u="sng"/>
          </a:p>
          <a:p>
            <a:pPr marL="457200" indent="0">
              <a:lnSpc>
                <a:spcPct val="100000"/>
              </a:lnSpc>
              <a:buNone/>
            </a:pPr>
            <a:endParaRPr sz="1800"/>
          </a:p>
          <a:p>
            <a:pPr marL="457200" indent="0">
              <a:lnSpc>
                <a:spcPct val="100000"/>
              </a:lnSpc>
              <a:buNone/>
            </a:pPr>
            <a:endParaRPr sz="1400"/>
          </a:p>
          <a:p>
            <a:pPr marL="457200" indent="0">
              <a:lnSpc>
                <a:spcPct val="100000"/>
              </a:lnSpc>
              <a:buNone/>
            </a:pPr>
            <a:endParaRPr sz="1400"/>
          </a:p>
          <a:p>
            <a:pPr marL="0" indent="0">
              <a:lnSpc>
                <a:spcPct val="100000"/>
              </a:lnSpc>
              <a:spcBef>
                <a:spcPts val="400"/>
              </a:spcBef>
              <a:buNone/>
            </a:pPr>
            <a:endParaRPr sz="1400"/>
          </a:p>
          <a:p>
            <a:pPr marL="0" indent="0">
              <a:lnSpc>
                <a:spcPct val="100000"/>
              </a:lnSpc>
              <a:spcBef>
                <a:spcPts val="400"/>
              </a:spcBef>
              <a:buNone/>
            </a:pPr>
            <a:endParaRPr sz="1400"/>
          </a:p>
          <a:p>
            <a:pPr marL="457200" indent="0">
              <a:spcBef>
                <a:spcPts val="400"/>
              </a:spcBef>
              <a:buNone/>
            </a:pPr>
            <a:endParaRPr sz="1400"/>
          </a:p>
          <a:p>
            <a:pPr marL="914400" indent="0">
              <a:spcBef>
                <a:spcPts val="400"/>
              </a:spcBef>
              <a:buNone/>
            </a:pPr>
            <a:endParaRPr sz="1400"/>
          </a:p>
          <a:p>
            <a:pPr marL="457200" indent="0">
              <a:spcBef>
                <a:spcPts val="400"/>
              </a:spcBef>
              <a:buNone/>
            </a:pPr>
            <a:endParaRPr sz="1400"/>
          </a:p>
        </p:txBody>
      </p:sp>
      <p:sp>
        <p:nvSpPr>
          <p:cNvPr id="208" name="Google Shape;208;g6bd110198f_3_2"/>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dirty="0">
                <a:solidFill>
                  <a:srgbClr val="FF0000"/>
                </a:solidFill>
              </a:rPr>
              <a:t>Analysis Methodology and Results</a:t>
            </a:r>
            <a:endParaRPr sz="2800" dirty="0">
              <a:solidFill>
                <a:srgbClr val="FF0000"/>
              </a:solidFill>
            </a:endParaRPr>
          </a:p>
        </p:txBody>
      </p:sp>
      <p:pic>
        <p:nvPicPr>
          <p:cNvPr id="2" name="Picture 1">
            <a:extLst>
              <a:ext uri="{FF2B5EF4-FFF2-40B4-BE49-F238E27FC236}">
                <a16:creationId xmlns:a16="http://schemas.microsoft.com/office/drawing/2014/main" id="{153DAE6C-0893-40E8-BF71-3B30B1E5296D}"/>
              </a:ext>
            </a:extLst>
          </p:cNvPr>
          <p:cNvPicPr>
            <a:picLocks noChangeAspect="1"/>
          </p:cNvPicPr>
          <p:nvPr/>
        </p:nvPicPr>
        <p:blipFill>
          <a:blip r:embed="rId3"/>
          <a:stretch>
            <a:fillRect/>
          </a:stretch>
        </p:blipFill>
        <p:spPr>
          <a:xfrm>
            <a:off x="3322712" y="3697362"/>
            <a:ext cx="4511600" cy="3003437"/>
          </a:xfrm>
          <a:prstGeom prst="rect">
            <a:avLst/>
          </a:prstGeom>
        </p:spPr>
      </p:pic>
      <p:pic>
        <p:nvPicPr>
          <p:cNvPr id="3" name="Picture 2">
            <a:extLst>
              <a:ext uri="{FF2B5EF4-FFF2-40B4-BE49-F238E27FC236}">
                <a16:creationId xmlns:a16="http://schemas.microsoft.com/office/drawing/2014/main" id="{3E025023-694E-471F-9D3E-D3725F094439}"/>
              </a:ext>
            </a:extLst>
          </p:cNvPr>
          <p:cNvPicPr>
            <a:picLocks noChangeAspect="1"/>
          </p:cNvPicPr>
          <p:nvPr/>
        </p:nvPicPr>
        <p:blipFill>
          <a:blip r:embed="rId4"/>
          <a:stretch>
            <a:fillRect/>
          </a:stretch>
        </p:blipFill>
        <p:spPr>
          <a:xfrm>
            <a:off x="1133475" y="1671446"/>
            <a:ext cx="9598818" cy="213855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6bd110198f_3_11"/>
          <p:cNvSpPr txBox="1">
            <a:spLocks noGrp="1"/>
          </p:cNvSpPr>
          <p:nvPr>
            <p:ph type="body" idx="1"/>
          </p:nvPr>
        </p:nvSpPr>
        <p:spPr>
          <a:xfrm>
            <a:off x="1898700" y="1143000"/>
            <a:ext cx="50442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dirty="0"/>
              <a:t>Word2Vec</a:t>
            </a:r>
            <a:endParaRPr sz="1800" u="sng" dirty="0"/>
          </a:p>
          <a:p>
            <a:pPr marL="0" indent="0">
              <a:lnSpc>
                <a:spcPct val="100000"/>
              </a:lnSpc>
              <a:buNone/>
            </a:pPr>
            <a:endParaRPr sz="1800" u="sng" dirty="0"/>
          </a:p>
          <a:p>
            <a:pPr marL="457200" indent="-342900">
              <a:lnSpc>
                <a:spcPct val="100000"/>
              </a:lnSpc>
              <a:buClr>
                <a:srgbClr val="000000"/>
              </a:buClr>
              <a:buSzPts val="1800"/>
              <a:buFont typeface="Quattrocento Sans"/>
              <a:buChar char="●"/>
            </a:pPr>
            <a:r>
              <a:rPr lang="en-US" sz="1800" dirty="0">
                <a:solidFill>
                  <a:srgbClr val="000000"/>
                </a:solidFill>
                <a:highlight>
                  <a:srgbClr val="FFFFFF"/>
                </a:highlight>
                <a:latin typeface="Quattrocento Sans"/>
                <a:ea typeface="Quattrocento Sans"/>
                <a:cs typeface="Quattrocento Sans"/>
                <a:sym typeface="Quattrocento Sans"/>
              </a:rPr>
              <a:t>Word2vec is a two-layer neural net that processes text. Its input is a text corpus and its output is a set of vectors: feature vectors for words in the corpus. </a:t>
            </a:r>
            <a:endParaRPr sz="1800" dirty="0">
              <a:solidFill>
                <a:srgbClr val="000000"/>
              </a:solidFill>
              <a:highlight>
                <a:srgbClr val="FFFFFF"/>
              </a:highlight>
              <a:latin typeface="Quattrocento Sans"/>
              <a:ea typeface="Quattrocento Sans"/>
              <a:cs typeface="Quattrocento Sans"/>
              <a:sym typeface="Quattrocento Sans"/>
            </a:endParaRPr>
          </a:p>
          <a:p>
            <a:pPr marL="457200" indent="-342900">
              <a:lnSpc>
                <a:spcPct val="100000"/>
              </a:lnSpc>
              <a:buClr>
                <a:srgbClr val="000000"/>
              </a:buClr>
              <a:buSzPts val="1800"/>
              <a:buFont typeface="Quattrocento Sans"/>
              <a:buChar char="●"/>
            </a:pPr>
            <a:r>
              <a:rPr lang="en-US" sz="1800" dirty="0">
                <a:solidFill>
                  <a:srgbClr val="000000"/>
                </a:solidFill>
                <a:highlight>
                  <a:srgbClr val="FFFFFF"/>
                </a:highlight>
                <a:latin typeface="Quattrocento Sans"/>
                <a:ea typeface="Quattrocento Sans"/>
                <a:cs typeface="Quattrocento Sans"/>
                <a:sym typeface="Quattrocento Sans"/>
              </a:rPr>
              <a:t>Similar things and ideas are shown to be “close”. Their relative meanings have been translated to measurable distances.</a:t>
            </a:r>
            <a:endParaRPr sz="1800" dirty="0">
              <a:solidFill>
                <a:srgbClr val="000000"/>
              </a:solidFill>
              <a:highlight>
                <a:srgbClr val="FFFFFF"/>
              </a:highlight>
              <a:latin typeface="Quattrocento Sans"/>
              <a:ea typeface="Quattrocento Sans"/>
              <a:cs typeface="Quattrocento Sans"/>
              <a:sym typeface="Quattrocento Sans"/>
            </a:endParaRPr>
          </a:p>
          <a:p>
            <a:pPr marL="457200" indent="-342900">
              <a:lnSpc>
                <a:spcPct val="100000"/>
              </a:lnSpc>
              <a:spcBef>
                <a:spcPts val="400"/>
              </a:spcBef>
              <a:buSzPts val="1800"/>
              <a:buFont typeface="Quattrocento Sans"/>
              <a:buChar char="●"/>
            </a:pPr>
            <a:r>
              <a:rPr lang="en-US" sz="1800" dirty="0">
                <a:solidFill>
                  <a:srgbClr val="000000"/>
                </a:solidFill>
                <a:highlight>
                  <a:srgbClr val="FFFFFF"/>
                </a:highlight>
                <a:latin typeface="Quattrocento Sans"/>
                <a:ea typeface="Quattrocento Sans"/>
                <a:cs typeface="Quattrocento Sans"/>
                <a:sym typeface="Quattrocento Sans"/>
              </a:rPr>
              <a:t>We have used this method to extract the information about the relationship between products ordered by customers.</a:t>
            </a:r>
            <a:endParaRPr sz="1800" dirty="0">
              <a:solidFill>
                <a:srgbClr val="000000"/>
              </a:solidFill>
              <a:highlight>
                <a:srgbClr val="FFFFFF"/>
              </a:highlight>
              <a:latin typeface="Quattrocento Sans"/>
              <a:ea typeface="Quattrocento Sans"/>
              <a:cs typeface="Quattrocento Sans"/>
              <a:sym typeface="Quattrocento Sans"/>
            </a:endParaRPr>
          </a:p>
          <a:p>
            <a:pPr marL="457200" marR="127000" indent="-342900">
              <a:lnSpc>
                <a:spcPct val="110416"/>
              </a:lnSpc>
              <a:buSzPts val="1800"/>
              <a:buFont typeface="Quattrocento Sans"/>
              <a:buChar char="●"/>
            </a:pPr>
            <a:r>
              <a:rPr lang="en-US" sz="1800" dirty="0">
                <a:solidFill>
                  <a:srgbClr val="000000"/>
                </a:solidFill>
                <a:latin typeface="Quattrocento Sans"/>
                <a:ea typeface="Quattrocento Sans"/>
                <a:cs typeface="Quattrocento Sans"/>
                <a:sym typeface="Quattrocento Sans"/>
              </a:rPr>
              <a:t>We performed feature engineering to implement Word2Vec from the </a:t>
            </a:r>
            <a:r>
              <a:rPr lang="en-US" sz="1800" dirty="0" err="1">
                <a:solidFill>
                  <a:srgbClr val="000000"/>
                </a:solidFill>
                <a:latin typeface="Quattrocento Sans"/>
                <a:ea typeface="Quattrocento Sans"/>
                <a:cs typeface="Quattrocento Sans"/>
                <a:sym typeface="Quattrocento Sans"/>
              </a:rPr>
              <a:t>Gensim</a:t>
            </a:r>
            <a:r>
              <a:rPr lang="en-US" sz="1800" dirty="0">
                <a:solidFill>
                  <a:srgbClr val="000000"/>
                </a:solidFill>
                <a:latin typeface="Quattrocento Sans"/>
                <a:ea typeface="Quattrocento Sans"/>
                <a:cs typeface="Quattrocento Sans"/>
                <a:sym typeface="Quattrocento Sans"/>
              </a:rPr>
              <a:t> model. This model helped us in clustering products, and this is of huge help in recommendation systems.</a:t>
            </a:r>
            <a:endParaRPr sz="1800" u="sng" dirty="0">
              <a:latin typeface="Quattrocento Sans"/>
              <a:ea typeface="Quattrocento Sans"/>
              <a:cs typeface="Quattrocento Sans"/>
              <a:sym typeface="Quattrocento Sans"/>
            </a:endParaRPr>
          </a:p>
          <a:p>
            <a:pPr marL="457200" indent="0">
              <a:lnSpc>
                <a:spcPct val="100000"/>
              </a:lnSpc>
              <a:spcBef>
                <a:spcPts val="400"/>
              </a:spcBef>
              <a:buNone/>
            </a:pPr>
            <a:br>
              <a:rPr lang="en-US" sz="1800" u="sng" dirty="0">
                <a:latin typeface="Quattrocento Sans"/>
                <a:ea typeface="Quattrocento Sans"/>
                <a:cs typeface="Quattrocento Sans"/>
                <a:sym typeface="Quattrocento Sans"/>
              </a:rPr>
            </a:br>
            <a:endParaRPr sz="1800" dirty="0">
              <a:latin typeface="Quattrocento Sans"/>
              <a:ea typeface="Quattrocento Sans"/>
              <a:cs typeface="Quattrocento Sans"/>
              <a:sym typeface="Quattrocento Sans"/>
            </a:endParaRPr>
          </a:p>
          <a:p>
            <a:pPr marL="0" indent="0">
              <a:lnSpc>
                <a:spcPct val="100000"/>
              </a:lnSpc>
              <a:buNone/>
            </a:pPr>
            <a:endParaRPr sz="1800" u="sng" dirty="0"/>
          </a:p>
          <a:p>
            <a:pPr marL="457200" indent="0">
              <a:lnSpc>
                <a:spcPct val="100000"/>
              </a:lnSpc>
              <a:buNone/>
            </a:pPr>
            <a:endParaRPr sz="1800" u="sng" dirty="0"/>
          </a:p>
          <a:p>
            <a:pPr marL="457200" indent="0">
              <a:lnSpc>
                <a:spcPct val="100000"/>
              </a:lnSpc>
              <a:buNone/>
            </a:pPr>
            <a:endParaRPr sz="1800" dirty="0"/>
          </a:p>
          <a:p>
            <a:pPr marL="457200" indent="0">
              <a:lnSpc>
                <a:spcPct val="100000"/>
              </a:lnSpc>
              <a:buNone/>
            </a:pPr>
            <a:endParaRPr sz="1400" dirty="0"/>
          </a:p>
          <a:p>
            <a:pPr marL="457200" indent="0">
              <a:lnSpc>
                <a:spcPct val="100000"/>
              </a:lnSpc>
              <a:buNone/>
            </a:pPr>
            <a:endParaRPr sz="1400" dirty="0"/>
          </a:p>
          <a:p>
            <a:pPr marL="0" indent="0">
              <a:lnSpc>
                <a:spcPct val="100000"/>
              </a:lnSpc>
              <a:spcBef>
                <a:spcPts val="400"/>
              </a:spcBef>
              <a:buNone/>
            </a:pPr>
            <a:endParaRPr sz="1400" dirty="0"/>
          </a:p>
          <a:p>
            <a:pPr marL="0" indent="0">
              <a:lnSpc>
                <a:spcPct val="100000"/>
              </a:lnSpc>
              <a:spcBef>
                <a:spcPts val="400"/>
              </a:spcBef>
              <a:buNone/>
            </a:pPr>
            <a:endParaRPr sz="14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sz="1400" dirty="0"/>
          </a:p>
        </p:txBody>
      </p:sp>
      <p:sp>
        <p:nvSpPr>
          <p:cNvPr id="216" name="Google Shape;216;g6bd110198f_3_11"/>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dirty="0">
                <a:solidFill>
                  <a:srgbClr val="FF0000"/>
                </a:solidFill>
              </a:rPr>
              <a:t>Analysis Methodology and Results</a:t>
            </a:r>
            <a:endParaRPr sz="2800" dirty="0">
              <a:solidFill>
                <a:srgbClr val="FF0000"/>
              </a:solidFill>
            </a:endParaRPr>
          </a:p>
        </p:txBody>
      </p:sp>
      <p:pic>
        <p:nvPicPr>
          <p:cNvPr id="217" name="Google Shape;217;g6bd110198f_3_11"/>
          <p:cNvPicPr preferRelativeResize="0"/>
          <p:nvPr/>
        </p:nvPicPr>
        <p:blipFill>
          <a:blip r:embed="rId3">
            <a:alphaModFix/>
          </a:blip>
          <a:stretch>
            <a:fillRect/>
          </a:stretch>
        </p:blipFill>
        <p:spPr>
          <a:xfrm>
            <a:off x="7072850" y="2526975"/>
            <a:ext cx="3295650" cy="3086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6bd110198f_3_19"/>
          <p:cNvSpPr txBox="1">
            <a:spLocks noGrp="1"/>
          </p:cNvSpPr>
          <p:nvPr>
            <p:ph type="body" idx="1"/>
          </p:nvPr>
        </p:nvSpPr>
        <p:spPr>
          <a:xfrm>
            <a:off x="1898700" y="838200"/>
            <a:ext cx="50442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a:t>Word2Vec</a:t>
            </a:r>
            <a:endParaRPr sz="1800" u="sng"/>
          </a:p>
          <a:p>
            <a:pPr marL="0" indent="0">
              <a:lnSpc>
                <a:spcPct val="100000"/>
              </a:lnSpc>
              <a:buNone/>
            </a:pPr>
            <a:endParaRPr sz="1800" u="sng"/>
          </a:p>
          <a:p>
            <a:pPr marL="0" indent="0">
              <a:lnSpc>
                <a:spcPct val="100000"/>
              </a:lnSpc>
              <a:buNone/>
            </a:pPr>
            <a:br>
              <a:rPr lang="en-US" sz="1800" u="sng">
                <a:latin typeface="Quattrocento Sans"/>
                <a:ea typeface="Quattrocento Sans"/>
                <a:cs typeface="Quattrocento Sans"/>
                <a:sym typeface="Quattrocento Sans"/>
              </a:rPr>
            </a:br>
            <a:endParaRPr sz="1800">
              <a:latin typeface="Quattrocento Sans"/>
              <a:ea typeface="Quattrocento Sans"/>
              <a:cs typeface="Quattrocento Sans"/>
              <a:sym typeface="Quattrocento Sans"/>
            </a:endParaRPr>
          </a:p>
          <a:p>
            <a:pPr marL="0" indent="0">
              <a:lnSpc>
                <a:spcPct val="100000"/>
              </a:lnSpc>
              <a:buNone/>
            </a:pPr>
            <a:endParaRPr sz="1800" u="sng"/>
          </a:p>
          <a:p>
            <a:pPr marL="457200" indent="0">
              <a:lnSpc>
                <a:spcPct val="100000"/>
              </a:lnSpc>
              <a:buNone/>
            </a:pPr>
            <a:endParaRPr sz="1800" u="sng"/>
          </a:p>
          <a:p>
            <a:pPr marL="457200" indent="0">
              <a:lnSpc>
                <a:spcPct val="100000"/>
              </a:lnSpc>
              <a:buNone/>
            </a:pPr>
            <a:endParaRPr sz="1800"/>
          </a:p>
          <a:p>
            <a:pPr marL="457200" indent="0">
              <a:lnSpc>
                <a:spcPct val="100000"/>
              </a:lnSpc>
              <a:buNone/>
            </a:pPr>
            <a:endParaRPr sz="1400"/>
          </a:p>
          <a:p>
            <a:pPr marL="457200" indent="0">
              <a:lnSpc>
                <a:spcPct val="100000"/>
              </a:lnSpc>
              <a:buNone/>
            </a:pPr>
            <a:endParaRPr sz="1400"/>
          </a:p>
          <a:p>
            <a:pPr marL="0" indent="0">
              <a:lnSpc>
                <a:spcPct val="100000"/>
              </a:lnSpc>
              <a:spcBef>
                <a:spcPts val="400"/>
              </a:spcBef>
              <a:buNone/>
            </a:pPr>
            <a:endParaRPr sz="1400"/>
          </a:p>
          <a:p>
            <a:pPr marL="0" indent="0">
              <a:lnSpc>
                <a:spcPct val="100000"/>
              </a:lnSpc>
              <a:spcBef>
                <a:spcPts val="400"/>
              </a:spcBef>
              <a:buNone/>
            </a:pPr>
            <a:endParaRPr sz="1400"/>
          </a:p>
          <a:p>
            <a:pPr marL="457200" indent="0">
              <a:spcBef>
                <a:spcPts val="400"/>
              </a:spcBef>
              <a:buNone/>
            </a:pPr>
            <a:endParaRPr sz="1400"/>
          </a:p>
          <a:p>
            <a:pPr marL="914400" indent="0">
              <a:spcBef>
                <a:spcPts val="400"/>
              </a:spcBef>
              <a:buNone/>
            </a:pPr>
            <a:endParaRPr sz="1400"/>
          </a:p>
          <a:p>
            <a:pPr marL="457200" indent="0">
              <a:spcBef>
                <a:spcPts val="400"/>
              </a:spcBef>
              <a:buNone/>
            </a:pPr>
            <a:endParaRPr sz="1400"/>
          </a:p>
        </p:txBody>
      </p:sp>
      <p:sp>
        <p:nvSpPr>
          <p:cNvPr id="223" name="Google Shape;223;g6bd110198f_3_19"/>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dirty="0">
                <a:solidFill>
                  <a:srgbClr val="FF0000"/>
                </a:solidFill>
              </a:rPr>
              <a:t>Analysis Methodology and Results</a:t>
            </a:r>
            <a:endParaRPr sz="2800" dirty="0">
              <a:solidFill>
                <a:srgbClr val="FF0000"/>
              </a:solidFill>
            </a:endParaRPr>
          </a:p>
        </p:txBody>
      </p:sp>
      <p:pic>
        <p:nvPicPr>
          <p:cNvPr id="224" name="Google Shape;224;g6bd110198f_3_19"/>
          <p:cNvPicPr preferRelativeResize="0"/>
          <p:nvPr/>
        </p:nvPicPr>
        <p:blipFill>
          <a:blip r:embed="rId3">
            <a:alphaModFix/>
          </a:blip>
          <a:stretch>
            <a:fillRect/>
          </a:stretch>
        </p:blipFill>
        <p:spPr>
          <a:xfrm>
            <a:off x="2032200" y="1448724"/>
            <a:ext cx="8357626" cy="3709800"/>
          </a:xfrm>
          <a:prstGeom prst="rect">
            <a:avLst/>
          </a:prstGeom>
          <a:noFill/>
          <a:ln>
            <a:noFill/>
          </a:ln>
        </p:spPr>
      </p:pic>
      <p:pic>
        <p:nvPicPr>
          <p:cNvPr id="225" name="Google Shape;225;g6bd110198f_3_19"/>
          <p:cNvPicPr preferRelativeResize="0"/>
          <p:nvPr/>
        </p:nvPicPr>
        <p:blipFill>
          <a:blip r:embed="rId4">
            <a:alphaModFix/>
          </a:blip>
          <a:stretch>
            <a:fillRect/>
          </a:stretch>
        </p:blipFill>
        <p:spPr>
          <a:xfrm>
            <a:off x="1981200" y="5355402"/>
            <a:ext cx="8408624" cy="120857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6bd110198f_3_27"/>
          <p:cNvSpPr txBox="1">
            <a:spLocks noGrp="1"/>
          </p:cNvSpPr>
          <p:nvPr>
            <p:ph type="body" idx="1"/>
          </p:nvPr>
        </p:nvSpPr>
        <p:spPr>
          <a:xfrm>
            <a:off x="1898700" y="838200"/>
            <a:ext cx="50442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a:t>Word2Vec</a:t>
            </a:r>
            <a:endParaRPr sz="1800" u="sng"/>
          </a:p>
          <a:p>
            <a:pPr marL="0" indent="0">
              <a:lnSpc>
                <a:spcPct val="100000"/>
              </a:lnSpc>
              <a:buNone/>
            </a:pPr>
            <a:endParaRPr sz="1800" u="sng"/>
          </a:p>
          <a:p>
            <a:pPr marL="0" indent="0">
              <a:lnSpc>
                <a:spcPct val="100000"/>
              </a:lnSpc>
              <a:buNone/>
            </a:pPr>
            <a:br>
              <a:rPr lang="en-US" sz="1800" u="sng">
                <a:latin typeface="Quattrocento Sans"/>
                <a:ea typeface="Quattrocento Sans"/>
                <a:cs typeface="Quattrocento Sans"/>
                <a:sym typeface="Quattrocento Sans"/>
              </a:rPr>
            </a:br>
            <a:endParaRPr sz="1800">
              <a:latin typeface="Quattrocento Sans"/>
              <a:ea typeface="Quattrocento Sans"/>
              <a:cs typeface="Quattrocento Sans"/>
              <a:sym typeface="Quattrocento Sans"/>
            </a:endParaRPr>
          </a:p>
          <a:p>
            <a:pPr marL="0" indent="0">
              <a:lnSpc>
                <a:spcPct val="100000"/>
              </a:lnSpc>
              <a:buNone/>
            </a:pPr>
            <a:endParaRPr sz="1800" u="sng"/>
          </a:p>
          <a:p>
            <a:pPr marL="457200" indent="0">
              <a:lnSpc>
                <a:spcPct val="100000"/>
              </a:lnSpc>
              <a:buNone/>
            </a:pPr>
            <a:endParaRPr sz="1800" u="sng"/>
          </a:p>
          <a:p>
            <a:pPr marL="457200" indent="0">
              <a:lnSpc>
                <a:spcPct val="100000"/>
              </a:lnSpc>
              <a:buNone/>
            </a:pPr>
            <a:endParaRPr sz="1800"/>
          </a:p>
          <a:p>
            <a:pPr marL="457200" indent="0">
              <a:lnSpc>
                <a:spcPct val="100000"/>
              </a:lnSpc>
              <a:buNone/>
            </a:pPr>
            <a:endParaRPr sz="1400"/>
          </a:p>
          <a:p>
            <a:pPr marL="457200" indent="0">
              <a:lnSpc>
                <a:spcPct val="100000"/>
              </a:lnSpc>
              <a:buNone/>
            </a:pPr>
            <a:endParaRPr sz="1400"/>
          </a:p>
          <a:p>
            <a:pPr marL="0" indent="0">
              <a:lnSpc>
                <a:spcPct val="100000"/>
              </a:lnSpc>
              <a:spcBef>
                <a:spcPts val="400"/>
              </a:spcBef>
              <a:buNone/>
            </a:pPr>
            <a:endParaRPr sz="1400"/>
          </a:p>
          <a:p>
            <a:pPr marL="0" indent="0">
              <a:lnSpc>
                <a:spcPct val="100000"/>
              </a:lnSpc>
              <a:spcBef>
                <a:spcPts val="400"/>
              </a:spcBef>
              <a:buNone/>
            </a:pPr>
            <a:endParaRPr sz="1400"/>
          </a:p>
          <a:p>
            <a:pPr marL="457200" indent="0">
              <a:spcBef>
                <a:spcPts val="400"/>
              </a:spcBef>
              <a:buNone/>
            </a:pPr>
            <a:endParaRPr sz="1400"/>
          </a:p>
          <a:p>
            <a:pPr marL="914400" indent="0">
              <a:spcBef>
                <a:spcPts val="400"/>
              </a:spcBef>
              <a:buNone/>
            </a:pPr>
            <a:endParaRPr sz="1400"/>
          </a:p>
          <a:p>
            <a:pPr marL="457200" indent="0">
              <a:spcBef>
                <a:spcPts val="400"/>
              </a:spcBef>
              <a:buNone/>
            </a:pPr>
            <a:endParaRPr sz="1400"/>
          </a:p>
        </p:txBody>
      </p:sp>
      <p:sp>
        <p:nvSpPr>
          <p:cNvPr id="231" name="Google Shape;231;g6bd110198f_3_27"/>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dirty="0">
                <a:solidFill>
                  <a:srgbClr val="FF0000"/>
                </a:solidFill>
              </a:rPr>
              <a:t>Analysis Methodology and Results</a:t>
            </a:r>
            <a:endParaRPr sz="2800" dirty="0">
              <a:solidFill>
                <a:srgbClr val="FF0000"/>
              </a:solidFill>
            </a:endParaRPr>
          </a:p>
        </p:txBody>
      </p:sp>
      <p:pic>
        <p:nvPicPr>
          <p:cNvPr id="5" name="Picture 4">
            <a:extLst>
              <a:ext uri="{FF2B5EF4-FFF2-40B4-BE49-F238E27FC236}">
                <a16:creationId xmlns:a16="http://schemas.microsoft.com/office/drawing/2014/main" id="{6D2AF60F-87F4-4581-B0D8-E857BDC1BDBD}"/>
              </a:ext>
            </a:extLst>
          </p:cNvPr>
          <p:cNvPicPr/>
          <p:nvPr/>
        </p:nvPicPr>
        <p:blipFill>
          <a:blip r:embed="rId3"/>
          <a:stretch>
            <a:fillRect/>
          </a:stretch>
        </p:blipFill>
        <p:spPr>
          <a:xfrm>
            <a:off x="2314575" y="1349299"/>
            <a:ext cx="6353810" cy="53689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3"/>
        <p:cNvGrpSpPr/>
        <p:nvPr/>
      </p:nvGrpSpPr>
      <p:grpSpPr>
        <a:xfrm>
          <a:off x="0" y="0"/>
          <a:ext cx="0" cy="0"/>
          <a:chOff x="0" y="0"/>
          <a:chExt cx="0" cy="0"/>
        </a:xfrm>
      </p:grpSpPr>
      <p:sp>
        <p:nvSpPr>
          <p:cNvPr id="104" name="Google Shape;104;g6bd110198f_0_214"/>
          <p:cNvSpPr txBox="1">
            <a:spLocks noGrp="1"/>
          </p:cNvSpPr>
          <p:nvPr>
            <p:ph type="body" idx="1"/>
          </p:nvPr>
        </p:nvSpPr>
        <p:spPr>
          <a:xfrm>
            <a:off x="2253450" y="2771833"/>
            <a:ext cx="7688700" cy="3014700"/>
          </a:xfrm>
          <a:prstGeom prst="rect">
            <a:avLst/>
          </a:prstGeom>
        </p:spPr>
        <p:txBody>
          <a:bodyPr spcFirstLastPara="1" vert="horz" wrap="square" lIns="91425" tIns="91425" rIns="91425" bIns="91425" rtlCol="0" anchor="t" anchorCtr="0">
            <a:noAutofit/>
          </a:bodyPr>
          <a:lstStyle/>
          <a:p>
            <a:pPr indent="-342900">
              <a:lnSpc>
                <a:spcPct val="150000"/>
              </a:lnSpc>
              <a:buSzPts val="1800"/>
              <a:buFont typeface="Quattrocento Sans"/>
              <a:buChar char="●"/>
            </a:pPr>
            <a:r>
              <a:rPr lang="en-US" sz="1800" dirty="0">
                <a:latin typeface="Quattrocento Sans"/>
                <a:ea typeface="Quattrocento Sans"/>
                <a:cs typeface="Quattrocento Sans"/>
                <a:sym typeface="Quattrocento Sans"/>
              </a:rPr>
              <a:t>Introduction</a:t>
            </a:r>
            <a:endParaRPr sz="1800" dirty="0">
              <a:latin typeface="Quattrocento Sans"/>
              <a:ea typeface="Quattrocento Sans"/>
              <a:cs typeface="Quattrocento Sans"/>
              <a:sym typeface="Quattrocento Sans"/>
            </a:endParaRPr>
          </a:p>
          <a:p>
            <a:pPr indent="-342900">
              <a:lnSpc>
                <a:spcPct val="150000"/>
              </a:lnSpc>
              <a:buSzPts val="1800"/>
              <a:buFont typeface="Quattrocento Sans"/>
              <a:buChar char="●"/>
            </a:pPr>
            <a:r>
              <a:rPr lang="en-US" sz="1800" dirty="0">
                <a:latin typeface="Quattrocento Sans"/>
                <a:ea typeface="Quattrocento Sans"/>
                <a:cs typeface="Quattrocento Sans"/>
                <a:sym typeface="Quattrocento Sans"/>
              </a:rPr>
              <a:t>Background Research</a:t>
            </a:r>
            <a:endParaRPr sz="1800" dirty="0">
              <a:latin typeface="Quattrocento Sans"/>
              <a:ea typeface="Quattrocento Sans"/>
              <a:cs typeface="Quattrocento Sans"/>
              <a:sym typeface="Quattrocento Sans"/>
            </a:endParaRPr>
          </a:p>
          <a:p>
            <a:pPr indent="-342900">
              <a:lnSpc>
                <a:spcPct val="150000"/>
              </a:lnSpc>
              <a:buSzPts val="1800"/>
              <a:buFont typeface="Quattrocento Sans"/>
              <a:buChar char="●"/>
            </a:pPr>
            <a:r>
              <a:rPr lang="en-US" sz="1800" dirty="0">
                <a:latin typeface="Quattrocento Sans"/>
                <a:ea typeface="Quattrocento Sans"/>
                <a:cs typeface="Quattrocento Sans"/>
                <a:sym typeface="Quattrocento Sans"/>
              </a:rPr>
              <a:t>Objectives</a:t>
            </a:r>
            <a:endParaRPr sz="1800" dirty="0">
              <a:latin typeface="Quattrocento Sans"/>
              <a:ea typeface="Quattrocento Sans"/>
              <a:cs typeface="Quattrocento Sans"/>
              <a:sym typeface="Quattrocento Sans"/>
            </a:endParaRPr>
          </a:p>
          <a:p>
            <a:pPr indent="-342900">
              <a:lnSpc>
                <a:spcPct val="150000"/>
              </a:lnSpc>
              <a:buSzPts val="1800"/>
              <a:buFont typeface="Quattrocento Sans"/>
              <a:buChar char="●"/>
            </a:pPr>
            <a:r>
              <a:rPr lang="en-US" sz="1800" dirty="0">
                <a:latin typeface="Quattrocento Sans"/>
                <a:ea typeface="Quattrocento Sans"/>
                <a:cs typeface="Quattrocento Sans"/>
                <a:sym typeface="Quattrocento Sans"/>
              </a:rPr>
              <a:t>Analysis methodology and Results</a:t>
            </a:r>
            <a:endParaRPr sz="1800" dirty="0">
              <a:latin typeface="Quattrocento Sans"/>
              <a:ea typeface="Quattrocento Sans"/>
              <a:cs typeface="Quattrocento Sans"/>
              <a:sym typeface="Quattrocento Sans"/>
            </a:endParaRPr>
          </a:p>
          <a:p>
            <a:pPr indent="-342900">
              <a:lnSpc>
                <a:spcPct val="150000"/>
              </a:lnSpc>
              <a:buSzPts val="1800"/>
              <a:buFont typeface="Quattrocento Sans"/>
              <a:buChar char="●"/>
            </a:pPr>
            <a:r>
              <a:rPr lang="en-US" sz="1800" dirty="0">
                <a:latin typeface="Quattrocento Sans"/>
                <a:ea typeface="Quattrocento Sans"/>
                <a:cs typeface="Quattrocento Sans"/>
                <a:sym typeface="Quattrocento Sans"/>
              </a:rPr>
              <a:t>Conclusion</a:t>
            </a:r>
            <a:endParaRPr sz="1800" dirty="0">
              <a:latin typeface="Quattrocento Sans"/>
              <a:ea typeface="Quattrocento Sans"/>
              <a:cs typeface="Quattrocento Sans"/>
              <a:sym typeface="Quattrocento Sans"/>
            </a:endParaRPr>
          </a:p>
        </p:txBody>
      </p:sp>
      <p:sp>
        <p:nvSpPr>
          <p:cNvPr id="105" name="Google Shape;105;g6bd110198f_0_214"/>
          <p:cNvSpPr txBox="1">
            <a:spLocks noGrp="1"/>
          </p:cNvSpPr>
          <p:nvPr>
            <p:ph type="title"/>
          </p:nvPr>
        </p:nvSpPr>
        <p:spPr>
          <a:xfrm>
            <a:off x="2253450" y="1758200"/>
            <a:ext cx="7688700" cy="713700"/>
          </a:xfrm>
          <a:prstGeom prst="rect">
            <a:avLst/>
          </a:prstGeom>
        </p:spPr>
        <p:txBody>
          <a:bodyPr spcFirstLastPara="1" vert="horz" wrap="square" lIns="91425" tIns="91425" rIns="91425" bIns="91425" rtlCol="0" anchor="t" anchorCtr="0">
            <a:noAutofit/>
          </a:bodyPr>
          <a:lstStyle/>
          <a:p>
            <a:r>
              <a:rPr lang="en-US"/>
              <a:t>Agenda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6bd110198f_3_35"/>
          <p:cNvSpPr txBox="1">
            <a:spLocks noGrp="1"/>
          </p:cNvSpPr>
          <p:nvPr>
            <p:ph type="body" idx="1"/>
          </p:nvPr>
        </p:nvSpPr>
        <p:spPr>
          <a:xfrm>
            <a:off x="1898700" y="10668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dirty="0"/>
              <a:t>Predicting re-order by customer based on previous orders</a:t>
            </a:r>
            <a:endParaRPr sz="1800" u="sng" dirty="0"/>
          </a:p>
          <a:p>
            <a:pPr marL="0" indent="0">
              <a:lnSpc>
                <a:spcPct val="100000"/>
              </a:lnSpc>
              <a:buNone/>
            </a:pPr>
            <a:r>
              <a:rPr lang="en-US" sz="1800" dirty="0">
                <a:latin typeface="Quattrocento Sans"/>
                <a:ea typeface="Quattrocento Sans"/>
                <a:cs typeface="Quattrocento Sans"/>
                <a:sym typeface="Quattrocento Sans"/>
              </a:rPr>
              <a:t>For making the learning algorithm work adequately  we have performed a couple of steps to the data as given below: </a:t>
            </a:r>
            <a:endParaRPr sz="1800" dirty="0">
              <a:latin typeface="Quattrocento Sans"/>
              <a:ea typeface="Quattrocento Sans"/>
              <a:cs typeface="Quattrocento Sans"/>
              <a:sym typeface="Quattrocento Sans"/>
            </a:endParaRPr>
          </a:p>
          <a:p>
            <a:pPr marL="0" indent="0">
              <a:lnSpc>
                <a:spcPct val="100000"/>
              </a:lnSpc>
              <a:buNone/>
            </a:pPr>
            <a:br>
              <a:rPr lang="en-US" sz="1400" dirty="0">
                <a:solidFill>
                  <a:srgbClr val="000000"/>
                </a:solidFill>
                <a:highlight>
                  <a:srgbClr val="FFFFFF"/>
                </a:highlight>
                <a:latin typeface="Quattrocento Sans"/>
                <a:ea typeface="Quattrocento Sans"/>
                <a:cs typeface="Quattrocento Sans"/>
                <a:sym typeface="Quattrocento Sans"/>
              </a:rPr>
            </a:br>
            <a:r>
              <a:rPr lang="en-US" sz="1400" b="1" dirty="0">
                <a:solidFill>
                  <a:srgbClr val="000000"/>
                </a:solidFill>
                <a:highlight>
                  <a:srgbClr val="FFFFFF"/>
                </a:highlight>
                <a:latin typeface="Quattrocento Sans"/>
                <a:ea typeface="Quattrocento Sans"/>
                <a:cs typeface="Quattrocento Sans"/>
                <a:sym typeface="Quattrocento Sans"/>
              </a:rPr>
              <a:t>Step 1:</a:t>
            </a:r>
            <a:r>
              <a:rPr lang="en-US" sz="1400" dirty="0">
                <a:solidFill>
                  <a:srgbClr val="000000"/>
                </a:solidFill>
                <a:highlight>
                  <a:srgbClr val="FFFFFF"/>
                </a:highlight>
                <a:latin typeface="Quattrocento Sans"/>
                <a:ea typeface="Quattrocento Sans"/>
                <a:cs typeface="Quattrocento Sans"/>
                <a:sym typeface="Quattrocento Sans"/>
              </a:rPr>
              <a:t> Importing the orders data.</a:t>
            </a:r>
            <a:endParaRPr sz="1400" dirty="0">
              <a:solidFill>
                <a:srgbClr val="000000"/>
              </a:solidFill>
              <a:highlight>
                <a:srgbClr val="FFFFFF"/>
              </a:highlight>
              <a:latin typeface="Quattrocento Sans"/>
              <a:ea typeface="Quattrocento Sans"/>
              <a:cs typeface="Quattrocento Sans"/>
              <a:sym typeface="Quattrocento Sans"/>
            </a:endParaRPr>
          </a:p>
          <a:p>
            <a:pPr marL="0" indent="0">
              <a:lnSpc>
                <a:spcPct val="100000"/>
              </a:lnSpc>
              <a:buNone/>
            </a:pPr>
            <a:r>
              <a:rPr lang="en-US" sz="1400" b="1" dirty="0">
                <a:solidFill>
                  <a:srgbClr val="000000"/>
                </a:solidFill>
                <a:latin typeface="Quattrocento Sans"/>
                <a:ea typeface="Quattrocento Sans"/>
                <a:cs typeface="Quattrocento Sans"/>
                <a:sym typeface="Quattrocento Sans"/>
              </a:rPr>
              <a:t>Step 2:</a:t>
            </a:r>
            <a:r>
              <a:rPr lang="en-US" sz="1400" dirty="0">
                <a:solidFill>
                  <a:srgbClr val="000000"/>
                </a:solidFill>
                <a:latin typeface="Quattrocento Sans"/>
                <a:ea typeface="Quattrocento Sans"/>
                <a:cs typeface="Quattrocento Sans"/>
                <a:sym typeface="Quattrocento Sans"/>
              </a:rPr>
              <a:t> Creating data frame with old purchase.</a:t>
            </a:r>
            <a:endParaRPr sz="1400" dirty="0">
              <a:solidFill>
                <a:srgbClr val="000000"/>
              </a:solidFill>
              <a:latin typeface="Quattrocento Sans"/>
              <a:ea typeface="Quattrocento Sans"/>
              <a:cs typeface="Quattrocento Sans"/>
              <a:sym typeface="Quattrocento Sans"/>
            </a:endParaRPr>
          </a:p>
          <a:p>
            <a:pPr marL="0" indent="0">
              <a:lnSpc>
                <a:spcPct val="100000"/>
              </a:lnSpc>
              <a:buNone/>
            </a:pPr>
            <a:r>
              <a:rPr lang="en-US" sz="1400" b="1" dirty="0">
                <a:solidFill>
                  <a:srgbClr val="000000"/>
                </a:solidFill>
                <a:latin typeface="Quattrocento Sans"/>
                <a:ea typeface="Quattrocento Sans"/>
                <a:cs typeface="Quattrocento Sans"/>
                <a:sym typeface="Quattrocento Sans"/>
              </a:rPr>
              <a:t>Step 3: </a:t>
            </a:r>
            <a:r>
              <a:rPr lang="en-US" sz="1400" dirty="0">
                <a:solidFill>
                  <a:srgbClr val="000000"/>
                </a:solidFill>
                <a:latin typeface="Quattrocento Sans"/>
                <a:ea typeface="Quattrocento Sans"/>
                <a:cs typeface="Quattrocento Sans"/>
                <a:sym typeface="Quattrocento Sans"/>
              </a:rPr>
              <a:t>Creating a data frame with latest purchase data.</a:t>
            </a:r>
            <a:endParaRPr sz="1400" dirty="0">
              <a:solidFill>
                <a:srgbClr val="000000"/>
              </a:solidFill>
              <a:latin typeface="Quattrocento Sans"/>
              <a:ea typeface="Quattrocento Sans"/>
              <a:cs typeface="Quattrocento Sans"/>
              <a:sym typeface="Quattrocento Sans"/>
            </a:endParaRPr>
          </a:p>
          <a:p>
            <a:pPr marL="0" indent="0">
              <a:lnSpc>
                <a:spcPct val="100000"/>
              </a:lnSpc>
              <a:buNone/>
            </a:pPr>
            <a:r>
              <a:rPr lang="en-US" sz="1400" b="1" dirty="0">
                <a:solidFill>
                  <a:srgbClr val="000000"/>
                </a:solidFill>
                <a:latin typeface="Quattrocento Sans"/>
                <a:ea typeface="Quattrocento Sans"/>
                <a:cs typeface="Quattrocento Sans"/>
                <a:sym typeface="Quattrocento Sans"/>
              </a:rPr>
              <a:t>Step 4:</a:t>
            </a:r>
            <a:r>
              <a:rPr lang="en-US" sz="1400" dirty="0">
                <a:solidFill>
                  <a:srgbClr val="000000"/>
                </a:solidFill>
                <a:latin typeface="Quattrocento Sans"/>
                <a:ea typeface="Quattrocento Sans"/>
                <a:cs typeface="Quattrocento Sans"/>
                <a:sym typeface="Quattrocento Sans"/>
              </a:rPr>
              <a:t> Counting of Number of reorders of customers.</a:t>
            </a:r>
            <a:endParaRPr sz="1400" dirty="0">
              <a:solidFill>
                <a:srgbClr val="000000"/>
              </a:solidFill>
              <a:latin typeface="Quattrocento Sans"/>
              <a:ea typeface="Quattrocento Sans"/>
              <a:cs typeface="Quattrocento Sans"/>
              <a:sym typeface="Quattrocento Sans"/>
            </a:endParaRPr>
          </a:p>
          <a:p>
            <a:pPr marL="0" indent="0">
              <a:lnSpc>
                <a:spcPct val="100000"/>
              </a:lnSpc>
              <a:buNone/>
            </a:pPr>
            <a:r>
              <a:rPr lang="en-US" sz="1400" b="1" dirty="0">
                <a:solidFill>
                  <a:srgbClr val="000000"/>
                </a:solidFill>
                <a:latin typeface="Quattrocento Sans"/>
                <a:ea typeface="Quattrocento Sans"/>
                <a:cs typeface="Quattrocento Sans"/>
                <a:sym typeface="Quattrocento Sans"/>
              </a:rPr>
              <a:t>Step 5:</a:t>
            </a:r>
            <a:r>
              <a:rPr lang="en-US" sz="1400" dirty="0">
                <a:solidFill>
                  <a:srgbClr val="000000"/>
                </a:solidFill>
                <a:latin typeface="Quattrocento Sans"/>
                <a:ea typeface="Quattrocento Sans"/>
                <a:cs typeface="Quattrocento Sans"/>
                <a:sym typeface="Quattrocento Sans"/>
              </a:rPr>
              <a:t> Merging the prior data frame with latest data frame.</a:t>
            </a:r>
            <a:endParaRPr sz="1400" dirty="0">
              <a:solidFill>
                <a:srgbClr val="000000"/>
              </a:solidFill>
              <a:latin typeface="Quattrocento Sans"/>
              <a:ea typeface="Quattrocento Sans"/>
              <a:cs typeface="Quattrocento Sans"/>
              <a:sym typeface="Quattrocento Sans"/>
            </a:endParaRPr>
          </a:p>
          <a:p>
            <a:pPr marL="0" indent="0">
              <a:lnSpc>
                <a:spcPct val="100000"/>
              </a:lnSpc>
              <a:buNone/>
            </a:pPr>
            <a:r>
              <a:rPr lang="en-US" sz="1400" b="1" dirty="0">
                <a:solidFill>
                  <a:srgbClr val="000000"/>
                </a:solidFill>
                <a:latin typeface="Quattrocento Sans"/>
                <a:ea typeface="Quattrocento Sans"/>
                <a:cs typeface="Quattrocento Sans"/>
                <a:sym typeface="Quattrocento Sans"/>
              </a:rPr>
              <a:t>Step 6:</a:t>
            </a:r>
            <a:r>
              <a:rPr lang="en-US" sz="1400" dirty="0">
                <a:solidFill>
                  <a:srgbClr val="000000"/>
                </a:solidFill>
                <a:latin typeface="Quattrocento Sans"/>
                <a:ea typeface="Quattrocento Sans"/>
                <a:cs typeface="Quattrocento Sans"/>
                <a:sym typeface="Quattrocento Sans"/>
              </a:rPr>
              <a:t> Extracting the distinct order ids in data frame. Then we will join the data frame with orders</a:t>
            </a:r>
            <a:endParaRPr sz="1400" dirty="0">
              <a:solidFill>
                <a:srgbClr val="000000"/>
              </a:solidFill>
              <a:latin typeface="Quattrocento Sans"/>
              <a:ea typeface="Quattrocento Sans"/>
              <a:cs typeface="Quattrocento Sans"/>
              <a:sym typeface="Quattrocento Sans"/>
            </a:endParaRPr>
          </a:p>
          <a:p>
            <a:pPr marL="0" indent="0">
              <a:lnSpc>
                <a:spcPct val="100000"/>
              </a:lnSpc>
              <a:buNone/>
            </a:pPr>
            <a:r>
              <a:rPr lang="en-US" sz="1400" b="1" dirty="0">
                <a:solidFill>
                  <a:srgbClr val="000000"/>
                </a:solidFill>
                <a:latin typeface="Quattrocento Sans"/>
                <a:ea typeface="Quattrocento Sans"/>
                <a:cs typeface="Quattrocento Sans"/>
                <a:sym typeface="Quattrocento Sans"/>
              </a:rPr>
              <a:t>Step 7: </a:t>
            </a:r>
            <a:r>
              <a:rPr lang="en-US" sz="1400" dirty="0">
                <a:solidFill>
                  <a:srgbClr val="000000"/>
                </a:solidFill>
                <a:latin typeface="Quattrocento Sans"/>
                <a:ea typeface="Quattrocento Sans"/>
                <a:cs typeface="Quattrocento Sans"/>
                <a:sym typeface="Quattrocento Sans"/>
              </a:rPr>
              <a:t>Preparing test data frames</a:t>
            </a:r>
            <a:endParaRPr sz="1400" dirty="0">
              <a:solidFill>
                <a:srgbClr val="000000"/>
              </a:solidFill>
              <a:latin typeface="Quattrocento Sans"/>
              <a:ea typeface="Quattrocento Sans"/>
              <a:cs typeface="Quattrocento Sans"/>
              <a:sym typeface="Quattrocento Sans"/>
            </a:endParaRPr>
          </a:p>
          <a:p>
            <a:pPr marL="0" indent="0">
              <a:lnSpc>
                <a:spcPct val="100000"/>
              </a:lnSpc>
              <a:buNone/>
            </a:pPr>
            <a:r>
              <a:rPr lang="en-US" sz="1400" b="1" dirty="0">
                <a:solidFill>
                  <a:srgbClr val="000000"/>
                </a:solidFill>
                <a:latin typeface="Quattrocento Sans"/>
                <a:ea typeface="Quattrocento Sans"/>
                <a:cs typeface="Quattrocento Sans"/>
                <a:sym typeface="Quattrocento Sans"/>
              </a:rPr>
              <a:t>Step 8:</a:t>
            </a:r>
            <a:r>
              <a:rPr lang="en-US" sz="1400" dirty="0">
                <a:solidFill>
                  <a:srgbClr val="000000"/>
                </a:solidFill>
                <a:latin typeface="Quattrocento Sans"/>
                <a:ea typeface="Quattrocento Sans"/>
                <a:cs typeface="Quattrocento Sans"/>
                <a:sym typeface="Quattrocento Sans"/>
              </a:rPr>
              <a:t> Merging the train and test data with prior data frame to extract the products purchased previously by the customer.</a:t>
            </a:r>
            <a:endParaRPr sz="1400" dirty="0">
              <a:solidFill>
                <a:srgbClr val="000000"/>
              </a:solidFill>
              <a:latin typeface="Quattrocento Sans"/>
              <a:ea typeface="Quattrocento Sans"/>
              <a:cs typeface="Quattrocento Sans"/>
              <a:sym typeface="Quattrocento Sans"/>
            </a:endParaRPr>
          </a:p>
          <a:p>
            <a:pPr marL="0" indent="0">
              <a:lnSpc>
                <a:spcPct val="100000"/>
              </a:lnSpc>
              <a:buNone/>
            </a:pPr>
            <a:r>
              <a:rPr lang="en-US" sz="1400" b="1" dirty="0">
                <a:solidFill>
                  <a:srgbClr val="000000"/>
                </a:solidFill>
                <a:latin typeface="Quattrocento Sans"/>
                <a:ea typeface="Quattrocento Sans"/>
                <a:cs typeface="Quattrocento Sans"/>
                <a:sym typeface="Quattrocento Sans"/>
              </a:rPr>
              <a:t>Step 9: </a:t>
            </a:r>
            <a:r>
              <a:rPr lang="en-US" sz="1400" dirty="0">
                <a:solidFill>
                  <a:srgbClr val="000000"/>
                </a:solidFill>
                <a:latin typeface="Quattrocento Sans"/>
                <a:ea typeface="Quattrocento Sans"/>
                <a:cs typeface="Quattrocento Sans"/>
                <a:sym typeface="Quattrocento Sans"/>
              </a:rPr>
              <a:t>Adding more features to training data from Products data frame</a:t>
            </a:r>
            <a:endParaRPr sz="1400" dirty="0">
              <a:solidFill>
                <a:srgbClr val="000000"/>
              </a:solidFill>
              <a:latin typeface="Quattrocento Sans"/>
              <a:ea typeface="Quattrocento Sans"/>
              <a:cs typeface="Quattrocento Sans"/>
              <a:sym typeface="Quattrocento Sans"/>
            </a:endParaRPr>
          </a:p>
          <a:p>
            <a:pPr marL="0" indent="0">
              <a:lnSpc>
                <a:spcPct val="100000"/>
              </a:lnSpc>
              <a:buNone/>
            </a:pPr>
            <a:r>
              <a:rPr lang="en-US" sz="1400" b="1" dirty="0">
                <a:solidFill>
                  <a:srgbClr val="000000"/>
                </a:solidFill>
                <a:latin typeface="Quattrocento Sans"/>
                <a:ea typeface="Quattrocento Sans"/>
                <a:cs typeface="Quattrocento Sans"/>
                <a:sym typeface="Quattrocento Sans"/>
              </a:rPr>
              <a:t>Step 10: </a:t>
            </a:r>
            <a:r>
              <a:rPr lang="en-US" sz="1400" dirty="0">
                <a:solidFill>
                  <a:srgbClr val="000000"/>
                </a:solidFill>
                <a:latin typeface="Quattrocento Sans"/>
                <a:ea typeface="Quattrocento Sans"/>
                <a:cs typeface="Quattrocento Sans"/>
                <a:sym typeface="Quattrocento Sans"/>
              </a:rPr>
              <a:t>Splitting data into train and test sets</a:t>
            </a:r>
            <a:endParaRPr sz="1400" dirty="0">
              <a:solidFill>
                <a:srgbClr val="000000"/>
              </a:solidFill>
              <a:latin typeface="Quattrocento Sans"/>
              <a:ea typeface="Quattrocento Sans"/>
              <a:cs typeface="Quattrocento Sans"/>
              <a:sym typeface="Quattrocento Sans"/>
            </a:endParaRPr>
          </a:p>
          <a:p>
            <a:pPr marL="0" indent="0">
              <a:lnSpc>
                <a:spcPct val="100000"/>
              </a:lnSpc>
              <a:buNone/>
            </a:pPr>
            <a:endParaRPr sz="1800" u="sng" dirty="0"/>
          </a:p>
          <a:p>
            <a:pPr marL="457200" indent="0">
              <a:lnSpc>
                <a:spcPct val="100000"/>
              </a:lnSpc>
              <a:buNone/>
            </a:pPr>
            <a:endParaRPr sz="1800" u="sng" dirty="0"/>
          </a:p>
          <a:p>
            <a:pPr marL="457200" indent="0">
              <a:lnSpc>
                <a:spcPct val="100000"/>
              </a:lnSpc>
              <a:buNone/>
            </a:pPr>
            <a:endParaRPr sz="1800" dirty="0"/>
          </a:p>
          <a:p>
            <a:pPr marL="457200" indent="0">
              <a:lnSpc>
                <a:spcPct val="100000"/>
              </a:lnSpc>
              <a:buNone/>
            </a:pPr>
            <a:endParaRPr sz="1400" dirty="0"/>
          </a:p>
          <a:p>
            <a:pPr marL="457200" indent="0">
              <a:lnSpc>
                <a:spcPct val="100000"/>
              </a:lnSpc>
              <a:buNone/>
            </a:pPr>
            <a:endParaRPr sz="1400" dirty="0"/>
          </a:p>
          <a:p>
            <a:pPr marL="0" indent="0">
              <a:lnSpc>
                <a:spcPct val="100000"/>
              </a:lnSpc>
              <a:spcBef>
                <a:spcPts val="400"/>
              </a:spcBef>
              <a:buNone/>
            </a:pPr>
            <a:endParaRPr sz="1400" dirty="0"/>
          </a:p>
          <a:p>
            <a:pPr marL="0" indent="0">
              <a:lnSpc>
                <a:spcPct val="100000"/>
              </a:lnSpc>
              <a:spcBef>
                <a:spcPts val="400"/>
              </a:spcBef>
              <a:buNone/>
            </a:pPr>
            <a:endParaRPr sz="14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sz="1400" dirty="0"/>
          </a:p>
        </p:txBody>
      </p:sp>
      <p:sp>
        <p:nvSpPr>
          <p:cNvPr id="238" name="Google Shape;238;g6bd110198f_3_35"/>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dirty="0">
                <a:solidFill>
                  <a:srgbClr val="FF0000"/>
                </a:solidFill>
              </a:rPr>
              <a:t>Analysis Methodology and Results</a:t>
            </a:r>
            <a:endParaRPr sz="2800"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6bd110198f_3_51"/>
          <p:cNvSpPr txBox="1">
            <a:spLocks noGrp="1"/>
          </p:cNvSpPr>
          <p:nvPr>
            <p:ph type="body" idx="1"/>
          </p:nvPr>
        </p:nvSpPr>
        <p:spPr>
          <a:xfrm>
            <a:off x="1898700" y="10668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a:t>Logistic Regression</a:t>
            </a:r>
            <a:endParaRPr sz="1800" u="sng"/>
          </a:p>
          <a:p>
            <a:pPr marL="457200" indent="-317500">
              <a:lnSpc>
                <a:spcPct val="100000"/>
              </a:lnSpc>
              <a:buSzPts val="1400"/>
              <a:buFont typeface="Quattrocento Sans"/>
              <a:buChar char="●"/>
            </a:pPr>
            <a:r>
              <a:rPr lang="en-US" sz="1400">
                <a:solidFill>
                  <a:srgbClr val="222222"/>
                </a:solidFill>
                <a:highlight>
                  <a:srgbClr val="FFFFFF"/>
                </a:highlight>
                <a:latin typeface="Quattrocento Sans"/>
                <a:ea typeface="Quattrocento Sans"/>
                <a:cs typeface="Quattrocento Sans"/>
                <a:sym typeface="Quattrocento Sans"/>
              </a:rPr>
              <a:t>Logistic regression is a </a:t>
            </a:r>
            <a:r>
              <a:rPr lang="en-US" sz="1400">
                <a:solidFill>
                  <a:srgbClr val="0B0080"/>
                </a:solidFill>
                <a:highlight>
                  <a:srgbClr val="FFFFFF"/>
                </a:highlight>
                <a:uFill>
                  <a:noFill/>
                </a:uFill>
                <a:latin typeface="Quattrocento Sans"/>
                <a:ea typeface="Quattrocento Sans"/>
                <a:cs typeface="Quattrocento Sans"/>
                <a:sym typeface="Quattrocento Sans"/>
                <a:hlinkClick r:id="rId3"/>
              </a:rPr>
              <a:t>statistical model</a:t>
            </a:r>
            <a:r>
              <a:rPr lang="en-US" sz="1400">
                <a:solidFill>
                  <a:srgbClr val="222222"/>
                </a:solidFill>
                <a:highlight>
                  <a:srgbClr val="FFFFFF"/>
                </a:highlight>
                <a:latin typeface="Quattrocento Sans"/>
                <a:ea typeface="Quattrocento Sans"/>
                <a:cs typeface="Quattrocento Sans"/>
                <a:sym typeface="Quattrocento Sans"/>
              </a:rPr>
              <a:t> that in its basic form uses a </a:t>
            </a:r>
            <a:r>
              <a:rPr lang="en-US" sz="1400">
                <a:solidFill>
                  <a:srgbClr val="0B0080"/>
                </a:solidFill>
                <a:highlight>
                  <a:srgbClr val="FFFFFF"/>
                </a:highlight>
                <a:uFill>
                  <a:noFill/>
                </a:uFill>
                <a:latin typeface="Quattrocento Sans"/>
                <a:ea typeface="Quattrocento Sans"/>
                <a:cs typeface="Quattrocento Sans"/>
                <a:sym typeface="Quattrocento Sans"/>
                <a:hlinkClick r:id="rId4"/>
              </a:rPr>
              <a:t>logistic function</a:t>
            </a:r>
            <a:r>
              <a:rPr lang="en-US" sz="1400">
                <a:solidFill>
                  <a:srgbClr val="222222"/>
                </a:solidFill>
                <a:highlight>
                  <a:srgbClr val="FFFFFF"/>
                </a:highlight>
                <a:latin typeface="Quattrocento Sans"/>
                <a:ea typeface="Quattrocento Sans"/>
                <a:cs typeface="Quattrocento Sans"/>
                <a:sym typeface="Quattrocento Sans"/>
              </a:rPr>
              <a:t> to model a </a:t>
            </a:r>
            <a:r>
              <a:rPr lang="en-US" sz="1400">
                <a:solidFill>
                  <a:srgbClr val="0B0080"/>
                </a:solidFill>
                <a:highlight>
                  <a:srgbClr val="FFFFFF"/>
                </a:highlight>
                <a:uFill>
                  <a:noFill/>
                </a:uFill>
                <a:latin typeface="Quattrocento Sans"/>
                <a:ea typeface="Quattrocento Sans"/>
                <a:cs typeface="Quattrocento Sans"/>
                <a:sym typeface="Quattrocento Sans"/>
                <a:hlinkClick r:id="rId5"/>
              </a:rPr>
              <a:t>binary</a:t>
            </a:r>
            <a:r>
              <a:rPr lang="en-US" sz="1400">
                <a:solidFill>
                  <a:srgbClr val="222222"/>
                </a:solidFill>
                <a:highlight>
                  <a:srgbClr val="FFFFFF"/>
                </a:highlight>
                <a:latin typeface="Quattrocento Sans"/>
                <a:ea typeface="Quattrocento Sans"/>
                <a:cs typeface="Quattrocento Sans"/>
                <a:sym typeface="Quattrocento Sans"/>
              </a:rPr>
              <a:t> </a:t>
            </a:r>
            <a:r>
              <a:rPr lang="en-US" sz="1400">
                <a:solidFill>
                  <a:srgbClr val="0B0080"/>
                </a:solidFill>
                <a:highlight>
                  <a:srgbClr val="FFFFFF"/>
                </a:highlight>
                <a:uFill>
                  <a:noFill/>
                </a:uFill>
                <a:latin typeface="Quattrocento Sans"/>
                <a:ea typeface="Quattrocento Sans"/>
                <a:cs typeface="Quattrocento Sans"/>
                <a:sym typeface="Quattrocento Sans"/>
                <a:hlinkClick r:id="rId6"/>
              </a:rPr>
              <a:t>dependent variable</a:t>
            </a:r>
            <a:r>
              <a:rPr lang="en-US" sz="1400">
                <a:solidFill>
                  <a:srgbClr val="222222"/>
                </a:solidFill>
                <a:highlight>
                  <a:srgbClr val="FFFFFF"/>
                </a:highlight>
                <a:latin typeface="Quattrocento Sans"/>
                <a:ea typeface="Quattrocento Sans"/>
                <a:cs typeface="Quattrocento Sans"/>
                <a:sym typeface="Quattrocento Sans"/>
              </a:rPr>
              <a:t> which is re-ordering a certain product, although many more complex </a:t>
            </a:r>
            <a:r>
              <a:rPr lang="en-US" sz="1400">
                <a:solidFill>
                  <a:srgbClr val="0B0080"/>
                </a:solidFill>
                <a:highlight>
                  <a:srgbClr val="FFFFFF"/>
                </a:highlight>
                <a:uFill>
                  <a:noFill/>
                </a:uFill>
                <a:latin typeface="Quattrocento Sans"/>
                <a:ea typeface="Quattrocento Sans"/>
                <a:cs typeface="Quattrocento Sans"/>
                <a:sym typeface="Quattrocento Sans"/>
                <a:hlinkClick r:id="rId7"/>
              </a:rPr>
              <a:t>extensions</a:t>
            </a:r>
            <a:r>
              <a:rPr lang="en-US" sz="1400">
                <a:solidFill>
                  <a:srgbClr val="222222"/>
                </a:solidFill>
                <a:highlight>
                  <a:srgbClr val="FFFFFF"/>
                </a:highlight>
                <a:latin typeface="Quattrocento Sans"/>
                <a:ea typeface="Quattrocento Sans"/>
                <a:cs typeface="Quattrocento Sans"/>
                <a:sym typeface="Quattrocento Sans"/>
              </a:rPr>
              <a:t> exist.</a:t>
            </a:r>
            <a:endParaRPr sz="1400">
              <a:solidFill>
                <a:srgbClr val="222222"/>
              </a:solidFill>
              <a:highlight>
                <a:srgbClr val="FFFFFF"/>
              </a:highlight>
              <a:latin typeface="Quattrocento Sans"/>
              <a:ea typeface="Quattrocento Sans"/>
              <a:cs typeface="Quattrocento Sans"/>
              <a:sym typeface="Quattrocento Sans"/>
            </a:endParaRPr>
          </a:p>
          <a:p>
            <a:pPr marL="457200" marR="12700" indent="-317500">
              <a:lnSpc>
                <a:spcPct val="105000"/>
              </a:lnSpc>
              <a:spcBef>
                <a:spcPts val="0"/>
              </a:spcBef>
              <a:buClr>
                <a:srgbClr val="000000"/>
              </a:buClr>
              <a:buSzPts val="1400"/>
              <a:buFont typeface="Quattrocento Sans"/>
              <a:buChar char="●"/>
            </a:pPr>
            <a:r>
              <a:rPr lang="en-US" sz="1400">
                <a:solidFill>
                  <a:srgbClr val="000000"/>
                </a:solidFill>
                <a:latin typeface="Quattrocento Sans"/>
                <a:ea typeface="Quattrocento Sans"/>
                <a:cs typeface="Quattrocento Sans"/>
                <a:sym typeface="Quattrocento Sans"/>
              </a:rPr>
              <a:t>Using Logistic Regression method for this dataset was accurate to some extent but was not the best approach since there was no Boolean type data in the dataset.</a:t>
            </a:r>
            <a:endParaRPr sz="1400">
              <a:solidFill>
                <a:srgbClr val="000000"/>
              </a:solidFill>
              <a:latin typeface="Quattrocento Sans"/>
              <a:ea typeface="Quattrocento Sans"/>
              <a:cs typeface="Quattrocento Sans"/>
              <a:sym typeface="Quattrocento Sans"/>
            </a:endParaRPr>
          </a:p>
          <a:p>
            <a:pPr marL="457200" marR="12700" indent="-317500">
              <a:lnSpc>
                <a:spcPct val="105000"/>
              </a:lnSpc>
              <a:spcBef>
                <a:spcPts val="0"/>
              </a:spcBef>
              <a:buClr>
                <a:srgbClr val="000000"/>
              </a:buClr>
              <a:buSzPts val="1400"/>
              <a:buFont typeface="Quattrocento Sans"/>
              <a:buChar char="●"/>
            </a:pPr>
            <a:r>
              <a:rPr lang="en-US" sz="1400">
                <a:solidFill>
                  <a:srgbClr val="000000"/>
                </a:solidFill>
                <a:latin typeface="Quattrocento Sans"/>
                <a:ea typeface="Quattrocento Sans"/>
                <a:cs typeface="Quattrocento Sans"/>
                <a:sym typeface="Quattrocento Sans"/>
              </a:rPr>
              <a:t>The accuracy achieved using this method was </a:t>
            </a:r>
            <a:r>
              <a:rPr lang="en-US" sz="1400" b="1">
                <a:solidFill>
                  <a:srgbClr val="000000"/>
                </a:solidFill>
                <a:latin typeface="Quattrocento Sans"/>
                <a:ea typeface="Quattrocento Sans"/>
                <a:cs typeface="Quattrocento Sans"/>
                <a:sym typeface="Quattrocento Sans"/>
              </a:rPr>
              <a:t>90.19%</a:t>
            </a:r>
            <a:endParaRPr sz="1400" b="1">
              <a:solidFill>
                <a:srgbClr val="000000"/>
              </a:solidFill>
              <a:latin typeface="Quattrocento Sans"/>
              <a:ea typeface="Quattrocento Sans"/>
              <a:cs typeface="Quattrocento Sans"/>
              <a:sym typeface="Quattrocento Sans"/>
            </a:endParaRPr>
          </a:p>
          <a:p>
            <a:pPr marL="0" indent="0">
              <a:lnSpc>
                <a:spcPct val="100000"/>
              </a:lnSpc>
              <a:spcBef>
                <a:spcPts val="400"/>
              </a:spcBef>
              <a:buNone/>
            </a:pPr>
            <a:endParaRPr sz="1400">
              <a:solidFill>
                <a:srgbClr val="000000"/>
              </a:solidFill>
              <a:latin typeface="Quattrocento Sans"/>
              <a:ea typeface="Quattrocento Sans"/>
              <a:cs typeface="Quattrocento Sans"/>
              <a:sym typeface="Quattrocento Sans"/>
            </a:endParaRPr>
          </a:p>
          <a:p>
            <a:pPr marL="0" indent="0">
              <a:lnSpc>
                <a:spcPct val="100000"/>
              </a:lnSpc>
              <a:buNone/>
            </a:pPr>
            <a:endParaRPr sz="1800" u="sng"/>
          </a:p>
          <a:p>
            <a:pPr marL="457200" indent="0">
              <a:lnSpc>
                <a:spcPct val="100000"/>
              </a:lnSpc>
              <a:buNone/>
            </a:pPr>
            <a:endParaRPr sz="1800" u="sng"/>
          </a:p>
          <a:p>
            <a:pPr marL="457200" indent="0">
              <a:lnSpc>
                <a:spcPct val="100000"/>
              </a:lnSpc>
              <a:buNone/>
            </a:pPr>
            <a:endParaRPr sz="1800"/>
          </a:p>
          <a:p>
            <a:pPr marL="457200" indent="0">
              <a:lnSpc>
                <a:spcPct val="100000"/>
              </a:lnSpc>
              <a:buNone/>
            </a:pPr>
            <a:endParaRPr sz="1400"/>
          </a:p>
          <a:p>
            <a:pPr marL="457200" indent="0">
              <a:lnSpc>
                <a:spcPct val="100000"/>
              </a:lnSpc>
              <a:buNone/>
            </a:pPr>
            <a:endParaRPr sz="1400"/>
          </a:p>
          <a:p>
            <a:pPr marL="0" indent="0">
              <a:lnSpc>
                <a:spcPct val="100000"/>
              </a:lnSpc>
              <a:spcBef>
                <a:spcPts val="400"/>
              </a:spcBef>
              <a:buNone/>
            </a:pPr>
            <a:endParaRPr sz="1400"/>
          </a:p>
          <a:p>
            <a:pPr marL="0" indent="0">
              <a:lnSpc>
                <a:spcPct val="100000"/>
              </a:lnSpc>
              <a:spcBef>
                <a:spcPts val="400"/>
              </a:spcBef>
              <a:buNone/>
            </a:pPr>
            <a:endParaRPr sz="1400"/>
          </a:p>
          <a:p>
            <a:pPr marL="457200" indent="0">
              <a:spcBef>
                <a:spcPts val="400"/>
              </a:spcBef>
              <a:buNone/>
            </a:pPr>
            <a:endParaRPr sz="1400"/>
          </a:p>
          <a:p>
            <a:pPr marL="914400" indent="0">
              <a:spcBef>
                <a:spcPts val="400"/>
              </a:spcBef>
              <a:buNone/>
            </a:pPr>
            <a:endParaRPr sz="1400"/>
          </a:p>
          <a:p>
            <a:pPr marL="457200" indent="0">
              <a:spcBef>
                <a:spcPts val="400"/>
              </a:spcBef>
              <a:buNone/>
            </a:pPr>
            <a:endParaRPr sz="1400"/>
          </a:p>
        </p:txBody>
      </p:sp>
      <p:sp>
        <p:nvSpPr>
          <p:cNvPr id="244" name="Google Shape;244;g6bd110198f_3_51"/>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dirty="0">
                <a:solidFill>
                  <a:srgbClr val="FF0000"/>
                </a:solidFill>
              </a:rPr>
              <a:t>Analysis Methodology and Results</a:t>
            </a:r>
            <a:endParaRPr sz="2800" dirty="0">
              <a:solidFill>
                <a:srgbClr val="FF0000"/>
              </a:solidFill>
            </a:endParaRPr>
          </a:p>
        </p:txBody>
      </p:sp>
      <p:pic>
        <p:nvPicPr>
          <p:cNvPr id="3" name="Picture 2">
            <a:extLst>
              <a:ext uri="{FF2B5EF4-FFF2-40B4-BE49-F238E27FC236}">
                <a16:creationId xmlns:a16="http://schemas.microsoft.com/office/drawing/2014/main" id="{0E3DEF33-8A27-4FD6-8A80-D993AA5BA134}"/>
              </a:ext>
            </a:extLst>
          </p:cNvPr>
          <p:cNvPicPr>
            <a:picLocks noChangeAspect="1"/>
          </p:cNvPicPr>
          <p:nvPr/>
        </p:nvPicPr>
        <p:blipFill>
          <a:blip r:embed="rId8"/>
          <a:stretch>
            <a:fillRect/>
          </a:stretch>
        </p:blipFill>
        <p:spPr>
          <a:xfrm>
            <a:off x="3121660" y="2781286"/>
            <a:ext cx="5948680" cy="389986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6bd110198f_3_57"/>
          <p:cNvSpPr txBox="1">
            <a:spLocks noGrp="1"/>
          </p:cNvSpPr>
          <p:nvPr>
            <p:ph type="body" idx="1"/>
          </p:nvPr>
        </p:nvSpPr>
        <p:spPr>
          <a:xfrm>
            <a:off x="1898700" y="10668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dirty="0"/>
              <a:t>Random Forest</a:t>
            </a:r>
            <a:endParaRPr sz="1800" u="sng" dirty="0"/>
          </a:p>
          <a:p>
            <a:pPr marL="457200" indent="-317500">
              <a:lnSpc>
                <a:spcPct val="100000"/>
              </a:lnSpc>
              <a:buClr>
                <a:srgbClr val="000000"/>
              </a:buClr>
              <a:buSzPts val="1400"/>
              <a:buFont typeface="Quattrocento Sans"/>
              <a:buChar char="●"/>
            </a:pPr>
            <a:r>
              <a:rPr lang="en-US" sz="1400" dirty="0">
                <a:solidFill>
                  <a:srgbClr val="000000"/>
                </a:solidFill>
                <a:highlight>
                  <a:srgbClr val="FFFFFF"/>
                </a:highlight>
                <a:latin typeface="Quattrocento Sans"/>
                <a:ea typeface="Quattrocento Sans"/>
                <a:cs typeface="Quattrocento Sans"/>
                <a:sym typeface="Quattrocento Sans"/>
              </a:rPr>
              <a:t>Random forests or random decision forests are an </a:t>
            </a:r>
            <a:r>
              <a:rPr lang="en-US" sz="1400" dirty="0">
                <a:solidFill>
                  <a:srgbClr val="000000"/>
                </a:solidFill>
                <a:highlight>
                  <a:srgbClr val="FFFFFF"/>
                </a:highlight>
                <a:uFill>
                  <a:noFill/>
                </a:uFill>
                <a:latin typeface="Quattrocento Sans"/>
                <a:ea typeface="Quattrocento Sans"/>
                <a:cs typeface="Quattrocento Sans"/>
                <a:sym typeface="Quattrocento Sans"/>
                <a:hlinkClick r:id="rId3"/>
              </a:rPr>
              <a:t>ensemble learning</a:t>
            </a:r>
            <a:r>
              <a:rPr lang="en-US" sz="1400" dirty="0">
                <a:solidFill>
                  <a:srgbClr val="000000"/>
                </a:solidFill>
                <a:highlight>
                  <a:srgbClr val="FFFFFF"/>
                </a:highlight>
                <a:latin typeface="Quattrocento Sans"/>
                <a:ea typeface="Quattrocento Sans"/>
                <a:cs typeface="Quattrocento Sans"/>
                <a:sym typeface="Quattrocento Sans"/>
              </a:rPr>
              <a:t> method for </a:t>
            </a:r>
            <a:r>
              <a:rPr lang="en-US" sz="1400" dirty="0">
                <a:solidFill>
                  <a:srgbClr val="000000"/>
                </a:solidFill>
                <a:highlight>
                  <a:srgbClr val="FFFFFF"/>
                </a:highlight>
                <a:uFill>
                  <a:noFill/>
                </a:uFill>
                <a:latin typeface="Quattrocento Sans"/>
                <a:ea typeface="Quattrocento Sans"/>
                <a:cs typeface="Quattrocento Sans"/>
                <a:sym typeface="Quattrocento Sans"/>
                <a:hlinkClick r:id="rId4"/>
              </a:rPr>
              <a:t>classification</a:t>
            </a:r>
            <a:r>
              <a:rPr lang="en-US" sz="1400" dirty="0">
                <a:solidFill>
                  <a:srgbClr val="000000"/>
                </a:solidFill>
                <a:highlight>
                  <a:srgbClr val="FFFFFF"/>
                </a:highlight>
                <a:latin typeface="Quattrocento Sans"/>
                <a:ea typeface="Quattrocento Sans"/>
                <a:cs typeface="Quattrocento Sans"/>
                <a:sym typeface="Quattrocento Sans"/>
              </a:rPr>
              <a:t>, </a:t>
            </a:r>
            <a:r>
              <a:rPr lang="en-US" sz="1400" dirty="0">
                <a:solidFill>
                  <a:srgbClr val="000000"/>
                </a:solidFill>
                <a:highlight>
                  <a:srgbClr val="FFFFFF"/>
                </a:highlight>
                <a:uFill>
                  <a:noFill/>
                </a:uFill>
                <a:latin typeface="Quattrocento Sans"/>
                <a:ea typeface="Quattrocento Sans"/>
                <a:cs typeface="Quattrocento Sans"/>
                <a:sym typeface="Quattrocento Sans"/>
                <a:hlinkClick r:id="rId5"/>
              </a:rPr>
              <a:t>regression</a:t>
            </a:r>
            <a:r>
              <a:rPr lang="en-US" sz="1400" dirty="0">
                <a:solidFill>
                  <a:srgbClr val="000000"/>
                </a:solidFill>
                <a:highlight>
                  <a:srgbClr val="FFFFFF"/>
                </a:highlight>
                <a:latin typeface="Quattrocento Sans"/>
                <a:ea typeface="Quattrocento Sans"/>
                <a:cs typeface="Quattrocento Sans"/>
                <a:sym typeface="Quattrocento Sans"/>
              </a:rPr>
              <a:t> and other tasks that operates by constructing a multitude of </a:t>
            </a:r>
            <a:r>
              <a:rPr lang="en-US" sz="1400" dirty="0">
                <a:solidFill>
                  <a:srgbClr val="000000"/>
                </a:solidFill>
                <a:highlight>
                  <a:srgbClr val="FFFFFF"/>
                </a:highlight>
                <a:uFill>
                  <a:noFill/>
                </a:uFill>
                <a:latin typeface="Quattrocento Sans"/>
                <a:ea typeface="Quattrocento Sans"/>
                <a:cs typeface="Quattrocento Sans"/>
                <a:sym typeface="Quattrocento Sans"/>
                <a:hlinkClick r:id="rId6"/>
              </a:rPr>
              <a:t>decision trees</a:t>
            </a:r>
            <a:r>
              <a:rPr lang="en-US" sz="1400" dirty="0">
                <a:solidFill>
                  <a:srgbClr val="000000"/>
                </a:solidFill>
                <a:highlight>
                  <a:srgbClr val="FFFFFF"/>
                </a:highlight>
                <a:latin typeface="Quattrocento Sans"/>
                <a:ea typeface="Quattrocento Sans"/>
                <a:cs typeface="Quattrocento Sans"/>
                <a:sym typeface="Quattrocento Sans"/>
              </a:rPr>
              <a:t> at training time and outputting the class that is the </a:t>
            </a:r>
            <a:r>
              <a:rPr lang="en-US" sz="1400" dirty="0">
                <a:solidFill>
                  <a:srgbClr val="000000"/>
                </a:solidFill>
                <a:highlight>
                  <a:srgbClr val="FFFFFF"/>
                </a:highlight>
                <a:uFill>
                  <a:noFill/>
                </a:uFill>
                <a:latin typeface="Quattrocento Sans"/>
                <a:ea typeface="Quattrocento Sans"/>
                <a:cs typeface="Quattrocento Sans"/>
                <a:sym typeface="Quattrocento Sans"/>
                <a:hlinkClick r:id="rId7"/>
              </a:rPr>
              <a:t>mode</a:t>
            </a:r>
            <a:r>
              <a:rPr lang="en-US" sz="1400" dirty="0">
                <a:solidFill>
                  <a:srgbClr val="000000"/>
                </a:solidFill>
                <a:highlight>
                  <a:srgbClr val="FFFFFF"/>
                </a:highlight>
                <a:latin typeface="Quattrocento Sans"/>
                <a:ea typeface="Quattrocento Sans"/>
                <a:cs typeface="Quattrocento Sans"/>
                <a:sym typeface="Quattrocento Sans"/>
              </a:rPr>
              <a:t> of the classes (classification) or mean prediction (regression) of the individual trees.</a:t>
            </a:r>
            <a:endParaRPr sz="1400" dirty="0">
              <a:solidFill>
                <a:srgbClr val="000000"/>
              </a:solidFill>
              <a:highlight>
                <a:srgbClr val="FFFFFF"/>
              </a:highlight>
              <a:latin typeface="Quattrocento Sans"/>
              <a:ea typeface="Quattrocento Sans"/>
              <a:cs typeface="Quattrocento Sans"/>
              <a:sym typeface="Quattrocento Sans"/>
            </a:endParaRPr>
          </a:p>
          <a:p>
            <a:pPr marL="457200" marR="12700" indent="-317500">
              <a:lnSpc>
                <a:spcPct val="102500"/>
              </a:lnSpc>
              <a:spcBef>
                <a:spcPts val="0"/>
              </a:spcBef>
              <a:buClr>
                <a:srgbClr val="000000"/>
              </a:buClr>
              <a:buSzPts val="1400"/>
              <a:buFont typeface="Quattrocento Sans"/>
              <a:buChar char="●"/>
            </a:pPr>
            <a:r>
              <a:rPr lang="en-US" sz="1400" dirty="0">
                <a:solidFill>
                  <a:srgbClr val="000000"/>
                </a:solidFill>
                <a:latin typeface="Quattrocento Sans"/>
                <a:ea typeface="Quattrocento Sans"/>
                <a:cs typeface="Quattrocento Sans"/>
                <a:sym typeface="Quattrocento Sans"/>
              </a:rPr>
              <a:t>Random Forests did not prove to be very accurate because the decision trees did not provide any meaningful output. The model would be getting over-fitted sometimes.</a:t>
            </a:r>
            <a:endParaRPr sz="1400" dirty="0">
              <a:solidFill>
                <a:srgbClr val="000000"/>
              </a:solidFill>
              <a:latin typeface="Quattrocento Sans"/>
              <a:ea typeface="Quattrocento Sans"/>
              <a:cs typeface="Quattrocento Sans"/>
              <a:sym typeface="Quattrocento Sans"/>
            </a:endParaRPr>
          </a:p>
          <a:p>
            <a:pPr marL="457200" marR="12700" indent="-317500">
              <a:lnSpc>
                <a:spcPct val="102500"/>
              </a:lnSpc>
              <a:spcBef>
                <a:spcPts val="0"/>
              </a:spcBef>
              <a:buClr>
                <a:srgbClr val="000000"/>
              </a:buClr>
              <a:buSzPts val="1400"/>
              <a:buFont typeface="Quattrocento Sans"/>
              <a:buChar char="●"/>
            </a:pPr>
            <a:r>
              <a:rPr lang="en-US" sz="1400" dirty="0">
                <a:solidFill>
                  <a:srgbClr val="000000"/>
                </a:solidFill>
                <a:latin typeface="Quattrocento Sans"/>
                <a:ea typeface="Quattrocento Sans"/>
                <a:cs typeface="Quattrocento Sans"/>
                <a:sym typeface="Quattrocento Sans"/>
              </a:rPr>
              <a:t>The accuracy achieved using this method was </a:t>
            </a:r>
            <a:r>
              <a:rPr lang="en-US" sz="1400" b="1" dirty="0">
                <a:solidFill>
                  <a:srgbClr val="000000"/>
                </a:solidFill>
                <a:latin typeface="Quattrocento Sans"/>
                <a:ea typeface="Quattrocento Sans"/>
                <a:cs typeface="Quattrocento Sans"/>
                <a:sym typeface="Quattrocento Sans"/>
              </a:rPr>
              <a:t>90.45%</a:t>
            </a:r>
            <a:endParaRPr sz="1400" b="1" dirty="0">
              <a:solidFill>
                <a:srgbClr val="000000"/>
              </a:solidFill>
              <a:latin typeface="Quattrocento Sans"/>
              <a:ea typeface="Quattrocento Sans"/>
              <a:cs typeface="Quattrocento Sans"/>
              <a:sym typeface="Quattrocento Sans"/>
            </a:endParaRPr>
          </a:p>
          <a:p>
            <a:pPr marL="0" indent="0">
              <a:lnSpc>
                <a:spcPct val="100000"/>
              </a:lnSpc>
              <a:spcBef>
                <a:spcPts val="400"/>
              </a:spcBef>
              <a:buNone/>
            </a:pPr>
            <a:endParaRPr sz="1400" dirty="0">
              <a:solidFill>
                <a:srgbClr val="000000"/>
              </a:solidFill>
              <a:latin typeface="Quattrocento Sans"/>
              <a:ea typeface="Quattrocento Sans"/>
              <a:cs typeface="Quattrocento Sans"/>
              <a:sym typeface="Quattrocento Sans"/>
            </a:endParaRPr>
          </a:p>
          <a:p>
            <a:pPr marL="0" indent="0">
              <a:lnSpc>
                <a:spcPct val="100000"/>
              </a:lnSpc>
              <a:buNone/>
            </a:pPr>
            <a:endParaRPr sz="1800" u="sng" dirty="0"/>
          </a:p>
          <a:p>
            <a:pPr marL="457200" indent="0">
              <a:lnSpc>
                <a:spcPct val="100000"/>
              </a:lnSpc>
              <a:buNone/>
            </a:pPr>
            <a:endParaRPr sz="1800" u="sng" dirty="0"/>
          </a:p>
          <a:p>
            <a:pPr marL="457200" indent="0">
              <a:lnSpc>
                <a:spcPct val="100000"/>
              </a:lnSpc>
              <a:buNone/>
            </a:pPr>
            <a:endParaRPr sz="1800" dirty="0"/>
          </a:p>
          <a:p>
            <a:pPr marL="457200" indent="0">
              <a:lnSpc>
                <a:spcPct val="100000"/>
              </a:lnSpc>
              <a:buNone/>
            </a:pPr>
            <a:endParaRPr sz="1400" dirty="0"/>
          </a:p>
          <a:p>
            <a:pPr marL="457200" indent="0">
              <a:lnSpc>
                <a:spcPct val="100000"/>
              </a:lnSpc>
              <a:buNone/>
            </a:pPr>
            <a:endParaRPr sz="1400" dirty="0"/>
          </a:p>
          <a:p>
            <a:pPr marL="0" indent="0">
              <a:lnSpc>
                <a:spcPct val="100000"/>
              </a:lnSpc>
              <a:spcBef>
                <a:spcPts val="400"/>
              </a:spcBef>
              <a:buNone/>
            </a:pPr>
            <a:endParaRPr sz="1400" dirty="0"/>
          </a:p>
          <a:p>
            <a:pPr marL="0" indent="0">
              <a:lnSpc>
                <a:spcPct val="100000"/>
              </a:lnSpc>
              <a:spcBef>
                <a:spcPts val="400"/>
              </a:spcBef>
              <a:buNone/>
            </a:pPr>
            <a:endParaRPr sz="14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sz="1400" dirty="0"/>
          </a:p>
        </p:txBody>
      </p:sp>
      <p:sp>
        <p:nvSpPr>
          <p:cNvPr id="251" name="Google Shape;251;g6bd110198f_3_57"/>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dirty="0">
                <a:solidFill>
                  <a:srgbClr val="FF0000"/>
                </a:solidFill>
              </a:rPr>
              <a:t>Analysis Methodology and Results</a:t>
            </a:r>
            <a:endParaRPr sz="2800" dirty="0">
              <a:solidFill>
                <a:srgbClr val="FF0000"/>
              </a:solidFill>
            </a:endParaRPr>
          </a:p>
        </p:txBody>
      </p:sp>
      <p:pic>
        <p:nvPicPr>
          <p:cNvPr id="2" name="Picture 1">
            <a:extLst>
              <a:ext uri="{FF2B5EF4-FFF2-40B4-BE49-F238E27FC236}">
                <a16:creationId xmlns:a16="http://schemas.microsoft.com/office/drawing/2014/main" id="{0E4DAF3C-A599-4403-9242-65739088040F}"/>
              </a:ext>
            </a:extLst>
          </p:cNvPr>
          <p:cNvPicPr>
            <a:picLocks noChangeAspect="1"/>
          </p:cNvPicPr>
          <p:nvPr/>
        </p:nvPicPr>
        <p:blipFill>
          <a:blip r:embed="rId8"/>
          <a:stretch>
            <a:fillRect/>
          </a:stretch>
        </p:blipFill>
        <p:spPr>
          <a:xfrm>
            <a:off x="2265680" y="3114122"/>
            <a:ext cx="7408862" cy="374387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6bd110198f_3_64"/>
          <p:cNvSpPr txBox="1">
            <a:spLocks noGrp="1"/>
          </p:cNvSpPr>
          <p:nvPr>
            <p:ph type="body" idx="1"/>
          </p:nvPr>
        </p:nvSpPr>
        <p:spPr>
          <a:xfrm>
            <a:off x="1898700" y="10668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a:t>Light GBM (using clustering)</a:t>
            </a:r>
            <a:endParaRPr sz="1800" u="sng"/>
          </a:p>
          <a:p>
            <a:pPr marL="457200" indent="-317500">
              <a:lnSpc>
                <a:spcPct val="100000"/>
              </a:lnSpc>
              <a:buClr>
                <a:srgbClr val="000000"/>
              </a:buClr>
              <a:buSzPts val="1400"/>
              <a:buFont typeface="Quattrocento Sans"/>
              <a:buChar char="●"/>
            </a:pPr>
            <a:r>
              <a:rPr lang="en-US" sz="1400">
                <a:solidFill>
                  <a:srgbClr val="222222"/>
                </a:solidFill>
                <a:highlight>
                  <a:srgbClr val="FFFFFF"/>
                </a:highlight>
                <a:latin typeface="Quattrocento Sans"/>
                <a:ea typeface="Quattrocento Sans"/>
                <a:cs typeface="Quattrocento Sans"/>
                <a:sym typeface="Quattrocento Sans"/>
              </a:rPr>
              <a:t>Gradient boosting is a </a:t>
            </a:r>
            <a:r>
              <a:rPr lang="en-US" sz="1400">
                <a:solidFill>
                  <a:srgbClr val="0B0080"/>
                </a:solidFill>
                <a:highlight>
                  <a:srgbClr val="FFFFFF"/>
                </a:highlight>
                <a:uFill>
                  <a:noFill/>
                </a:uFill>
                <a:latin typeface="Quattrocento Sans"/>
                <a:ea typeface="Quattrocento Sans"/>
                <a:cs typeface="Quattrocento Sans"/>
                <a:sym typeface="Quattrocento Sans"/>
                <a:hlinkClick r:id="rId3"/>
              </a:rPr>
              <a:t>machine learning</a:t>
            </a:r>
            <a:r>
              <a:rPr lang="en-US" sz="1400">
                <a:solidFill>
                  <a:srgbClr val="222222"/>
                </a:solidFill>
                <a:highlight>
                  <a:srgbClr val="FFFFFF"/>
                </a:highlight>
                <a:latin typeface="Quattrocento Sans"/>
                <a:ea typeface="Quattrocento Sans"/>
                <a:cs typeface="Quattrocento Sans"/>
                <a:sym typeface="Quattrocento Sans"/>
              </a:rPr>
              <a:t> technique for </a:t>
            </a:r>
            <a:r>
              <a:rPr lang="en-US" sz="1400">
                <a:solidFill>
                  <a:srgbClr val="0B0080"/>
                </a:solidFill>
                <a:highlight>
                  <a:srgbClr val="FFFFFF"/>
                </a:highlight>
                <a:uFill>
                  <a:noFill/>
                </a:uFill>
                <a:latin typeface="Quattrocento Sans"/>
                <a:ea typeface="Quattrocento Sans"/>
                <a:cs typeface="Quattrocento Sans"/>
                <a:sym typeface="Quattrocento Sans"/>
                <a:hlinkClick r:id="rId4"/>
              </a:rPr>
              <a:t>regression</a:t>
            </a:r>
            <a:r>
              <a:rPr lang="en-US" sz="1400">
                <a:solidFill>
                  <a:srgbClr val="222222"/>
                </a:solidFill>
                <a:highlight>
                  <a:srgbClr val="FFFFFF"/>
                </a:highlight>
                <a:latin typeface="Quattrocento Sans"/>
                <a:ea typeface="Quattrocento Sans"/>
                <a:cs typeface="Quattrocento Sans"/>
                <a:sym typeface="Quattrocento Sans"/>
              </a:rPr>
              <a:t> and </a:t>
            </a:r>
            <a:r>
              <a:rPr lang="en-US" sz="1400">
                <a:solidFill>
                  <a:srgbClr val="0B0080"/>
                </a:solidFill>
                <a:highlight>
                  <a:srgbClr val="FFFFFF"/>
                </a:highlight>
                <a:uFill>
                  <a:noFill/>
                </a:uFill>
                <a:latin typeface="Quattrocento Sans"/>
                <a:ea typeface="Quattrocento Sans"/>
                <a:cs typeface="Quattrocento Sans"/>
                <a:sym typeface="Quattrocento Sans"/>
                <a:hlinkClick r:id="rId5"/>
              </a:rPr>
              <a:t>classification</a:t>
            </a:r>
            <a:r>
              <a:rPr lang="en-US" sz="1400">
                <a:solidFill>
                  <a:srgbClr val="222222"/>
                </a:solidFill>
                <a:highlight>
                  <a:srgbClr val="FFFFFF"/>
                </a:highlight>
                <a:latin typeface="Quattrocento Sans"/>
                <a:ea typeface="Quattrocento Sans"/>
                <a:cs typeface="Quattrocento Sans"/>
                <a:sym typeface="Quattrocento Sans"/>
              </a:rPr>
              <a:t> problems, which produces a prediction model in the form of an </a:t>
            </a:r>
            <a:r>
              <a:rPr lang="en-US" sz="1400">
                <a:solidFill>
                  <a:srgbClr val="0B0080"/>
                </a:solidFill>
                <a:highlight>
                  <a:srgbClr val="FFFFFF"/>
                </a:highlight>
                <a:uFill>
                  <a:noFill/>
                </a:uFill>
                <a:latin typeface="Quattrocento Sans"/>
                <a:ea typeface="Quattrocento Sans"/>
                <a:cs typeface="Quattrocento Sans"/>
                <a:sym typeface="Quattrocento Sans"/>
                <a:hlinkClick r:id="rId6"/>
              </a:rPr>
              <a:t>ensemble</a:t>
            </a:r>
            <a:r>
              <a:rPr lang="en-US" sz="1400">
                <a:solidFill>
                  <a:srgbClr val="222222"/>
                </a:solidFill>
                <a:highlight>
                  <a:srgbClr val="FFFFFF"/>
                </a:highlight>
                <a:latin typeface="Quattrocento Sans"/>
                <a:ea typeface="Quattrocento Sans"/>
                <a:cs typeface="Quattrocento Sans"/>
                <a:sym typeface="Quattrocento Sans"/>
              </a:rPr>
              <a:t> of weak prediction models, typically </a:t>
            </a:r>
            <a:r>
              <a:rPr lang="en-US" sz="1400">
                <a:solidFill>
                  <a:srgbClr val="0B0080"/>
                </a:solidFill>
                <a:highlight>
                  <a:srgbClr val="FFFFFF"/>
                </a:highlight>
                <a:uFill>
                  <a:noFill/>
                </a:uFill>
                <a:latin typeface="Quattrocento Sans"/>
                <a:ea typeface="Quattrocento Sans"/>
                <a:cs typeface="Quattrocento Sans"/>
                <a:sym typeface="Quattrocento Sans"/>
                <a:hlinkClick r:id="rId7"/>
              </a:rPr>
              <a:t>decision trees</a:t>
            </a:r>
            <a:r>
              <a:rPr lang="en-US" sz="1400">
                <a:solidFill>
                  <a:srgbClr val="222222"/>
                </a:solidFill>
                <a:highlight>
                  <a:srgbClr val="FFFFFF"/>
                </a:highlight>
                <a:latin typeface="Quattrocento Sans"/>
                <a:ea typeface="Quattrocento Sans"/>
                <a:cs typeface="Quattrocento Sans"/>
                <a:sym typeface="Quattrocento Sans"/>
              </a:rPr>
              <a:t>.</a:t>
            </a:r>
            <a:endParaRPr sz="1400">
              <a:solidFill>
                <a:srgbClr val="000000"/>
              </a:solidFill>
              <a:highlight>
                <a:srgbClr val="FFFFFF"/>
              </a:highlight>
              <a:latin typeface="Quattrocento Sans"/>
              <a:ea typeface="Quattrocento Sans"/>
              <a:cs typeface="Quattrocento Sans"/>
              <a:sym typeface="Quattrocento Sans"/>
            </a:endParaRPr>
          </a:p>
          <a:p>
            <a:pPr marL="457200" marR="12700" indent="-317500">
              <a:lnSpc>
                <a:spcPct val="102500"/>
              </a:lnSpc>
              <a:spcBef>
                <a:spcPts val="0"/>
              </a:spcBef>
              <a:buClr>
                <a:srgbClr val="000000"/>
              </a:buClr>
              <a:buSzPts val="1400"/>
              <a:buFont typeface="Quattrocento Sans"/>
              <a:buChar char="●"/>
            </a:pPr>
            <a:r>
              <a:rPr lang="en-US" sz="1400">
                <a:solidFill>
                  <a:srgbClr val="000000"/>
                </a:solidFill>
                <a:latin typeface="Quattrocento Sans"/>
                <a:ea typeface="Quattrocento Sans"/>
                <a:cs typeface="Quattrocento Sans"/>
                <a:sym typeface="Quattrocento Sans"/>
              </a:rPr>
              <a:t>We have seen that GBM was able to fairly accurate results related to predicting whether a product will be re-ordered or not</a:t>
            </a:r>
            <a:endParaRPr sz="1400">
              <a:solidFill>
                <a:srgbClr val="000000"/>
              </a:solidFill>
              <a:latin typeface="Quattrocento Sans"/>
              <a:ea typeface="Quattrocento Sans"/>
              <a:cs typeface="Quattrocento Sans"/>
              <a:sym typeface="Quattrocento Sans"/>
            </a:endParaRPr>
          </a:p>
          <a:p>
            <a:pPr marL="457200" marR="12700" indent="-317500">
              <a:lnSpc>
                <a:spcPct val="102500"/>
              </a:lnSpc>
              <a:spcBef>
                <a:spcPts val="0"/>
              </a:spcBef>
              <a:buClr>
                <a:srgbClr val="000000"/>
              </a:buClr>
              <a:buSzPts val="1400"/>
              <a:buFont typeface="Quattrocento Sans"/>
              <a:buChar char="●"/>
            </a:pPr>
            <a:r>
              <a:rPr lang="en-US" sz="1400">
                <a:solidFill>
                  <a:srgbClr val="000000"/>
                </a:solidFill>
                <a:latin typeface="Quattrocento Sans"/>
                <a:ea typeface="Quattrocento Sans"/>
                <a:cs typeface="Quattrocento Sans"/>
                <a:sym typeface="Quattrocento Sans"/>
              </a:rPr>
              <a:t>The accuracy achieved using this method was </a:t>
            </a:r>
            <a:r>
              <a:rPr lang="en-US" sz="1400" b="1">
                <a:solidFill>
                  <a:srgbClr val="000000"/>
                </a:solidFill>
                <a:latin typeface="Quattrocento Sans"/>
                <a:ea typeface="Quattrocento Sans"/>
                <a:cs typeface="Quattrocento Sans"/>
                <a:sym typeface="Quattrocento Sans"/>
              </a:rPr>
              <a:t>90.47%</a:t>
            </a:r>
            <a:endParaRPr sz="1400" b="1">
              <a:solidFill>
                <a:srgbClr val="000000"/>
              </a:solidFill>
              <a:latin typeface="Quattrocento Sans"/>
              <a:ea typeface="Quattrocento Sans"/>
              <a:cs typeface="Quattrocento Sans"/>
              <a:sym typeface="Quattrocento Sans"/>
            </a:endParaRPr>
          </a:p>
          <a:p>
            <a:pPr marL="0" indent="0">
              <a:lnSpc>
                <a:spcPct val="100000"/>
              </a:lnSpc>
              <a:spcBef>
                <a:spcPts val="400"/>
              </a:spcBef>
              <a:buNone/>
            </a:pPr>
            <a:endParaRPr sz="1400">
              <a:solidFill>
                <a:srgbClr val="000000"/>
              </a:solidFill>
              <a:latin typeface="Quattrocento Sans"/>
              <a:ea typeface="Quattrocento Sans"/>
              <a:cs typeface="Quattrocento Sans"/>
              <a:sym typeface="Quattrocento Sans"/>
            </a:endParaRPr>
          </a:p>
          <a:p>
            <a:pPr marL="0" indent="0">
              <a:lnSpc>
                <a:spcPct val="100000"/>
              </a:lnSpc>
              <a:buNone/>
            </a:pPr>
            <a:endParaRPr sz="1800" u="sng"/>
          </a:p>
          <a:p>
            <a:pPr marL="457200" indent="0">
              <a:lnSpc>
                <a:spcPct val="100000"/>
              </a:lnSpc>
              <a:buNone/>
            </a:pPr>
            <a:endParaRPr sz="1800" u="sng"/>
          </a:p>
          <a:p>
            <a:pPr marL="457200" indent="0">
              <a:lnSpc>
                <a:spcPct val="100000"/>
              </a:lnSpc>
              <a:buNone/>
            </a:pPr>
            <a:endParaRPr sz="1800"/>
          </a:p>
          <a:p>
            <a:pPr marL="457200" indent="0">
              <a:lnSpc>
                <a:spcPct val="100000"/>
              </a:lnSpc>
              <a:buNone/>
            </a:pPr>
            <a:endParaRPr sz="1400"/>
          </a:p>
          <a:p>
            <a:pPr marL="457200" indent="0">
              <a:lnSpc>
                <a:spcPct val="100000"/>
              </a:lnSpc>
              <a:buNone/>
            </a:pPr>
            <a:endParaRPr sz="1400"/>
          </a:p>
          <a:p>
            <a:pPr marL="0" indent="0">
              <a:lnSpc>
                <a:spcPct val="100000"/>
              </a:lnSpc>
              <a:spcBef>
                <a:spcPts val="400"/>
              </a:spcBef>
              <a:buNone/>
            </a:pPr>
            <a:endParaRPr sz="1400"/>
          </a:p>
          <a:p>
            <a:pPr marL="0" indent="0">
              <a:lnSpc>
                <a:spcPct val="100000"/>
              </a:lnSpc>
              <a:spcBef>
                <a:spcPts val="400"/>
              </a:spcBef>
              <a:buNone/>
            </a:pPr>
            <a:endParaRPr sz="1400"/>
          </a:p>
          <a:p>
            <a:pPr marL="457200" indent="0">
              <a:spcBef>
                <a:spcPts val="400"/>
              </a:spcBef>
              <a:buNone/>
            </a:pPr>
            <a:endParaRPr sz="1400"/>
          </a:p>
          <a:p>
            <a:pPr marL="914400" indent="0">
              <a:spcBef>
                <a:spcPts val="400"/>
              </a:spcBef>
              <a:buNone/>
            </a:pPr>
            <a:endParaRPr sz="1400"/>
          </a:p>
          <a:p>
            <a:pPr marL="457200" indent="0">
              <a:spcBef>
                <a:spcPts val="400"/>
              </a:spcBef>
              <a:buNone/>
            </a:pPr>
            <a:endParaRPr sz="1400"/>
          </a:p>
        </p:txBody>
      </p:sp>
      <p:sp>
        <p:nvSpPr>
          <p:cNvPr id="258" name="Google Shape;258;g6bd110198f_3_64"/>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dirty="0">
                <a:solidFill>
                  <a:srgbClr val="FF0000"/>
                </a:solidFill>
              </a:rPr>
              <a:t>Analysis Methodology and Results</a:t>
            </a:r>
            <a:endParaRPr sz="2800" dirty="0">
              <a:solidFill>
                <a:srgbClr val="FF0000"/>
              </a:solidFill>
            </a:endParaRPr>
          </a:p>
        </p:txBody>
      </p:sp>
      <p:pic>
        <p:nvPicPr>
          <p:cNvPr id="2" name="Picture 1">
            <a:extLst>
              <a:ext uri="{FF2B5EF4-FFF2-40B4-BE49-F238E27FC236}">
                <a16:creationId xmlns:a16="http://schemas.microsoft.com/office/drawing/2014/main" id="{B5D7A947-0155-47AE-A590-F94E5A1A160D}"/>
              </a:ext>
            </a:extLst>
          </p:cNvPr>
          <p:cNvPicPr>
            <a:picLocks noChangeAspect="1"/>
          </p:cNvPicPr>
          <p:nvPr/>
        </p:nvPicPr>
        <p:blipFill>
          <a:blip r:embed="rId8"/>
          <a:stretch>
            <a:fillRect/>
          </a:stretch>
        </p:blipFill>
        <p:spPr>
          <a:xfrm>
            <a:off x="3500438" y="2977618"/>
            <a:ext cx="5191124" cy="376862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6bd110198f_3_72"/>
          <p:cNvSpPr txBox="1">
            <a:spLocks noGrp="1"/>
          </p:cNvSpPr>
          <p:nvPr>
            <p:ph type="body" idx="1"/>
          </p:nvPr>
        </p:nvSpPr>
        <p:spPr>
          <a:xfrm>
            <a:off x="1898700" y="10668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dirty="0" err="1"/>
              <a:t>XGBoost</a:t>
            </a:r>
            <a:r>
              <a:rPr lang="en-US" sz="1800" u="sng" dirty="0"/>
              <a:t> Library</a:t>
            </a:r>
            <a:endParaRPr sz="1800" u="sng" dirty="0"/>
          </a:p>
          <a:p>
            <a:pPr marL="457200" indent="-317500">
              <a:lnSpc>
                <a:spcPct val="100000"/>
              </a:lnSpc>
              <a:buClr>
                <a:srgbClr val="000000"/>
              </a:buClr>
              <a:buSzPts val="1400"/>
              <a:buFont typeface="Quattrocento Sans"/>
              <a:buChar char="●"/>
            </a:pPr>
            <a:r>
              <a:rPr lang="en-US" sz="1400" dirty="0" err="1">
                <a:solidFill>
                  <a:srgbClr val="000000"/>
                </a:solidFill>
                <a:highlight>
                  <a:srgbClr val="FFFFFF"/>
                </a:highlight>
                <a:latin typeface="Quattrocento Sans"/>
                <a:ea typeface="Quattrocento Sans"/>
                <a:cs typeface="Quattrocento Sans"/>
                <a:sym typeface="Quattrocento Sans"/>
              </a:rPr>
              <a:t>XGBoost</a:t>
            </a:r>
            <a:r>
              <a:rPr lang="en-US" sz="1400" dirty="0">
                <a:solidFill>
                  <a:srgbClr val="000000"/>
                </a:solidFill>
                <a:highlight>
                  <a:srgbClr val="FFFFFF"/>
                </a:highlight>
                <a:latin typeface="Quattrocento Sans"/>
                <a:ea typeface="Quattrocento Sans"/>
                <a:cs typeface="Quattrocento Sans"/>
                <a:sym typeface="Quattrocento Sans"/>
              </a:rPr>
              <a:t> is an optimized distributed gradient boosting library designed to be highly efficient, flexible and portable. It implements machine learning algorithms under the </a:t>
            </a:r>
            <a:r>
              <a:rPr lang="en-US" sz="1400" dirty="0">
                <a:solidFill>
                  <a:srgbClr val="000000"/>
                </a:solidFill>
                <a:highlight>
                  <a:srgbClr val="FFFFFF"/>
                </a:highlight>
                <a:uFill>
                  <a:noFill/>
                </a:uFill>
                <a:latin typeface="Quattrocento Sans"/>
                <a:ea typeface="Quattrocento Sans"/>
                <a:cs typeface="Quattrocento Sans"/>
                <a:sym typeface="Quattrocento Sans"/>
                <a:hlinkClick r:id="rId3"/>
              </a:rPr>
              <a:t>Gradient Boosting</a:t>
            </a:r>
            <a:r>
              <a:rPr lang="en-US" sz="1400" dirty="0">
                <a:solidFill>
                  <a:srgbClr val="000000"/>
                </a:solidFill>
                <a:highlight>
                  <a:srgbClr val="FFFFFF"/>
                </a:highlight>
                <a:latin typeface="Quattrocento Sans"/>
                <a:ea typeface="Quattrocento Sans"/>
                <a:cs typeface="Quattrocento Sans"/>
                <a:sym typeface="Quattrocento Sans"/>
              </a:rPr>
              <a:t> framework.</a:t>
            </a:r>
            <a:endParaRPr sz="1400" dirty="0">
              <a:solidFill>
                <a:srgbClr val="000000"/>
              </a:solidFill>
              <a:highlight>
                <a:srgbClr val="FFFFFF"/>
              </a:highlight>
              <a:latin typeface="Quattrocento Sans"/>
              <a:ea typeface="Quattrocento Sans"/>
              <a:cs typeface="Quattrocento Sans"/>
              <a:sym typeface="Quattrocento Sans"/>
            </a:endParaRPr>
          </a:p>
          <a:p>
            <a:pPr marL="457200" indent="-317500">
              <a:lnSpc>
                <a:spcPct val="100000"/>
              </a:lnSpc>
              <a:spcBef>
                <a:spcPts val="0"/>
              </a:spcBef>
              <a:buClr>
                <a:srgbClr val="000000"/>
              </a:buClr>
              <a:buSzPts val="1400"/>
              <a:buFont typeface="Quattrocento Sans"/>
              <a:buChar char="●"/>
            </a:pPr>
            <a:r>
              <a:rPr lang="en-US" sz="1400" dirty="0">
                <a:solidFill>
                  <a:srgbClr val="000000"/>
                </a:solidFill>
                <a:highlight>
                  <a:srgbClr val="FFFFFF"/>
                </a:highlight>
                <a:latin typeface="Quattrocento Sans"/>
                <a:ea typeface="Quattrocento Sans"/>
                <a:cs typeface="Quattrocento Sans"/>
                <a:sym typeface="Quattrocento Sans"/>
              </a:rPr>
              <a:t>We have seen that the </a:t>
            </a:r>
            <a:r>
              <a:rPr lang="en-US" sz="1400" dirty="0" err="1">
                <a:solidFill>
                  <a:srgbClr val="000000"/>
                </a:solidFill>
                <a:highlight>
                  <a:srgbClr val="FFFFFF"/>
                </a:highlight>
                <a:latin typeface="Quattrocento Sans"/>
                <a:ea typeface="Quattrocento Sans"/>
                <a:cs typeface="Quattrocento Sans"/>
                <a:sym typeface="Quattrocento Sans"/>
              </a:rPr>
              <a:t>XGBoost</a:t>
            </a:r>
            <a:r>
              <a:rPr lang="en-US" sz="1400" dirty="0">
                <a:solidFill>
                  <a:srgbClr val="000000"/>
                </a:solidFill>
                <a:highlight>
                  <a:srgbClr val="FFFFFF"/>
                </a:highlight>
                <a:latin typeface="Quattrocento Sans"/>
                <a:ea typeface="Quattrocento Sans"/>
                <a:cs typeface="Quattrocento Sans"/>
                <a:sym typeface="Quattrocento Sans"/>
              </a:rPr>
              <a:t> classifier was able to give reasonably accurate results and also optimize the computation time of machine learning.</a:t>
            </a:r>
            <a:endParaRPr sz="1400" dirty="0">
              <a:solidFill>
                <a:srgbClr val="222222"/>
              </a:solidFill>
              <a:highlight>
                <a:srgbClr val="FFFFFF"/>
              </a:highlight>
              <a:latin typeface="Quattrocento Sans"/>
              <a:ea typeface="Quattrocento Sans"/>
              <a:cs typeface="Quattrocento Sans"/>
              <a:sym typeface="Quattrocento Sans"/>
            </a:endParaRPr>
          </a:p>
          <a:p>
            <a:pPr marL="457200" marR="12700" indent="-317500">
              <a:lnSpc>
                <a:spcPct val="102500"/>
              </a:lnSpc>
              <a:spcBef>
                <a:spcPts val="0"/>
              </a:spcBef>
              <a:buClr>
                <a:srgbClr val="000000"/>
              </a:buClr>
              <a:buSzPts val="1400"/>
              <a:buFont typeface="Quattrocento Sans"/>
              <a:buChar char="●"/>
            </a:pPr>
            <a:r>
              <a:rPr lang="en-US" sz="1400" dirty="0">
                <a:solidFill>
                  <a:srgbClr val="000000"/>
                </a:solidFill>
                <a:latin typeface="Quattrocento Sans"/>
                <a:ea typeface="Quattrocento Sans"/>
                <a:cs typeface="Quattrocento Sans"/>
                <a:sym typeface="Quattrocento Sans"/>
              </a:rPr>
              <a:t>The accuracy achieved using this method was </a:t>
            </a:r>
            <a:r>
              <a:rPr lang="en-US" sz="1400" b="1" dirty="0">
                <a:solidFill>
                  <a:srgbClr val="000000"/>
                </a:solidFill>
                <a:latin typeface="Quattrocento Sans"/>
                <a:ea typeface="Quattrocento Sans"/>
                <a:cs typeface="Quattrocento Sans"/>
                <a:sym typeface="Quattrocento Sans"/>
              </a:rPr>
              <a:t>90.43%</a:t>
            </a:r>
            <a:endParaRPr sz="1400" b="1" dirty="0">
              <a:solidFill>
                <a:srgbClr val="000000"/>
              </a:solidFill>
              <a:latin typeface="Quattrocento Sans"/>
              <a:ea typeface="Quattrocento Sans"/>
              <a:cs typeface="Quattrocento Sans"/>
              <a:sym typeface="Quattrocento Sans"/>
            </a:endParaRPr>
          </a:p>
          <a:p>
            <a:pPr marL="0" indent="0">
              <a:lnSpc>
                <a:spcPct val="100000"/>
              </a:lnSpc>
              <a:spcBef>
                <a:spcPts val="400"/>
              </a:spcBef>
              <a:buNone/>
            </a:pPr>
            <a:endParaRPr sz="1400" dirty="0">
              <a:solidFill>
                <a:srgbClr val="000000"/>
              </a:solidFill>
              <a:latin typeface="Quattrocento Sans"/>
              <a:ea typeface="Quattrocento Sans"/>
              <a:cs typeface="Quattrocento Sans"/>
              <a:sym typeface="Quattrocento Sans"/>
            </a:endParaRPr>
          </a:p>
          <a:p>
            <a:pPr marL="0" indent="0">
              <a:lnSpc>
                <a:spcPct val="100000"/>
              </a:lnSpc>
              <a:buNone/>
            </a:pPr>
            <a:endParaRPr sz="1800" u="sng" dirty="0"/>
          </a:p>
          <a:p>
            <a:pPr marL="457200" indent="0">
              <a:lnSpc>
                <a:spcPct val="100000"/>
              </a:lnSpc>
              <a:buNone/>
            </a:pPr>
            <a:endParaRPr sz="1800" u="sng" dirty="0"/>
          </a:p>
          <a:p>
            <a:pPr marL="457200" indent="0">
              <a:lnSpc>
                <a:spcPct val="100000"/>
              </a:lnSpc>
              <a:buNone/>
            </a:pPr>
            <a:endParaRPr sz="1800" dirty="0"/>
          </a:p>
          <a:p>
            <a:pPr marL="457200" indent="0">
              <a:lnSpc>
                <a:spcPct val="100000"/>
              </a:lnSpc>
              <a:buNone/>
            </a:pPr>
            <a:endParaRPr sz="1400" dirty="0"/>
          </a:p>
          <a:p>
            <a:pPr marL="457200" indent="0">
              <a:lnSpc>
                <a:spcPct val="100000"/>
              </a:lnSpc>
              <a:buNone/>
            </a:pPr>
            <a:endParaRPr sz="1400" dirty="0"/>
          </a:p>
          <a:p>
            <a:pPr marL="0" indent="0">
              <a:lnSpc>
                <a:spcPct val="100000"/>
              </a:lnSpc>
              <a:spcBef>
                <a:spcPts val="400"/>
              </a:spcBef>
              <a:buNone/>
            </a:pPr>
            <a:endParaRPr sz="1400" dirty="0"/>
          </a:p>
          <a:p>
            <a:pPr marL="0" indent="0">
              <a:lnSpc>
                <a:spcPct val="100000"/>
              </a:lnSpc>
              <a:spcBef>
                <a:spcPts val="400"/>
              </a:spcBef>
              <a:buNone/>
            </a:pPr>
            <a:endParaRPr sz="14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sz="1400" dirty="0"/>
          </a:p>
        </p:txBody>
      </p:sp>
      <p:sp>
        <p:nvSpPr>
          <p:cNvPr id="265" name="Google Shape;265;g6bd110198f_3_72"/>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dirty="0">
                <a:solidFill>
                  <a:srgbClr val="FF0000"/>
                </a:solidFill>
              </a:rPr>
              <a:t>Analysis Methodology and Results</a:t>
            </a:r>
            <a:endParaRPr sz="2800" dirty="0">
              <a:solidFill>
                <a:srgbClr val="FF0000"/>
              </a:solidFill>
            </a:endParaRPr>
          </a:p>
        </p:txBody>
      </p:sp>
      <p:pic>
        <p:nvPicPr>
          <p:cNvPr id="266" name="Google Shape;266;g6bd110198f_3_72"/>
          <p:cNvPicPr preferRelativeResize="0"/>
          <p:nvPr/>
        </p:nvPicPr>
        <p:blipFill>
          <a:blip r:embed="rId4">
            <a:alphaModFix/>
          </a:blip>
          <a:stretch>
            <a:fillRect/>
          </a:stretch>
        </p:blipFill>
        <p:spPr>
          <a:xfrm>
            <a:off x="1898700" y="2800176"/>
            <a:ext cx="8540700" cy="371522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6bd110198f_3_91"/>
          <p:cNvSpPr txBox="1">
            <a:spLocks noGrp="1"/>
          </p:cNvSpPr>
          <p:nvPr>
            <p:ph type="body" idx="1"/>
          </p:nvPr>
        </p:nvSpPr>
        <p:spPr>
          <a:xfrm>
            <a:off x="1898700" y="10668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dirty="0" err="1"/>
              <a:t>Apriori</a:t>
            </a:r>
            <a:r>
              <a:rPr lang="en-US" sz="1800" u="sng" dirty="0"/>
              <a:t> Algorithm</a:t>
            </a:r>
            <a:endParaRPr sz="1800" u="sng" dirty="0"/>
          </a:p>
          <a:p>
            <a:pPr marL="457200" indent="-342900">
              <a:lnSpc>
                <a:spcPct val="100000"/>
              </a:lnSpc>
              <a:buClr>
                <a:srgbClr val="000000"/>
              </a:buClr>
              <a:buSzPts val="1800"/>
              <a:buFont typeface="Quattrocento Sans"/>
              <a:buChar char="●"/>
            </a:pPr>
            <a:r>
              <a:rPr lang="en-US" sz="1800" dirty="0" err="1">
                <a:solidFill>
                  <a:srgbClr val="222222"/>
                </a:solidFill>
                <a:highlight>
                  <a:srgbClr val="FFFFFF"/>
                </a:highlight>
                <a:latin typeface="Quattrocento Sans"/>
                <a:ea typeface="Quattrocento Sans"/>
                <a:cs typeface="Quattrocento Sans"/>
                <a:sym typeface="Quattrocento Sans"/>
              </a:rPr>
              <a:t>Apriori</a:t>
            </a:r>
            <a:r>
              <a:rPr lang="en-US" sz="1800" dirty="0">
                <a:solidFill>
                  <a:srgbClr val="222222"/>
                </a:solidFill>
                <a:highlight>
                  <a:srgbClr val="FFFFFF"/>
                </a:highlight>
                <a:latin typeface="Quattrocento Sans"/>
                <a:ea typeface="Quattrocento Sans"/>
                <a:cs typeface="Quattrocento Sans"/>
                <a:sym typeface="Quattrocento Sans"/>
              </a:rPr>
              <a:t> is an </a:t>
            </a:r>
            <a:r>
              <a:rPr lang="en-US" sz="1800" dirty="0">
                <a:solidFill>
                  <a:srgbClr val="0B0080"/>
                </a:solidFill>
                <a:highlight>
                  <a:srgbClr val="FFFFFF"/>
                </a:highlight>
                <a:uFill>
                  <a:noFill/>
                </a:uFill>
                <a:latin typeface="Quattrocento Sans"/>
                <a:ea typeface="Quattrocento Sans"/>
                <a:cs typeface="Quattrocento Sans"/>
                <a:sym typeface="Quattrocento Sans"/>
                <a:hlinkClick r:id="rId3"/>
              </a:rPr>
              <a:t>algorithm</a:t>
            </a:r>
            <a:r>
              <a:rPr lang="en-US" sz="1800" dirty="0">
                <a:solidFill>
                  <a:srgbClr val="222222"/>
                </a:solidFill>
                <a:highlight>
                  <a:srgbClr val="FFFFFF"/>
                </a:highlight>
                <a:latin typeface="Quattrocento Sans"/>
                <a:ea typeface="Quattrocento Sans"/>
                <a:cs typeface="Quattrocento Sans"/>
                <a:sym typeface="Quattrocento Sans"/>
              </a:rPr>
              <a:t> for frequent item set mining and </a:t>
            </a:r>
            <a:r>
              <a:rPr lang="en-US" sz="1800" dirty="0">
                <a:solidFill>
                  <a:srgbClr val="0B0080"/>
                </a:solidFill>
                <a:highlight>
                  <a:srgbClr val="FFFFFF"/>
                </a:highlight>
                <a:uFill>
                  <a:noFill/>
                </a:uFill>
                <a:latin typeface="Quattrocento Sans"/>
                <a:ea typeface="Quattrocento Sans"/>
                <a:cs typeface="Quattrocento Sans"/>
                <a:sym typeface="Quattrocento Sans"/>
                <a:hlinkClick r:id="rId4"/>
              </a:rPr>
              <a:t>association rule learning</a:t>
            </a:r>
            <a:r>
              <a:rPr lang="en-US" sz="1800" dirty="0">
                <a:solidFill>
                  <a:srgbClr val="222222"/>
                </a:solidFill>
                <a:highlight>
                  <a:srgbClr val="FFFFFF"/>
                </a:highlight>
                <a:latin typeface="Quattrocento Sans"/>
                <a:ea typeface="Quattrocento Sans"/>
                <a:cs typeface="Quattrocento Sans"/>
                <a:sym typeface="Quattrocento Sans"/>
              </a:rPr>
              <a:t> over relational </a:t>
            </a:r>
            <a:r>
              <a:rPr lang="en-US" sz="1800" dirty="0">
                <a:solidFill>
                  <a:srgbClr val="0B0080"/>
                </a:solidFill>
                <a:highlight>
                  <a:srgbClr val="FFFFFF"/>
                </a:highlight>
                <a:uFill>
                  <a:noFill/>
                </a:uFill>
                <a:latin typeface="Quattrocento Sans"/>
                <a:ea typeface="Quattrocento Sans"/>
                <a:cs typeface="Quattrocento Sans"/>
                <a:sym typeface="Quattrocento Sans"/>
                <a:hlinkClick r:id="rId5"/>
              </a:rPr>
              <a:t>databases</a:t>
            </a:r>
            <a:r>
              <a:rPr lang="en-US" sz="1800" dirty="0">
                <a:solidFill>
                  <a:srgbClr val="222222"/>
                </a:solidFill>
                <a:highlight>
                  <a:srgbClr val="FFFFFF"/>
                </a:highlight>
                <a:latin typeface="Quattrocento Sans"/>
                <a:ea typeface="Quattrocento Sans"/>
                <a:cs typeface="Quattrocento Sans"/>
                <a:sym typeface="Quattrocento Sans"/>
              </a:rPr>
              <a:t>. </a:t>
            </a:r>
            <a:endParaRPr sz="1800" dirty="0">
              <a:solidFill>
                <a:srgbClr val="222222"/>
              </a:solidFill>
              <a:highlight>
                <a:srgbClr val="FFFFFF"/>
              </a:highlight>
              <a:latin typeface="Quattrocento Sans"/>
              <a:ea typeface="Quattrocento Sans"/>
              <a:cs typeface="Quattrocento Sans"/>
              <a:sym typeface="Quattrocento Sans"/>
            </a:endParaRPr>
          </a:p>
          <a:p>
            <a:pPr marL="457200" indent="-342900">
              <a:lnSpc>
                <a:spcPct val="100000"/>
              </a:lnSpc>
              <a:buClr>
                <a:srgbClr val="000000"/>
              </a:buClr>
              <a:buSzPts val="1800"/>
              <a:buFont typeface="Quattrocento Sans"/>
              <a:buChar char="●"/>
            </a:pPr>
            <a:r>
              <a:rPr lang="en-US" sz="1800" dirty="0">
                <a:solidFill>
                  <a:srgbClr val="222222"/>
                </a:solidFill>
                <a:highlight>
                  <a:srgbClr val="FFFFFF"/>
                </a:highlight>
                <a:latin typeface="Quattrocento Sans"/>
                <a:ea typeface="Quattrocento Sans"/>
                <a:cs typeface="Quattrocento Sans"/>
                <a:sym typeface="Quattrocento Sans"/>
              </a:rPr>
              <a:t>It proceeds by identifying the frequent individual items in the database and extending them to larger and larger item sets as long as those item sets appear sufficiently often in the database. </a:t>
            </a:r>
            <a:endParaRPr sz="1800" dirty="0">
              <a:solidFill>
                <a:srgbClr val="222222"/>
              </a:solidFill>
              <a:highlight>
                <a:srgbClr val="FFFFFF"/>
              </a:highlight>
              <a:latin typeface="Quattrocento Sans"/>
              <a:ea typeface="Quattrocento Sans"/>
              <a:cs typeface="Quattrocento Sans"/>
              <a:sym typeface="Quattrocento Sans"/>
            </a:endParaRPr>
          </a:p>
          <a:p>
            <a:pPr marL="457200" indent="-342900">
              <a:lnSpc>
                <a:spcPct val="100000"/>
              </a:lnSpc>
              <a:buClr>
                <a:srgbClr val="000000"/>
              </a:buClr>
              <a:buSzPts val="1800"/>
              <a:buFont typeface="Quattrocento Sans"/>
              <a:buChar char="●"/>
            </a:pPr>
            <a:r>
              <a:rPr lang="en-US" sz="1800" dirty="0">
                <a:solidFill>
                  <a:srgbClr val="222222"/>
                </a:solidFill>
                <a:highlight>
                  <a:srgbClr val="FFFFFF"/>
                </a:highlight>
                <a:latin typeface="Quattrocento Sans"/>
                <a:ea typeface="Quattrocento Sans"/>
                <a:cs typeface="Quattrocento Sans"/>
                <a:sym typeface="Quattrocento Sans"/>
              </a:rPr>
              <a:t>Here we have used it to find associative rules based on what products the customers tend to order together.</a:t>
            </a:r>
            <a:endParaRPr sz="1800" dirty="0">
              <a:solidFill>
                <a:srgbClr val="222222"/>
              </a:solidFill>
              <a:highlight>
                <a:srgbClr val="FFFFFF"/>
              </a:highlight>
              <a:latin typeface="Quattrocento Sans"/>
              <a:ea typeface="Quattrocento Sans"/>
              <a:cs typeface="Quattrocento Sans"/>
              <a:sym typeface="Quattrocento Sans"/>
            </a:endParaRPr>
          </a:p>
          <a:p>
            <a:pPr marL="457200" indent="-342900">
              <a:lnSpc>
                <a:spcPct val="100000"/>
              </a:lnSpc>
              <a:buClr>
                <a:srgbClr val="222222"/>
              </a:buClr>
              <a:buSzPts val="1800"/>
              <a:buFont typeface="Quattrocento Sans"/>
              <a:buChar char="●"/>
            </a:pPr>
            <a:r>
              <a:rPr lang="en-US" sz="1800" dirty="0">
                <a:solidFill>
                  <a:srgbClr val="222222"/>
                </a:solidFill>
                <a:highlight>
                  <a:srgbClr val="FFFFFF"/>
                </a:highlight>
                <a:latin typeface="Quattrocento Sans"/>
                <a:ea typeface="Quattrocento Sans"/>
                <a:cs typeface="Quattrocento Sans"/>
                <a:sym typeface="Quattrocento Sans"/>
              </a:rPr>
              <a:t>We have observed that the customers tend to order a set of items together with a higher probability compared to others.</a:t>
            </a:r>
            <a:endParaRPr sz="1800" dirty="0">
              <a:solidFill>
                <a:srgbClr val="222222"/>
              </a:solidFill>
              <a:highlight>
                <a:srgbClr val="FFFFFF"/>
              </a:highlight>
              <a:latin typeface="Quattrocento Sans"/>
              <a:ea typeface="Quattrocento Sans"/>
              <a:cs typeface="Quattrocento Sans"/>
              <a:sym typeface="Quattrocento Sans"/>
            </a:endParaRPr>
          </a:p>
          <a:p>
            <a:pPr marL="457200" indent="-342900">
              <a:lnSpc>
                <a:spcPct val="100000"/>
              </a:lnSpc>
              <a:buClr>
                <a:srgbClr val="222222"/>
              </a:buClr>
              <a:buSzPts val="1800"/>
              <a:buFont typeface="Quattrocento Sans"/>
              <a:buChar char="●"/>
            </a:pPr>
            <a:r>
              <a:rPr lang="en-US" sz="1800" dirty="0">
                <a:solidFill>
                  <a:srgbClr val="222222"/>
                </a:solidFill>
                <a:highlight>
                  <a:srgbClr val="FFFFFF"/>
                </a:highlight>
                <a:latin typeface="Quattrocento Sans"/>
                <a:ea typeface="Quattrocento Sans"/>
                <a:cs typeface="Quattrocento Sans"/>
                <a:sym typeface="Quattrocento Sans"/>
              </a:rPr>
              <a:t>The results related the associative ordering probability of certain products can be seen in the list in the following slide.</a:t>
            </a:r>
            <a:endParaRPr sz="1800" dirty="0">
              <a:solidFill>
                <a:srgbClr val="222222"/>
              </a:solidFill>
              <a:highlight>
                <a:srgbClr val="FFFFFF"/>
              </a:highlight>
              <a:latin typeface="Quattrocento Sans"/>
              <a:ea typeface="Quattrocento Sans"/>
              <a:cs typeface="Quattrocento Sans"/>
              <a:sym typeface="Quattrocento Sans"/>
            </a:endParaRPr>
          </a:p>
          <a:p>
            <a:pPr marL="0" indent="0">
              <a:lnSpc>
                <a:spcPct val="100000"/>
              </a:lnSpc>
              <a:buNone/>
            </a:pPr>
            <a:endParaRPr sz="1400" dirty="0">
              <a:solidFill>
                <a:srgbClr val="000000"/>
              </a:solidFill>
              <a:latin typeface="Quattrocento Sans"/>
              <a:ea typeface="Quattrocento Sans"/>
              <a:cs typeface="Quattrocento Sans"/>
              <a:sym typeface="Quattrocento Sans"/>
            </a:endParaRPr>
          </a:p>
          <a:p>
            <a:pPr marL="0" indent="0">
              <a:lnSpc>
                <a:spcPct val="100000"/>
              </a:lnSpc>
              <a:buNone/>
            </a:pPr>
            <a:endParaRPr sz="1800" u="sng" dirty="0"/>
          </a:p>
          <a:p>
            <a:pPr marL="457200" indent="0">
              <a:lnSpc>
                <a:spcPct val="100000"/>
              </a:lnSpc>
              <a:buNone/>
            </a:pPr>
            <a:endParaRPr sz="1800" u="sng" dirty="0"/>
          </a:p>
          <a:p>
            <a:pPr marL="457200" indent="0">
              <a:lnSpc>
                <a:spcPct val="100000"/>
              </a:lnSpc>
              <a:buNone/>
            </a:pPr>
            <a:endParaRPr sz="1800" dirty="0"/>
          </a:p>
          <a:p>
            <a:pPr marL="457200" indent="0">
              <a:lnSpc>
                <a:spcPct val="100000"/>
              </a:lnSpc>
              <a:buNone/>
            </a:pPr>
            <a:endParaRPr sz="1400" dirty="0"/>
          </a:p>
          <a:p>
            <a:pPr marL="457200" indent="0">
              <a:lnSpc>
                <a:spcPct val="100000"/>
              </a:lnSpc>
              <a:buNone/>
            </a:pPr>
            <a:endParaRPr sz="1400" dirty="0"/>
          </a:p>
          <a:p>
            <a:pPr marL="0" indent="0">
              <a:lnSpc>
                <a:spcPct val="100000"/>
              </a:lnSpc>
              <a:spcBef>
                <a:spcPts val="400"/>
              </a:spcBef>
              <a:buNone/>
            </a:pPr>
            <a:endParaRPr sz="1400" dirty="0"/>
          </a:p>
          <a:p>
            <a:pPr marL="0" indent="0">
              <a:lnSpc>
                <a:spcPct val="100000"/>
              </a:lnSpc>
              <a:spcBef>
                <a:spcPts val="400"/>
              </a:spcBef>
              <a:buNone/>
            </a:pPr>
            <a:endParaRPr sz="14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sz="1400" dirty="0"/>
          </a:p>
        </p:txBody>
      </p:sp>
      <p:sp>
        <p:nvSpPr>
          <p:cNvPr id="279" name="Google Shape;279;g6bd110198f_3_91"/>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dirty="0">
                <a:solidFill>
                  <a:srgbClr val="FF0000"/>
                </a:solidFill>
              </a:rPr>
              <a:t>Analysis Methodology and Results</a:t>
            </a:r>
            <a:endParaRPr sz="2800"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6bd110198f_3_97"/>
          <p:cNvSpPr txBox="1">
            <a:spLocks noGrp="1"/>
          </p:cNvSpPr>
          <p:nvPr>
            <p:ph type="body" idx="1"/>
          </p:nvPr>
        </p:nvSpPr>
        <p:spPr>
          <a:xfrm>
            <a:off x="1898700" y="8382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a:t>Apriori Algorithm</a:t>
            </a:r>
            <a:endParaRPr sz="1800" u="sng"/>
          </a:p>
          <a:p>
            <a:pPr marL="457200" indent="0">
              <a:lnSpc>
                <a:spcPct val="100000"/>
              </a:lnSpc>
              <a:buNone/>
            </a:pPr>
            <a:endParaRPr sz="1800">
              <a:solidFill>
                <a:srgbClr val="222222"/>
              </a:solidFill>
              <a:highlight>
                <a:srgbClr val="FFFFFF"/>
              </a:highlight>
              <a:latin typeface="Quattrocento Sans"/>
              <a:ea typeface="Quattrocento Sans"/>
              <a:cs typeface="Quattrocento Sans"/>
              <a:sym typeface="Quattrocento Sans"/>
            </a:endParaRPr>
          </a:p>
          <a:p>
            <a:pPr marL="0" indent="0">
              <a:lnSpc>
                <a:spcPct val="100000"/>
              </a:lnSpc>
              <a:buNone/>
            </a:pPr>
            <a:endParaRPr sz="1400">
              <a:solidFill>
                <a:srgbClr val="000000"/>
              </a:solidFill>
              <a:latin typeface="Quattrocento Sans"/>
              <a:ea typeface="Quattrocento Sans"/>
              <a:cs typeface="Quattrocento Sans"/>
              <a:sym typeface="Quattrocento Sans"/>
            </a:endParaRPr>
          </a:p>
          <a:p>
            <a:pPr marL="0" indent="0">
              <a:lnSpc>
                <a:spcPct val="100000"/>
              </a:lnSpc>
              <a:buNone/>
            </a:pPr>
            <a:endParaRPr sz="1800" u="sng"/>
          </a:p>
          <a:p>
            <a:pPr marL="457200" indent="0">
              <a:lnSpc>
                <a:spcPct val="100000"/>
              </a:lnSpc>
              <a:buNone/>
            </a:pPr>
            <a:endParaRPr sz="1800" u="sng"/>
          </a:p>
          <a:p>
            <a:pPr marL="457200" indent="0">
              <a:lnSpc>
                <a:spcPct val="100000"/>
              </a:lnSpc>
              <a:buNone/>
            </a:pPr>
            <a:endParaRPr sz="1800"/>
          </a:p>
          <a:p>
            <a:pPr marL="457200" indent="0">
              <a:lnSpc>
                <a:spcPct val="100000"/>
              </a:lnSpc>
              <a:buNone/>
            </a:pPr>
            <a:endParaRPr sz="1400"/>
          </a:p>
          <a:p>
            <a:pPr marL="457200" indent="0">
              <a:lnSpc>
                <a:spcPct val="100000"/>
              </a:lnSpc>
              <a:buNone/>
            </a:pPr>
            <a:endParaRPr sz="1400"/>
          </a:p>
          <a:p>
            <a:pPr marL="0" indent="0">
              <a:lnSpc>
                <a:spcPct val="100000"/>
              </a:lnSpc>
              <a:spcBef>
                <a:spcPts val="400"/>
              </a:spcBef>
              <a:buNone/>
            </a:pPr>
            <a:endParaRPr sz="1400"/>
          </a:p>
          <a:p>
            <a:pPr marL="0" indent="0">
              <a:lnSpc>
                <a:spcPct val="100000"/>
              </a:lnSpc>
              <a:spcBef>
                <a:spcPts val="400"/>
              </a:spcBef>
              <a:buNone/>
            </a:pPr>
            <a:endParaRPr sz="1400"/>
          </a:p>
          <a:p>
            <a:pPr marL="457200" indent="0">
              <a:spcBef>
                <a:spcPts val="400"/>
              </a:spcBef>
              <a:buNone/>
            </a:pPr>
            <a:endParaRPr sz="1400"/>
          </a:p>
          <a:p>
            <a:pPr marL="914400" indent="0">
              <a:spcBef>
                <a:spcPts val="400"/>
              </a:spcBef>
              <a:buNone/>
            </a:pPr>
            <a:endParaRPr sz="1400"/>
          </a:p>
          <a:p>
            <a:pPr marL="457200" indent="0">
              <a:spcBef>
                <a:spcPts val="400"/>
              </a:spcBef>
              <a:buNone/>
            </a:pPr>
            <a:endParaRPr sz="1400"/>
          </a:p>
        </p:txBody>
      </p:sp>
      <p:sp>
        <p:nvSpPr>
          <p:cNvPr id="285" name="Google Shape;285;g6bd110198f_3_97"/>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dirty="0">
                <a:solidFill>
                  <a:srgbClr val="FF0000"/>
                </a:solidFill>
              </a:rPr>
              <a:t>Analysis Methodology and Results</a:t>
            </a:r>
            <a:endParaRPr sz="2800" dirty="0">
              <a:solidFill>
                <a:srgbClr val="FF0000"/>
              </a:solidFill>
            </a:endParaRPr>
          </a:p>
        </p:txBody>
      </p:sp>
      <p:pic>
        <p:nvPicPr>
          <p:cNvPr id="286" name="Google Shape;286;g6bd110198f_3_97"/>
          <p:cNvPicPr preferRelativeResize="0"/>
          <p:nvPr/>
        </p:nvPicPr>
        <p:blipFill>
          <a:blip r:embed="rId3">
            <a:alphaModFix/>
          </a:blip>
          <a:stretch>
            <a:fillRect/>
          </a:stretch>
        </p:blipFill>
        <p:spPr>
          <a:xfrm>
            <a:off x="2241713" y="1337726"/>
            <a:ext cx="7708576" cy="5242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6bd110198f_3_97"/>
          <p:cNvSpPr txBox="1">
            <a:spLocks noGrp="1"/>
          </p:cNvSpPr>
          <p:nvPr>
            <p:ph type="body" idx="1"/>
          </p:nvPr>
        </p:nvSpPr>
        <p:spPr>
          <a:xfrm>
            <a:off x="1898700" y="8382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dirty="0"/>
              <a:t>K-Nearest </a:t>
            </a:r>
            <a:r>
              <a:rPr lang="en-US" sz="1800" u="sng" dirty="0" err="1"/>
              <a:t>Neighbours</a:t>
            </a:r>
            <a:endParaRPr sz="1800" u="sng" dirty="0"/>
          </a:p>
          <a:p>
            <a:pPr marL="457200" indent="0">
              <a:lnSpc>
                <a:spcPct val="100000"/>
              </a:lnSpc>
              <a:buNone/>
            </a:pPr>
            <a:endParaRPr sz="1800" dirty="0">
              <a:solidFill>
                <a:srgbClr val="222222"/>
              </a:solidFill>
              <a:highlight>
                <a:srgbClr val="FFFFFF"/>
              </a:highlight>
              <a:latin typeface="Quattrocento Sans"/>
              <a:ea typeface="Quattrocento Sans"/>
              <a:cs typeface="Quattrocento Sans"/>
              <a:sym typeface="Quattrocento Sans"/>
            </a:endParaRPr>
          </a:p>
          <a:p>
            <a:pPr>
              <a:lnSpc>
                <a:spcPct val="100000"/>
              </a:lnSpc>
            </a:pPr>
            <a:endParaRPr sz="1100" dirty="0">
              <a:solidFill>
                <a:srgbClr val="000000"/>
              </a:solidFill>
              <a:latin typeface="Quattrocento Sans"/>
              <a:ea typeface="Quattrocento Sans"/>
              <a:cs typeface="Quattrocento Sans"/>
              <a:sym typeface="Quattrocento Sans"/>
            </a:endParaRPr>
          </a:p>
          <a:p>
            <a:pPr>
              <a:lnSpc>
                <a:spcPct val="100000"/>
              </a:lnSpc>
            </a:pPr>
            <a:r>
              <a:rPr lang="en-IN" sz="1800" dirty="0"/>
              <a:t>K-Nearest Neighbour is one of the simplest Machine Learning algorithms based on Supervised Learning technique. It assumes the similarity between the new case/data and available cases and put the new case into the category that is most similar to the available categories. </a:t>
            </a:r>
          </a:p>
          <a:p>
            <a:pPr>
              <a:lnSpc>
                <a:spcPct val="100000"/>
              </a:lnSpc>
            </a:pPr>
            <a:r>
              <a:rPr lang="en-IN" sz="1800" dirty="0"/>
              <a:t>The algorithm stores all the available data and classifies a new data point based on the similarity. This means when new data appears then it can be easily classified into a well suite category by using K- NN algorithm. K-NN algorithm can be used for Regression as well as for Classification but mostly it is used for the Classification problems.</a:t>
            </a:r>
          </a:p>
          <a:p>
            <a:pPr>
              <a:lnSpc>
                <a:spcPct val="100000"/>
              </a:lnSpc>
            </a:pPr>
            <a:r>
              <a:rPr lang="en-IN" sz="1800" dirty="0"/>
              <a:t> Here this technique has been utilized to group if an item will be re-requested or not.</a:t>
            </a:r>
            <a:endParaRPr lang="en-US" sz="1800" dirty="0"/>
          </a:p>
          <a:p>
            <a:pPr marL="0" indent="0">
              <a:lnSpc>
                <a:spcPct val="100000"/>
              </a:lnSpc>
              <a:buNone/>
            </a:pPr>
            <a:endParaRPr sz="1600" u="sng" dirty="0"/>
          </a:p>
          <a:p>
            <a:pPr marL="457200" indent="0">
              <a:lnSpc>
                <a:spcPct val="100000"/>
              </a:lnSpc>
              <a:buNone/>
            </a:pPr>
            <a:endParaRPr sz="1800" u="sng" dirty="0"/>
          </a:p>
          <a:p>
            <a:pPr marL="457200" indent="0">
              <a:lnSpc>
                <a:spcPct val="100000"/>
              </a:lnSpc>
              <a:buNone/>
            </a:pPr>
            <a:endParaRPr sz="1800" dirty="0"/>
          </a:p>
          <a:p>
            <a:pPr marL="457200" indent="0">
              <a:lnSpc>
                <a:spcPct val="100000"/>
              </a:lnSpc>
              <a:buNone/>
            </a:pPr>
            <a:endParaRPr sz="1400" dirty="0"/>
          </a:p>
          <a:p>
            <a:pPr marL="457200" indent="0">
              <a:lnSpc>
                <a:spcPct val="100000"/>
              </a:lnSpc>
              <a:buNone/>
            </a:pPr>
            <a:endParaRPr sz="1400" dirty="0"/>
          </a:p>
          <a:p>
            <a:pPr marL="0" indent="0">
              <a:lnSpc>
                <a:spcPct val="100000"/>
              </a:lnSpc>
              <a:spcBef>
                <a:spcPts val="400"/>
              </a:spcBef>
              <a:buNone/>
            </a:pPr>
            <a:endParaRPr sz="1400" dirty="0"/>
          </a:p>
          <a:p>
            <a:pPr marL="0" indent="0">
              <a:lnSpc>
                <a:spcPct val="100000"/>
              </a:lnSpc>
              <a:spcBef>
                <a:spcPts val="400"/>
              </a:spcBef>
              <a:buNone/>
            </a:pPr>
            <a:endParaRPr sz="14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sz="1400" dirty="0"/>
          </a:p>
        </p:txBody>
      </p:sp>
      <p:sp>
        <p:nvSpPr>
          <p:cNvPr id="285" name="Google Shape;285;g6bd110198f_3_97"/>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dirty="0">
                <a:solidFill>
                  <a:srgbClr val="FF0000"/>
                </a:solidFill>
              </a:rPr>
              <a:t>Analysis Methodology and Results</a:t>
            </a:r>
            <a:endParaRPr sz="2800" dirty="0">
              <a:solidFill>
                <a:srgbClr val="FF0000"/>
              </a:solidFill>
            </a:endParaRPr>
          </a:p>
        </p:txBody>
      </p:sp>
    </p:spTree>
    <p:extLst>
      <p:ext uri="{BB962C8B-B14F-4D97-AF65-F5344CB8AC3E}">
        <p14:creationId xmlns:p14="http://schemas.microsoft.com/office/powerpoint/2010/main" val="2074580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6bd110198f_3_97"/>
          <p:cNvSpPr txBox="1">
            <a:spLocks noGrp="1"/>
          </p:cNvSpPr>
          <p:nvPr>
            <p:ph type="body" idx="1"/>
          </p:nvPr>
        </p:nvSpPr>
        <p:spPr>
          <a:xfrm>
            <a:off x="1898700" y="8382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dirty="0"/>
              <a:t>K-Nearest </a:t>
            </a:r>
            <a:r>
              <a:rPr lang="en-US" sz="1800" u="sng" dirty="0" err="1"/>
              <a:t>Neighbours</a:t>
            </a:r>
            <a:endParaRPr sz="1800" u="sng" dirty="0"/>
          </a:p>
          <a:p>
            <a:pPr marL="457200" indent="0">
              <a:lnSpc>
                <a:spcPct val="100000"/>
              </a:lnSpc>
              <a:buNone/>
            </a:pPr>
            <a:endParaRPr sz="1800" dirty="0">
              <a:solidFill>
                <a:srgbClr val="222222"/>
              </a:solidFill>
              <a:highlight>
                <a:srgbClr val="FFFFFF"/>
              </a:highlight>
              <a:latin typeface="Quattrocento Sans"/>
              <a:ea typeface="Quattrocento Sans"/>
              <a:cs typeface="Quattrocento Sans"/>
              <a:sym typeface="Quattrocento Sans"/>
            </a:endParaRPr>
          </a:p>
          <a:p>
            <a:pPr marL="0" indent="0">
              <a:lnSpc>
                <a:spcPct val="100000"/>
              </a:lnSpc>
              <a:buNone/>
            </a:pPr>
            <a:endParaRPr sz="1400" dirty="0">
              <a:solidFill>
                <a:srgbClr val="000000"/>
              </a:solidFill>
              <a:latin typeface="Quattrocento Sans"/>
              <a:ea typeface="Quattrocento Sans"/>
              <a:cs typeface="Quattrocento Sans"/>
              <a:sym typeface="Quattrocento Sans"/>
            </a:endParaRPr>
          </a:p>
          <a:p>
            <a:pPr marL="0" indent="0">
              <a:lnSpc>
                <a:spcPct val="100000"/>
              </a:lnSpc>
              <a:buNone/>
            </a:pPr>
            <a:endParaRPr sz="1800" u="sng" dirty="0"/>
          </a:p>
          <a:p>
            <a:pPr marL="457200" indent="0">
              <a:lnSpc>
                <a:spcPct val="100000"/>
              </a:lnSpc>
              <a:buNone/>
            </a:pPr>
            <a:endParaRPr sz="1800" u="sng" dirty="0"/>
          </a:p>
          <a:p>
            <a:pPr marL="457200" indent="0">
              <a:lnSpc>
                <a:spcPct val="100000"/>
              </a:lnSpc>
              <a:buNone/>
            </a:pPr>
            <a:endParaRPr sz="1800" dirty="0"/>
          </a:p>
          <a:p>
            <a:pPr marL="457200" indent="0">
              <a:lnSpc>
                <a:spcPct val="100000"/>
              </a:lnSpc>
              <a:buNone/>
            </a:pPr>
            <a:endParaRPr sz="1400" dirty="0"/>
          </a:p>
          <a:p>
            <a:pPr marL="457200" indent="0">
              <a:lnSpc>
                <a:spcPct val="100000"/>
              </a:lnSpc>
              <a:buNone/>
            </a:pPr>
            <a:endParaRPr sz="1400" dirty="0"/>
          </a:p>
          <a:p>
            <a:pPr marL="0" indent="0">
              <a:lnSpc>
                <a:spcPct val="100000"/>
              </a:lnSpc>
              <a:spcBef>
                <a:spcPts val="400"/>
              </a:spcBef>
              <a:buNone/>
            </a:pPr>
            <a:endParaRPr sz="1400" dirty="0"/>
          </a:p>
          <a:p>
            <a:pPr marL="0" indent="0">
              <a:lnSpc>
                <a:spcPct val="100000"/>
              </a:lnSpc>
              <a:spcBef>
                <a:spcPts val="400"/>
              </a:spcBef>
              <a:buNone/>
            </a:pPr>
            <a:endParaRPr sz="14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sz="1400" dirty="0"/>
          </a:p>
        </p:txBody>
      </p:sp>
      <p:sp>
        <p:nvSpPr>
          <p:cNvPr id="285" name="Google Shape;285;g6bd110198f_3_97"/>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dirty="0">
                <a:solidFill>
                  <a:srgbClr val="FF0000"/>
                </a:solidFill>
              </a:rPr>
              <a:t>Analysis Methodology and Results</a:t>
            </a:r>
            <a:endParaRPr sz="2800" dirty="0">
              <a:solidFill>
                <a:srgbClr val="FF0000"/>
              </a:solidFill>
            </a:endParaRPr>
          </a:p>
        </p:txBody>
      </p:sp>
      <p:pic>
        <p:nvPicPr>
          <p:cNvPr id="2" name="Picture 1">
            <a:extLst>
              <a:ext uri="{FF2B5EF4-FFF2-40B4-BE49-F238E27FC236}">
                <a16:creationId xmlns:a16="http://schemas.microsoft.com/office/drawing/2014/main" id="{35DF5525-E051-4055-B265-C01E0650DC3D}"/>
              </a:ext>
            </a:extLst>
          </p:cNvPr>
          <p:cNvPicPr>
            <a:picLocks noChangeAspect="1"/>
          </p:cNvPicPr>
          <p:nvPr/>
        </p:nvPicPr>
        <p:blipFill>
          <a:blip r:embed="rId3"/>
          <a:stretch>
            <a:fillRect/>
          </a:stretch>
        </p:blipFill>
        <p:spPr>
          <a:xfrm>
            <a:off x="2850356" y="1420052"/>
            <a:ext cx="6491287" cy="5095048"/>
          </a:xfrm>
          <a:prstGeom prst="rect">
            <a:avLst/>
          </a:prstGeom>
        </p:spPr>
      </p:pic>
    </p:spTree>
    <p:extLst>
      <p:ext uri="{BB962C8B-B14F-4D97-AF65-F5344CB8AC3E}">
        <p14:creationId xmlns:p14="http://schemas.microsoft.com/office/powerpoint/2010/main" val="1951840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6bd110198f_3_97"/>
          <p:cNvSpPr txBox="1">
            <a:spLocks noGrp="1"/>
          </p:cNvSpPr>
          <p:nvPr>
            <p:ph type="body" idx="1"/>
          </p:nvPr>
        </p:nvSpPr>
        <p:spPr>
          <a:xfrm>
            <a:off x="1898700" y="8382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dirty="0"/>
              <a:t>K-Nearest </a:t>
            </a:r>
            <a:r>
              <a:rPr lang="en-US" sz="1800" u="sng" dirty="0" err="1"/>
              <a:t>Neighbours</a:t>
            </a:r>
            <a:endParaRPr sz="1800" u="sng" dirty="0"/>
          </a:p>
          <a:p>
            <a:pPr marL="457200" indent="0">
              <a:lnSpc>
                <a:spcPct val="100000"/>
              </a:lnSpc>
              <a:buNone/>
            </a:pPr>
            <a:endParaRPr sz="1800" dirty="0">
              <a:solidFill>
                <a:srgbClr val="222222"/>
              </a:solidFill>
              <a:highlight>
                <a:srgbClr val="FFFFFF"/>
              </a:highlight>
              <a:latin typeface="Quattrocento Sans"/>
              <a:ea typeface="Quattrocento Sans"/>
              <a:cs typeface="Quattrocento Sans"/>
              <a:sym typeface="Quattrocento Sans"/>
            </a:endParaRPr>
          </a:p>
          <a:p>
            <a:pPr marL="0" indent="0">
              <a:lnSpc>
                <a:spcPct val="100000"/>
              </a:lnSpc>
              <a:buNone/>
            </a:pPr>
            <a:endParaRPr sz="1400" dirty="0">
              <a:solidFill>
                <a:srgbClr val="000000"/>
              </a:solidFill>
              <a:latin typeface="Quattrocento Sans"/>
              <a:ea typeface="Quattrocento Sans"/>
              <a:cs typeface="Quattrocento Sans"/>
              <a:sym typeface="Quattrocento Sans"/>
            </a:endParaRPr>
          </a:p>
          <a:p>
            <a:pPr marL="0" indent="0">
              <a:lnSpc>
                <a:spcPct val="100000"/>
              </a:lnSpc>
              <a:buNone/>
            </a:pPr>
            <a:endParaRPr sz="1800" u="sng" dirty="0"/>
          </a:p>
          <a:p>
            <a:pPr marL="457200" indent="0">
              <a:lnSpc>
                <a:spcPct val="100000"/>
              </a:lnSpc>
              <a:buNone/>
            </a:pPr>
            <a:endParaRPr sz="1800" u="sng" dirty="0"/>
          </a:p>
          <a:p>
            <a:pPr marL="457200" indent="0">
              <a:lnSpc>
                <a:spcPct val="100000"/>
              </a:lnSpc>
              <a:buNone/>
            </a:pPr>
            <a:endParaRPr sz="1800" dirty="0"/>
          </a:p>
          <a:p>
            <a:pPr marL="457200" indent="0">
              <a:lnSpc>
                <a:spcPct val="100000"/>
              </a:lnSpc>
              <a:buNone/>
            </a:pPr>
            <a:endParaRPr sz="1400" dirty="0"/>
          </a:p>
          <a:p>
            <a:pPr marL="457200" indent="0">
              <a:lnSpc>
                <a:spcPct val="100000"/>
              </a:lnSpc>
              <a:buNone/>
            </a:pPr>
            <a:endParaRPr sz="1400" dirty="0"/>
          </a:p>
          <a:p>
            <a:pPr marL="0" indent="0">
              <a:lnSpc>
                <a:spcPct val="100000"/>
              </a:lnSpc>
              <a:spcBef>
                <a:spcPts val="400"/>
              </a:spcBef>
              <a:buNone/>
            </a:pPr>
            <a:endParaRPr sz="1400" dirty="0"/>
          </a:p>
          <a:p>
            <a:pPr marL="0" indent="0">
              <a:lnSpc>
                <a:spcPct val="100000"/>
              </a:lnSpc>
              <a:spcBef>
                <a:spcPts val="400"/>
              </a:spcBef>
              <a:buNone/>
            </a:pPr>
            <a:endParaRPr sz="14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sz="1400" dirty="0"/>
          </a:p>
        </p:txBody>
      </p:sp>
      <p:sp>
        <p:nvSpPr>
          <p:cNvPr id="285" name="Google Shape;285;g6bd110198f_3_97"/>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dirty="0">
                <a:solidFill>
                  <a:srgbClr val="FF0000"/>
                </a:solidFill>
              </a:rPr>
              <a:t>Analysis Methodology and Results</a:t>
            </a:r>
            <a:endParaRPr sz="2800" dirty="0">
              <a:solidFill>
                <a:srgbClr val="FF0000"/>
              </a:solidFill>
            </a:endParaRPr>
          </a:p>
        </p:txBody>
      </p:sp>
      <p:pic>
        <p:nvPicPr>
          <p:cNvPr id="3" name="Picture 2">
            <a:extLst>
              <a:ext uri="{FF2B5EF4-FFF2-40B4-BE49-F238E27FC236}">
                <a16:creationId xmlns:a16="http://schemas.microsoft.com/office/drawing/2014/main" id="{E4A93EB3-D3C7-4AF8-923C-BB8BEBE0CDB2}"/>
              </a:ext>
            </a:extLst>
          </p:cNvPr>
          <p:cNvPicPr>
            <a:picLocks noChangeAspect="1"/>
          </p:cNvPicPr>
          <p:nvPr/>
        </p:nvPicPr>
        <p:blipFill>
          <a:blip r:embed="rId3"/>
          <a:stretch>
            <a:fillRect/>
          </a:stretch>
        </p:blipFill>
        <p:spPr>
          <a:xfrm>
            <a:off x="2362200" y="1738312"/>
            <a:ext cx="7467600" cy="3381375"/>
          </a:xfrm>
          <a:prstGeom prst="rect">
            <a:avLst/>
          </a:prstGeom>
        </p:spPr>
      </p:pic>
    </p:spTree>
    <p:extLst>
      <p:ext uri="{BB962C8B-B14F-4D97-AF65-F5344CB8AC3E}">
        <p14:creationId xmlns:p14="http://schemas.microsoft.com/office/powerpoint/2010/main" val="2858552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a:spLocks noGrp="1"/>
          </p:cNvSpPr>
          <p:nvPr>
            <p:ph type="body" idx="1"/>
          </p:nvPr>
        </p:nvSpPr>
        <p:spPr>
          <a:xfrm>
            <a:off x="981075" y="1051650"/>
            <a:ext cx="5457600" cy="5438700"/>
          </a:xfrm>
          <a:prstGeom prst="rect">
            <a:avLst/>
          </a:prstGeom>
          <a:noFill/>
          <a:ln>
            <a:noFill/>
          </a:ln>
        </p:spPr>
        <p:txBody>
          <a:bodyPr spcFirstLastPara="1" vert="horz" wrap="square" lIns="91425" tIns="45700" rIns="91425" bIns="45700" rtlCol="0" anchor="t" anchorCtr="0">
            <a:normAutofit fontScale="85000" lnSpcReduction="10000"/>
          </a:bodyPr>
          <a:lstStyle/>
          <a:p>
            <a:pPr marL="109728" indent="0" algn="ctr">
              <a:spcBef>
                <a:spcPts val="0"/>
              </a:spcBef>
              <a:buSzPts val="1836"/>
              <a:buNone/>
            </a:pPr>
            <a:endParaRPr dirty="0"/>
          </a:p>
          <a:p>
            <a:pPr marL="457200" indent="-342900">
              <a:lnSpc>
                <a:spcPct val="100000"/>
              </a:lnSpc>
              <a:spcBef>
                <a:spcPts val="400"/>
              </a:spcBef>
              <a:buSzPts val="1800"/>
              <a:buFont typeface="Arial" panose="020B0604020202020204" pitchFamily="34" charset="0"/>
              <a:buChar char="●"/>
            </a:pPr>
            <a:r>
              <a:rPr lang="en-IN" sz="1900" dirty="0"/>
              <a:t>Analysis of a customer purchase trend has often been an important sector for various businesses. It is an integral analysis from a vendor’s perspective as it governs the action behind tough decisions that contribute to the overall profitability for a business. Predicting the shopping capabilities for a customer, for many years, has been a prime area of application in the field of data mining. </a:t>
            </a:r>
          </a:p>
          <a:p>
            <a:pPr marL="114300" indent="0">
              <a:lnSpc>
                <a:spcPct val="100000"/>
              </a:lnSpc>
              <a:spcBef>
                <a:spcPts val="400"/>
              </a:spcBef>
              <a:buSzPts val="1800"/>
              <a:buNone/>
            </a:pPr>
            <a:endParaRPr sz="1800" dirty="0"/>
          </a:p>
          <a:p>
            <a:pPr marL="457200" indent="-342900">
              <a:lnSpc>
                <a:spcPct val="100000"/>
              </a:lnSpc>
              <a:spcBef>
                <a:spcPts val="400"/>
              </a:spcBef>
              <a:buSzPts val="1800"/>
              <a:buChar char="●"/>
            </a:pPr>
            <a:r>
              <a:rPr lang="en-US" sz="1800" dirty="0"/>
              <a:t>Analytics  frequently includes concentrating previous chronicled information to investigate potential patterns, to break down the impacts of specific choices or occasions, or to assess the performance of a given tool or situation. </a:t>
            </a:r>
          </a:p>
          <a:p>
            <a:pPr marL="0" indent="0">
              <a:lnSpc>
                <a:spcPct val="100000"/>
              </a:lnSpc>
              <a:spcBef>
                <a:spcPts val="400"/>
              </a:spcBef>
              <a:buNone/>
            </a:pPr>
            <a:endParaRPr sz="1800" dirty="0"/>
          </a:p>
          <a:p>
            <a:pPr marL="457200" indent="-342900">
              <a:lnSpc>
                <a:spcPct val="100000"/>
              </a:lnSpc>
              <a:spcBef>
                <a:spcPts val="400"/>
              </a:spcBef>
              <a:buSzPts val="1800"/>
              <a:buChar char="●"/>
            </a:pPr>
            <a:r>
              <a:rPr lang="en-US" sz="1800" dirty="0"/>
              <a:t>This was the prime objective of this project, we examined verifiable information and anticipated a specific result dependent on that information. Right now, have executed different techniques to perform predictive analytics and attempt to improve the accuracy of the forecast.</a:t>
            </a:r>
          </a:p>
          <a:p>
            <a:pPr marL="457200" indent="-342900">
              <a:lnSpc>
                <a:spcPct val="100000"/>
              </a:lnSpc>
              <a:spcBef>
                <a:spcPts val="400"/>
              </a:spcBef>
              <a:buSzPts val="1800"/>
              <a:buFont typeface="Arial" panose="020B0604020202020204" pitchFamily="34" charset="0"/>
              <a:buChar char="●"/>
            </a:pPr>
            <a:r>
              <a:rPr lang="en-IN" sz="1700" dirty="0"/>
              <a:t>Various python libraries like pandas, </a:t>
            </a:r>
            <a:r>
              <a:rPr lang="en-IN" sz="1700" dirty="0" err="1"/>
              <a:t>numpy</a:t>
            </a:r>
            <a:r>
              <a:rPr lang="en-IN" sz="1700" dirty="0"/>
              <a:t> and </a:t>
            </a:r>
            <a:r>
              <a:rPr lang="en-IN" sz="1700" dirty="0" err="1"/>
              <a:t>sklearn</a:t>
            </a:r>
            <a:r>
              <a:rPr lang="en-IN" sz="1700" dirty="0"/>
              <a:t> have been used in this project. </a:t>
            </a:r>
          </a:p>
          <a:p>
            <a:pPr marL="114300" indent="0">
              <a:lnSpc>
                <a:spcPct val="100000"/>
              </a:lnSpc>
              <a:spcBef>
                <a:spcPts val="400"/>
              </a:spcBef>
              <a:buSzPts val="1800"/>
              <a:buNone/>
            </a:pPr>
            <a:endParaRPr sz="1400" dirty="0"/>
          </a:p>
          <a:p>
            <a:pPr marL="914400" indent="0">
              <a:spcBef>
                <a:spcPts val="400"/>
              </a:spcBef>
              <a:buNone/>
            </a:pPr>
            <a:endParaRPr sz="1400" dirty="0"/>
          </a:p>
          <a:p>
            <a:pPr marL="457200" indent="0">
              <a:spcBef>
                <a:spcPts val="400"/>
              </a:spcBef>
              <a:buNone/>
            </a:pPr>
            <a:endParaRPr dirty="0"/>
          </a:p>
        </p:txBody>
      </p:sp>
      <p:sp>
        <p:nvSpPr>
          <p:cNvPr id="111" name="Google Shape;111;p2"/>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0000CC"/>
              </a:buClr>
              <a:buSzPts val="2800"/>
            </a:pPr>
            <a:r>
              <a:rPr lang="en-US" dirty="0">
                <a:solidFill>
                  <a:srgbClr val="FF0000"/>
                </a:solidFill>
              </a:rPr>
              <a:t>Introduction</a:t>
            </a:r>
            <a:endParaRPr sz="2800" dirty="0">
              <a:solidFill>
                <a:srgbClr val="FF0000"/>
              </a:solidFill>
            </a:endParaRPr>
          </a:p>
        </p:txBody>
      </p:sp>
      <p:pic>
        <p:nvPicPr>
          <p:cNvPr id="3" name="Picture 2">
            <a:extLst>
              <a:ext uri="{FF2B5EF4-FFF2-40B4-BE49-F238E27FC236}">
                <a16:creationId xmlns:a16="http://schemas.microsoft.com/office/drawing/2014/main" id="{C2BA9599-0ECE-475B-91BB-178C26A596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0958" y="1757959"/>
            <a:ext cx="4856954" cy="364271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6bd110198f_3_104"/>
          <p:cNvSpPr txBox="1">
            <a:spLocks noGrp="1"/>
          </p:cNvSpPr>
          <p:nvPr>
            <p:ph type="body" idx="1"/>
          </p:nvPr>
        </p:nvSpPr>
        <p:spPr>
          <a:xfrm>
            <a:off x="1898700" y="11430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15000"/>
              </a:lnSpc>
              <a:spcBef>
                <a:spcPts val="0"/>
              </a:spcBef>
              <a:buNone/>
            </a:pPr>
            <a:r>
              <a:rPr lang="en-US" sz="1800">
                <a:solidFill>
                  <a:srgbClr val="000000"/>
                </a:solidFill>
                <a:latin typeface="Quattrocento Sans"/>
                <a:ea typeface="Quattrocento Sans"/>
                <a:cs typeface="Quattrocento Sans"/>
                <a:sym typeface="Quattrocento Sans"/>
              </a:rPr>
              <a:t>We have seen that using the powerful tools like Data exploratory analysis and certain machine learning algorithms can be used to get valuable insights about the customers’ shopping behavior.</a:t>
            </a:r>
            <a:endParaRPr sz="1800">
              <a:solidFill>
                <a:srgbClr val="000000"/>
              </a:solidFill>
              <a:latin typeface="Quattrocento Sans"/>
              <a:ea typeface="Quattrocento Sans"/>
              <a:cs typeface="Quattrocento Sans"/>
              <a:sym typeface="Quattrocento Sans"/>
            </a:endParaRPr>
          </a:p>
          <a:p>
            <a:pPr marL="0" indent="0">
              <a:lnSpc>
                <a:spcPct val="115000"/>
              </a:lnSpc>
              <a:spcBef>
                <a:spcPts val="0"/>
              </a:spcBef>
              <a:buNone/>
            </a:pPr>
            <a:endParaRPr sz="1800">
              <a:solidFill>
                <a:srgbClr val="000000"/>
              </a:solidFill>
              <a:latin typeface="Quattrocento Sans"/>
              <a:ea typeface="Quattrocento Sans"/>
              <a:cs typeface="Quattrocento Sans"/>
              <a:sym typeface="Quattrocento Sans"/>
            </a:endParaRPr>
          </a:p>
          <a:p>
            <a:pPr marL="0" indent="0">
              <a:lnSpc>
                <a:spcPct val="115000"/>
              </a:lnSpc>
              <a:spcBef>
                <a:spcPts val="0"/>
              </a:spcBef>
              <a:buNone/>
            </a:pPr>
            <a:r>
              <a:rPr lang="en-US" sz="1800">
                <a:solidFill>
                  <a:srgbClr val="000000"/>
                </a:solidFill>
                <a:latin typeface="Quattrocento Sans"/>
                <a:ea typeface="Quattrocento Sans"/>
                <a:cs typeface="Quattrocento Sans"/>
                <a:sym typeface="Quattrocento Sans"/>
              </a:rPr>
              <a:t>It is very profitable for companies to use the tool of data analytics to understand trends in sales and customers’ behavior, as it can be used to accurately forecast product related sales information.</a:t>
            </a:r>
            <a:endParaRPr sz="1800">
              <a:solidFill>
                <a:srgbClr val="000000"/>
              </a:solidFill>
              <a:latin typeface="Quattrocento Sans"/>
              <a:ea typeface="Quattrocento Sans"/>
              <a:cs typeface="Quattrocento Sans"/>
              <a:sym typeface="Quattrocento Sans"/>
            </a:endParaRPr>
          </a:p>
          <a:p>
            <a:pPr marL="0" indent="0">
              <a:lnSpc>
                <a:spcPct val="115000"/>
              </a:lnSpc>
              <a:spcBef>
                <a:spcPts val="0"/>
              </a:spcBef>
              <a:buNone/>
            </a:pPr>
            <a:endParaRPr sz="1800">
              <a:solidFill>
                <a:srgbClr val="000000"/>
              </a:solidFill>
              <a:latin typeface="Quattrocento Sans"/>
              <a:ea typeface="Quattrocento Sans"/>
              <a:cs typeface="Quattrocento Sans"/>
              <a:sym typeface="Quattrocento Sans"/>
            </a:endParaRPr>
          </a:p>
          <a:p>
            <a:pPr marL="0" indent="0">
              <a:lnSpc>
                <a:spcPct val="115000"/>
              </a:lnSpc>
              <a:spcBef>
                <a:spcPts val="0"/>
              </a:spcBef>
              <a:buNone/>
            </a:pPr>
            <a:r>
              <a:rPr lang="en-US" sz="1800">
                <a:solidFill>
                  <a:srgbClr val="000000"/>
                </a:solidFill>
                <a:latin typeface="Quattrocento Sans"/>
                <a:ea typeface="Quattrocento Sans"/>
                <a:cs typeface="Quattrocento Sans"/>
                <a:sym typeface="Quattrocento Sans"/>
              </a:rPr>
              <a:t>Some important trends observed from the data set analyzed are:</a:t>
            </a:r>
            <a:endParaRPr sz="1800">
              <a:solidFill>
                <a:srgbClr val="000000"/>
              </a:solidFill>
              <a:latin typeface="Quattrocento Sans"/>
              <a:ea typeface="Quattrocento Sans"/>
              <a:cs typeface="Quattrocento Sans"/>
              <a:sym typeface="Quattrocento Sans"/>
            </a:endParaRPr>
          </a:p>
          <a:p>
            <a:pPr marL="0" indent="0">
              <a:lnSpc>
                <a:spcPct val="115000"/>
              </a:lnSpc>
              <a:spcBef>
                <a:spcPts val="0"/>
              </a:spcBef>
              <a:buNone/>
            </a:pPr>
            <a:endParaRPr sz="1800">
              <a:solidFill>
                <a:srgbClr val="000000"/>
              </a:solidFill>
              <a:latin typeface="Quattrocento Sans"/>
              <a:ea typeface="Quattrocento Sans"/>
              <a:cs typeface="Quattrocento Sans"/>
              <a:sym typeface="Quattrocento Sans"/>
            </a:endParaRPr>
          </a:p>
          <a:p>
            <a:pPr marL="457200"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Busiest days of week: </a:t>
            </a:r>
            <a:r>
              <a:rPr lang="en-US" sz="1800" u="sng">
                <a:solidFill>
                  <a:srgbClr val="000000"/>
                </a:solidFill>
                <a:latin typeface="Quattrocento Sans"/>
                <a:ea typeface="Quattrocento Sans"/>
                <a:cs typeface="Quattrocento Sans"/>
                <a:sym typeface="Quattrocento Sans"/>
              </a:rPr>
              <a:t>Monday and Tuesday</a:t>
            </a:r>
            <a:endParaRPr sz="1800" u="sng">
              <a:solidFill>
                <a:srgbClr val="000000"/>
              </a:solidFill>
              <a:latin typeface="Quattrocento Sans"/>
              <a:ea typeface="Quattrocento Sans"/>
              <a:cs typeface="Quattrocento Sans"/>
              <a:sym typeface="Quattrocento Sans"/>
            </a:endParaRPr>
          </a:p>
          <a:p>
            <a:pPr marL="457200"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Busiest Hours of Day: </a:t>
            </a:r>
            <a:r>
              <a:rPr lang="en-US" sz="1800" u="sng">
                <a:solidFill>
                  <a:srgbClr val="000000"/>
                </a:solidFill>
                <a:latin typeface="Quattrocento Sans"/>
                <a:ea typeface="Quattrocento Sans"/>
                <a:cs typeface="Quattrocento Sans"/>
                <a:sym typeface="Quattrocento Sans"/>
              </a:rPr>
              <a:t>10AM to 11AM</a:t>
            </a:r>
            <a:endParaRPr sz="1800" u="sng">
              <a:solidFill>
                <a:srgbClr val="000000"/>
              </a:solidFill>
              <a:latin typeface="Quattrocento Sans"/>
              <a:ea typeface="Quattrocento Sans"/>
              <a:cs typeface="Quattrocento Sans"/>
              <a:sym typeface="Quattrocento Sans"/>
            </a:endParaRPr>
          </a:p>
          <a:p>
            <a:pPr marL="457200"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Most Popular Products: </a:t>
            </a:r>
            <a:r>
              <a:rPr lang="en-US" sz="1800" u="sng">
                <a:solidFill>
                  <a:srgbClr val="000000"/>
                </a:solidFill>
                <a:latin typeface="Quattrocento Sans"/>
                <a:ea typeface="Quattrocento Sans"/>
                <a:cs typeface="Quattrocento Sans"/>
                <a:sym typeface="Quattrocento Sans"/>
              </a:rPr>
              <a:t>Bananas and Organic Bananas</a:t>
            </a:r>
            <a:endParaRPr sz="1800" u="sng">
              <a:solidFill>
                <a:srgbClr val="000000"/>
              </a:solidFill>
              <a:latin typeface="Quattrocento Sans"/>
              <a:ea typeface="Quattrocento Sans"/>
              <a:cs typeface="Quattrocento Sans"/>
              <a:sym typeface="Quattrocento Sans"/>
            </a:endParaRPr>
          </a:p>
          <a:p>
            <a:pPr marL="457200"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Most Popular Department: </a:t>
            </a:r>
            <a:r>
              <a:rPr lang="en-US" sz="1800" u="sng">
                <a:solidFill>
                  <a:srgbClr val="000000"/>
                </a:solidFill>
                <a:latin typeface="Quattrocento Sans"/>
                <a:ea typeface="Quattrocento Sans"/>
                <a:cs typeface="Quattrocento Sans"/>
                <a:sym typeface="Quattrocento Sans"/>
              </a:rPr>
              <a:t>Produce</a:t>
            </a:r>
            <a:endParaRPr sz="1800" u="sng">
              <a:solidFill>
                <a:srgbClr val="000000"/>
              </a:solidFill>
              <a:latin typeface="Quattrocento Sans"/>
              <a:ea typeface="Quattrocento Sans"/>
              <a:cs typeface="Quattrocento Sans"/>
              <a:sym typeface="Quattrocento Sans"/>
            </a:endParaRPr>
          </a:p>
          <a:p>
            <a:pPr marL="457200"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Most Popular Aisle: </a:t>
            </a:r>
            <a:r>
              <a:rPr lang="en-US" sz="1800" u="sng">
                <a:solidFill>
                  <a:srgbClr val="000000"/>
                </a:solidFill>
                <a:latin typeface="Quattrocento Sans"/>
                <a:ea typeface="Quattrocento Sans"/>
                <a:cs typeface="Quattrocento Sans"/>
                <a:sym typeface="Quattrocento Sans"/>
              </a:rPr>
              <a:t>Fresh Fruits</a:t>
            </a:r>
            <a:endParaRPr sz="1800" u="sng">
              <a:solidFill>
                <a:srgbClr val="000000"/>
              </a:solidFill>
              <a:latin typeface="Quattrocento Sans"/>
              <a:ea typeface="Quattrocento Sans"/>
              <a:cs typeface="Quattrocento Sans"/>
              <a:sym typeface="Quattrocento Sans"/>
            </a:endParaRPr>
          </a:p>
          <a:p>
            <a:pPr marL="457200"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Most Re-ordered Product: </a:t>
            </a:r>
            <a:r>
              <a:rPr lang="en-US" sz="1800" u="sng">
                <a:solidFill>
                  <a:srgbClr val="000000"/>
                </a:solidFill>
                <a:latin typeface="Quattrocento Sans"/>
                <a:ea typeface="Quattrocento Sans"/>
                <a:cs typeface="Quattrocento Sans"/>
                <a:sym typeface="Quattrocento Sans"/>
              </a:rPr>
              <a:t>Dairy Eggs</a:t>
            </a:r>
            <a:endParaRPr sz="1800">
              <a:solidFill>
                <a:srgbClr val="000000"/>
              </a:solidFill>
              <a:latin typeface="Quattrocento Sans"/>
              <a:ea typeface="Quattrocento Sans"/>
              <a:cs typeface="Quattrocento Sans"/>
              <a:sym typeface="Quattrocento Sans"/>
            </a:endParaRPr>
          </a:p>
          <a:p>
            <a:pPr marL="0" indent="0">
              <a:lnSpc>
                <a:spcPct val="100000"/>
              </a:lnSpc>
              <a:spcBef>
                <a:spcPts val="0"/>
              </a:spcBef>
              <a:buNone/>
            </a:pPr>
            <a:endParaRPr sz="1800">
              <a:solidFill>
                <a:srgbClr val="000000"/>
              </a:solidFill>
              <a:latin typeface="Quattrocento Sans"/>
              <a:ea typeface="Quattrocento Sans"/>
              <a:cs typeface="Quattrocento Sans"/>
              <a:sym typeface="Quattrocento Sans"/>
            </a:endParaRPr>
          </a:p>
          <a:p>
            <a:pPr marL="457200" indent="0">
              <a:spcBef>
                <a:spcPts val="400"/>
              </a:spcBef>
              <a:buNone/>
            </a:pPr>
            <a:endParaRPr sz="1800"/>
          </a:p>
        </p:txBody>
      </p:sp>
      <p:sp>
        <p:nvSpPr>
          <p:cNvPr id="292" name="Google Shape;292;g6bd110198f_3_104"/>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dirty="0">
                <a:solidFill>
                  <a:srgbClr val="FF0000"/>
                </a:solidFill>
              </a:rPr>
              <a:t>Conclusion</a:t>
            </a:r>
            <a:endParaRPr sz="2800"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6bd110198f_3_110"/>
          <p:cNvSpPr txBox="1">
            <a:spLocks noGrp="1"/>
          </p:cNvSpPr>
          <p:nvPr>
            <p:ph type="body" idx="1"/>
          </p:nvPr>
        </p:nvSpPr>
        <p:spPr>
          <a:xfrm>
            <a:off x="1898700" y="1143000"/>
            <a:ext cx="8312100" cy="5438700"/>
          </a:xfrm>
          <a:prstGeom prst="rect">
            <a:avLst/>
          </a:prstGeom>
          <a:noFill/>
          <a:ln>
            <a:noFill/>
          </a:ln>
        </p:spPr>
        <p:txBody>
          <a:bodyPr spcFirstLastPara="1" vert="horz" wrap="square" lIns="91425" tIns="45700" rIns="91425" bIns="45700" rtlCol="0" anchor="t" anchorCtr="0">
            <a:noAutofit/>
          </a:bodyPr>
          <a:lstStyle/>
          <a:p>
            <a:pPr marL="457200" indent="0">
              <a:lnSpc>
                <a:spcPct val="115000"/>
              </a:lnSpc>
              <a:spcBef>
                <a:spcPts val="0"/>
              </a:spcBef>
              <a:buNone/>
            </a:pPr>
            <a:endParaRPr sz="1800">
              <a:solidFill>
                <a:srgbClr val="000000"/>
              </a:solidFill>
              <a:latin typeface="Quattrocento Sans"/>
              <a:ea typeface="Quattrocento Sans"/>
              <a:cs typeface="Quattrocento Sans"/>
              <a:sym typeface="Quattrocento Sans"/>
            </a:endParaRPr>
          </a:p>
          <a:p>
            <a:pPr marL="457200" indent="-342900">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Most Frequently Ordered Product Pairs: </a:t>
            </a:r>
            <a:r>
              <a:rPr lang="en-US" sz="1800" u="sng">
                <a:solidFill>
                  <a:srgbClr val="000000"/>
                </a:solidFill>
                <a:latin typeface="Quattrocento Sans"/>
                <a:ea typeface="Quattrocento Sans"/>
                <a:cs typeface="Quattrocento Sans"/>
                <a:sym typeface="Quattrocento Sans"/>
              </a:rPr>
              <a:t>Red Onion and Bag of Organic Bananas</a:t>
            </a:r>
            <a:endParaRPr sz="1800" u="sng">
              <a:solidFill>
                <a:srgbClr val="000000"/>
              </a:solidFill>
              <a:latin typeface="Quattrocento Sans"/>
              <a:ea typeface="Quattrocento Sans"/>
              <a:cs typeface="Quattrocento Sans"/>
              <a:sym typeface="Quattrocento Sans"/>
            </a:endParaRPr>
          </a:p>
          <a:p>
            <a:pPr marL="457200" indent="-342900">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Minimum number of orders per customer is 4 while maximum is 100</a:t>
            </a:r>
            <a:endParaRPr sz="1800">
              <a:solidFill>
                <a:srgbClr val="000000"/>
              </a:solidFill>
              <a:latin typeface="Quattrocento Sans"/>
              <a:ea typeface="Quattrocento Sans"/>
              <a:cs typeface="Quattrocento Sans"/>
              <a:sym typeface="Quattrocento Sans"/>
            </a:endParaRPr>
          </a:p>
          <a:p>
            <a:pPr marL="457200"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Average Frequency of Reordering: </a:t>
            </a:r>
            <a:r>
              <a:rPr lang="en-US" sz="1800" u="sng">
                <a:solidFill>
                  <a:srgbClr val="000000"/>
                </a:solidFill>
                <a:latin typeface="Quattrocento Sans"/>
                <a:ea typeface="Quattrocento Sans"/>
                <a:cs typeface="Quattrocento Sans"/>
                <a:sym typeface="Quattrocento Sans"/>
              </a:rPr>
              <a:t>Weekly and Monthly</a:t>
            </a:r>
            <a:endParaRPr sz="1800">
              <a:solidFill>
                <a:srgbClr val="000000"/>
              </a:solidFill>
              <a:latin typeface="Quattrocento Sans"/>
              <a:ea typeface="Quattrocento Sans"/>
              <a:cs typeface="Quattrocento Sans"/>
              <a:sym typeface="Quattrocento Sans"/>
            </a:endParaRPr>
          </a:p>
          <a:p>
            <a:pPr marL="457200"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Average percentage of products which are reordered: </a:t>
            </a:r>
            <a:r>
              <a:rPr lang="en-US" sz="1800" u="sng">
                <a:solidFill>
                  <a:srgbClr val="000000"/>
                </a:solidFill>
                <a:latin typeface="Quattrocento Sans"/>
                <a:ea typeface="Quattrocento Sans"/>
                <a:cs typeface="Quattrocento Sans"/>
                <a:sym typeface="Quattrocento Sans"/>
              </a:rPr>
              <a:t>59%</a:t>
            </a:r>
            <a:endParaRPr sz="1800">
              <a:solidFill>
                <a:srgbClr val="000000"/>
              </a:solidFill>
              <a:latin typeface="Quattrocento Sans"/>
              <a:ea typeface="Quattrocento Sans"/>
              <a:cs typeface="Quattrocento Sans"/>
              <a:sym typeface="Quattrocento Sans"/>
            </a:endParaRPr>
          </a:p>
          <a:p>
            <a:pPr marL="457200"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Average number of products per order: </a:t>
            </a:r>
            <a:r>
              <a:rPr lang="en-US" sz="1800" u="sng">
                <a:solidFill>
                  <a:srgbClr val="000000"/>
                </a:solidFill>
                <a:latin typeface="Quattrocento Sans"/>
                <a:ea typeface="Quattrocento Sans"/>
                <a:cs typeface="Quattrocento Sans"/>
                <a:sym typeface="Quattrocento Sans"/>
              </a:rPr>
              <a:t>5</a:t>
            </a:r>
            <a:endParaRPr sz="1800" u="sng">
              <a:solidFill>
                <a:srgbClr val="000000"/>
              </a:solidFill>
              <a:latin typeface="Quattrocento Sans"/>
              <a:ea typeface="Quattrocento Sans"/>
              <a:cs typeface="Quattrocento Sans"/>
              <a:sym typeface="Quattrocento Sans"/>
            </a:endParaRPr>
          </a:p>
          <a:p>
            <a:pPr marL="457200"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Best model for prediction: </a:t>
            </a:r>
            <a:r>
              <a:rPr lang="en-US" sz="1800" u="sng">
                <a:solidFill>
                  <a:srgbClr val="000000"/>
                </a:solidFill>
                <a:latin typeface="Quattrocento Sans"/>
                <a:ea typeface="Quattrocento Sans"/>
                <a:cs typeface="Quattrocento Sans"/>
                <a:sym typeface="Quattrocento Sans"/>
              </a:rPr>
              <a:t>Gradient Boost classifier</a:t>
            </a:r>
            <a:endParaRPr sz="1800">
              <a:solidFill>
                <a:srgbClr val="000000"/>
              </a:solidFill>
              <a:latin typeface="Quattrocento Sans"/>
              <a:ea typeface="Quattrocento Sans"/>
              <a:cs typeface="Quattrocento Sans"/>
              <a:sym typeface="Quattrocento Sans"/>
            </a:endParaRPr>
          </a:p>
          <a:p>
            <a:pPr marL="457200"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Highest accuracy achieved: </a:t>
            </a:r>
            <a:r>
              <a:rPr lang="en-US" sz="1800" u="sng">
                <a:solidFill>
                  <a:srgbClr val="000000"/>
                </a:solidFill>
                <a:latin typeface="Quattrocento Sans"/>
                <a:ea typeface="Quattrocento Sans"/>
                <a:cs typeface="Quattrocento Sans"/>
                <a:sym typeface="Quattrocento Sans"/>
              </a:rPr>
              <a:t>90.47% </a:t>
            </a:r>
            <a:endParaRPr sz="1800" u="sng">
              <a:solidFill>
                <a:srgbClr val="000000"/>
              </a:solidFill>
              <a:latin typeface="Quattrocento Sans"/>
              <a:ea typeface="Quattrocento Sans"/>
              <a:cs typeface="Quattrocento Sans"/>
              <a:sym typeface="Quattrocento Sans"/>
            </a:endParaRPr>
          </a:p>
          <a:p>
            <a:pPr marL="457200"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Products ordered together frequently:</a:t>
            </a:r>
            <a:endParaRPr sz="1800">
              <a:solidFill>
                <a:srgbClr val="000000"/>
              </a:solidFill>
              <a:latin typeface="Quattrocento Sans"/>
              <a:ea typeface="Quattrocento Sans"/>
              <a:cs typeface="Quattrocento Sans"/>
              <a:sym typeface="Quattrocento Sans"/>
            </a:endParaRPr>
          </a:p>
          <a:p>
            <a:pPr marL="914400" lvl="1"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Different types of cottage cheese</a:t>
            </a:r>
            <a:endParaRPr sz="1800">
              <a:solidFill>
                <a:srgbClr val="000000"/>
              </a:solidFill>
              <a:latin typeface="Quattrocento Sans"/>
              <a:ea typeface="Quattrocento Sans"/>
              <a:cs typeface="Quattrocento Sans"/>
              <a:sym typeface="Quattrocento Sans"/>
            </a:endParaRPr>
          </a:p>
          <a:p>
            <a:pPr marL="914400" lvl="1"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Different types of cat food</a:t>
            </a:r>
            <a:endParaRPr sz="1800">
              <a:solidFill>
                <a:srgbClr val="000000"/>
              </a:solidFill>
              <a:latin typeface="Quattrocento Sans"/>
              <a:ea typeface="Quattrocento Sans"/>
              <a:cs typeface="Quattrocento Sans"/>
              <a:sym typeface="Quattrocento Sans"/>
            </a:endParaRPr>
          </a:p>
          <a:p>
            <a:pPr marL="914400" lvl="1"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Different types of Smoothies</a:t>
            </a:r>
            <a:endParaRPr sz="1800">
              <a:solidFill>
                <a:srgbClr val="000000"/>
              </a:solidFill>
              <a:latin typeface="Quattrocento Sans"/>
              <a:ea typeface="Quattrocento Sans"/>
              <a:cs typeface="Quattrocento Sans"/>
              <a:sym typeface="Quattrocento Sans"/>
            </a:endParaRPr>
          </a:p>
          <a:p>
            <a:pPr marL="914400" lvl="1"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Different types of Yoghurt</a:t>
            </a:r>
            <a:endParaRPr sz="1800">
              <a:solidFill>
                <a:srgbClr val="000000"/>
              </a:solidFill>
              <a:latin typeface="Quattrocento Sans"/>
              <a:ea typeface="Quattrocento Sans"/>
              <a:cs typeface="Quattrocento Sans"/>
              <a:sym typeface="Quattrocento Sans"/>
            </a:endParaRPr>
          </a:p>
          <a:p>
            <a:pPr marL="914400" lvl="1"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Different types of Sparkling Yerba</a:t>
            </a:r>
            <a:endParaRPr sz="1800">
              <a:solidFill>
                <a:srgbClr val="000000"/>
              </a:solidFill>
              <a:latin typeface="Quattrocento Sans"/>
              <a:ea typeface="Quattrocento Sans"/>
              <a:cs typeface="Quattrocento Sans"/>
              <a:sym typeface="Quattrocento Sans"/>
            </a:endParaRPr>
          </a:p>
          <a:p>
            <a:pPr marL="914400" lvl="1"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Different types of baby food</a:t>
            </a:r>
            <a:endParaRPr sz="1800" u="sng"/>
          </a:p>
          <a:p>
            <a:pPr marL="0" indent="0">
              <a:lnSpc>
                <a:spcPct val="100000"/>
              </a:lnSpc>
              <a:spcBef>
                <a:spcPts val="1600"/>
              </a:spcBef>
              <a:buNone/>
            </a:pPr>
            <a:endParaRPr sz="1800">
              <a:solidFill>
                <a:srgbClr val="000000"/>
              </a:solidFill>
              <a:latin typeface="Quattrocento Sans"/>
              <a:ea typeface="Quattrocento Sans"/>
              <a:cs typeface="Quattrocento Sans"/>
              <a:sym typeface="Quattrocento Sans"/>
            </a:endParaRPr>
          </a:p>
          <a:p>
            <a:pPr marL="0" indent="0">
              <a:lnSpc>
                <a:spcPct val="100000"/>
              </a:lnSpc>
              <a:buNone/>
            </a:pPr>
            <a:endParaRPr sz="1800" u="sng"/>
          </a:p>
          <a:p>
            <a:pPr marL="457200" indent="0">
              <a:lnSpc>
                <a:spcPct val="100000"/>
              </a:lnSpc>
              <a:buNone/>
            </a:pPr>
            <a:endParaRPr sz="1800" u="sng"/>
          </a:p>
          <a:p>
            <a:pPr marL="457200" indent="0">
              <a:lnSpc>
                <a:spcPct val="100000"/>
              </a:lnSpc>
              <a:buNone/>
            </a:pPr>
            <a:endParaRPr sz="1800"/>
          </a:p>
          <a:p>
            <a:pPr marL="457200" indent="0">
              <a:lnSpc>
                <a:spcPct val="100000"/>
              </a:lnSpc>
              <a:buNone/>
            </a:pPr>
            <a:endParaRPr sz="1800"/>
          </a:p>
          <a:p>
            <a:pPr marL="457200" indent="0">
              <a:lnSpc>
                <a:spcPct val="100000"/>
              </a:lnSpc>
              <a:buNone/>
            </a:pPr>
            <a:endParaRPr sz="1800"/>
          </a:p>
          <a:p>
            <a:pPr marL="0" indent="0">
              <a:lnSpc>
                <a:spcPct val="100000"/>
              </a:lnSpc>
              <a:spcBef>
                <a:spcPts val="400"/>
              </a:spcBef>
              <a:buNone/>
            </a:pPr>
            <a:endParaRPr sz="1800"/>
          </a:p>
          <a:p>
            <a:pPr marL="0" indent="0">
              <a:lnSpc>
                <a:spcPct val="100000"/>
              </a:lnSpc>
              <a:spcBef>
                <a:spcPts val="400"/>
              </a:spcBef>
              <a:buNone/>
            </a:pPr>
            <a:endParaRPr sz="1800"/>
          </a:p>
          <a:p>
            <a:pPr marL="457200" indent="0">
              <a:spcBef>
                <a:spcPts val="400"/>
              </a:spcBef>
              <a:buNone/>
            </a:pPr>
            <a:endParaRPr sz="1800"/>
          </a:p>
          <a:p>
            <a:pPr marL="914400" indent="0">
              <a:spcBef>
                <a:spcPts val="400"/>
              </a:spcBef>
              <a:buNone/>
            </a:pPr>
            <a:endParaRPr sz="1800"/>
          </a:p>
          <a:p>
            <a:pPr marL="457200" indent="0">
              <a:spcBef>
                <a:spcPts val="400"/>
              </a:spcBef>
              <a:buNone/>
            </a:pPr>
            <a:endParaRPr sz="1800"/>
          </a:p>
        </p:txBody>
      </p:sp>
      <p:sp>
        <p:nvSpPr>
          <p:cNvPr id="298" name="Google Shape;298;g6bd110198f_3_110"/>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dirty="0">
                <a:solidFill>
                  <a:srgbClr val="FF0000"/>
                </a:solidFill>
              </a:rPr>
              <a:t>Conclusion</a:t>
            </a:r>
            <a:endParaRPr sz="2800"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6bd110198f_3_117"/>
          <p:cNvSpPr txBox="1">
            <a:spLocks noGrp="1"/>
          </p:cNvSpPr>
          <p:nvPr>
            <p:ph type="title"/>
          </p:nvPr>
        </p:nvSpPr>
        <p:spPr>
          <a:xfrm>
            <a:off x="1524000" y="2400299"/>
            <a:ext cx="9144000" cy="19239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sz="7200" dirty="0">
                <a:solidFill>
                  <a:srgbClr val="FF0000"/>
                </a:solidFill>
              </a:rPr>
              <a:t>Questions?</a:t>
            </a:r>
            <a:endParaRPr sz="7200"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6bd110198f_0_226"/>
          <p:cNvSpPr txBox="1">
            <a:spLocks noGrp="1"/>
          </p:cNvSpPr>
          <p:nvPr>
            <p:ph type="body" idx="1"/>
          </p:nvPr>
        </p:nvSpPr>
        <p:spPr>
          <a:xfrm>
            <a:off x="1981200" y="1089750"/>
            <a:ext cx="8327400" cy="5438700"/>
          </a:xfrm>
          <a:prstGeom prst="rect">
            <a:avLst/>
          </a:prstGeom>
          <a:noFill/>
          <a:ln>
            <a:noFill/>
          </a:ln>
        </p:spPr>
        <p:txBody>
          <a:bodyPr spcFirstLastPara="1" vert="horz" wrap="square" lIns="91425" tIns="45700" rIns="91425" bIns="45700" rtlCol="0" anchor="t" anchorCtr="0">
            <a:noAutofit/>
          </a:bodyPr>
          <a:lstStyle/>
          <a:p>
            <a:pPr marL="109728" indent="0" algn="ctr">
              <a:spcBef>
                <a:spcPts val="0"/>
              </a:spcBef>
              <a:buSzPts val="1836"/>
              <a:buNone/>
            </a:pPr>
            <a:endParaRPr dirty="0"/>
          </a:p>
          <a:p>
            <a:pPr marL="457200" indent="-342900">
              <a:lnSpc>
                <a:spcPct val="100000"/>
              </a:lnSpc>
              <a:spcBef>
                <a:spcPts val="400"/>
              </a:spcBef>
              <a:buSzPts val="1800"/>
              <a:buChar char="●"/>
            </a:pPr>
            <a:r>
              <a:rPr lang="en-US" sz="1800" dirty="0"/>
              <a:t>Super Market Order Analytics based on Shopping Trends’ is about analyzing significant trends from the data.</a:t>
            </a:r>
            <a:endParaRPr sz="1800" dirty="0"/>
          </a:p>
          <a:p>
            <a:pPr marL="457200" indent="-342900">
              <a:lnSpc>
                <a:spcPct val="100000"/>
              </a:lnSpc>
              <a:buSzPts val="1800"/>
              <a:buChar char="●"/>
            </a:pPr>
            <a:r>
              <a:rPr lang="en-US" sz="1800" dirty="0"/>
              <a:t>It is additionally about predicting the items  the user is most likely to purchase in their next order based on the products which have been purchased previously.</a:t>
            </a:r>
            <a:endParaRPr sz="1800" dirty="0"/>
          </a:p>
          <a:p>
            <a:pPr marL="457200" indent="-342900">
              <a:lnSpc>
                <a:spcPct val="100000"/>
              </a:lnSpc>
              <a:buSzPts val="1800"/>
              <a:buChar char="●"/>
            </a:pPr>
            <a:r>
              <a:rPr lang="en-US" sz="1800" dirty="0"/>
              <a:t>Shopping analytics can be done on several datasets including supermarket grocery store data, apparel store data etc. </a:t>
            </a:r>
          </a:p>
          <a:p>
            <a:pPr marL="457200" indent="-342900">
              <a:lnSpc>
                <a:spcPct val="100000"/>
              </a:lnSpc>
              <a:buSzPts val="1800"/>
              <a:buFont typeface="Arial" panose="020B0604020202020204" pitchFamily="34" charset="0"/>
              <a:buChar char="●"/>
            </a:pPr>
            <a:r>
              <a:rPr lang="en-IN" sz="1800" dirty="0"/>
              <a:t>For the purpose of this project, we have made use of ‘Instacart Market Basket Analysis’ dataset that is freely available on Kaggle. </a:t>
            </a:r>
          </a:p>
          <a:p>
            <a:pPr marL="457200" indent="-342900">
              <a:lnSpc>
                <a:spcPct val="100000"/>
              </a:lnSpc>
              <a:buSzPts val="1800"/>
              <a:buChar char="●"/>
            </a:pPr>
            <a:r>
              <a:rPr lang="en-US" sz="1800" dirty="0"/>
              <a:t>Instacart market analytics was a Kaggle competition and the participants were supposed to predict the next purchase item.</a:t>
            </a:r>
            <a:endParaRPr sz="1800" dirty="0"/>
          </a:p>
          <a:p>
            <a:pPr marL="457200" indent="-342900">
              <a:lnSpc>
                <a:spcPct val="100000"/>
              </a:lnSpc>
              <a:buSzPts val="1800"/>
              <a:buChar char="●"/>
            </a:pPr>
            <a:r>
              <a:rPr lang="en-US" sz="1800" dirty="0"/>
              <a:t>Utilizing a range of  machine learning algorithms, we have played out certain exploratory data analytics to figure out simple answers about the customer behavior.</a:t>
            </a:r>
            <a:endParaRPr sz="1800" u="sng" dirty="0"/>
          </a:p>
          <a:p>
            <a:pPr marL="457200" indent="0">
              <a:lnSpc>
                <a:spcPct val="100000"/>
              </a:lnSpc>
              <a:buNone/>
            </a:pPr>
            <a:endParaRPr sz="1800" dirty="0"/>
          </a:p>
          <a:p>
            <a:pPr marL="0" indent="0">
              <a:lnSpc>
                <a:spcPct val="100000"/>
              </a:lnSpc>
              <a:spcBef>
                <a:spcPts val="400"/>
              </a:spcBef>
              <a:buNone/>
            </a:pPr>
            <a:endParaRPr sz="1800" dirty="0"/>
          </a:p>
          <a:p>
            <a:pPr marL="0" indent="0">
              <a:lnSpc>
                <a:spcPct val="100000"/>
              </a:lnSpc>
              <a:spcBef>
                <a:spcPts val="400"/>
              </a:spcBef>
              <a:buNone/>
            </a:pPr>
            <a:endParaRPr sz="18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dirty="0"/>
          </a:p>
        </p:txBody>
      </p:sp>
      <p:sp>
        <p:nvSpPr>
          <p:cNvPr id="119" name="Google Shape;119;g6bd110198f_0_226"/>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dirty="0">
                <a:solidFill>
                  <a:srgbClr val="FF0000"/>
                </a:solidFill>
              </a:rPr>
              <a:t>Background Research</a:t>
            </a:r>
            <a:endParaRPr sz="280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6bd110198f_0_238"/>
          <p:cNvSpPr txBox="1">
            <a:spLocks noGrp="1"/>
          </p:cNvSpPr>
          <p:nvPr>
            <p:ph type="body" idx="1"/>
          </p:nvPr>
        </p:nvSpPr>
        <p:spPr>
          <a:xfrm>
            <a:off x="478697" y="1142988"/>
            <a:ext cx="5365200" cy="5438700"/>
          </a:xfrm>
          <a:prstGeom prst="rect">
            <a:avLst/>
          </a:prstGeom>
          <a:noFill/>
          <a:ln>
            <a:noFill/>
          </a:ln>
        </p:spPr>
        <p:txBody>
          <a:bodyPr spcFirstLastPara="1" vert="horz" wrap="square" lIns="91425" tIns="45700" rIns="91425" bIns="45700" rtlCol="0" anchor="t" anchorCtr="0">
            <a:noAutofit/>
          </a:bodyPr>
          <a:lstStyle/>
          <a:p>
            <a:pPr marL="109728" indent="0" algn="ctr">
              <a:spcBef>
                <a:spcPts val="0"/>
              </a:spcBef>
              <a:buSzPts val="1836"/>
              <a:buNone/>
            </a:pPr>
            <a:endParaRPr sz="1400" dirty="0"/>
          </a:p>
          <a:p>
            <a:pPr marL="457200" indent="-342900">
              <a:lnSpc>
                <a:spcPct val="100000"/>
              </a:lnSpc>
              <a:spcBef>
                <a:spcPts val="400"/>
              </a:spcBef>
              <a:buSzPts val="1800"/>
              <a:buChar char="●"/>
            </a:pPr>
            <a:r>
              <a:rPr lang="en-US" sz="1400" dirty="0"/>
              <a:t>Some basic information concerning our dataset.</a:t>
            </a:r>
          </a:p>
          <a:p>
            <a:pPr marL="457200" indent="-342900">
              <a:lnSpc>
                <a:spcPct val="100000"/>
              </a:lnSpc>
              <a:spcBef>
                <a:spcPts val="400"/>
              </a:spcBef>
              <a:buSzPts val="1800"/>
              <a:buFont typeface="Arial" panose="020B0604020202020204" pitchFamily="34" charset="0"/>
              <a:buChar char="●"/>
            </a:pPr>
            <a:r>
              <a:rPr lang="en-IN" sz="1400" dirty="0"/>
              <a:t>Instacart is a grocery ordering and delivery app that aims to make the product purchasing process easier for the customers. After selecting products through the Instacart app, personal shoppers review their order and do the in-store shopping and delivery for one. </a:t>
            </a:r>
            <a:endParaRPr lang="en-US" sz="1400" dirty="0"/>
          </a:p>
          <a:p>
            <a:pPr marL="457200" indent="-342900">
              <a:lnSpc>
                <a:spcPct val="100000"/>
              </a:lnSpc>
              <a:spcBef>
                <a:spcPts val="400"/>
              </a:spcBef>
              <a:buSzPts val="1800"/>
              <a:buChar char="●"/>
            </a:pPr>
            <a:r>
              <a:rPr lang="en-US" sz="1400" dirty="0"/>
              <a:t>The dataset has been provided by the ‘Instacart’ app where customers can order products from stores.</a:t>
            </a:r>
            <a:endParaRPr sz="1400" dirty="0"/>
          </a:p>
          <a:p>
            <a:pPr marL="457200" indent="-342900">
              <a:lnSpc>
                <a:spcPct val="100000"/>
              </a:lnSpc>
              <a:buSzPts val="1800"/>
              <a:buChar char="●"/>
            </a:pPr>
            <a:r>
              <a:rPr lang="en-US" sz="1400" dirty="0"/>
              <a:t>The data has a detailed depiction of the clients' orders over time.</a:t>
            </a:r>
            <a:endParaRPr sz="1400" dirty="0"/>
          </a:p>
          <a:p>
            <a:pPr marL="457200" indent="-342900">
              <a:lnSpc>
                <a:spcPct val="100000"/>
              </a:lnSpc>
              <a:buSzPts val="1800"/>
              <a:buChar char="●"/>
            </a:pPr>
            <a:r>
              <a:rPr lang="en-US" sz="1400" dirty="0"/>
              <a:t>The dataset is anonymized and contains a sample of over 3 million grocery orders from more than 200,000 Instacart clients. </a:t>
            </a:r>
            <a:endParaRPr sz="1400" dirty="0"/>
          </a:p>
          <a:p>
            <a:pPr marL="457200" indent="-342900">
              <a:lnSpc>
                <a:spcPct val="100000"/>
              </a:lnSpc>
              <a:buSzPts val="1800"/>
              <a:buChar char="●"/>
            </a:pPr>
            <a:r>
              <a:rPr lang="en-US" sz="1400" dirty="0"/>
              <a:t>For each user, we have been given somewhere in the range of 4 and 100 of their order, with the arrangement of items bought in each order. </a:t>
            </a:r>
            <a:endParaRPr sz="1400" dirty="0"/>
          </a:p>
          <a:p>
            <a:pPr marL="457200" indent="-342900">
              <a:lnSpc>
                <a:spcPct val="100000"/>
              </a:lnSpc>
              <a:buSzPts val="1800"/>
              <a:buChar char="●"/>
            </a:pPr>
            <a:r>
              <a:rPr lang="en-US" sz="1400" dirty="0"/>
              <a:t>We were also provided the week and hour of day the order was placed and an overall proportion of time between orders.</a:t>
            </a:r>
            <a:endParaRPr sz="1400" dirty="0"/>
          </a:p>
          <a:p>
            <a:pPr marL="457200" indent="0">
              <a:lnSpc>
                <a:spcPct val="100000"/>
              </a:lnSpc>
              <a:buNone/>
            </a:pPr>
            <a:endParaRPr sz="1400" u="sng" dirty="0"/>
          </a:p>
          <a:p>
            <a:pPr marL="457200" indent="0">
              <a:lnSpc>
                <a:spcPct val="100000"/>
              </a:lnSpc>
              <a:buNone/>
            </a:pPr>
            <a:endParaRPr sz="1400" dirty="0"/>
          </a:p>
          <a:p>
            <a:pPr marL="0" indent="0">
              <a:lnSpc>
                <a:spcPct val="100000"/>
              </a:lnSpc>
              <a:spcBef>
                <a:spcPts val="400"/>
              </a:spcBef>
              <a:buNone/>
            </a:pPr>
            <a:endParaRPr sz="1400" dirty="0"/>
          </a:p>
          <a:p>
            <a:pPr marL="0" indent="0">
              <a:lnSpc>
                <a:spcPct val="100000"/>
              </a:lnSpc>
              <a:spcBef>
                <a:spcPts val="400"/>
              </a:spcBef>
              <a:buNone/>
            </a:pPr>
            <a:endParaRPr sz="14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sz="1400" dirty="0"/>
          </a:p>
        </p:txBody>
      </p:sp>
      <p:sp>
        <p:nvSpPr>
          <p:cNvPr id="125" name="Google Shape;125;g6bd110198f_0_238"/>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dirty="0">
                <a:solidFill>
                  <a:srgbClr val="FF0000"/>
                </a:solidFill>
              </a:rPr>
              <a:t>Background Research</a:t>
            </a:r>
            <a:endParaRPr sz="2800" dirty="0">
              <a:solidFill>
                <a:srgbClr val="FF0000"/>
              </a:solidFill>
            </a:endParaRPr>
          </a:p>
        </p:txBody>
      </p:sp>
      <p:pic>
        <p:nvPicPr>
          <p:cNvPr id="5" name="Picture 4">
            <a:extLst>
              <a:ext uri="{FF2B5EF4-FFF2-40B4-BE49-F238E27FC236}">
                <a16:creationId xmlns:a16="http://schemas.microsoft.com/office/drawing/2014/main" id="{EA014E44-58D5-45FB-A486-D7AF4C6A3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9150" y="1142988"/>
            <a:ext cx="3407400" cy="2555550"/>
          </a:xfrm>
          <a:prstGeom prst="rect">
            <a:avLst/>
          </a:prstGeom>
        </p:spPr>
      </p:pic>
      <p:pic>
        <p:nvPicPr>
          <p:cNvPr id="7" name="Picture 6" descr="A picture containing food&#10;&#10;Description automatically generated">
            <a:extLst>
              <a:ext uri="{FF2B5EF4-FFF2-40B4-BE49-F238E27FC236}">
                <a16:creationId xmlns:a16="http://schemas.microsoft.com/office/drawing/2014/main" id="{B09FF930-7426-4624-990C-7594BED924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9150" y="3931503"/>
            <a:ext cx="3407400" cy="25555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6bd110198f_0_251"/>
          <p:cNvSpPr txBox="1">
            <a:spLocks noGrp="1"/>
          </p:cNvSpPr>
          <p:nvPr>
            <p:ph type="body" idx="1"/>
          </p:nvPr>
        </p:nvSpPr>
        <p:spPr>
          <a:xfrm>
            <a:off x="171449" y="992975"/>
            <a:ext cx="11782425" cy="5438700"/>
          </a:xfrm>
          <a:prstGeom prst="rect">
            <a:avLst/>
          </a:prstGeom>
          <a:noFill/>
          <a:ln>
            <a:noFill/>
          </a:ln>
        </p:spPr>
        <p:txBody>
          <a:bodyPr spcFirstLastPara="1" vert="horz" wrap="square" lIns="91425" tIns="45700" rIns="91425" bIns="45700" rtlCol="0" anchor="t" anchorCtr="0">
            <a:noAutofit/>
          </a:bodyPr>
          <a:lstStyle/>
          <a:p>
            <a:pPr marL="109728" indent="0" algn="ctr">
              <a:spcBef>
                <a:spcPts val="0"/>
              </a:spcBef>
              <a:buSzPts val="1836"/>
              <a:buNone/>
            </a:pPr>
            <a:endParaRPr sz="1400" dirty="0"/>
          </a:p>
          <a:p>
            <a:pPr marL="457200" indent="0">
              <a:lnSpc>
                <a:spcPct val="100000"/>
              </a:lnSpc>
              <a:spcBef>
                <a:spcPts val="400"/>
              </a:spcBef>
              <a:buNone/>
            </a:pPr>
            <a:r>
              <a:rPr lang="en-US" sz="1800" dirty="0"/>
              <a:t>There are 6 files provided by Instacart as given below:</a:t>
            </a:r>
            <a:endParaRPr sz="1800" dirty="0"/>
          </a:p>
          <a:p>
            <a:pPr marL="457200" indent="0">
              <a:lnSpc>
                <a:spcPct val="100000"/>
              </a:lnSpc>
              <a:buNone/>
            </a:pPr>
            <a:r>
              <a:rPr lang="en-US" sz="1800" dirty="0"/>
              <a:t>● </a:t>
            </a:r>
            <a:r>
              <a:rPr lang="en-US" sz="1800" b="1" dirty="0" err="1"/>
              <a:t>Aisles.csv</a:t>
            </a:r>
            <a:r>
              <a:rPr lang="en-US" sz="1800" dirty="0"/>
              <a:t> </a:t>
            </a:r>
            <a:r>
              <a:rPr lang="en-US" sz="1800" b="1" dirty="0"/>
              <a:t>– </a:t>
            </a:r>
            <a:r>
              <a:rPr lang="en-US" sz="1800" dirty="0"/>
              <a:t>This file contains two columns</a:t>
            </a:r>
            <a:r>
              <a:rPr lang="en-US" sz="1800" b="1" dirty="0"/>
              <a:t> </a:t>
            </a:r>
            <a:r>
              <a:rPr lang="en-US" sz="1800" dirty="0"/>
              <a:t>– </a:t>
            </a:r>
            <a:r>
              <a:rPr lang="en-US" sz="1800" dirty="0" err="1"/>
              <a:t>aisle_id</a:t>
            </a:r>
            <a:r>
              <a:rPr lang="en-US" sz="1800" dirty="0"/>
              <a:t> and aisle. </a:t>
            </a:r>
            <a:r>
              <a:rPr lang="en-US" sz="1800" b="1" dirty="0"/>
              <a:t>It contains data regarding the name of the aisle along with a unique id associated with each aisle</a:t>
            </a:r>
          </a:p>
          <a:p>
            <a:pPr marL="457200" indent="0">
              <a:lnSpc>
                <a:spcPct val="100000"/>
              </a:lnSpc>
              <a:buNone/>
            </a:pPr>
            <a:r>
              <a:rPr lang="en-US" sz="1800" dirty="0"/>
              <a:t>● </a:t>
            </a:r>
            <a:r>
              <a:rPr lang="en-US" sz="1800" b="1" dirty="0"/>
              <a:t>Departments.csv</a:t>
            </a:r>
            <a:r>
              <a:rPr lang="en-US" sz="1800" dirty="0"/>
              <a:t> </a:t>
            </a:r>
            <a:r>
              <a:rPr lang="en-US" sz="1800" b="1" dirty="0"/>
              <a:t>– </a:t>
            </a:r>
            <a:r>
              <a:rPr lang="en-US" sz="1800" dirty="0"/>
              <a:t>This file contains two columns – </a:t>
            </a:r>
            <a:r>
              <a:rPr lang="en-US" sz="1800" dirty="0" err="1"/>
              <a:t>department_id</a:t>
            </a:r>
            <a:r>
              <a:rPr lang="en-US" sz="1800" dirty="0"/>
              <a:t> and department. </a:t>
            </a:r>
            <a:r>
              <a:rPr lang="en-US" sz="1800" b="1" dirty="0"/>
              <a:t>It contains data concerning the name of the department and an associated unique id for each department of a product</a:t>
            </a:r>
            <a:endParaRPr sz="1800" b="1" dirty="0"/>
          </a:p>
          <a:p>
            <a:pPr marL="457200" indent="0">
              <a:lnSpc>
                <a:spcPct val="100000"/>
              </a:lnSpc>
              <a:buNone/>
            </a:pPr>
            <a:r>
              <a:rPr lang="en-US" sz="1800" dirty="0"/>
              <a:t>● </a:t>
            </a:r>
            <a:r>
              <a:rPr lang="en-US" sz="1800" b="1" dirty="0"/>
              <a:t>Order_Product__Prior.csv</a:t>
            </a:r>
            <a:r>
              <a:rPr lang="en-US" sz="1800" dirty="0"/>
              <a:t> – This file contains four columns – </a:t>
            </a:r>
            <a:r>
              <a:rPr lang="en-US" sz="1800" dirty="0" err="1"/>
              <a:t>order_id</a:t>
            </a:r>
            <a:r>
              <a:rPr lang="en-US" sz="1800" dirty="0"/>
              <a:t>, </a:t>
            </a:r>
            <a:r>
              <a:rPr lang="en-US" sz="1800" dirty="0" err="1"/>
              <a:t>product_id</a:t>
            </a:r>
            <a:r>
              <a:rPr lang="en-US" sz="1800" dirty="0"/>
              <a:t>, </a:t>
            </a:r>
            <a:r>
              <a:rPr lang="en-US" sz="1800" dirty="0" err="1"/>
              <a:t>add_to_cart_order</a:t>
            </a:r>
            <a:r>
              <a:rPr lang="en-US" sz="1800" dirty="0"/>
              <a:t> and reordered. </a:t>
            </a:r>
            <a:r>
              <a:rPr lang="en-US" sz="1800" b="1" dirty="0"/>
              <a:t>These files specify which products were purchased in each order. order_products__prior.csv contains previous order contents for all customers. 'reordered' indicates that the customer has a previous order that contains the product</a:t>
            </a:r>
          </a:p>
          <a:p>
            <a:pPr marL="457200" indent="0">
              <a:lnSpc>
                <a:spcPct val="100000"/>
              </a:lnSpc>
              <a:buNone/>
            </a:pPr>
            <a:r>
              <a:rPr lang="en-US" sz="1800" dirty="0"/>
              <a:t>● </a:t>
            </a:r>
            <a:r>
              <a:rPr lang="en-US" sz="1800" b="1" dirty="0"/>
              <a:t>Order_Product__Train.csv </a:t>
            </a:r>
            <a:r>
              <a:rPr lang="en-US" sz="1800" dirty="0"/>
              <a:t>– It has a schema that is similar to the </a:t>
            </a:r>
            <a:r>
              <a:rPr lang="en-US" sz="1800" dirty="0" err="1"/>
              <a:t>order_products_prior</a:t>
            </a:r>
            <a:r>
              <a:rPr lang="en-US" sz="1800" b="1" dirty="0"/>
              <a:t>. This file includes the dataset that will be used to train the test dataset.</a:t>
            </a:r>
          </a:p>
          <a:p>
            <a:pPr marL="457200" indent="0">
              <a:lnSpc>
                <a:spcPct val="100000"/>
              </a:lnSpc>
              <a:buNone/>
            </a:pPr>
            <a:r>
              <a:rPr lang="en-US" sz="1800" dirty="0"/>
              <a:t>● </a:t>
            </a:r>
            <a:r>
              <a:rPr lang="en-US" sz="1800" b="1" dirty="0"/>
              <a:t>Orders.csv</a:t>
            </a:r>
            <a:r>
              <a:rPr lang="en-US" sz="1800" dirty="0"/>
              <a:t> – This file contains seven columns – </a:t>
            </a:r>
            <a:r>
              <a:rPr lang="en-US" sz="1800" dirty="0" err="1"/>
              <a:t>order_id</a:t>
            </a:r>
            <a:r>
              <a:rPr lang="en-US" sz="1800" dirty="0"/>
              <a:t>, </a:t>
            </a:r>
            <a:r>
              <a:rPr lang="en-US" sz="1800" dirty="0" err="1"/>
              <a:t>user_id</a:t>
            </a:r>
            <a:r>
              <a:rPr lang="en-US" sz="1800" dirty="0"/>
              <a:t>, </a:t>
            </a:r>
            <a:r>
              <a:rPr lang="en-US" sz="1800" dirty="0" err="1"/>
              <a:t>eval_set</a:t>
            </a:r>
            <a:r>
              <a:rPr lang="en-US" sz="1800" dirty="0"/>
              <a:t>, </a:t>
            </a:r>
            <a:r>
              <a:rPr lang="en-US" sz="1800" dirty="0" err="1"/>
              <a:t>order_number</a:t>
            </a:r>
            <a:r>
              <a:rPr lang="en-US" sz="1800" dirty="0"/>
              <a:t>, </a:t>
            </a:r>
            <a:r>
              <a:rPr lang="en-US" sz="1800" dirty="0" err="1"/>
              <a:t>order_dow</a:t>
            </a:r>
            <a:r>
              <a:rPr lang="en-US" sz="1800" dirty="0"/>
              <a:t>, </a:t>
            </a:r>
            <a:r>
              <a:rPr lang="en-US" sz="1800" dirty="0" err="1"/>
              <a:t>order_hour_of_day</a:t>
            </a:r>
            <a:r>
              <a:rPr lang="en-US" sz="1800" dirty="0"/>
              <a:t> and </a:t>
            </a:r>
            <a:r>
              <a:rPr lang="en-US" sz="1800" dirty="0" err="1"/>
              <a:t>days_since_prior_order</a:t>
            </a:r>
            <a:r>
              <a:rPr lang="en-US" sz="1800" b="1" dirty="0"/>
              <a:t>. This file tells us to which set (prior, train, test) an order belongs. We are predicting reordered items only for the test set orders</a:t>
            </a:r>
            <a:r>
              <a:rPr lang="en-US" sz="1800" dirty="0"/>
              <a:t> and '</a:t>
            </a:r>
            <a:r>
              <a:rPr lang="en-US" sz="1800" dirty="0" err="1"/>
              <a:t>order_dow</a:t>
            </a:r>
            <a:r>
              <a:rPr lang="en-US" sz="1800" dirty="0"/>
              <a:t>' is the day of week.</a:t>
            </a:r>
          </a:p>
          <a:p>
            <a:pPr marL="457200" indent="0">
              <a:lnSpc>
                <a:spcPct val="100000"/>
              </a:lnSpc>
              <a:buNone/>
            </a:pPr>
            <a:r>
              <a:rPr lang="en-US" sz="1800" dirty="0"/>
              <a:t>● </a:t>
            </a:r>
            <a:r>
              <a:rPr lang="en-US" sz="1800" b="1" dirty="0"/>
              <a:t>Products.csv </a:t>
            </a:r>
            <a:r>
              <a:rPr lang="en-US" sz="1800" dirty="0"/>
              <a:t>– This file contains four columns – </a:t>
            </a:r>
            <a:r>
              <a:rPr lang="en-US" sz="1800" dirty="0" err="1"/>
              <a:t>product_id</a:t>
            </a:r>
            <a:r>
              <a:rPr lang="en-US" sz="1800" dirty="0"/>
              <a:t>, </a:t>
            </a:r>
            <a:r>
              <a:rPr lang="en-US" sz="1800" dirty="0" err="1"/>
              <a:t>product_name</a:t>
            </a:r>
            <a:r>
              <a:rPr lang="en-US" sz="1800" dirty="0"/>
              <a:t>, </a:t>
            </a:r>
            <a:r>
              <a:rPr lang="en-US" sz="1800" dirty="0" err="1"/>
              <a:t>aisle_id</a:t>
            </a:r>
            <a:r>
              <a:rPr lang="en-US" sz="1800" dirty="0"/>
              <a:t> and </a:t>
            </a:r>
            <a:r>
              <a:rPr lang="en-US" sz="1800" dirty="0" err="1"/>
              <a:t>department_id</a:t>
            </a:r>
            <a:r>
              <a:rPr lang="en-US" sz="1800" dirty="0"/>
              <a:t>. </a:t>
            </a:r>
            <a:r>
              <a:rPr lang="en-US" sz="1800" b="1" dirty="0"/>
              <a:t>It includes data regarding the products sold by the business.</a:t>
            </a:r>
            <a:endParaRPr sz="1400" b="1" dirty="0"/>
          </a:p>
          <a:p>
            <a:pPr marL="457200" indent="0">
              <a:lnSpc>
                <a:spcPct val="100000"/>
              </a:lnSpc>
              <a:buNone/>
            </a:pPr>
            <a:endParaRPr sz="1400" dirty="0"/>
          </a:p>
          <a:p>
            <a:pPr marL="0" indent="0">
              <a:lnSpc>
                <a:spcPct val="100000"/>
              </a:lnSpc>
              <a:spcBef>
                <a:spcPts val="400"/>
              </a:spcBef>
              <a:buNone/>
            </a:pPr>
            <a:endParaRPr sz="1400" dirty="0"/>
          </a:p>
          <a:p>
            <a:pPr marL="0" indent="0">
              <a:lnSpc>
                <a:spcPct val="100000"/>
              </a:lnSpc>
              <a:spcBef>
                <a:spcPts val="400"/>
              </a:spcBef>
              <a:buNone/>
            </a:pPr>
            <a:endParaRPr sz="14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sz="1400" dirty="0"/>
          </a:p>
        </p:txBody>
      </p:sp>
      <p:sp>
        <p:nvSpPr>
          <p:cNvPr id="133" name="Google Shape;133;g6bd110198f_0_251"/>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dirty="0">
                <a:solidFill>
                  <a:srgbClr val="FF0000"/>
                </a:solidFill>
              </a:rPr>
              <a:t>Background Research</a:t>
            </a:r>
            <a:endParaRPr sz="2800"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6bd110198f_0_259"/>
          <p:cNvSpPr txBox="1">
            <a:spLocks noGrp="1"/>
          </p:cNvSpPr>
          <p:nvPr>
            <p:ph type="body" idx="1"/>
          </p:nvPr>
        </p:nvSpPr>
        <p:spPr>
          <a:xfrm>
            <a:off x="1939950" y="1215575"/>
            <a:ext cx="8312100" cy="5438700"/>
          </a:xfrm>
          <a:prstGeom prst="rect">
            <a:avLst/>
          </a:prstGeom>
          <a:noFill/>
          <a:ln>
            <a:noFill/>
          </a:ln>
        </p:spPr>
        <p:txBody>
          <a:bodyPr spcFirstLastPara="1" vert="horz" wrap="square" lIns="91425" tIns="45700" rIns="91425" bIns="45700" rtlCol="0" anchor="t" anchorCtr="0">
            <a:noAutofit/>
          </a:bodyPr>
          <a:lstStyle/>
          <a:p>
            <a:pPr marL="457200" indent="-342900">
              <a:lnSpc>
                <a:spcPct val="100000"/>
              </a:lnSpc>
              <a:spcBef>
                <a:spcPts val="0"/>
              </a:spcBef>
              <a:buSzPts val="1800"/>
              <a:buFont typeface="Arial" panose="020B0604020202020204" pitchFamily="34" charset="0"/>
              <a:buChar char="●"/>
            </a:pPr>
            <a:r>
              <a:rPr lang="en-IN" sz="1400" dirty="0"/>
              <a:t>In this project, we aim to identify hidden patterns in the data, explore any useful relationships between the data, find out any inconsistencies in the data, cleaning the data and using the consistent data to provide intuitive information from the analysis. </a:t>
            </a:r>
          </a:p>
          <a:p>
            <a:pPr marL="457200" indent="-342900">
              <a:lnSpc>
                <a:spcPct val="100000"/>
              </a:lnSpc>
              <a:spcBef>
                <a:spcPts val="0"/>
              </a:spcBef>
              <a:buSzPts val="1800"/>
              <a:buFont typeface="Arial" panose="020B0604020202020204" pitchFamily="34" charset="0"/>
              <a:buChar char="●"/>
            </a:pPr>
            <a:r>
              <a:rPr lang="en-IN" sz="1400" dirty="0"/>
              <a:t>The main goal of this project is to predict whether a customer will reorder a particular product based on his previous orders. </a:t>
            </a:r>
          </a:p>
          <a:p>
            <a:pPr marL="0" indent="0">
              <a:lnSpc>
                <a:spcPct val="100000"/>
              </a:lnSpc>
              <a:buNone/>
            </a:pPr>
            <a:br>
              <a:rPr lang="en-US" sz="1400" dirty="0"/>
            </a:br>
            <a:r>
              <a:rPr lang="en-US" sz="1400" dirty="0"/>
              <a:t>To satisfy the above requirements we have performed the following analytics on the Instacart dataset: </a:t>
            </a:r>
            <a:endParaRPr sz="1400" dirty="0"/>
          </a:p>
          <a:p>
            <a:pPr marL="914400" indent="-342900">
              <a:lnSpc>
                <a:spcPct val="100000"/>
              </a:lnSpc>
              <a:buSzPts val="1800"/>
              <a:buChar char="●"/>
            </a:pPr>
            <a:r>
              <a:rPr lang="en-US" sz="1400" dirty="0"/>
              <a:t>Exploratory data analysis</a:t>
            </a:r>
            <a:endParaRPr sz="1400" dirty="0"/>
          </a:p>
          <a:p>
            <a:pPr marL="914400" indent="-342900">
              <a:lnSpc>
                <a:spcPct val="100000"/>
              </a:lnSpc>
              <a:buSzPts val="1800"/>
              <a:buChar char="●"/>
            </a:pPr>
            <a:r>
              <a:rPr lang="en-US" sz="1400" dirty="0"/>
              <a:t>Logistic Regression</a:t>
            </a:r>
            <a:endParaRPr sz="1400" dirty="0"/>
          </a:p>
          <a:p>
            <a:pPr marL="914400" indent="-342900">
              <a:lnSpc>
                <a:spcPct val="100000"/>
              </a:lnSpc>
              <a:buSzPts val="1800"/>
              <a:buChar char="●"/>
            </a:pPr>
            <a:r>
              <a:rPr lang="en-US" sz="1400" dirty="0"/>
              <a:t>Random Forest</a:t>
            </a:r>
            <a:endParaRPr sz="1400" dirty="0"/>
          </a:p>
          <a:p>
            <a:pPr marL="914400" indent="-342900">
              <a:lnSpc>
                <a:spcPct val="100000"/>
              </a:lnSpc>
              <a:buSzPts val="1800"/>
              <a:buChar char="●"/>
            </a:pPr>
            <a:r>
              <a:rPr lang="en-US" sz="1400" dirty="0"/>
              <a:t>Gradient boost method</a:t>
            </a:r>
            <a:endParaRPr sz="1400" dirty="0"/>
          </a:p>
          <a:p>
            <a:pPr marL="914400" indent="-342900">
              <a:lnSpc>
                <a:spcPct val="100000"/>
              </a:lnSpc>
              <a:buSzPts val="1800"/>
              <a:buChar char="●"/>
            </a:pPr>
            <a:r>
              <a:rPr lang="en-US" sz="1400" dirty="0"/>
              <a:t>Clustering</a:t>
            </a:r>
            <a:endParaRPr sz="1400" dirty="0"/>
          </a:p>
          <a:p>
            <a:pPr marL="914400" indent="-342900">
              <a:lnSpc>
                <a:spcPct val="100000"/>
              </a:lnSpc>
              <a:buSzPts val="1800"/>
              <a:buChar char="●"/>
            </a:pPr>
            <a:r>
              <a:rPr lang="en-US" sz="1400" dirty="0" err="1"/>
              <a:t>Apriori</a:t>
            </a:r>
            <a:r>
              <a:rPr lang="en-US" sz="1400" dirty="0"/>
              <a:t> Algorithm</a:t>
            </a:r>
          </a:p>
          <a:p>
            <a:pPr marL="914400" indent="-342900">
              <a:lnSpc>
                <a:spcPct val="100000"/>
              </a:lnSpc>
              <a:buSzPts val="1800"/>
              <a:buChar char="●"/>
            </a:pPr>
            <a:r>
              <a:rPr lang="en-US" sz="1400" dirty="0"/>
              <a:t>K-Nearest </a:t>
            </a:r>
            <a:r>
              <a:rPr lang="en-US" sz="1400" dirty="0" err="1"/>
              <a:t>Neighbours</a:t>
            </a:r>
            <a:endParaRPr sz="1400" dirty="0"/>
          </a:p>
          <a:p>
            <a:pPr marL="457200" indent="0">
              <a:lnSpc>
                <a:spcPct val="100000"/>
              </a:lnSpc>
              <a:buNone/>
            </a:pPr>
            <a:endParaRPr sz="1400" dirty="0"/>
          </a:p>
          <a:p>
            <a:pPr marL="457200" indent="0">
              <a:lnSpc>
                <a:spcPct val="100000"/>
              </a:lnSpc>
              <a:buNone/>
            </a:pPr>
            <a:endParaRPr sz="1400" dirty="0"/>
          </a:p>
          <a:p>
            <a:pPr marL="457200" indent="0">
              <a:lnSpc>
                <a:spcPct val="100000"/>
              </a:lnSpc>
              <a:buNone/>
            </a:pPr>
            <a:endParaRPr sz="1400" dirty="0"/>
          </a:p>
          <a:p>
            <a:pPr marL="0" indent="0">
              <a:lnSpc>
                <a:spcPct val="100000"/>
              </a:lnSpc>
              <a:spcBef>
                <a:spcPts val="400"/>
              </a:spcBef>
              <a:buNone/>
            </a:pPr>
            <a:endParaRPr sz="1400" dirty="0"/>
          </a:p>
          <a:p>
            <a:pPr marL="0" indent="0">
              <a:lnSpc>
                <a:spcPct val="100000"/>
              </a:lnSpc>
              <a:spcBef>
                <a:spcPts val="400"/>
              </a:spcBef>
              <a:buNone/>
            </a:pPr>
            <a:endParaRPr sz="14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sz="1400" dirty="0"/>
          </a:p>
        </p:txBody>
      </p:sp>
      <p:sp>
        <p:nvSpPr>
          <p:cNvPr id="139" name="Google Shape;139;g6bd110198f_0_259"/>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dirty="0">
                <a:solidFill>
                  <a:srgbClr val="FF0000"/>
                </a:solidFill>
              </a:rPr>
              <a:t>Objectives</a:t>
            </a:r>
            <a:endParaRPr sz="2800" dirty="0">
              <a:solidFill>
                <a:srgbClr val="FF0000"/>
              </a:solidFill>
            </a:endParaRPr>
          </a:p>
        </p:txBody>
      </p:sp>
      <p:pic>
        <p:nvPicPr>
          <p:cNvPr id="140" name="Google Shape;140;g6bd110198f_0_259"/>
          <p:cNvPicPr preferRelativeResize="0"/>
          <p:nvPr/>
        </p:nvPicPr>
        <p:blipFill>
          <a:blip r:embed="rId3">
            <a:alphaModFix/>
          </a:blip>
          <a:stretch>
            <a:fillRect/>
          </a:stretch>
        </p:blipFill>
        <p:spPr>
          <a:xfrm>
            <a:off x="6318226" y="3734070"/>
            <a:ext cx="3711225" cy="2053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6bd110198f_0_266"/>
          <p:cNvSpPr txBox="1">
            <a:spLocks noGrp="1"/>
          </p:cNvSpPr>
          <p:nvPr>
            <p:ph type="body" idx="1"/>
          </p:nvPr>
        </p:nvSpPr>
        <p:spPr>
          <a:xfrm>
            <a:off x="1939950" y="1215575"/>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dirty="0"/>
              <a:t>Exploratory data analysis</a:t>
            </a:r>
            <a:endParaRPr sz="1800" u="sng" dirty="0"/>
          </a:p>
          <a:p>
            <a:pPr marL="114300" indent="0">
              <a:lnSpc>
                <a:spcPct val="100000"/>
              </a:lnSpc>
              <a:buSzPts val="1800"/>
              <a:buNone/>
            </a:pPr>
            <a:endParaRPr lang="en-US" sz="1800" dirty="0"/>
          </a:p>
          <a:p>
            <a:pPr marL="457200" indent="-342900">
              <a:lnSpc>
                <a:spcPct val="100000"/>
              </a:lnSpc>
              <a:buSzPts val="1800"/>
              <a:buChar char="●"/>
            </a:pPr>
            <a:r>
              <a:rPr lang="en-US" sz="1800" dirty="0"/>
              <a:t> After performing the Exploratory Data Analysis, we found out that we were able to extract some important trends and features related to the various progressions in the trends for the customer’s order.</a:t>
            </a:r>
          </a:p>
          <a:p>
            <a:pPr marL="457200" indent="-342900">
              <a:lnSpc>
                <a:spcPct val="100000"/>
              </a:lnSpc>
              <a:buSzPts val="1800"/>
              <a:buChar char="●"/>
            </a:pPr>
            <a:r>
              <a:rPr lang="en-US" sz="1800" dirty="0"/>
              <a:t>While performing Exploratory data analytics, we were able to make sense out of a great deal of helpful data which for the most part would not have been on display. </a:t>
            </a:r>
          </a:p>
          <a:p>
            <a:pPr marL="457200" indent="-342900">
              <a:lnSpc>
                <a:spcPct val="100000"/>
              </a:lnSpc>
              <a:buSzPts val="1800"/>
              <a:buChar char="●"/>
            </a:pPr>
            <a:r>
              <a:rPr lang="en-US" sz="1800" dirty="0"/>
              <a:t>We had the option to discover more problem statements and find out the answers by analysis of the data.</a:t>
            </a:r>
            <a:endParaRPr sz="1800" dirty="0"/>
          </a:p>
          <a:p>
            <a:pPr marL="457200" indent="-342900">
              <a:lnSpc>
                <a:spcPct val="100000"/>
              </a:lnSpc>
              <a:buSzPts val="1800"/>
              <a:buChar char="●"/>
            </a:pPr>
            <a:r>
              <a:rPr lang="en-US" sz="1800" dirty="0"/>
              <a:t>According to our discoveries after performing exploratory data analysis, we were able to gather useful insights regarding the purchase behavior for a customer. </a:t>
            </a:r>
          </a:p>
          <a:p>
            <a:pPr marL="457200" indent="-342900">
              <a:lnSpc>
                <a:spcPct val="100000"/>
              </a:lnSpc>
              <a:buSzPts val="1800"/>
              <a:buFont typeface="Arial" panose="020B0604020202020204" pitchFamily="34" charset="0"/>
              <a:buChar char="●"/>
            </a:pPr>
            <a:r>
              <a:rPr lang="en-US" sz="1800" dirty="0"/>
              <a:t>We were able to discover the days and hours of the week when customers tend to buy products, most bought products, etc.</a:t>
            </a:r>
          </a:p>
          <a:p>
            <a:pPr marL="114300" indent="0">
              <a:lnSpc>
                <a:spcPct val="100000"/>
              </a:lnSpc>
              <a:buSzPts val="1800"/>
              <a:buNone/>
            </a:pPr>
            <a:endParaRPr sz="1800" u="sng" dirty="0"/>
          </a:p>
          <a:p>
            <a:pPr marL="457200" indent="0">
              <a:lnSpc>
                <a:spcPct val="100000"/>
              </a:lnSpc>
              <a:buNone/>
            </a:pPr>
            <a:endParaRPr sz="1800" dirty="0"/>
          </a:p>
          <a:p>
            <a:pPr marL="457200" indent="0">
              <a:lnSpc>
                <a:spcPct val="100000"/>
              </a:lnSpc>
              <a:buNone/>
            </a:pPr>
            <a:endParaRPr sz="1400" dirty="0"/>
          </a:p>
          <a:p>
            <a:pPr marL="457200" indent="0">
              <a:lnSpc>
                <a:spcPct val="100000"/>
              </a:lnSpc>
              <a:buNone/>
            </a:pPr>
            <a:endParaRPr sz="1400" dirty="0"/>
          </a:p>
          <a:p>
            <a:pPr marL="0" indent="0">
              <a:lnSpc>
                <a:spcPct val="100000"/>
              </a:lnSpc>
              <a:spcBef>
                <a:spcPts val="400"/>
              </a:spcBef>
              <a:buNone/>
            </a:pPr>
            <a:endParaRPr sz="1400" dirty="0"/>
          </a:p>
          <a:p>
            <a:pPr marL="0" indent="0">
              <a:lnSpc>
                <a:spcPct val="100000"/>
              </a:lnSpc>
              <a:spcBef>
                <a:spcPts val="400"/>
              </a:spcBef>
              <a:buNone/>
            </a:pPr>
            <a:endParaRPr sz="14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sz="1400" dirty="0"/>
          </a:p>
        </p:txBody>
      </p:sp>
      <p:sp>
        <p:nvSpPr>
          <p:cNvPr id="146" name="Google Shape;146;g6bd110198f_0_266"/>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dirty="0">
                <a:solidFill>
                  <a:srgbClr val="FF0000"/>
                </a:solidFill>
              </a:rPr>
              <a:t>Analysis Methodology and Results</a:t>
            </a:r>
            <a:endParaRPr sz="2800"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6bd110198f_0_276"/>
          <p:cNvSpPr txBox="1">
            <a:spLocks noGrp="1"/>
          </p:cNvSpPr>
          <p:nvPr>
            <p:ph type="body" idx="1"/>
          </p:nvPr>
        </p:nvSpPr>
        <p:spPr>
          <a:xfrm>
            <a:off x="1939950" y="1215575"/>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dirty="0"/>
              <a:t>Maximum Number of products in an order</a:t>
            </a:r>
            <a:br>
              <a:rPr lang="en-US" sz="1800" u="sng" dirty="0"/>
            </a:br>
            <a:r>
              <a:rPr lang="en-US" sz="1800" dirty="0"/>
              <a:t>We were able to know what was the cart size of a customer when placing an order.</a:t>
            </a:r>
            <a:endParaRPr sz="1800" dirty="0"/>
          </a:p>
          <a:p>
            <a:pPr marL="0" indent="0">
              <a:lnSpc>
                <a:spcPct val="100000"/>
              </a:lnSpc>
              <a:buNone/>
            </a:pPr>
            <a:endParaRPr sz="1800" u="sng" dirty="0"/>
          </a:p>
          <a:p>
            <a:pPr marL="457200" indent="0">
              <a:lnSpc>
                <a:spcPct val="100000"/>
              </a:lnSpc>
              <a:buNone/>
            </a:pPr>
            <a:endParaRPr sz="1800" u="sng" dirty="0"/>
          </a:p>
          <a:p>
            <a:pPr marL="457200" indent="0">
              <a:lnSpc>
                <a:spcPct val="100000"/>
              </a:lnSpc>
              <a:buNone/>
            </a:pPr>
            <a:endParaRPr sz="1800" dirty="0"/>
          </a:p>
          <a:p>
            <a:pPr marL="457200" indent="0">
              <a:lnSpc>
                <a:spcPct val="100000"/>
              </a:lnSpc>
              <a:buNone/>
            </a:pPr>
            <a:endParaRPr sz="1400" dirty="0"/>
          </a:p>
          <a:p>
            <a:pPr marL="457200" indent="0">
              <a:lnSpc>
                <a:spcPct val="100000"/>
              </a:lnSpc>
              <a:buNone/>
            </a:pPr>
            <a:endParaRPr sz="1400" dirty="0"/>
          </a:p>
          <a:p>
            <a:pPr marL="0" indent="0">
              <a:lnSpc>
                <a:spcPct val="100000"/>
              </a:lnSpc>
              <a:spcBef>
                <a:spcPts val="400"/>
              </a:spcBef>
              <a:buNone/>
            </a:pPr>
            <a:endParaRPr sz="1400" dirty="0"/>
          </a:p>
          <a:p>
            <a:pPr marL="0" indent="0">
              <a:lnSpc>
                <a:spcPct val="100000"/>
              </a:lnSpc>
              <a:spcBef>
                <a:spcPts val="400"/>
              </a:spcBef>
              <a:buNone/>
            </a:pPr>
            <a:endParaRPr sz="14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sz="1400" dirty="0"/>
          </a:p>
        </p:txBody>
      </p:sp>
      <p:sp>
        <p:nvSpPr>
          <p:cNvPr id="152" name="Google Shape;152;g6bd110198f_0_276"/>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dirty="0">
                <a:solidFill>
                  <a:srgbClr val="FF0000"/>
                </a:solidFill>
              </a:rPr>
              <a:t>Analysis Methodology and Results</a:t>
            </a:r>
            <a:endParaRPr sz="2800" dirty="0">
              <a:solidFill>
                <a:srgbClr val="FF0000"/>
              </a:solidFill>
            </a:endParaRPr>
          </a:p>
        </p:txBody>
      </p:sp>
      <p:pic>
        <p:nvPicPr>
          <p:cNvPr id="2" name="Picture 1">
            <a:extLst>
              <a:ext uri="{FF2B5EF4-FFF2-40B4-BE49-F238E27FC236}">
                <a16:creationId xmlns:a16="http://schemas.microsoft.com/office/drawing/2014/main" id="{E37660B0-C22E-4E73-B6D6-1F7956B78D5A}"/>
              </a:ext>
            </a:extLst>
          </p:cNvPr>
          <p:cNvPicPr>
            <a:picLocks noChangeAspect="1"/>
          </p:cNvPicPr>
          <p:nvPr/>
        </p:nvPicPr>
        <p:blipFill>
          <a:blip r:embed="rId3"/>
          <a:stretch>
            <a:fillRect/>
          </a:stretch>
        </p:blipFill>
        <p:spPr>
          <a:xfrm>
            <a:off x="2876549" y="3927029"/>
            <a:ext cx="5762625" cy="2930438"/>
          </a:xfrm>
          <a:prstGeom prst="rect">
            <a:avLst/>
          </a:prstGeom>
        </p:spPr>
      </p:pic>
      <p:pic>
        <p:nvPicPr>
          <p:cNvPr id="3" name="Picture 2">
            <a:extLst>
              <a:ext uri="{FF2B5EF4-FFF2-40B4-BE49-F238E27FC236}">
                <a16:creationId xmlns:a16="http://schemas.microsoft.com/office/drawing/2014/main" id="{543BF435-165B-4545-A04B-B16259285AE7}"/>
              </a:ext>
            </a:extLst>
          </p:cNvPr>
          <p:cNvPicPr>
            <a:picLocks noChangeAspect="1"/>
          </p:cNvPicPr>
          <p:nvPr/>
        </p:nvPicPr>
        <p:blipFill>
          <a:blip r:embed="rId4"/>
          <a:stretch>
            <a:fillRect/>
          </a:stretch>
        </p:blipFill>
        <p:spPr>
          <a:xfrm>
            <a:off x="2580640" y="1856762"/>
            <a:ext cx="6433889" cy="207026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1129</TotalTime>
  <Words>2418</Words>
  <Application>Microsoft Macintosh PowerPoint</Application>
  <PresentationFormat>Widescreen</PresentationFormat>
  <Paragraphs>397</Paragraphs>
  <Slides>32</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Quattrocento Sans</vt:lpstr>
      <vt:lpstr>Office Theme</vt:lpstr>
      <vt:lpstr>PowerPoint Presentation</vt:lpstr>
      <vt:lpstr>Agenda</vt:lpstr>
      <vt:lpstr>Introduction</vt:lpstr>
      <vt:lpstr>Background Research</vt:lpstr>
      <vt:lpstr>Background Research</vt:lpstr>
      <vt:lpstr>Background Research</vt:lpstr>
      <vt:lpstr>Objectives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Conclusion</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bandekar.pr@husky.neu.edu</dc:creator>
  <cp:lastModifiedBy>prasham.ps83@gmail.com</cp:lastModifiedBy>
  <cp:revision>46</cp:revision>
  <dcterms:created xsi:type="dcterms:W3CDTF">2020-04-12T05:21:21Z</dcterms:created>
  <dcterms:modified xsi:type="dcterms:W3CDTF">2020-04-21T00:28:24Z</dcterms:modified>
</cp:coreProperties>
</file>