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6"/>
  </p:notesMasterIdLst>
  <p:sldIdLst>
    <p:sldId id="308" r:id="rId2"/>
    <p:sldId id="455" r:id="rId3"/>
    <p:sldId id="486" r:id="rId4"/>
    <p:sldId id="487" r:id="rId5"/>
    <p:sldId id="488" r:id="rId6"/>
    <p:sldId id="489" r:id="rId7"/>
    <p:sldId id="490" r:id="rId8"/>
    <p:sldId id="491" r:id="rId9"/>
    <p:sldId id="527" r:id="rId10"/>
    <p:sldId id="492" r:id="rId11"/>
    <p:sldId id="493" r:id="rId12"/>
    <p:sldId id="494" r:id="rId13"/>
    <p:sldId id="495" r:id="rId14"/>
    <p:sldId id="496" r:id="rId15"/>
    <p:sldId id="532" r:id="rId16"/>
    <p:sldId id="497" r:id="rId17"/>
    <p:sldId id="522" r:id="rId18"/>
    <p:sldId id="523" r:id="rId19"/>
    <p:sldId id="524" r:id="rId20"/>
    <p:sldId id="498" r:id="rId21"/>
    <p:sldId id="499" r:id="rId22"/>
    <p:sldId id="530" r:id="rId23"/>
    <p:sldId id="500" r:id="rId24"/>
    <p:sldId id="503" r:id="rId25"/>
    <p:sldId id="525" r:id="rId26"/>
    <p:sldId id="531" r:id="rId27"/>
    <p:sldId id="526" r:id="rId28"/>
    <p:sldId id="506" r:id="rId29"/>
    <p:sldId id="507" r:id="rId30"/>
    <p:sldId id="508" r:id="rId31"/>
    <p:sldId id="509" r:id="rId32"/>
    <p:sldId id="510" r:id="rId33"/>
    <p:sldId id="528" r:id="rId34"/>
    <p:sldId id="511" r:id="rId35"/>
    <p:sldId id="512" r:id="rId36"/>
    <p:sldId id="513" r:id="rId37"/>
    <p:sldId id="514" r:id="rId38"/>
    <p:sldId id="529" r:id="rId39"/>
    <p:sldId id="515" r:id="rId40"/>
    <p:sldId id="516" r:id="rId41"/>
    <p:sldId id="517" r:id="rId42"/>
    <p:sldId id="518" r:id="rId43"/>
    <p:sldId id="520" r:id="rId44"/>
    <p:sldId id="485" r:id="rId45"/>
  </p:sldIdLst>
  <p:sldSz cx="12192000" cy="6858000"/>
  <p:notesSz cx="6858000" cy="9144000"/>
  <p:embeddedFontLst>
    <p:embeddedFont>
      <p:font typeface="Wingdings 2" panose="05020102010507070707" pitchFamily="18" charset="2"/>
      <p:regular r:id="rId47"/>
    </p:embeddedFont>
    <p:embeddedFont>
      <p:font typeface="Roboto Condensed Light" panose="02000000000000000000" pitchFamily="2" charset="0"/>
      <p:regular r:id="rId48"/>
      <p:italic r:id="rId49"/>
    </p:embeddedFont>
    <p:embeddedFont>
      <p:font typeface="Roboto Condensed" panose="02000000000000000000" pitchFamily="2" charset="0"/>
      <p:regular r:id="rId50"/>
      <p:bold r:id="rId51"/>
      <p:italic r:id="rId52"/>
      <p:boldItalic r:id="rId53"/>
    </p:embeddedFont>
    <p:embeddedFont>
      <p:font typeface="Segoe UI Black" panose="020B0A02040204020203" pitchFamily="34" charset="0"/>
      <p:bold r:id="rId54"/>
      <p:boldItalic r:id="rId55"/>
    </p:embeddedFont>
    <p:embeddedFont>
      <p:font typeface="Algerian" panose="04020705040A02060702" pitchFamily="82" charset="0"/>
      <p:regular r:id="rId56"/>
    </p:embeddedFont>
    <p:embeddedFont>
      <p:font typeface="Calibri" panose="020F0502020204030204" pitchFamily="34" charset="0"/>
      <p:regular r:id="rId57"/>
      <p:bold r:id="rId58"/>
      <p:italic r:id="rId59"/>
      <p:boldItalic r:id="rId60"/>
    </p:embeddedFont>
    <p:embeddedFont>
      <p:font typeface="Consolas" panose="020B0609020204030204" pitchFamily="49" charset="0"/>
      <p:regular r:id="rId61"/>
      <p:bold r:id="rId62"/>
      <p:italic r:id="rId63"/>
      <p:boldItalic r:id="rId64"/>
    </p:embeddedFont>
    <p:embeddedFont>
      <p:font typeface="Wingdings 3" panose="05040102010807070707" pitchFamily="18" charset="2"/>
      <p:regular r:id="rId6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WZUWyyuHLDHp1TYHSO8v8w==" hashData="14DLO+l/Ak+IY9Ob4/uzB1jOdU+dWdXJuceZ/PjK1tB7y/imWjHfYAh5D7iQJQVSt1/uoMvRWqT5MX/TYVk97g=="/>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DED6"/>
    <a:srgbClr val="D4DED6"/>
    <a:srgbClr val="ED524F"/>
    <a:srgbClr val="301B92"/>
    <a:srgbClr val="673BB7"/>
    <a:srgbClr val="607D8B"/>
    <a:srgbClr val="B71B1C"/>
    <a:srgbClr val="F54337"/>
    <a:srgbClr val="D81A60"/>
    <a:srgbClr val="890E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font" Target="fonts/font1.fntdata"/><Relationship Id="rId63" Type="http://schemas.openxmlformats.org/officeDocument/2006/relationships/font" Target="fonts/font17.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1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font" Target="fonts/font18.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4.fntdata"/><Relationship Id="rId5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12/23/2024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36</a:t>
            </a:fld>
            <a:endParaRPr lang="en-US"/>
          </a:p>
        </p:txBody>
      </p:sp>
    </p:spTree>
    <p:extLst>
      <p:ext uri="{BB962C8B-B14F-4D97-AF65-F5344CB8AC3E}">
        <p14:creationId xmlns:p14="http://schemas.microsoft.com/office/powerpoint/2010/main" val="194527445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3.png"/><Relationship Id="rId9"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3.png"/><Relationship Id="rId9"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3.png"/><Relationship Id="rId9"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3.png"/><Relationship Id="rId9"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3.png"/><Relationship Id="rId9"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3.png"/><Relationship Id="rId9"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13.png"/><Relationship Id="rId9" Type="http://schemas.openxmlformats.org/officeDocument/2006/relationships/image" Target="../media/image7.jpe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3.png"/><Relationship Id="rId9"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7.png"/><Relationship Id="rId5" Type="http://schemas.microsoft.com/office/2007/relationships/hdphoto" Target="../media/hdphoto1.wdp"/><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image" Target="../media/image20.jpe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7.png"/><Relationship Id="rId5" Type="http://schemas.microsoft.com/office/2007/relationships/hdphoto" Target="../media/hdphoto1.wdp"/><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image" Target="../media/image20.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a:extLst>
              <a:ext uri="{FF2B5EF4-FFF2-40B4-BE49-F238E27FC236}">
                <a16:creationId xmlns:a16="http://schemas.microsoft.com/office/drawing/2014/main" id="{E75253BA-841C-4898-BAAF-3A16D7F9433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pic>
        <p:nvPicPr>
          <p:cNvPr id="4" name="Picture 3">
            <a:extLst>
              <a:ext uri="{FF2B5EF4-FFF2-40B4-BE49-F238E27FC236}">
                <a16:creationId xmlns:a16="http://schemas.microsoft.com/office/drawing/2014/main" id="{3D2DAD26-3D55-664B-E119-647034585313}"/>
              </a:ext>
            </a:extLst>
          </p:cNvPr>
          <p:cNvPicPr>
            <a:picLocks noChangeAspect="1"/>
          </p:cNvPicPr>
          <p:nvPr userDrawn="1"/>
        </p:nvPicPr>
        <p:blipFill>
          <a:blip r:embed="rId11">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840227" y="1813775"/>
            <a:ext cx="4036868" cy="2466975"/>
          </a:xfrm>
          <a:prstGeom prst="rect">
            <a:avLst/>
          </a:prstGeom>
        </p:spPr>
      </p:pic>
    </p:spTree>
    <p:extLst>
      <p:ext uri="{BB962C8B-B14F-4D97-AF65-F5344CB8AC3E}">
        <p14:creationId xmlns:p14="http://schemas.microsoft.com/office/powerpoint/2010/main" val="357059326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a:extLst>
              <a:ext uri="{FF2B5EF4-FFF2-40B4-BE49-F238E27FC236}">
                <a16:creationId xmlns:a16="http://schemas.microsoft.com/office/drawing/2014/main" id="{E75253BA-841C-4898-BAAF-3A16D7F9433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0888083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21" name="Picture 20">
            <a:extLst>
              <a:ext uri="{FF2B5EF4-FFF2-40B4-BE49-F238E27FC236}">
                <a16:creationId xmlns:a16="http://schemas.microsoft.com/office/drawing/2014/main" id="{E75253BA-841C-4898-BAAF-3A16D7F9433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76457040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78503394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7"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3162591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40769"/>
            <a:ext cx="5581038" cy="287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7"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2" descr="https://www.cs.cmu.edu/~ph/nyit/ant_interior.jpe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8440861" y="2096940"/>
            <a:ext cx="2813885" cy="211920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a:extLst>
              <a:ext uri="{FF2B5EF4-FFF2-40B4-BE49-F238E27FC236}">
                <a16:creationId xmlns:a16="http://schemas.microsoft.com/office/drawing/2014/main" id="{E75253BA-841C-4898-BAAF-3A16D7F9433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75188163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80652624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401228099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53280755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2304CS411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Linear Data Structures : Stack &amp; Queue</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721798" y="86119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633316"/>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4" name="Picture 33">
            <a:extLst>
              <a:ext uri="{FF2B5EF4-FFF2-40B4-BE49-F238E27FC236}">
                <a16:creationId xmlns:a16="http://schemas.microsoft.com/office/drawing/2014/main" id="{E75253BA-841C-4898-BAAF-3A16D7F9433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76513194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17050250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41" name="Hexagon 40"/>
          <p:cNvSpPr/>
          <p:nvPr userDrawn="1"/>
        </p:nvSpPr>
        <p:spPr>
          <a:xfrm rot="5400000">
            <a:off x="4309292" y="1717040"/>
            <a:ext cx="3461658" cy="2984188"/>
          </a:xfrm>
          <a:prstGeom prst="hexagon">
            <a:avLst/>
          </a:prstGeom>
          <a:solidFill>
            <a:schemeClr val="bg1">
              <a:lumMod val="95000"/>
            </a:schemeClr>
          </a:solidFill>
          <a:ln w="57150">
            <a:solidFill>
              <a:schemeClr val="accent1">
                <a:lumMod val="75000"/>
              </a:schemeClr>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2" name="TextBox 41"/>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3" name="Rectangle 42"/>
          <p:cNvSpPr/>
          <p:nvPr userDrawn="1"/>
        </p:nvSpPr>
        <p:spPr>
          <a:xfrm>
            <a:off x="7678346" y="2221532"/>
            <a:ext cx="4513654" cy="1951692"/>
          </a:xfrm>
          <a:prstGeom prst="rect">
            <a:avLst/>
          </a:prstGeom>
          <a:gradFill flip="none" rotWithShape="1">
            <a:gsLst>
              <a:gs pos="10000">
                <a:srgbClr val="273238"/>
              </a:gs>
              <a:gs pos="100000">
                <a:srgbClr val="607D8B"/>
              </a:gs>
            </a:gsLst>
            <a:lin ang="0" scaled="1"/>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sp>
        <p:nvSpPr>
          <p:cNvPr id="44" name="Rectangle 43"/>
          <p:cNvSpPr/>
          <p:nvPr userDrawn="1"/>
        </p:nvSpPr>
        <p:spPr>
          <a:xfrm>
            <a:off x="0" y="2221532"/>
            <a:ext cx="4402106" cy="1951692"/>
          </a:xfrm>
          <a:prstGeom prst="rect">
            <a:avLst/>
          </a:pr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cxnSp>
        <p:nvCxnSpPr>
          <p:cNvPr id="48" name="Straight Connector 47">
            <a:extLst>
              <a:ext uri="{FF2B5EF4-FFF2-40B4-BE49-F238E27FC236}">
                <a16:creationId xmlns:a16="http://schemas.microsoft.com/office/drawing/2014/main" id="{E79C5D16-8087-4587-9A0A-A0570C73E0E7}"/>
              </a:ext>
            </a:extLst>
          </p:cNvPr>
          <p:cNvCxnSpPr/>
          <p:nvPr userDrawn="1"/>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9812EDA6-C656-492A-A9CA-44B03C63913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50" name="Picture 49">
            <a:extLst>
              <a:ext uri="{FF2B5EF4-FFF2-40B4-BE49-F238E27FC236}">
                <a16:creationId xmlns:a16="http://schemas.microsoft.com/office/drawing/2014/main" id="{627AEF91-6492-4B0C-A844-2296473B58DE}"/>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pic>
        <p:nvPicPr>
          <p:cNvPr id="58" name="Picture 57">
            <a:extLst>
              <a:ext uri="{FF2B5EF4-FFF2-40B4-BE49-F238E27FC236}">
                <a16:creationId xmlns:a16="http://schemas.microsoft.com/office/drawing/2014/main" id="{77B7B864-C091-4493-B14B-F5B61B586EED}"/>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59" name="Picture 58"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6"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7"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a:t>Computer Graphics </a:t>
            </a:r>
            <a:r>
              <a:rPr lang="en-US" dirty="0">
                <a:latin typeface="Roboto Condensed Light" panose="02000000000000000000" pitchFamily="2" charset="0"/>
                <a:ea typeface="Roboto Condensed Light" panose="02000000000000000000" pitchFamily="2" charset="0"/>
              </a:rPr>
              <a:t>(CG)</a:t>
            </a:r>
          </a:p>
          <a:p>
            <a:r>
              <a:rPr lang="en-US" dirty="0">
                <a:latin typeface="Roboto Condensed Light" panose="02000000000000000000" pitchFamily="2" charset="0"/>
                <a:ea typeface="Roboto Condensed Light" panose="02000000000000000000" pitchFamily="2" charset="0"/>
              </a:rPr>
              <a:t>GTU # 3150712</a:t>
            </a:r>
          </a:p>
        </p:txBody>
      </p:sp>
      <p:sp>
        <p:nvSpPr>
          <p:cNvPr id="34" name="TextBox 33">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35" name="Text Placeholder 2">
            <a:extLst>
              <a:ext uri="{FF2B5EF4-FFF2-40B4-BE49-F238E27FC236}">
                <a16:creationId xmlns:a16="http://schemas.microsoft.com/office/drawing/2014/main"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36" name="Text Placeholder 2">
            <a:extLst>
              <a:ext uri="{FF2B5EF4-FFF2-40B4-BE49-F238E27FC236}">
                <a16:creationId xmlns:a16="http://schemas.microsoft.com/office/drawing/2014/main"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37"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40769"/>
            <a:ext cx="5581038" cy="287080"/>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38"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sp>
        <p:nvSpPr>
          <p:cNvPr id="39"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28" name="Picture 27">
            <a:extLst>
              <a:ext uri="{FF2B5EF4-FFF2-40B4-BE49-F238E27FC236}">
                <a16:creationId xmlns:a16="http://schemas.microsoft.com/office/drawing/2014/main" id="{E75253BA-841C-4898-BAAF-3A16D7F9433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5729472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41" name="Hexagon 40"/>
          <p:cNvSpPr/>
          <p:nvPr userDrawn="1"/>
        </p:nvSpPr>
        <p:spPr>
          <a:xfrm rot="5400000">
            <a:off x="4309292" y="1717040"/>
            <a:ext cx="3461658" cy="2984188"/>
          </a:xfrm>
          <a:prstGeom prst="hexagon">
            <a:avLst/>
          </a:prstGeom>
          <a:solidFill>
            <a:schemeClr val="bg1">
              <a:lumMod val="95000"/>
            </a:schemeClr>
          </a:solidFill>
          <a:ln w="57150">
            <a:solidFill>
              <a:schemeClr val="accent1">
                <a:lumMod val="75000"/>
              </a:schemeClr>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2" name="TextBox 41"/>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3" name="Rectangle 42"/>
          <p:cNvSpPr/>
          <p:nvPr userDrawn="1"/>
        </p:nvSpPr>
        <p:spPr>
          <a:xfrm>
            <a:off x="7678346" y="2221532"/>
            <a:ext cx="4513654" cy="1951692"/>
          </a:xfrm>
          <a:prstGeom prst="rect">
            <a:avLst/>
          </a:prstGeom>
          <a:gradFill flip="none" rotWithShape="1">
            <a:gsLst>
              <a:gs pos="0">
                <a:srgbClr val="1D3064"/>
              </a:gs>
              <a:gs pos="50000">
                <a:srgbClr val="1D3064"/>
              </a:gs>
              <a:gs pos="100000">
                <a:schemeClr val="tx2"/>
              </a:gs>
            </a:gsLst>
            <a:lin ang="0" scaled="0"/>
            <a:tileRect/>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4" name="Rectangle 43"/>
          <p:cNvSpPr/>
          <p:nvPr userDrawn="1"/>
        </p:nvSpPr>
        <p:spPr>
          <a:xfrm>
            <a:off x="0" y="2221532"/>
            <a:ext cx="4402106" cy="1951692"/>
          </a:xfrm>
          <a:prstGeom prst="rect">
            <a:avLst/>
          </a:pr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cxnSp>
        <p:nvCxnSpPr>
          <p:cNvPr id="48" name="Straight Connector 47">
            <a:extLst>
              <a:ext uri="{FF2B5EF4-FFF2-40B4-BE49-F238E27FC236}">
                <a16:creationId xmlns:a16="http://schemas.microsoft.com/office/drawing/2014/main" id="{E79C5D16-8087-4587-9A0A-A0570C73E0E7}"/>
              </a:ext>
            </a:extLst>
          </p:cNvPr>
          <p:cNvCxnSpPr/>
          <p:nvPr userDrawn="1"/>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9812EDA6-C656-492A-A9CA-44B03C63913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50" name="Picture 49">
            <a:extLst>
              <a:ext uri="{FF2B5EF4-FFF2-40B4-BE49-F238E27FC236}">
                <a16:creationId xmlns:a16="http://schemas.microsoft.com/office/drawing/2014/main" id="{627AEF91-6492-4B0C-A844-2296473B58DE}"/>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pic>
        <p:nvPicPr>
          <p:cNvPr id="58" name="Picture 57">
            <a:extLst>
              <a:ext uri="{FF2B5EF4-FFF2-40B4-BE49-F238E27FC236}">
                <a16:creationId xmlns:a16="http://schemas.microsoft.com/office/drawing/2014/main" id="{77B7B864-C091-4493-B14B-F5B61B586EED}"/>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59" name="Picture 58"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6"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7"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p>
        </p:txBody>
      </p:sp>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b="1" dirty="0"/>
              <a:t>Computer Graphics </a:t>
            </a:r>
            <a:r>
              <a:rPr lang="en-US" dirty="0">
                <a:latin typeface="Roboto Condensed Light" panose="02000000000000000000" pitchFamily="2" charset="0"/>
                <a:ea typeface="Roboto Condensed Light" panose="02000000000000000000" pitchFamily="2" charset="0"/>
              </a:rPr>
              <a:t>(CG)</a:t>
            </a:r>
          </a:p>
          <a:p>
            <a:r>
              <a:rPr lang="en-US" dirty="0">
                <a:latin typeface="Roboto Condensed Light" panose="02000000000000000000" pitchFamily="2" charset="0"/>
                <a:ea typeface="Roboto Condensed Light" panose="02000000000000000000" pitchFamily="2" charset="0"/>
              </a:rPr>
              <a:t>GTU # 3150712</a:t>
            </a:r>
          </a:p>
        </p:txBody>
      </p:sp>
      <p:sp>
        <p:nvSpPr>
          <p:cNvPr id="34" name="TextBox 33">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35" name="Text Placeholder 2">
            <a:extLst>
              <a:ext uri="{FF2B5EF4-FFF2-40B4-BE49-F238E27FC236}">
                <a16:creationId xmlns:a16="http://schemas.microsoft.com/office/drawing/2014/main"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36" name="Text Placeholder 2">
            <a:extLst>
              <a:ext uri="{FF2B5EF4-FFF2-40B4-BE49-F238E27FC236}">
                <a16:creationId xmlns:a16="http://schemas.microsoft.com/office/drawing/2014/main"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37"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40769"/>
            <a:ext cx="5581038" cy="287080"/>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38"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sp>
        <p:nvSpPr>
          <p:cNvPr id="39"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28" name="Picture 27">
            <a:extLst>
              <a:ext uri="{FF2B5EF4-FFF2-40B4-BE49-F238E27FC236}">
                <a16:creationId xmlns:a16="http://schemas.microsoft.com/office/drawing/2014/main" id="{E75253BA-841C-4898-BAAF-3A16D7F9433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01549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653367" y="6604000"/>
            <a:ext cx="48852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2304CS411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Linear Data Structures : Stack &amp; Queue</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60475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761244"/>
      </p:ext>
    </p:extLst>
  </p:cSld>
  <p:clrMapOvr>
    <a:masterClrMapping/>
  </p:clrMapOvr>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2304CS411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Linear Data Structures : Stack &amp; Queue</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07092" y="863445"/>
            <a:ext cx="11953729" cy="5586782"/>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4318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86285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pic>
        <p:nvPicPr>
          <p:cNvPr id="10" name="Picture 9">
            <a:extLst>
              <a:ext uri="{FF2B5EF4-FFF2-40B4-BE49-F238E27FC236}">
                <a16:creationId xmlns:a16="http://schemas.microsoft.com/office/drawing/2014/main" id="{E75253BA-841C-4898-BAAF-3A16D7F9433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925557" y="5664170"/>
            <a:ext cx="2976891" cy="904935"/>
          </a:xfrm>
          <a:prstGeom prst="rect">
            <a:avLst/>
          </a:prstGeom>
        </p:spPr>
      </p:pic>
    </p:spTree>
    <p:extLst>
      <p:ext uri="{BB962C8B-B14F-4D97-AF65-F5344CB8AC3E}">
        <p14:creationId xmlns:p14="http://schemas.microsoft.com/office/powerpoint/2010/main" val="200169294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594100" y="6604000"/>
            <a:ext cx="5003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2304CS411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Linear Data Structures : Stack &amp; Queue</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1939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84034" y="6604000"/>
            <a:ext cx="522393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2304CS411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Linear Data Structures : Stack &amp; Queue</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599230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75567" y="6604000"/>
            <a:ext cx="52408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2304CS411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Linear Data Structures : Stack &amp; Queue</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51030"/>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12/23/2024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3" r:id="rId22"/>
    <p:sldLayoutId id="2147483695" r:id="rId23"/>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0E0A5353-D4D5-43D7-A039-6CFC6871D64F}"/>
              </a:ext>
            </a:extLst>
          </p:cNvPr>
          <p:cNvSpPr>
            <a:spLocks noGrp="1"/>
          </p:cNvSpPr>
          <p:nvPr>
            <p:ph type="ctrTitle"/>
          </p:nvPr>
        </p:nvSpPr>
        <p:spPr>
          <a:xfrm>
            <a:off x="559489" y="1122364"/>
            <a:ext cx="8307419" cy="3656670"/>
          </a:xfrm>
        </p:spPr>
        <p:txBody>
          <a:bodyPr/>
          <a:lstStyle/>
          <a:p>
            <a:r>
              <a:rPr lang="en-US" sz="4800" b="0" dirty="0">
                <a:latin typeface="Roboto Condensed Light" panose="02000000000000000000" pitchFamily="2" charset="0"/>
                <a:ea typeface="Roboto Condensed Light" panose="02000000000000000000" pitchFamily="2" charset="0"/>
              </a:rPr>
              <a:t>Unit-02</a:t>
            </a:r>
            <a:r>
              <a:rPr lang="en-US" dirty="0"/>
              <a:t> </a:t>
            </a:r>
            <a:br>
              <a:rPr lang="en-US" dirty="0"/>
            </a:br>
            <a:r>
              <a:rPr lang="en-US" dirty="0"/>
              <a:t>Linear Data Structures: Stack &amp; Queue</a:t>
            </a:r>
          </a:p>
        </p:txBody>
      </p:sp>
      <p:sp>
        <p:nvSpPr>
          <p:cNvPr id="10" name="Text Placeholder 9">
            <a:extLst>
              <a:ext uri="{FF2B5EF4-FFF2-40B4-BE49-F238E27FC236}">
                <a16:creationId xmlns:a16="http://schemas.microsoft.com/office/drawing/2014/main" id="{6C137D2E-F7D0-465C-8541-F4CFBBD6738F}"/>
              </a:ext>
            </a:extLst>
          </p:cNvPr>
          <p:cNvSpPr>
            <a:spLocks noGrp="1"/>
          </p:cNvSpPr>
          <p:nvPr>
            <p:ph type="body" sz="quarter" idx="11"/>
          </p:nvPr>
        </p:nvSpPr>
        <p:spPr>
          <a:xfrm>
            <a:off x="2180943" y="6227691"/>
            <a:ext cx="3735998" cy="290081"/>
          </a:xfrm>
        </p:spPr>
        <p:txBody>
          <a:bodyPr/>
          <a:lstStyle/>
          <a:p>
            <a:r>
              <a:rPr lang="en-IN" dirty="0"/>
              <a:t>vijay.shekhat@darshan.ac.in</a:t>
            </a:r>
            <a:endParaRPr lang="en-US" dirty="0"/>
          </a:p>
        </p:txBody>
      </p:sp>
      <p:sp>
        <p:nvSpPr>
          <p:cNvPr id="11" name="Text Placeholder 10">
            <a:extLst>
              <a:ext uri="{FF2B5EF4-FFF2-40B4-BE49-F238E27FC236}">
                <a16:creationId xmlns:a16="http://schemas.microsoft.com/office/drawing/2014/main" id="{527C5C63-5136-498D-B5D5-B1F6385ED37C}"/>
              </a:ext>
            </a:extLst>
          </p:cNvPr>
          <p:cNvSpPr>
            <a:spLocks noGrp="1"/>
          </p:cNvSpPr>
          <p:nvPr>
            <p:ph type="body" sz="quarter" idx="12"/>
          </p:nvPr>
        </p:nvSpPr>
        <p:spPr/>
        <p:txBody>
          <a:bodyPr/>
          <a:lstStyle/>
          <a:p>
            <a:r>
              <a:rPr lang="en-IN" dirty="0"/>
              <a:t>9558045778</a:t>
            </a:r>
            <a:endParaRPr lang="en-US" dirty="0"/>
          </a:p>
        </p:txBody>
      </p:sp>
      <p:sp>
        <p:nvSpPr>
          <p:cNvPr id="12" name="Text Placeholder 11">
            <a:extLst>
              <a:ext uri="{FF2B5EF4-FFF2-40B4-BE49-F238E27FC236}">
                <a16:creationId xmlns:a16="http://schemas.microsoft.com/office/drawing/2014/main" id="{C4FACC96-BA70-4FDA-AB13-3B133AD498A5}"/>
              </a:ext>
            </a:extLst>
          </p:cNvPr>
          <p:cNvSpPr>
            <a:spLocks noGrp="1"/>
          </p:cNvSpPr>
          <p:nvPr>
            <p:ph type="body" sz="quarter" idx="13"/>
          </p:nvPr>
        </p:nvSpPr>
        <p:spPr>
          <a:xfrm>
            <a:off x="1837678" y="5537768"/>
            <a:ext cx="4140428" cy="290081"/>
          </a:xfrm>
        </p:spPr>
        <p:txBody>
          <a:bodyPr/>
          <a:lstStyle/>
          <a:p>
            <a:r>
              <a:rPr lang="en-IN" dirty="0"/>
              <a:t>Department of Computer Science &amp; Engineering </a:t>
            </a:r>
            <a:endParaRPr lang="en-US" dirty="0"/>
          </a:p>
        </p:txBody>
      </p:sp>
      <p:sp>
        <p:nvSpPr>
          <p:cNvPr id="13" name="Text Placeholder 12">
            <a:extLst>
              <a:ext uri="{FF2B5EF4-FFF2-40B4-BE49-F238E27FC236}">
                <a16:creationId xmlns:a16="http://schemas.microsoft.com/office/drawing/2014/main" id="{03A79D48-3C85-46E3-9CAE-59240F299A25}"/>
              </a:ext>
            </a:extLst>
          </p:cNvPr>
          <p:cNvSpPr>
            <a:spLocks noGrp="1"/>
          </p:cNvSpPr>
          <p:nvPr>
            <p:ph type="body" sz="quarter" idx="14"/>
          </p:nvPr>
        </p:nvSpPr>
        <p:spPr/>
        <p:txBody>
          <a:bodyPr/>
          <a:lstStyle/>
          <a:p>
            <a:r>
              <a:rPr lang="en-IN" dirty="0" err="1"/>
              <a:t>Prof.</a:t>
            </a:r>
            <a:r>
              <a:rPr lang="en-IN" dirty="0"/>
              <a:t> Vijay M </a:t>
            </a:r>
            <a:r>
              <a:rPr lang="en-IN" dirty="0" err="1"/>
              <a:t>Shekhat</a:t>
            </a:r>
            <a:endParaRPr lang="en-US" dirty="0"/>
          </a:p>
        </p:txBody>
      </p:sp>
      <p:sp>
        <p:nvSpPr>
          <p:cNvPr id="14" name="Text Placeholder 13">
            <a:extLst>
              <a:ext uri="{FF2B5EF4-FFF2-40B4-BE49-F238E27FC236}">
                <a16:creationId xmlns:a16="http://schemas.microsoft.com/office/drawing/2014/main" id="{062CA4D6-180D-44EB-978C-EAE6FB447DCE}"/>
              </a:ext>
            </a:extLst>
          </p:cNvPr>
          <p:cNvSpPr>
            <a:spLocks noGrp="1"/>
          </p:cNvSpPr>
          <p:nvPr>
            <p:ph type="body" sz="quarter" idx="16"/>
          </p:nvPr>
        </p:nvSpPr>
        <p:spPr/>
        <p:txBody>
          <a:bodyPr/>
          <a:lstStyle/>
          <a:p>
            <a:r>
              <a:rPr lang="en-IN" dirty="0"/>
              <a:t>Data Structure (DS) </a:t>
            </a:r>
          </a:p>
          <a:p>
            <a:r>
              <a:rPr lang="en-IN" dirty="0"/>
              <a:t>DU #</a:t>
            </a:r>
            <a:r>
              <a:rPr lang="en-US" dirty="0"/>
              <a:t>2304CS411</a:t>
            </a:r>
          </a:p>
        </p:txBody>
      </p:sp>
      <p:pic>
        <p:nvPicPr>
          <p:cNvPr id="16" name="Picture Placeholder 15"/>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679" r="2679"/>
          <a:stretch>
            <a:fillRect/>
          </a:stretch>
        </p:blipFill>
        <p:spPr/>
      </p:pic>
    </p:spTree>
    <p:extLst>
      <p:ext uri="{BB962C8B-B14F-4D97-AF65-F5344CB8AC3E}">
        <p14:creationId xmlns:p14="http://schemas.microsoft.com/office/powerpoint/2010/main" val="2436520014"/>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 following operations</a:t>
            </a:r>
          </a:p>
        </p:txBody>
      </p:sp>
      <p:sp>
        <p:nvSpPr>
          <p:cNvPr id="3" name="Content Placeholder 2"/>
          <p:cNvSpPr>
            <a:spLocks noGrp="1"/>
          </p:cNvSpPr>
          <p:nvPr>
            <p:ph idx="1"/>
          </p:nvPr>
        </p:nvSpPr>
        <p:spPr/>
        <p:txBody>
          <a:bodyPr/>
          <a:lstStyle/>
          <a:p>
            <a:pPr lvl="0"/>
            <a:r>
              <a:rPr lang="en-US" dirty="0"/>
              <a:t>Take a stack of </a:t>
            </a:r>
            <a:r>
              <a:rPr lang="en-US" b="1" dirty="0"/>
              <a:t>size 3 </a:t>
            </a:r>
            <a:r>
              <a:rPr lang="en-US" dirty="0"/>
              <a:t>and performing following operations. Show the position of stack at each step:</a:t>
            </a:r>
          </a:p>
          <a:p>
            <a:pPr lvl="1"/>
            <a:r>
              <a:rPr lang="en-US" b="1" dirty="0"/>
              <a:t>Push 1</a:t>
            </a:r>
          </a:p>
          <a:p>
            <a:pPr lvl="1"/>
            <a:r>
              <a:rPr lang="en-US" b="1" dirty="0"/>
              <a:t>Push 2</a:t>
            </a:r>
          </a:p>
          <a:p>
            <a:pPr lvl="1"/>
            <a:r>
              <a:rPr lang="en-US" b="1" dirty="0"/>
              <a:t>Push 3</a:t>
            </a:r>
          </a:p>
          <a:p>
            <a:pPr lvl="1"/>
            <a:r>
              <a:rPr lang="en-US" b="1" dirty="0"/>
              <a:t>Push 4</a:t>
            </a:r>
          </a:p>
          <a:p>
            <a:pPr lvl="1"/>
            <a:r>
              <a:rPr lang="en-US" b="1" dirty="0"/>
              <a:t>Pop </a:t>
            </a:r>
          </a:p>
          <a:p>
            <a:pPr lvl="1"/>
            <a:r>
              <a:rPr lang="en-US" b="1" dirty="0"/>
              <a:t>Pop </a:t>
            </a:r>
          </a:p>
          <a:p>
            <a:pPr lvl="1"/>
            <a:r>
              <a:rPr lang="en-US" b="1" dirty="0"/>
              <a:t>Push 5</a:t>
            </a:r>
          </a:p>
          <a:p>
            <a:pPr lvl="1"/>
            <a:r>
              <a:rPr lang="en-US" b="1" dirty="0"/>
              <a:t>Change 3</a:t>
            </a:r>
            <a:r>
              <a:rPr lang="en-US" b="1" baseline="30000" dirty="0"/>
              <a:t>rd</a:t>
            </a:r>
            <a:r>
              <a:rPr lang="en-US" b="1" dirty="0"/>
              <a:t> element to 8</a:t>
            </a:r>
          </a:p>
          <a:p>
            <a:pPr lvl="1"/>
            <a:r>
              <a:rPr lang="en-US" b="1" dirty="0"/>
              <a:t>Push 6 &amp; 7</a:t>
            </a:r>
          </a:p>
          <a:p>
            <a:pPr lvl="1"/>
            <a:r>
              <a:rPr lang="en-US" b="1" dirty="0"/>
              <a:t>Traverse the stack</a:t>
            </a:r>
          </a:p>
        </p:txBody>
      </p:sp>
    </p:spTree>
    <p:extLst>
      <p:ext uri="{BB962C8B-B14F-4D97-AF65-F5344CB8AC3E}">
        <p14:creationId xmlns:p14="http://schemas.microsoft.com/office/powerpoint/2010/main" val="118827341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Polish Expression &amp; their Compilation</a:t>
            </a:r>
            <a:endParaRPr lang="en-US" dirty="0"/>
          </a:p>
        </p:txBody>
      </p:sp>
      <p:sp>
        <p:nvSpPr>
          <p:cNvPr id="3" name="Content Placeholder 2"/>
          <p:cNvSpPr>
            <a:spLocks noGrp="1"/>
          </p:cNvSpPr>
          <p:nvPr>
            <p:ph idx="1"/>
          </p:nvPr>
        </p:nvSpPr>
        <p:spPr>
          <a:xfrm>
            <a:off x="131180" y="863445"/>
            <a:ext cx="11929641" cy="495322"/>
          </a:xfrm>
        </p:spPr>
        <p:txBody>
          <a:bodyPr/>
          <a:lstStyle/>
          <a:p>
            <a:r>
              <a:rPr lang="en-IN" dirty="0"/>
              <a:t>Evaluating Infix Expression</a:t>
            </a:r>
          </a:p>
          <a:p>
            <a:endParaRPr lang="en-US" dirty="0"/>
          </a:p>
        </p:txBody>
      </p:sp>
      <p:sp>
        <p:nvSpPr>
          <p:cNvPr id="4" name="TextBox 3"/>
          <p:cNvSpPr txBox="1"/>
          <p:nvPr/>
        </p:nvSpPr>
        <p:spPr>
          <a:xfrm>
            <a:off x="3505200" y="1524000"/>
            <a:ext cx="4191000" cy="630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IN" sz="3500" dirty="0"/>
              <a:t>a + b * c + d * e</a:t>
            </a:r>
            <a:endParaRPr lang="en-US" sz="3500" dirty="0"/>
          </a:p>
        </p:txBody>
      </p:sp>
      <p:grpSp>
        <p:nvGrpSpPr>
          <p:cNvPr id="12" name="Group 11"/>
          <p:cNvGrpSpPr/>
          <p:nvPr/>
        </p:nvGrpSpPr>
        <p:grpSpPr>
          <a:xfrm>
            <a:off x="4867309" y="2034463"/>
            <a:ext cx="838200" cy="307759"/>
            <a:chOff x="3366247" y="2063318"/>
            <a:chExt cx="838200" cy="307759"/>
          </a:xfrm>
        </p:grpSpPr>
        <p:cxnSp>
          <p:nvCxnSpPr>
            <p:cNvPr id="8" name="Straight Connector 7"/>
            <p:cNvCxnSpPr/>
            <p:nvPr/>
          </p:nvCxnSpPr>
          <p:spPr>
            <a:xfrm>
              <a:off x="3366247" y="2362200"/>
              <a:ext cx="838200" cy="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10" name="Straight Connector 9"/>
            <p:cNvCxnSpPr/>
            <p:nvPr/>
          </p:nvCxnSpPr>
          <p:spPr>
            <a:xfrm flipV="1">
              <a:off x="4185082" y="2066277"/>
              <a:ext cx="0" cy="30480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11" name="Straight Connector 10"/>
            <p:cNvCxnSpPr/>
            <p:nvPr/>
          </p:nvCxnSpPr>
          <p:spPr>
            <a:xfrm flipV="1">
              <a:off x="3366370" y="2063318"/>
              <a:ext cx="0" cy="30480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grpSp>
      <p:sp>
        <p:nvSpPr>
          <p:cNvPr id="13" name="TextBox 12"/>
          <p:cNvSpPr txBox="1"/>
          <p:nvPr/>
        </p:nvSpPr>
        <p:spPr>
          <a:xfrm>
            <a:off x="5127810" y="2362206"/>
            <a:ext cx="152400" cy="369332"/>
          </a:xfrm>
          <a:prstGeom prst="rect">
            <a:avLst/>
          </a:prstGeom>
          <a:noFill/>
        </p:spPr>
        <p:txBody>
          <a:bodyPr wrap="square" rtlCol="0">
            <a:spAutoFit/>
          </a:bodyPr>
          <a:lstStyle/>
          <a:p>
            <a:r>
              <a:rPr lang="en-IN" b="1" dirty="0"/>
              <a:t>1</a:t>
            </a:r>
            <a:endParaRPr lang="en-US" b="1" dirty="0"/>
          </a:p>
        </p:txBody>
      </p:sp>
      <p:grpSp>
        <p:nvGrpSpPr>
          <p:cNvPr id="14" name="Group 13"/>
          <p:cNvGrpSpPr/>
          <p:nvPr/>
        </p:nvGrpSpPr>
        <p:grpSpPr>
          <a:xfrm>
            <a:off x="6122895" y="2034996"/>
            <a:ext cx="838200" cy="307759"/>
            <a:chOff x="3352800" y="2063318"/>
            <a:chExt cx="838200" cy="307759"/>
          </a:xfrm>
        </p:grpSpPr>
        <p:cxnSp>
          <p:nvCxnSpPr>
            <p:cNvPr id="15" name="Straight Connector 14"/>
            <p:cNvCxnSpPr/>
            <p:nvPr/>
          </p:nvCxnSpPr>
          <p:spPr>
            <a:xfrm>
              <a:off x="3352800" y="2362200"/>
              <a:ext cx="838200" cy="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16" name="Straight Connector 15"/>
            <p:cNvCxnSpPr/>
            <p:nvPr/>
          </p:nvCxnSpPr>
          <p:spPr>
            <a:xfrm flipV="1">
              <a:off x="4185082" y="2066277"/>
              <a:ext cx="0" cy="30480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17" name="Straight Connector 16"/>
            <p:cNvCxnSpPr/>
            <p:nvPr/>
          </p:nvCxnSpPr>
          <p:spPr>
            <a:xfrm flipV="1">
              <a:off x="3366370" y="2063318"/>
              <a:ext cx="0" cy="30480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grpSp>
      <p:sp>
        <p:nvSpPr>
          <p:cNvPr id="18" name="TextBox 17"/>
          <p:cNvSpPr txBox="1"/>
          <p:nvPr/>
        </p:nvSpPr>
        <p:spPr>
          <a:xfrm>
            <a:off x="6423210" y="2362206"/>
            <a:ext cx="152400" cy="369332"/>
          </a:xfrm>
          <a:prstGeom prst="rect">
            <a:avLst/>
          </a:prstGeom>
          <a:noFill/>
        </p:spPr>
        <p:txBody>
          <a:bodyPr wrap="square" rtlCol="0">
            <a:spAutoFit/>
          </a:bodyPr>
          <a:lstStyle/>
          <a:p>
            <a:r>
              <a:rPr lang="en-IN" b="1" dirty="0"/>
              <a:t>2</a:t>
            </a:r>
            <a:endParaRPr lang="en-US" b="1" dirty="0"/>
          </a:p>
        </p:txBody>
      </p:sp>
      <p:grpSp>
        <p:nvGrpSpPr>
          <p:cNvPr id="19" name="Group 18"/>
          <p:cNvGrpSpPr/>
          <p:nvPr/>
        </p:nvGrpSpPr>
        <p:grpSpPr>
          <a:xfrm>
            <a:off x="4140774" y="2014955"/>
            <a:ext cx="1605200" cy="780045"/>
            <a:chOff x="3366370" y="2055499"/>
            <a:chExt cx="838682" cy="312619"/>
          </a:xfrm>
        </p:grpSpPr>
        <p:cxnSp>
          <p:nvCxnSpPr>
            <p:cNvPr id="20" name="Straight Connector 19"/>
            <p:cNvCxnSpPr/>
            <p:nvPr/>
          </p:nvCxnSpPr>
          <p:spPr>
            <a:xfrm>
              <a:off x="3366852" y="2362200"/>
              <a:ext cx="838200" cy="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21" name="Straight Connector 20"/>
            <p:cNvCxnSpPr/>
            <p:nvPr/>
          </p:nvCxnSpPr>
          <p:spPr>
            <a:xfrm flipV="1">
              <a:off x="4199134" y="2055499"/>
              <a:ext cx="0" cy="30480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22" name="Straight Connector 21"/>
            <p:cNvCxnSpPr/>
            <p:nvPr/>
          </p:nvCxnSpPr>
          <p:spPr>
            <a:xfrm flipV="1">
              <a:off x="3366370" y="2063318"/>
              <a:ext cx="0" cy="30480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grpSp>
      <p:sp>
        <p:nvSpPr>
          <p:cNvPr id="23" name="TextBox 22"/>
          <p:cNvSpPr txBox="1"/>
          <p:nvPr/>
        </p:nvSpPr>
        <p:spPr>
          <a:xfrm>
            <a:off x="4805085" y="2756664"/>
            <a:ext cx="152400" cy="369332"/>
          </a:xfrm>
          <a:prstGeom prst="rect">
            <a:avLst/>
          </a:prstGeom>
          <a:noFill/>
        </p:spPr>
        <p:txBody>
          <a:bodyPr wrap="square" rtlCol="0">
            <a:spAutoFit/>
          </a:bodyPr>
          <a:lstStyle/>
          <a:p>
            <a:r>
              <a:rPr lang="en-IN" b="1" dirty="0"/>
              <a:t>3</a:t>
            </a:r>
            <a:endParaRPr lang="en-US" b="1" dirty="0"/>
          </a:p>
        </p:txBody>
      </p:sp>
      <p:grpSp>
        <p:nvGrpSpPr>
          <p:cNvPr id="24" name="Group 23"/>
          <p:cNvGrpSpPr/>
          <p:nvPr/>
        </p:nvGrpSpPr>
        <p:grpSpPr>
          <a:xfrm>
            <a:off x="4011705" y="2010469"/>
            <a:ext cx="3048000" cy="1164472"/>
            <a:chOff x="3352800" y="2059764"/>
            <a:chExt cx="838200" cy="307759"/>
          </a:xfrm>
        </p:grpSpPr>
        <p:cxnSp>
          <p:nvCxnSpPr>
            <p:cNvPr id="25" name="Straight Connector 24"/>
            <p:cNvCxnSpPr/>
            <p:nvPr/>
          </p:nvCxnSpPr>
          <p:spPr>
            <a:xfrm>
              <a:off x="3352800" y="2364569"/>
              <a:ext cx="838200" cy="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V="1">
              <a:off x="4188780" y="2062723"/>
              <a:ext cx="0" cy="30480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3355277" y="2059764"/>
              <a:ext cx="0" cy="30480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grpSp>
      <p:sp>
        <p:nvSpPr>
          <p:cNvPr id="28" name="TextBox 27"/>
          <p:cNvSpPr txBox="1"/>
          <p:nvPr/>
        </p:nvSpPr>
        <p:spPr>
          <a:xfrm>
            <a:off x="5325030" y="3162762"/>
            <a:ext cx="152400" cy="369332"/>
          </a:xfrm>
          <a:prstGeom prst="rect">
            <a:avLst/>
          </a:prstGeom>
          <a:noFill/>
        </p:spPr>
        <p:txBody>
          <a:bodyPr wrap="square" rtlCol="0">
            <a:spAutoFit/>
          </a:bodyPr>
          <a:lstStyle/>
          <a:p>
            <a:r>
              <a:rPr lang="en-IN" b="1" dirty="0"/>
              <a:t>4</a:t>
            </a:r>
            <a:endParaRPr lang="en-US" b="1" dirty="0"/>
          </a:p>
        </p:txBody>
      </p:sp>
      <p:sp>
        <p:nvSpPr>
          <p:cNvPr id="31" name="Content Placeholder 2"/>
          <p:cNvSpPr txBox="1">
            <a:spLocks/>
          </p:cNvSpPr>
          <p:nvPr/>
        </p:nvSpPr>
        <p:spPr>
          <a:xfrm>
            <a:off x="131180" y="3672449"/>
            <a:ext cx="11929641" cy="2714903"/>
          </a:xfrm>
          <a:prstGeom prst="rect">
            <a:avLst/>
          </a:prstGeom>
        </p:spPr>
        <p:txBody>
          <a:bodyPr vert="horz" lIns="91440" tIns="45720" rIns="91440" bIns="45720" rtlCol="0">
            <a:noAutofit/>
          </a:bodyPr>
          <a:lstStyle>
            <a:lvl1pPr marL="265113" indent="-265113" algn="just" defTabSz="914400" rtl="0" eaLnBrk="1" latinLnBrk="0" hangingPunct="1">
              <a:lnSpc>
                <a:spcPct val="114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114000"/>
              </a:lnSpc>
              <a:spcBef>
                <a:spcPts val="10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114000"/>
              </a:lnSpc>
              <a:spcBef>
                <a:spcPts val="10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114000"/>
              </a:lnSpc>
              <a:spcBef>
                <a:spcPts val="10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114000"/>
              </a:lnSpc>
              <a:spcBef>
                <a:spcPts val="10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A </a:t>
            </a:r>
            <a:r>
              <a:rPr lang="en-IN" b="1" dirty="0">
                <a:solidFill>
                  <a:srgbClr val="C00000"/>
                </a:solidFill>
              </a:rPr>
              <a:t>repeated scanning </a:t>
            </a:r>
            <a:r>
              <a:rPr lang="en-IN" b="1" dirty="0"/>
              <a:t>from left to right is needed </a:t>
            </a:r>
            <a:r>
              <a:rPr lang="en-IN" dirty="0"/>
              <a:t>as operators appears inside the operands.</a:t>
            </a:r>
          </a:p>
          <a:p>
            <a:r>
              <a:rPr lang="en-IN" b="1" i="1" dirty="0"/>
              <a:t>Repeated scanning is avoided </a:t>
            </a:r>
            <a:r>
              <a:rPr lang="en-IN" dirty="0"/>
              <a:t>if the </a:t>
            </a:r>
            <a:r>
              <a:rPr lang="en-IN" b="1" dirty="0"/>
              <a:t>infix expression </a:t>
            </a:r>
            <a:r>
              <a:rPr lang="en-IN" dirty="0"/>
              <a:t>is first </a:t>
            </a:r>
            <a:r>
              <a:rPr lang="en-IN" b="1" dirty="0"/>
              <a:t>converted</a:t>
            </a:r>
            <a:r>
              <a:rPr lang="en-IN" dirty="0"/>
              <a:t> to an equivalent parenthesis free </a:t>
            </a:r>
            <a:r>
              <a:rPr lang="en-IN" b="1" i="1" dirty="0"/>
              <a:t>prefix or postfix expression</a:t>
            </a:r>
            <a:r>
              <a:rPr lang="en-IN" dirty="0"/>
              <a:t>.</a:t>
            </a:r>
          </a:p>
          <a:p>
            <a:r>
              <a:rPr lang="en-IN" b="1" dirty="0">
                <a:solidFill>
                  <a:srgbClr val="C00000"/>
                </a:solidFill>
              </a:rPr>
              <a:t>Prefix</a:t>
            </a:r>
            <a:r>
              <a:rPr lang="en-IN" b="1" dirty="0"/>
              <a:t> Expression:</a:t>
            </a:r>
            <a:r>
              <a:rPr lang="en-IN" dirty="0"/>
              <a:t> </a:t>
            </a:r>
            <a:r>
              <a:rPr lang="en-IN" b="1" dirty="0">
                <a:solidFill>
                  <a:srgbClr val="C00000"/>
                </a:solidFill>
              </a:rPr>
              <a:t>Operator</a:t>
            </a:r>
            <a:r>
              <a:rPr lang="en-IN" dirty="0"/>
              <a:t>, Operand, Operand</a:t>
            </a:r>
          </a:p>
          <a:p>
            <a:r>
              <a:rPr lang="en-IN" b="1" dirty="0">
                <a:solidFill>
                  <a:srgbClr val="C00000"/>
                </a:solidFill>
              </a:rPr>
              <a:t>Postfix </a:t>
            </a:r>
            <a:r>
              <a:rPr lang="en-IN" b="1" dirty="0"/>
              <a:t>Expression:</a:t>
            </a:r>
            <a:r>
              <a:rPr lang="en-IN" dirty="0"/>
              <a:t> Operand, Operand, </a:t>
            </a:r>
            <a:r>
              <a:rPr lang="en-IN" b="1" dirty="0">
                <a:solidFill>
                  <a:srgbClr val="C00000"/>
                </a:solidFill>
              </a:rPr>
              <a:t>Operator</a:t>
            </a:r>
          </a:p>
          <a:p>
            <a:endParaRPr lang="en-IN" dirty="0"/>
          </a:p>
          <a:p>
            <a:endParaRPr lang="en-US" dirty="0"/>
          </a:p>
        </p:txBody>
      </p:sp>
    </p:spTree>
    <p:extLst>
      <p:ext uri="{BB962C8B-B14F-4D97-AF65-F5344CB8AC3E}">
        <p14:creationId xmlns:p14="http://schemas.microsoft.com/office/powerpoint/2010/main" val="13018054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p:bldP spid="18" grpId="0"/>
      <p:bldP spid="23" grpId="0"/>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Polish Notation</a:t>
            </a:r>
          </a:p>
        </p:txBody>
      </p:sp>
      <p:sp>
        <p:nvSpPr>
          <p:cNvPr id="3" name="Content Placeholder 2"/>
          <p:cNvSpPr>
            <a:spLocks noGrp="1"/>
          </p:cNvSpPr>
          <p:nvPr>
            <p:ph idx="1"/>
          </p:nvPr>
        </p:nvSpPr>
        <p:spPr/>
        <p:txBody>
          <a:bodyPr/>
          <a:lstStyle/>
          <a:p>
            <a:r>
              <a:rPr lang="en-IN" dirty="0"/>
              <a:t>This type of notation is known as  </a:t>
            </a:r>
            <a:r>
              <a:rPr lang="en-IN" b="1" dirty="0" err="1">
                <a:solidFill>
                  <a:srgbClr val="C00000"/>
                </a:solidFill>
              </a:rPr>
              <a:t>Lukasiewicz</a:t>
            </a:r>
            <a:r>
              <a:rPr lang="en-IN" b="1" dirty="0">
                <a:solidFill>
                  <a:srgbClr val="C00000"/>
                </a:solidFill>
              </a:rPr>
              <a:t> Notation</a:t>
            </a:r>
            <a:r>
              <a:rPr lang="en-IN" b="1" dirty="0">
                <a:solidFill>
                  <a:srgbClr val="FF0000"/>
                </a:solidFill>
              </a:rPr>
              <a:t> </a:t>
            </a:r>
            <a:r>
              <a:rPr lang="en-IN" dirty="0"/>
              <a:t>or </a:t>
            </a:r>
            <a:r>
              <a:rPr lang="en-IN" b="1" dirty="0">
                <a:solidFill>
                  <a:srgbClr val="C00000"/>
                </a:solidFill>
              </a:rPr>
              <a:t>Polish Notation</a:t>
            </a:r>
            <a:r>
              <a:rPr lang="en-IN" b="1" dirty="0">
                <a:solidFill>
                  <a:srgbClr val="FF0000"/>
                </a:solidFill>
              </a:rPr>
              <a:t> </a:t>
            </a:r>
            <a:r>
              <a:rPr lang="en-IN" dirty="0"/>
              <a:t>or </a:t>
            </a:r>
            <a:r>
              <a:rPr lang="en-IN" b="1" dirty="0">
                <a:solidFill>
                  <a:srgbClr val="C00000"/>
                </a:solidFill>
              </a:rPr>
              <a:t>Reverse Polish Notation</a:t>
            </a:r>
            <a:r>
              <a:rPr lang="en-IN" b="1" dirty="0">
                <a:solidFill>
                  <a:srgbClr val="FF0000"/>
                </a:solidFill>
              </a:rPr>
              <a:t> </a:t>
            </a:r>
            <a:r>
              <a:rPr lang="en-IN" dirty="0"/>
              <a:t>due to Polish logician </a:t>
            </a:r>
            <a:r>
              <a:rPr lang="en-IN" i="1" dirty="0"/>
              <a:t>Jan </a:t>
            </a:r>
            <a:r>
              <a:rPr lang="en-IN" i="1" dirty="0" err="1"/>
              <a:t>Lukasiewicz</a:t>
            </a:r>
            <a:r>
              <a:rPr lang="en-IN" dirty="0"/>
              <a:t>.</a:t>
            </a:r>
          </a:p>
          <a:p>
            <a:r>
              <a:rPr lang="en-IN" dirty="0"/>
              <a:t>In both </a:t>
            </a:r>
            <a:r>
              <a:rPr lang="en-IN" b="1" dirty="0"/>
              <a:t>prefix</a:t>
            </a:r>
            <a:r>
              <a:rPr lang="en-IN" dirty="0"/>
              <a:t> and </a:t>
            </a:r>
            <a:r>
              <a:rPr lang="en-IN" b="1" dirty="0"/>
              <a:t>postfix </a:t>
            </a:r>
            <a:r>
              <a:rPr lang="en-IN" dirty="0"/>
              <a:t>equivalents of an infix expression, the </a:t>
            </a:r>
            <a:r>
              <a:rPr lang="en-IN" b="1" i="1" dirty="0">
                <a:solidFill>
                  <a:srgbClr val="C00000"/>
                </a:solidFill>
              </a:rPr>
              <a:t>variables are in same relative position</a:t>
            </a:r>
            <a:r>
              <a:rPr lang="en-IN" dirty="0"/>
              <a:t>.</a:t>
            </a:r>
          </a:p>
          <a:p>
            <a:r>
              <a:rPr lang="en-IN" dirty="0"/>
              <a:t>The expressions in postfix or prefix form are </a:t>
            </a:r>
            <a:r>
              <a:rPr lang="en-IN" b="1" i="1" dirty="0">
                <a:solidFill>
                  <a:srgbClr val="C00000"/>
                </a:solidFill>
              </a:rPr>
              <a:t>parenthesis free</a:t>
            </a:r>
            <a:r>
              <a:rPr lang="en-IN" b="1" i="1" dirty="0">
                <a:solidFill>
                  <a:srgbClr val="FF0000"/>
                </a:solidFill>
              </a:rPr>
              <a:t> </a:t>
            </a:r>
            <a:r>
              <a:rPr lang="en-IN" dirty="0"/>
              <a:t>and </a:t>
            </a:r>
            <a:r>
              <a:rPr lang="en-IN" u="sng" dirty="0"/>
              <a:t>operators are rearranged according to rules of precedence for operators</a:t>
            </a:r>
            <a:r>
              <a:rPr lang="en-IN" dirty="0"/>
              <a:t>. </a:t>
            </a:r>
            <a:endParaRPr lang="en-US" dirty="0"/>
          </a:p>
        </p:txBody>
      </p:sp>
    </p:spTree>
    <p:extLst>
      <p:ext uri="{BB962C8B-B14F-4D97-AF65-F5344CB8AC3E}">
        <p14:creationId xmlns:p14="http://schemas.microsoft.com/office/powerpoint/2010/main" val="10550095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07856214"/>
              </p:ext>
            </p:extLst>
          </p:nvPr>
        </p:nvGraphicFramePr>
        <p:xfrm>
          <a:off x="131763" y="863600"/>
          <a:ext cx="11928475" cy="3571240"/>
        </p:xfrm>
        <a:graphic>
          <a:graphicData uri="http://schemas.openxmlformats.org/drawingml/2006/table">
            <a:tbl>
              <a:tblPr firstRow="1">
                <a:tableStyleId>{5C22544A-7EE6-4342-B048-85BDC9FD1C3A}</a:tableStyleId>
              </a:tblPr>
              <a:tblGrid>
                <a:gridCol w="777944">
                  <a:extLst>
                    <a:ext uri="{9D8B030D-6E8A-4147-A177-3AD203B41FA5}">
                      <a16:colId xmlns:a16="http://schemas.microsoft.com/office/drawing/2014/main" val="20000"/>
                    </a:ext>
                  </a:extLst>
                </a:gridCol>
                <a:gridCol w="3422954">
                  <a:extLst>
                    <a:ext uri="{9D8B030D-6E8A-4147-A177-3AD203B41FA5}">
                      <a16:colId xmlns:a16="http://schemas.microsoft.com/office/drawing/2014/main" val="20001"/>
                    </a:ext>
                  </a:extLst>
                </a:gridCol>
                <a:gridCol w="3837857">
                  <a:extLst>
                    <a:ext uri="{9D8B030D-6E8A-4147-A177-3AD203B41FA5}">
                      <a16:colId xmlns:a16="http://schemas.microsoft.com/office/drawing/2014/main" val="20002"/>
                    </a:ext>
                  </a:extLst>
                </a:gridCol>
                <a:gridCol w="3889720">
                  <a:extLst>
                    <a:ext uri="{9D8B030D-6E8A-4147-A177-3AD203B41FA5}">
                      <a16:colId xmlns:a16="http://schemas.microsoft.com/office/drawing/2014/main" val="20003"/>
                    </a:ext>
                  </a:extLst>
                </a:gridCol>
              </a:tblGrid>
              <a:tr h="370840">
                <a:tc>
                  <a:txBody>
                    <a:bodyPr/>
                    <a:lstStyle/>
                    <a:p>
                      <a:pPr algn="ctr"/>
                      <a:r>
                        <a:rPr lang="en-IN" dirty="0">
                          <a:solidFill>
                            <a:schemeClr val="tx1"/>
                          </a:solidFill>
                        </a:rPr>
                        <a:t>Sr.</a:t>
                      </a:r>
                      <a:endParaRPr lang="en-US" dirty="0">
                        <a:solidFill>
                          <a:schemeClr val="tx1"/>
                        </a:solidFill>
                      </a:endParaRP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IN" dirty="0">
                          <a:solidFill>
                            <a:schemeClr val="tx1"/>
                          </a:solidFill>
                        </a:rPr>
                        <a:t>Infix</a:t>
                      </a:r>
                      <a:endParaRPr lang="en-US" dirty="0">
                        <a:solidFill>
                          <a:schemeClr val="tx1"/>
                        </a:solidFill>
                      </a:endParaRP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IN" dirty="0">
                          <a:solidFill>
                            <a:schemeClr val="tx1"/>
                          </a:solidFill>
                        </a:rPr>
                        <a:t>Postfix</a:t>
                      </a:r>
                      <a:endParaRPr lang="en-US" dirty="0">
                        <a:solidFill>
                          <a:schemeClr val="tx1"/>
                        </a:solidFill>
                      </a:endParaRP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IN" dirty="0">
                          <a:solidFill>
                            <a:schemeClr val="tx1"/>
                          </a:solidFill>
                        </a:rPr>
                        <a:t>Prefix</a:t>
                      </a:r>
                      <a:endParaRPr lang="en-US" dirty="0">
                        <a:solidFill>
                          <a:schemeClr val="tx1"/>
                        </a:solidFill>
                      </a:endParaRP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0000"/>
                  </a:ext>
                </a:extLst>
              </a:tr>
              <a:tr h="370840">
                <a:tc>
                  <a:txBody>
                    <a:bodyPr/>
                    <a:lstStyle/>
                    <a:p>
                      <a:pPr algn="ctr"/>
                      <a:r>
                        <a:rPr lang="en-IN" sz="2200" dirty="0"/>
                        <a:t>1</a:t>
                      </a:r>
                      <a:endParaRPr lang="en-US" sz="22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IN" sz="2400" dirty="0"/>
                        <a:t>a</a:t>
                      </a:r>
                      <a:endParaRPr lang="en-US" sz="24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4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4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en-IN" sz="2200" dirty="0"/>
                        <a:t>2</a:t>
                      </a:r>
                      <a:endParaRPr lang="en-US" sz="22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IN" sz="2400" dirty="0"/>
                        <a:t>a + b</a:t>
                      </a:r>
                      <a:endParaRPr lang="en-US" sz="24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4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4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algn="ctr"/>
                      <a:r>
                        <a:rPr lang="en-IN" sz="2200" dirty="0"/>
                        <a:t>3</a:t>
                      </a:r>
                      <a:endParaRPr lang="en-US" sz="22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IN" sz="2400" dirty="0"/>
                        <a:t>a + b + c</a:t>
                      </a:r>
                      <a:endParaRPr lang="en-US" sz="24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4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4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pPr algn="ctr"/>
                      <a:r>
                        <a:rPr lang="en-IN" sz="2200" dirty="0"/>
                        <a:t>4</a:t>
                      </a:r>
                      <a:endParaRPr lang="en-US" sz="22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IN" sz="2400" dirty="0"/>
                        <a:t>a + (b + c)</a:t>
                      </a:r>
                      <a:endParaRPr lang="en-US" sz="24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4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40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pPr algn="ctr"/>
                      <a:r>
                        <a:rPr lang="en-IN" sz="2200" dirty="0"/>
                        <a:t>5</a:t>
                      </a:r>
                      <a:endParaRPr lang="en-US" sz="22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dirty="0"/>
                        <a:t>a + (b * c)</a:t>
                      </a:r>
                      <a:endParaRPr lang="en-US" sz="24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4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4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840">
                <a:tc>
                  <a:txBody>
                    <a:bodyPr/>
                    <a:lstStyle/>
                    <a:p>
                      <a:pPr algn="ctr"/>
                      <a:r>
                        <a:rPr lang="en-IN" sz="2200" dirty="0"/>
                        <a:t>6</a:t>
                      </a:r>
                      <a:endParaRPr lang="en-US" sz="22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IN" sz="2400" dirty="0"/>
                        <a:t>a * (b + c)</a:t>
                      </a:r>
                      <a:endParaRPr lang="en-US" sz="24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4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4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70840">
                <a:tc>
                  <a:txBody>
                    <a:bodyPr/>
                    <a:lstStyle/>
                    <a:p>
                      <a:pPr algn="ctr"/>
                      <a:r>
                        <a:rPr lang="en-IN" sz="2200" dirty="0"/>
                        <a:t>7</a:t>
                      </a:r>
                      <a:endParaRPr lang="en-US" sz="22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IN" sz="2400" dirty="0"/>
                        <a:t>a * b * c</a:t>
                      </a:r>
                      <a:endParaRPr lang="en-US" sz="24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4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4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7" name="TextBox 6"/>
          <p:cNvSpPr txBox="1"/>
          <p:nvPr/>
        </p:nvSpPr>
        <p:spPr>
          <a:xfrm>
            <a:off x="4424083" y="1211728"/>
            <a:ext cx="2520000" cy="461665"/>
          </a:xfrm>
          <a:prstGeom prst="rect">
            <a:avLst/>
          </a:prstGeom>
          <a:noFill/>
        </p:spPr>
        <p:txBody>
          <a:bodyPr wrap="square" rtlCol="0">
            <a:spAutoFit/>
          </a:bodyPr>
          <a:lstStyle/>
          <a:p>
            <a:r>
              <a:rPr lang="en-IN" sz="2400" dirty="0"/>
              <a:t>a</a:t>
            </a:r>
            <a:endParaRPr lang="en-US" sz="2400" dirty="0"/>
          </a:p>
        </p:txBody>
      </p:sp>
      <p:sp>
        <p:nvSpPr>
          <p:cNvPr id="8" name="TextBox 7"/>
          <p:cNvSpPr txBox="1"/>
          <p:nvPr/>
        </p:nvSpPr>
        <p:spPr>
          <a:xfrm>
            <a:off x="8292353" y="1211728"/>
            <a:ext cx="2520000" cy="461665"/>
          </a:xfrm>
          <a:prstGeom prst="rect">
            <a:avLst/>
          </a:prstGeom>
          <a:noFill/>
        </p:spPr>
        <p:txBody>
          <a:bodyPr wrap="square" rtlCol="0">
            <a:spAutoFit/>
          </a:bodyPr>
          <a:lstStyle/>
          <a:p>
            <a:r>
              <a:rPr lang="en-IN" sz="2400" dirty="0"/>
              <a:t>a</a:t>
            </a:r>
            <a:endParaRPr lang="en-US" sz="2400" dirty="0"/>
          </a:p>
        </p:txBody>
      </p:sp>
      <p:sp>
        <p:nvSpPr>
          <p:cNvPr id="9" name="TextBox 8"/>
          <p:cNvSpPr txBox="1"/>
          <p:nvPr/>
        </p:nvSpPr>
        <p:spPr>
          <a:xfrm>
            <a:off x="4424083" y="1686878"/>
            <a:ext cx="2520000" cy="461665"/>
          </a:xfrm>
          <a:prstGeom prst="rect">
            <a:avLst/>
          </a:prstGeom>
          <a:noFill/>
        </p:spPr>
        <p:txBody>
          <a:bodyPr wrap="square" rtlCol="0">
            <a:spAutoFit/>
          </a:bodyPr>
          <a:lstStyle/>
          <a:p>
            <a:r>
              <a:rPr lang="en-IN" sz="2400" dirty="0"/>
              <a:t>a b + </a:t>
            </a:r>
            <a:endParaRPr lang="en-US" sz="2400" dirty="0"/>
          </a:p>
        </p:txBody>
      </p:sp>
      <p:sp>
        <p:nvSpPr>
          <p:cNvPr id="10" name="TextBox 9"/>
          <p:cNvSpPr txBox="1"/>
          <p:nvPr/>
        </p:nvSpPr>
        <p:spPr>
          <a:xfrm>
            <a:off x="8292353" y="1686878"/>
            <a:ext cx="2520000" cy="461665"/>
          </a:xfrm>
          <a:prstGeom prst="rect">
            <a:avLst/>
          </a:prstGeom>
          <a:noFill/>
        </p:spPr>
        <p:txBody>
          <a:bodyPr wrap="square" rtlCol="0">
            <a:spAutoFit/>
          </a:bodyPr>
          <a:lstStyle/>
          <a:p>
            <a:r>
              <a:rPr lang="en-IN" sz="2400" dirty="0"/>
              <a:t>+ a b</a:t>
            </a:r>
            <a:endParaRPr lang="en-US" sz="2400" dirty="0"/>
          </a:p>
        </p:txBody>
      </p:sp>
      <p:sp>
        <p:nvSpPr>
          <p:cNvPr id="12" name="TextBox 11"/>
          <p:cNvSpPr txBox="1"/>
          <p:nvPr/>
        </p:nvSpPr>
        <p:spPr>
          <a:xfrm>
            <a:off x="968190" y="4834204"/>
            <a:ext cx="1800000" cy="468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IN" sz="2400" b="1" dirty="0"/>
              <a:t>a + b + c</a:t>
            </a:r>
            <a:endParaRPr lang="en-US" sz="2400" b="1" dirty="0"/>
          </a:p>
        </p:txBody>
      </p:sp>
      <p:sp>
        <p:nvSpPr>
          <p:cNvPr id="13" name="TextBox 12"/>
          <p:cNvSpPr txBox="1"/>
          <p:nvPr/>
        </p:nvSpPr>
        <p:spPr>
          <a:xfrm>
            <a:off x="3204231" y="4834204"/>
            <a:ext cx="1800000" cy="468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IN" sz="2400" b="1" dirty="0">
                <a:solidFill>
                  <a:srgbClr val="C00000"/>
                </a:solidFill>
              </a:rPr>
              <a:t>a + b</a:t>
            </a:r>
            <a:r>
              <a:rPr lang="en-IN" sz="2400" b="1" dirty="0">
                <a:solidFill>
                  <a:srgbClr val="FF0000"/>
                </a:solidFill>
              </a:rPr>
              <a:t> </a:t>
            </a:r>
            <a:r>
              <a:rPr lang="en-IN" sz="2400" b="1" dirty="0"/>
              <a:t>+ c</a:t>
            </a:r>
            <a:endParaRPr lang="en-US" sz="2400" b="1" dirty="0"/>
          </a:p>
        </p:txBody>
      </p:sp>
      <p:cxnSp>
        <p:nvCxnSpPr>
          <p:cNvPr id="15" name="Straight Arrow Connector 14"/>
          <p:cNvCxnSpPr>
            <a:stCxn id="12" idx="3"/>
            <a:endCxn id="13" idx="1"/>
          </p:cNvCxnSpPr>
          <p:nvPr/>
        </p:nvCxnSpPr>
        <p:spPr>
          <a:xfrm>
            <a:off x="2768190" y="5068204"/>
            <a:ext cx="436041" cy="0"/>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5440272" y="4834204"/>
            <a:ext cx="1800000" cy="468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IN" sz="2400" b="1" dirty="0">
                <a:solidFill>
                  <a:srgbClr val="C00000"/>
                </a:solidFill>
                <a:latin typeface="+mj-lt"/>
              </a:rPr>
              <a:t>(</a:t>
            </a:r>
            <a:r>
              <a:rPr lang="en-IN" sz="2400" b="1" dirty="0" err="1">
                <a:solidFill>
                  <a:srgbClr val="C00000"/>
                </a:solidFill>
              </a:rPr>
              <a:t>ab</a:t>
            </a:r>
            <a:r>
              <a:rPr lang="en-IN" sz="2400" b="1" dirty="0">
                <a:solidFill>
                  <a:srgbClr val="C00000"/>
                </a:solidFill>
                <a:latin typeface="+mj-lt"/>
              </a:rPr>
              <a:t>+)</a:t>
            </a:r>
            <a:r>
              <a:rPr lang="en-IN" sz="2400" b="1" dirty="0">
                <a:latin typeface="+mj-lt"/>
              </a:rPr>
              <a:t>+ c</a:t>
            </a:r>
            <a:endParaRPr lang="en-US" sz="2400" b="1" dirty="0">
              <a:latin typeface="+mj-lt"/>
            </a:endParaRPr>
          </a:p>
        </p:txBody>
      </p:sp>
      <p:cxnSp>
        <p:nvCxnSpPr>
          <p:cNvPr id="20" name="Straight Arrow Connector 19"/>
          <p:cNvCxnSpPr>
            <a:stCxn id="13" idx="3"/>
            <a:endCxn id="18" idx="1"/>
          </p:cNvCxnSpPr>
          <p:nvPr/>
        </p:nvCxnSpPr>
        <p:spPr>
          <a:xfrm>
            <a:off x="5004231" y="5068204"/>
            <a:ext cx="436041" cy="0"/>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sp>
        <p:nvSpPr>
          <p:cNvPr id="21" name="TextBox 20"/>
          <p:cNvSpPr txBox="1"/>
          <p:nvPr/>
        </p:nvSpPr>
        <p:spPr>
          <a:xfrm>
            <a:off x="7676313" y="4834204"/>
            <a:ext cx="1800000" cy="468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IN" sz="2400" b="1" dirty="0">
                <a:solidFill>
                  <a:srgbClr val="C00000"/>
                </a:solidFill>
              </a:rPr>
              <a:t>(</a:t>
            </a:r>
            <a:r>
              <a:rPr lang="en-IN" sz="2400" b="1" dirty="0" err="1">
                <a:solidFill>
                  <a:srgbClr val="C00000"/>
                </a:solidFill>
              </a:rPr>
              <a:t>ab</a:t>
            </a:r>
            <a:r>
              <a:rPr lang="en-IN" sz="2400" b="1" dirty="0">
                <a:solidFill>
                  <a:srgbClr val="C00000"/>
                </a:solidFill>
              </a:rPr>
              <a:t>+)</a:t>
            </a:r>
            <a:r>
              <a:rPr lang="en-IN" sz="2400" b="1" dirty="0"/>
              <a:t> c +</a:t>
            </a:r>
            <a:endParaRPr lang="en-US" sz="2400" b="1" dirty="0"/>
          </a:p>
        </p:txBody>
      </p:sp>
      <p:cxnSp>
        <p:nvCxnSpPr>
          <p:cNvPr id="23" name="Straight Arrow Connector 22"/>
          <p:cNvCxnSpPr>
            <a:stCxn id="18" idx="3"/>
            <a:endCxn id="21" idx="1"/>
          </p:cNvCxnSpPr>
          <p:nvPr/>
        </p:nvCxnSpPr>
        <p:spPr>
          <a:xfrm>
            <a:off x="7240272" y="5068204"/>
            <a:ext cx="436041" cy="0"/>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sp>
        <p:nvSpPr>
          <p:cNvPr id="25" name="TextBox 24"/>
          <p:cNvSpPr txBox="1"/>
          <p:nvPr/>
        </p:nvSpPr>
        <p:spPr>
          <a:xfrm>
            <a:off x="9912353" y="4834204"/>
            <a:ext cx="1800000" cy="46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IN" sz="2400" b="1" dirty="0"/>
              <a:t>a b + c +</a:t>
            </a:r>
            <a:endParaRPr lang="en-US" sz="2400" b="1" dirty="0"/>
          </a:p>
        </p:txBody>
      </p:sp>
      <p:cxnSp>
        <p:nvCxnSpPr>
          <p:cNvPr id="27" name="Straight Arrow Connector 26"/>
          <p:cNvCxnSpPr>
            <a:stCxn id="21" idx="3"/>
            <a:endCxn id="25" idx="1"/>
          </p:cNvCxnSpPr>
          <p:nvPr/>
        </p:nvCxnSpPr>
        <p:spPr>
          <a:xfrm>
            <a:off x="9476313" y="5068204"/>
            <a:ext cx="436040" cy="0"/>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sp>
        <p:nvSpPr>
          <p:cNvPr id="32" name="TextBox 31"/>
          <p:cNvSpPr txBox="1"/>
          <p:nvPr/>
        </p:nvSpPr>
        <p:spPr>
          <a:xfrm>
            <a:off x="4424083" y="2144078"/>
            <a:ext cx="2520000" cy="461665"/>
          </a:xfrm>
          <a:prstGeom prst="rect">
            <a:avLst/>
          </a:prstGeom>
          <a:noFill/>
        </p:spPr>
        <p:txBody>
          <a:bodyPr wrap="square" rtlCol="0">
            <a:spAutoFit/>
          </a:bodyPr>
          <a:lstStyle/>
          <a:p>
            <a:r>
              <a:rPr lang="en-IN" sz="2400" dirty="0"/>
              <a:t>a b + c +</a:t>
            </a:r>
            <a:endParaRPr lang="en-US" sz="2400" dirty="0"/>
          </a:p>
        </p:txBody>
      </p:sp>
      <p:sp>
        <p:nvSpPr>
          <p:cNvPr id="33" name="TextBox 32"/>
          <p:cNvSpPr txBox="1"/>
          <p:nvPr/>
        </p:nvSpPr>
        <p:spPr>
          <a:xfrm>
            <a:off x="8292353" y="2144078"/>
            <a:ext cx="2520000" cy="461665"/>
          </a:xfrm>
          <a:prstGeom prst="rect">
            <a:avLst/>
          </a:prstGeom>
          <a:noFill/>
        </p:spPr>
        <p:txBody>
          <a:bodyPr wrap="square" rtlCol="0">
            <a:spAutoFit/>
          </a:bodyPr>
          <a:lstStyle/>
          <a:p>
            <a:r>
              <a:rPr lang="en-IN" sz="2400" dirty="0"/>
              <a:t>+ + a b c</a:t>
            </a:r>
            <a:endParaRPr lang="en-US" sz="2400" dirty="0"/>
          </a:p>
        </p:txBody>
      </p:sp>
      <p:sp>
        <p:nvSpPr>
          <p:cNvPr id="34" name="TextBox 33"/>
          <p:cNvSpPr txBox="1"/>
          <p:nvPr/>
        </p:nvSpPr>
        <p:spPr>
          <a:xfrm>
            <a:off x="4424083" y="2601278"/>
            <a:ext cx="2520000" cy="461665"/>
          </a:xfrm>
          <a:prstGeom prst="rect">
            <a:avLst/>
          </a:prstGeom>
          <a:noFill/>
        </p:spPr>
        <p:txBody>
          <a:bodyPr wrap="square" rtlCol="0">
            <a:spAutoFit/>
          </a:bodyPr>
          <a:lstStyle/>
          <a:p>
            <a:r>
              <a:rPr lang="en-IN" sz="2400" dirty="0"/>
              <a:t>a b c + +</a:t>
            </a:r>
            <a:endParaRPr lang="en-US" sz="2400" dirty="0"/>
          </a:p>
        </p:txBody>
      </p:sp>
      <p:sp>
        <p:nvSpPr>
          <p:cNvPr id="35" name="TextBox 34"/>
          <p:cNvSpPr txBox="1"/>
          <p:nvPr/>
        </p:nvSpPr>
        <p:spPr>
          <a:xfrm>
            <a:off x="8292353" y="2601278"/>
            <a:ext cx="2520000" cy="461665"/>
          </a:xfrm>
          <a:prstGeom prst="rect">
            <a:avLst/>
          </a:prstGeom>
          <a:noFill/>
        </p:spPr>
        <p:txBody>
          <a:bodyPr wrap="square" rtlCol="0">
            <a:spAutoFit/>
          </a:bodyPr>
          <a:lstStyle/>
          <a:p>
            <a:r>
              <a:rPr lang="en-IN" sz="2400" dirty="0"/>
              <a:t>+ a + b c</a:t>
            </a:r>
            <a:endParaRPr lang="en-US" sz="2400" dirty="0"/>
          </a:p>
        </p:txBody>
      </p:sp>
      <p:sp>
        <p:nvSpPr>
          <p:cNvPr id="36" name="TextBox 35"/>
          <p:cNvSpPr txBox="1"/>
          <p:nvPr/>
        </p:nvSpPr>
        <p:spPr>
          <a:xfrm>
            <a:off x="4424083" y="3062943"/>
            <a:ext cx="2520000" cy="461665"/>
          </a:xfrm>
          <a:prstGeom prst="rect">
            <a:avLst/>
          </a:prstGeom>
          <a:noFill/>
        </p:spPr>
        <p:txBody>
          <a:bodyPr wrap="square" rtlCol="0">
            <a:spAutoFit/>
          </a:bodyPr>
          <a:lstStyle/>
          <a:p>
            <a:r>
              <a:rPr lang="en-IN" sz="2400" dirty="0"/>
              <a:t>a b c * +</a:t>
            </a:r>
            <a:endParaRPr lang="en-US" sz="2400" dirty="0"/>
          </a:p>
        </p:txBody>
      </p:sp>
      <p:sp>
        <p:nvSpPr>
          <p:cNvPr id="37" name="TextBox 36"/>
          <p:cNvSpPr txBox="1"/>
          <p:nvPr/>
        </p:nvSpPr>
        <p:spPr>
          <a:xfrm>
            <a:off x="8292353" y="3062943"/>
            <a:ext cx="2520000" cy="461665"/>
          </a:xfrm>
          <a:prstGeom prst="rect">
            <a:avLst/>
          </a:prstGeom>
          <a:noFill/>
        </p:spPr>
        <p:txBody>
          <a:bodyPr wrap="square" rtlCol="0">
            <a:spAutoFit/>
          </a:bodyPr>
          <a:lstStyle/>
          <a:p>
            <a:r>
              <a:rPr lang="en-IN" sz="2400" dirty="0"/>
              <a:t>+a * b c </a:t>
            </a:r>
            <a:endParaRPr lang="en-US" sz="2400" dirty="0"/>
          </a:p>
        </p:txBody>
      </p:sp>
      <p:sp>
        <p:nvSpPr>
          <p:cNvPr id="38" name="TextBox 37"/>
          <p:cNvSpPr txBox="1"/>
          <p:nvPr/>
        </p:nvSpPr>
        <p:spPr>
          <a:xfrm>
            <a:off x="4424083" y="3515678"/>
            <a:ext cx="2520000" cy="461665"/>
          </a:xfrm>
          <a:prstGeom prst="rect">
            <a:avLst/>
          </a:prstGeom>
          <a:noFill/>
        </p:spPr>
        <p:txBody>
          <a:bodyPr wrap="square" rtlCol="0">
            <a:spAutoFit/>
          </a:bodyPr>
          <a:lstStyle/>
          <a:p>
            <a:r>
              <a:rPr lang="en-IN" sz="2400" dirty="0"/>
              <a:t>a b c + *</a:t>
            </a:r>
            <a:endParaRPr lang="en-US" sz="2400" dirty="0"/>
          </a:p>
        </p:txBody>
      </p:sp>
      <p:sp>
        <p:nvSpPr>
          <p:cNvPr id="39" name="TextBox 38"/>
          <p:cNvSpPr txBox="1"/>
          <p:nvPr/>
        </p:nvSpPr>
        <p:spPr>
          <a:xfrm>
            <a:off x="8292353" y="3515678"/>
            <a:ext cx="2520000" cy="461665"/>
          </a:xfrm>
          <a:prstGeom prst="rect">
            <a:avLst/>
          </a:prstGeom>
          <a:noFill/>
        </p:spPr>
        <p:txBody>
          <a:bodyPr wrap="square" rtlCol="0">
            <a:spAutoFit/>
          </a:bodyPr>
          <a:lstStyle/>
          <a:p>
            <a:r>
              <a:rPr lang="en-IN" sz="2400" dirty="0"/>
              <a:t>* a + b c</a:t>
            </a:r>
            <a:endParaRPr lang="en-US" sz="2400" dirty="0"/>
          </a:p>
        </p:txBody>
      </p:sp>
      <p:sp>
        <p:nvSpPr>
          <p:cNvPr id="40" name="TextBox 39"/>
          <p:cNvSpPr txBox="1"/>
          <p:nvPr/>
        </p:nvSpPr>
        <p:spPr>
          <a:xfrm>
            <a:off x="4424083" y="3972878"/>
            <a:ext cx="2520000" cy="461665"/>
          </a:xfrm>
          <a:prstGeom prst="rect">
            <a:avLst/>
          </a:prstGeom>
          <a:noFill/>
        </p:spPr>
        <p:txBody>
          <a:bodyPr wrap="square" rtlCol="0">
            <a:spAutoFit/>
          </a:bodyPr>
          <a:lstStyle/>
          <a:p>
            <a:r>
              <a:rPr lang="en-IN" sz="2400" dirty="0"/>
              <a:t>a b *c*</a:t>
            </a:r>
            <a:endParaRPr lang="en-US" sz="2400" dirty="0"/>
          </a:p>
        </p:txBody>
      </p:sp>
      <p:sp>
        <p:nvSpPr>
          <p:cNvPr id="41" name="TextBox 40"/>
          <p:cNvSpPr txBox="1"/>
          <p:nvPr/>
        </p:nvSpPr>
        <p:spPr>
          <a:xfrm>
            <a:off x="8292353" y="3972878"/>
            <a:ext cx="2520000" cy="461665"/>
          </a:xfrm>
          <a:prstGeom prst="rect">
            <a:avLst/>
          </a:prstGeom>
          <a:noFill/>
        </p:spPr>
        <p:txBody>
          <a:bodyPr wrap="square" rtlCol="0">
            <a:spAutoFit/>
          </a:bodyPr>
          <a:lstStyle/>
          <a:p>
            <a:r>
              <a:rPr lang="en-IN" sz="2400" dirty="0"/>
              <a:t> ** a b c</a:t>
            </a:r>
            <a:endParaRPr lang="en-US" sz="2400" dirty="0"/>
          </a:p>
        </p:txBody>
      </p:sp>
    </p:spTree>
    <p:extLst>
      <p:ext uri="{BB962C8B-B14F-4D97-AF65-F5344CB8AC3E}">
        <p14:creationId xmlns:p14="http://schemas.microsoft.com/office/powerpoint/2010/main" val="18935284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2" grpId="0" animBg="1"/>
      <p:bldP spid="13" grpId="0" animBg="1"/>
      <p:bldP spid="18" grpId="0" animBg="1"/>
      <p:bldP spid="21" grpId="0" animBg="1"/>
      <p:bldP spid="25" grpId="0" animBg="1"/>
      <p:bldP spid="32" grpId="0"/>
      <p:bldP spid="33" grpId="0"/>
      <p:bldP spid="34" grpId="0"/>
      <p:bldP spid="35" grpId="0"/>
      <p:bldP spid="36" grpId="0"/>
      <p:bldP spid="37" grpId="0"/>
      <p:bldP spid="38" grpId="0"/>
      <p:bldP spid="39" grpId="0"/>
      <p:bldP spid="40" grpId="0"/>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
            <a:ext cx="12192000" cy="711200"/>
          </a:xfrm>
        </p:spPr>
        <p:txBody>
          <a:bodyPr/>
          <a:lstStyle/>
          <a:p>
            <a:r>
              <a:rPr lang="en-US" dirty="0"/>
              <a:t>Conversion of Infix to Postfix Notation</a:t>
            </a:r>
          </a:p>
        </p:txBody>
      </p:sp>
      <p:sp>
        <p:nvSpPr>
          <p:cNvPr id="3" name="Content Placeholder 2"/>
          <p:cNvSpPr>
            <a:spLocks noGrp="1"/>
          </p:cNvSpPr>
          <p:nvPr>
            <p:ph idx="1"/>
          </p:nvPr>
        </p:nvSpPr>
        <p:spPr>
          <a:xfrm>
            <a:off x="69011" y="739989"/>
            <a:ext cx="12007970" cy="5807459"/>
          </a:xfrm>
        </p:spPr>
        <p:txBody>
          <a:bodyPr/>
          <a:lstStyle/>
          <a:p>
            <a:pPr>
              <a:lnSpc>
                <a:spcPct val="100000"/>
              </a:lnSpc>
            </a:pPr>
            <a:endParaRPr lang="en-US" sz="2200" dirty="0" smtClean="0"/>
          </a:p>
          <a:p>
            <a:pPr>
              <a:lnSpc>
                <a:spcPct val="100000"/>
              </a:lnSpc>
            </a:pPr>
            <a:endParaRPr lang="en-US" sz="2200" dirty="0"/>
          </a:p>
          <a:p>
            <a:pPr>
              <a:lnSpc>
                <a:spcPct val="100000"/>
              </a:lnSpc>
            </a:pPr>
            <a:endParaRPr lang="en-US" sz="2200" dirty="0" smtClean="0"/>
          </a:p>
          <a:p>
            <a:pPr>
              <a:lnSpc>
                <a:spcPct val="100000"/>
              </a:lnSpc>
            </a:pPr>
            <a:endParaRPr lang="en-US" sz="2200" dirty="0" smtClean="0"/>
          </a:p>
          <a:p>
            <a:pPr>
              <a:lnSpc>
                <a:spcPct val="100000"/>
              </a:lnSpc>
            </a:pPr>
            <a:endParaRPr lang="en-US" sz="2200" dirty="0" smtClean="0"/>
          </a:p>
          <a:p>
            <a:pPr>
              <a:lnSpc>
                <a:spcPct val="100000"/>
              </a:lnSpc>
            </a:pPr>
            <a:endParaRPr lang="en-US" sz="2200" dirty="0"/>
          </a:p>
          <a:p>
            <a:pPr>
              <a:lnSpc>
                <a:spcPct val="100000"/>
              </a:lnSpc>
            </a:pPr>
            <a:endParaRPr lang="en-US" sz="2200" dirty="0" smtClean="0"/>
          </a:p>
          <a:p>
            <a:pPr>
              <a:lnSpc>
                <a:spcPct val="100000"/>
              </a:lnSpc>
            </a:pPr>
            <a:endParaRPr lang="en-US" sz="2200" dirty="0" smtClean="0"/>
          </a:p>
          <a:p>
            <a:pPr>
              <a:lnSpc>
                <a:spcPct val="100000"/>
              </a:lnSpc>
            </a:pPr>
            <a:r>
              <a:rPr lang="en-US" sz="2200" dirty="0" smtClean="0"/>
              <a:t>Step-1</a:t>
            </a:r>
            <a:r>
              <a:rPr lang="en-US" sz="2200" dirty="0"/>
              <a:t>: Add</a:t>
            </a:r>
            <a:r>
              <a:rPr lang="en-US" sz="2200" b="1" dirty="0">
                <a:solidFill>
                  <a:srgbClr val="FF0000"/>
                </a:solidFill>
              </a:rPr>
              <a:t> </a:t>
            </a:r>
            <a:r>
              <a:rPr lang="en-US" sz="2200" b="1" dirty="0">
                <a:solidFill>
                  <a:srgbClr val="C00000"/>
                </a:solidFill>
              </a:rPr>
              <a:t>”)” </a:t>
            </a:r>
            <a:r>
              <a:rPr lang="en-US" sz="2200" dirty="0"/>
              <a:t>to the end of the infix expression.</a:t>
            </a:r>
          </a:p>
          <a:p>
            <a:pPr>
              <a:lnSpc>
                <a:spcPct val="100000"/>
              </a:lnSpc>
            </a:pPr>
            <a:r>
              <a:rPr lang="en-US" sz="2200" dirty="0"/>
              <a:t>Step-2: Push</a:t>
            </a:r>
            <a:r>
              <a:rPr lang="en-US" sz="2200" b="1" dirty="0">
                <a:solidFill>
                  <a:srgbClr val="FF0000"/>
                </a:solidFill>
              </a:rPr>
              <a:t> </a:t>
            </a:r>
            <a:r>
              <a:rPr lang="en-US" sz="2200" b="1" dirty="0">
                <a:solidFill>
                  <a:srgbClr val="C00000"/>
                </a:solidFill>
              </a:rPr>
              <a:t>“(“</a:t>
            </a:r>
            <a:r>
              <a:rPr lang="en-US" sz="2200" b="1" dirty="0">
                <a:solidFill>
                  <a:srgbClr val="FF0000"/>
                </a:solidFill>
              </a:rPr>
              <a:t> </a:t>
            </a:r>
            <a:r>
              <a:rPr lang="en-US" sz="2200" dirty="0"/>
              <a:t>on to the stack</a:t>
            </a:r>
            <a:r>
              <a:rPr lang="en-US" sz="2200" dirty="0" smtClean="0"/>
              <a:t>.</a:t>
            </a:r>
            <a:endParaRPr lang="en-US" dirty="0"/>
          </a:p>
          <a:p>
            <a:pPr lvl="2"/>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3629746421"/>
              </p:ext>
            </p:extLst>
          </p:nvPr>
        </p:nvGraphicFramePr>
        <p:xfrm>
          <a:off x="2577464" y="739990"/>
          <a:ext cx="7037071" cy="3200400"/>
        </p:xfrm>
        <a:graphic>
          <a:graphicData uri="http://schemas.openxmlformats.org/drawingml/2006/table">
            <a:tbl>
              <a:tblPr firstRow="1" bandRow="1">
                <a:tableStyleId>{5C22544A-7EE6-4342-B048-85BDC9FD1C3A}</a:tableStyleId>
              </a:tblPr>
              <a:tblGrid>
                <a:gridCol w="1379855">
                  <a:extLst>
                    <a:ext uri="{9D8B030D-6E8A-4147-A177-3AD203B41FA5}">
                      <a16:colId xmlns:a16="http://schemas.microsoft.com/office/drawing/2014/main" val="20000"/>
                    </a:ext>
                  </a:extLst>
                </a:gridCol>
                <a:gridCol w="2368868">
                  <a:extLst>
                    <a:ext uri="{9D8B030D-6E8A-4147-A177-3AD203B41FA5}">
                      <a16:colId xmlns:a16="http://schemas.microsoft.com/office/drawing/2014/main" val="20001"/>
                    </a:ext>
                  </a:extLst>
                </a:gridCol>
                <a:gridCol w="2427605">
                  <a:extLst>
                    <a:ext uri="{9D8B030D-6E8A-4147-A177-3AD203B41FA5}">
                      <a16:colId xmlns:a16="http://schemas.microsoft.com/office/drawing/2014/main" val="20002"/>
                    </a:ext>
                  </a:extLst>
                </a:gridCol>
                <a:gridCol w="860743">
                  <a:extLst>
                    <a:ext uri="{9D8B030D-6E8A-4147-A177-3AD203B41FA5}">
                      <a16:colId xmlns:a16="http://schemas.microsoft.com/office/drawing/2014/main" val="20003"/>
                    </a:ext>
                  </a:extLst>
                </a:gridCol>
              </a:tblGrid>
              <a:tr h="370840">
                <a:tc>
                  <a:txBody>
                    <a:bodyPr/>
                    <a:lstStyle/>
                    <a:p>
                      <a:pPr marL="0" algn="ctr" defTabSz="914400" rtl="0" eaLnBrk="1" latinLnBrk="0" hangingPunct="1"/>
                      <a:r>
                        <a:rPr lang="en-IN" sz="2400" kern="1200" dirty="0"/>
                        <a:t>Symbol</a:t>
                      </a:r>
                      <a:endParaRPr lang="en-IN" sz="2400" kern="1200" dirty="0">
                        <a:solidFill>
                          <a:schemeClr val="dk1"/>
                        </a:solidFill>
                        <a:latin typeface="+mn-lt"/>
                        <a:ea typeface="+mn-ea"/>
                        <a:cs typeface="+mn-cs"/>
                      </a:endParaRPr>
                    </a:p>
                  </a:txBody>
                  <a:tcPr/>
                </a:tc>
                <a:tc>
                  <a:txBody>
                    <a:bodyPr/>
                    <a:lstStyle/>
                    <a:p>
                      <a:pPr marL="0" algn="ctr" defTabSz="914400" rtl="0" eaLnBrk="1" latinLnBrk="0" hangingPunct="1"/>
                      <a:r>
                        <a:rPr lang="en-IN" sz="2400" kern="1200" dirty="0"/>
                        <a:t>Input precedence</a:t>
                      </a:r>
                      <a:endParaRPr lang="en-IN" sz="2400" kern="1200" dirty="0">
                        <a:solidFill>
                          <a:schemeClr val="dk1"/>
                        </a:solidFill>
                        <a:latin typeface="+mn-lt"/>
                        <a:ea typeface="+mn-ea"/>
                        <a:cs typeface="+mn-cs"/>
                      </a:endParaRPr>
                    </a:p>
                  </a:txBody>
                  <a:tcPr/>
                </a:tc>
                <a:tc>
                  <a:txBody>
                    <a:bodyPr/>
                    <a:lstStyle/>
                    <a:p>
                      <a:pPr marL="0" algn="ctr" defTabSz="914400" rtl="0" eaLnBrk="1" latinLnBrk="0" hangingPunct="1"/>
                      <a:r>
                        <a:rPr lang="en-IN" sz="2400" kern="1200" dirty="0"/>
                        <a:t>Stack precedence</a:t>
                      </a:r>
                      <a:endParaRPr lang="en-IN" sz="2400" kern="1200" dirty="0">
                        <a:solidFill>
                          <a:schemeClr val="dk1"/>
                        </a:solidFill>
                        <a:latin typeface="+mn-lt"/>
                        <a:ea typeface="+mn-ea"/>
                        <a:cs typeface="+mn-cs"/>
                      </a:endParaRPr>
                    </a:p>
                  </a:txBody>
                  <a:tcPr/>
                </a:tc>
                <a:tc>
                  <a:txBody>
                    <a:bodyPr/>
                    <a:lstStyle/>
                    <a:p>
                      <a:pPr marL="0" algn="ctr" defTabSz="914400" rtl="0" eaLnBrk="1" latinLnBrk="0" hangingPunct="1"/>
                      <a:r>
                        <a:rPr lang="en-IN" sz="2400" kern="1200" dirty="0"/>
                        <a:t>Rank</a:t>
                      </a:r>
                      <a:endParaRPr lang="en-IN" sz="2400"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pPr marL="0" algn="ctr" defTabSz="914400" rtl="0" eaLnBrk="1" latinLnBrk="0" hangingPunct="1"/>
                      <a:r>
                        <a:rPr lang="en-IN" sz="2400" b="1" kern="1200" dirty="0"/>
                        <a:t>+, -</a:t>
                      </a:r>
                      <a:endParaRPr lang="en-IN" sz="2400" b="1"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t>1</a:t>
                      </a:r>
                      <a:endParaRPr lang="en-IN"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t>2</a:t>
                      </a:r>
                      <a:endParaRPr lang="en-IN"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t>-1</a:t>
                      </a:r>
                      <a:endParaRPr lang="en-IN" sz="2400" kern="1200" dirty="0">
                        <a:solidFill>
                          <a:schemeClr val="dk1"/>
                        </a:solidFill>
                        <a:latin typeface="+mn-lt"/>
                        <a:ea typeface="+mn-ea"/>
                        <a:cs typeface="+mn-cs"/>
                      </a:endParaRPr>
                    </a:p>
                  </a:txBody>
                  <a:tcPr/>
                </a:tc>
                <a:extLst>
                  <a:ext uri="{0D108BD9-81ED-4DB2-BD59-A6C34878D82A}">
                    <a16:rowId xmlns:a16="http://schemas.microsoft.com/office/drawing/2014/main" val="10001"/>
                  </a:ext>
                </a:extLst>
              </a:tr>
              <a:tr h="370840">
                <a:tc>
                  <a:txBody>
                    <a:bodyPr/>
                    <a:lstStyle/>
                    <a:p>
                      <a:pPr marL="0" algn="ctr" defTabSz="914400" rtl="0" eaLnBrk="1" latinLnBrk="0" hangingPunct="1"/>
                      <a:r>
                        <a:rPr lang="en-IN" sz="2400" b="1" kern="1200" dirty="0"/>
                        <a:t>*, /</a:t>
                      </a:r>
                      <a:endParaRPr lang="en-IN" sz="2400" b="1"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t>3</a:t>
                      </a:r>
                      <a:endParaRPr lang="en-IN"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t>4</a:t>
                      </a:r>
                      <a:endParaRPr lang="en-IN"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t>-1</a:t>
                      </a:r>
                      <a:endParaRPr lang="en-IN" sz="2400" kern="1200" dirty="0">
                        <a:solidFill>
                          <a:schemeClr val="dk1"/>
                        </a:solidFill>
                        <a:latin typeface="+mn-lt"/>
                        <a:ea typeface="+mn-ea"/>
                        <a:cs typeface="+mn-cs"/>
                      </a:endParaRPr>
                    </a:p>
                  </a:txBody>
                  <a:tcPr/>
                </a:tc>
                <a:extLst>
                  <a:ext uri="{0D108BD9-81ED-4DB2-BD59-A6C34878D82A}">
                    <a16:rowId xmlns:a16="http://schemas.microsoft.com/office/drawing/2014/main" val="10002"/>
                  </a:ext>
                </a:extLst>
              </a:tr>
              <a:tr h="370840">
                <a:tc>
                  <a:txBody>
                    <a:bodyPr/>
                    <a:lstStyle/>
                    <a:p>
                      <a:pPr marL="0" algn="ctr" defTabSz="914400" rtl="0" eaLnBrk="1" latinLnBrk="0" hangingPunct="1"/>
                      <a:r>
                        <a:rPr lang="en-IN" sz="2400" b="1" kern="1200" dirty="0"/>
                        <a:t>^, $</a:t>
                      </a:r>
                      <a:endParaRPr lang="en-IN" sz="2400" b="1"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t>6</a:t>
                      </a:r>
                      <a:endParaRPr lang="en-IN"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t>5</a:t>
                      </a:r>
                      <a:endParaRPr lang="en-IN"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t>-1</a:t>
                      </a:r>
                      <a:endParaRPr lang="en-IN" sz="2400" kern="1200" dirty="0">
                        <a:solidFill>
                          <a:schemeClr val="dk1"/>
                        </a:solidFill>
                        <a:latin typeface="+mn-lt"/>
                        <a:ea typeface="+mn-ea"/>
                        <a:cs typeface="+mn-cs"/>
                      </a:endParaRPr>
                    </a:p>
                  </a:txBody>
                  <a:tcPr/>
                </a:tc>
                <a:extLst>
                  <a:ext uri="{0D108BD9-81ED-4DB2-BD59-A6C34878D82A}">
                    <a16:rowId xmlns:a16="http://schemas.microsoft.com/office/drawing/2014/main" val="10003"/>
                  </a:ext>
                </a:extLst>
              </a:tr>
              <a:tr h="370840">
                <a:tc>
                  <a:txBody>
                    <a:bodyPr/>
                    <a:lstStyle/>
                    <a:p>
                      <a:pPr marL="0" algn="ctr" defTabSz="914400" rtl="0" eaLnBrk="1" latinLnBrk="0" hangingPunct="1"/>
                      <a:r>
                        <a:rPr lang="en-IN" sz="2400" b="1" kern="1200" dirty="0"/>
                        <a:t>Variables</a:t>
                      </a:r>
                      <a:endParaRPr lang="en-IN" sz="2400" b="1"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t>7</a:t>
                      </a:r>
                      <a:endParaRPr lang="en-IN"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t>8</a:t>
                      </a:r>
                      <a:endParaRPr lang="en-IN"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t>1</a:t>
                      </a:r>
                      <a:endParaRPr lang="en-IN" sz="2400" kern="1200" dirty="0">
                        <a:solidFill>
                          <a:schemeClr val="dk1"/>
                        </a:solidFill>
                        <a:latin typeface="+mn-lt"/>
                        <a:ea typeface="+mn-ea"/>
                        <a:cs typeface="+mn-cs"/>
                      </a:endParaRPr>
                    </a:p>
                  </a:txBody>
                  <a:tcPr/>
                </a:tc>
                <a:extLst>
                  <a:ext uri="{0D108BD9-81ED-4DB2-BD59-A6C34878D82A}">
                    <a16:rowId xmlns:a16="http://schemas.microsoft.com/office/drawing/2014/main" val="10004"/>
                  </a:ext>
                </a:extLst>
              </a:tr>
              <a:tr h="370840">
                <a:tc>
                  <a:txBody>
                    <a:bodyPr/>
                    <a:lstStyle/>
                    <a:p>
                      <a:pPr marL="0" algn="ctr" defTabSz="914400" rtl="0" eaLnBrk="1" latinLnBrk="0" hangingPunct="1"/>
                      <a:r>
                        <a:rPr lang="en-IN" sz="2400" b="1" kern="1200" dirty="0"/>
                        <a:t>(</a:t>
                      </a:r>
                      <a:endParaRPr lang="en-IN" sz="2400" b="1"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t>9</a:t>
                      </a:r>
                      <a:endParaRPr lang="en-IN"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t>0</a:t>
                      </a:r>
                      <a:endParaRPr lang="en-IN"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t>-</a:t>
                      </a:r>
                      <a:endParaRPr lang="en-IN" sz="2400" kern="1200" dirty="0">
                        <a:solidFill>
                          <a:schemeClr val="dk1"/>
                        </a:solidFill>
                        <a:latin typeface="+mn-lt"/>
                        <a:ea typeface="+mn-ea"/>
                        <a:cs typeface="+mn-cs"/>
                      </a:endParaRPr>
                    </a:p>
                  </a:txBody>
                  <a:tcPr/>
                </a:tc>
                <a:extLst>
                  <a:ext uri="{0D108BD9-81ED-4DB2-BD59-A6C34878D82A}">
                    <a16:rowId xmlns:a16="http://schemas.microsoft.com/office/drawing/2014/main" val="10005"/>
                  </a:ext>
                </a:extLst>
              </a:tr>
              <a:tr h="370840">
                <a:tc>
                  <a:txBody>
                    <a:bodyPr/>
                    <a:lstStyle/>
                    <a:p>
                      <a:pPr marL="0" algn="ctr" defTabSz="914400" rtl="0" eaLnBrk="1" latinLnBrk="0" hangingPunct="1"/>
                      <a:r>
                        <a:rPr lang="en-IN" sz="2400" b="1" kern="1200" dirty="0"/>
                        <a:t>)</a:t>
                      </a:r>
                      <a:endParaRPr lang="en-IN" sz="2400" b="1"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t>0</a:t>
                      </a:r>
                      <a:endParaRPr lang="en-IN"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t>-</a:t>
                      </a:r>
                      <a:endParaRPr lang="en-IN"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t>-</a:t>
                      </a:r>
                      <a:endParaRPr lang="en-IN" sz="2400" kern="1200" dirty="0">
                        <a:solidFill>
                          <a:schemeClr val="dk1"/>
                        </a:solidFill>
                        <a:latin typeface="+mn-lt"/>
                        <a:ea typeface="+mn-ea"/>
                        <a:cs typeface="+mn-cs"/>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59773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
            <a:ext cx="12192000" cy="711200"/>
          </a:xfrm>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6264" y="705486"/>
            <a:ext cx="12016595" cy="5824712"/>
          </a:xfrm>
        </p:spPr>
        <p:txBody>
          <a:bodyPr/>
          <a:lstStyle/>
          <a:p>
            <a:r>
              <a:rPr lang="en-US" sz="2200" dirty="0"/>
              <a:t>Step-3: </a:t>
            </a:r>
            <a:r>
              <a:rPr lang="en-US" sz="2200" dirty="0" smtClean="0"/>
              <a:t>Repeat </a:t>
            </a:r>
            <a:r>
              <a:rPr lang="en-US" sz="2200" dirty="0"/>
              <a:t>until each character in the infix notation is scanned</a:t>
            </a:r>
          </a:p>
          <a:p>
            <a:pPr lvl="1">
              <a:lnSpc>
                <a:spcPct val="100000"/>
              </a:lnSpc>
            </a:pPr>
            <a:r>
              <a:rPr lang="en-US" dirty="0"/>
              <a:t>If Stack is empty, </a:t>
            </a:r>
            <a:r>
              <a:rPr lang="en-US" dirty="0" smtClean="0"/>
              <a:t>then</a:t>
            </a:r>
          </a:p>
          <a:p>
            <a:pPr lvl="2">
              <a:lnSpc>
                <a:spcPct val="100000"/>
              </a:lnSpc>
            </a:pPr>
            <a:r>
              <a:rPr lang="en-US" dirty="0"/>
              <a:t>Expression given is invalid and Exit from algorithm.</a:t>
            </a:r>
          </a:p>
          <a:p>
            <a:pPr lvl="1">
              <a:lnSpc>
                <a:spcPct val="100000"/>
              </a:lnSpc>
            </a:pPr>
            <a:r>
              <a:rPr lang="en-US" dirty="0" smtClean="0"/>
              <a:t>Repeat until stack precedence of top element of stack is greater than input precedence of input character:</a:t>
            </a:r>
          </a:p>
          <a:p>
            <a:pPr lvl="2">
              <a:lnSpc>
                <a:spcPct val="100000"/>
              </a:lnSpc>
            </a:pPr>
            <a:r>
              <a:rPr lang="en-US" dirty="0" smtClean="0"/>
              <a:t>Pop element from stack and append it to postfix string.</a:t>
            </a:r>
          </a:p>
          <a:p>
            <a:pPr lvl="2">
              <a:lnSpc>
                <a:spcPct val="100000"/>
              </a:lnSpc>
            </a:pPr>
            <a:r>
              <a:rPr lang="en-US" dirty="0" smtClean="0"/>
              <a:t>Update </a:t>
            </a:r>
            <a:r>
              <a:rPr lang="en-US" dirty="0"/>
              <a:t>rank as per popped value (Add 1 for operand and subtract 1 for operator)</a:t>
            </a:r>
            <a:r>
              <a:rPr lang="en-US" b="1" dirty="0">
                <a:solidFill>
                  <a:schemeClr val="tx1">
                    <a:lumMod val="75000"/>
                    <a:lumOff val="25000"/>
                  </a:schemeClr>
                </a:solidFill>
              </a:rPr>
              <a:t>.</a:t>
            </a:r>
          </a:p>
          <a:p>
            <a:pPr lvl="2">
              <a:lnSpc>
                <a:spcPct val="100000"/>
              </a:lnSpc>
            </a:pPr>
            <a:r>
              <a:rPr lang="en-US" dirty="0"/>
              <a:t>If value of rank is negative, then</a:t>
            </a:r>
          </a:p>
          <a:p>
            <a:pPr lvl="3">
              <a:lnSpc>
                <a:spcPct val="100000"/>
              </a:lnSpc>
            </a:pPr>
            <a:r>
              <a:rPr lang="en-US" dirty="0"/>
              <a:t>Expression given is invalid and Exit from algorithm.</a:t>
            </a:r>
          </a:p>
          <a:p>
            <a:pPr lvl="1">
              <a:lnSpc>
                <a:spcPct val="100000"/>
              </a:lnSpc>
            </a:pPr>
            <a:r>
              <a:rPr lang="en-US" dirty="0"/>
              <a:t>If stack precedence of top element of stack is </a:t>
            </a:r>
            <a:r>
              <a:rPr lang="en-US" dirty="0" smtClean="0"/>
              <a:t>not equal to </a:t>
            </a:r>
            <a:r>
              <a:rPr lang="en-US" dirty="0"/>
              <a:t>input precedence of input </a:t>
            </a:r>
            <a:r>
              <a:rPr lang="en-US" dirty="0" smtClean="0"/>
              <a:t>character, then</a:t>
            </a:r>
          </a:p>
          <a:p>
            <a:pPr lvl="2">
              <a:lnSpc>
                <a:spcPct val="100000"/>
              </a:lnSpc>
            </a:pPr>
            <a:r>
              <a:rPr lang="en-US" dirty="0" smtClean="0"/>
              <a:t>Push input character to stack.</a:t>
            </a:r>
          </a:p>
          <a:p>
            <a:pPr lvl="1">
              <a:lnSpc>
                <a:spcPct val="100000"/>
              </a:lnSpc>
            </a:pPr>
            <a:r>
              <a:rPr lang="en-US" dirty="0" smtClean="0"/>
              <a:t>Else</a:t>
            </a:r>
          </a:p>
          <a:p>
            <a:pPr lvl="2">
              <a:lnSpc>
                <a:spcPct val="100000"/>
              </a:lnSpc>
            </a:pPr>
            <a:r>
              <a:rPr lang="en-US" dirty="0" smtClean="0"/>
              <a:t>Pop an element from stack</a:t>
            </a:r>
          </a:p>
          <a:p>
            <a:pPr lvl="0">
              <a:lnSpc>
                <a:spcPct val="100000"/>
              </a:lnSpc>
              <a:buClr>
                <a:srgbClr val="B84742"/>
              </a:buClr>
            </a:pPr>
            <a:r>
              <a:rPr lang="en-US" sz="2200" dirty="0" smtClean="0">
                <a:solidFill>
                  <a:srgbClr val="212121"/>
                </a:solidFill>
              </a:rPr>
              <a:t>Step-4 : If final value of rank is not 1 or Stack is not empty, Then</a:t>
            </a:r>
          </a:p>
          <a:p>
            <a:pPr lvl="1">
              <a:lnSpc>
                <a:spcPct val="100000"/>
              </a:lnSpc>
            </a:pPr>
            <a:r>
              <a:rPr lang="en-US" dirty="0"/>
              <a:t>Expression is invalid Exit. </a:t>
            </a:r>
          </a:p>
          <a:p>
            <a:pPr lvl="0">
              <a:lnSpc>
                <a:spcPct val="100000"/>
              </a:lnSpc>
              <a:buClr>
                <a:srgbClr val="B84742"/>
              </a:buClr>
            </a:pPr>
            <a:r>
              <a:rPr lang="en-US" dirty="0" smtClean="0">
                <a:solidFill>
                  <a:srgbClr val="212121"/>
                </a:solidFill>
              </a:rPr>
              <a:t>Step-5 </a:t>
            </a:r>
            <a:r>
              <a:rPr lang="en-US" dirty="0">
                <a:solidFill>
                  <a:srgbClr val="212121"/>
                </a:solidFill>
              </a:rPr>
              <a:t>: </a:t>
            </a:r>
            <a:r>
              <a:rPr lang="en-US" dirty="0" smtClean="0">
                <a:solidFill>
                  <a:srgbClr val="212121"/>
                </a:solidFill>
              </a:rPr>
              <a:t>Expression is valid write value of postfix string as answer</a:t>
            </a:r>
          </a:p>
          <a:p>
            <a:pPr>
              <a:lnSpc>
                <a:spcPct val="100000"/>
              </a:lnSpc>
              <a:buClr>
                <a:srgbClr val="B84742"/>
              </a:buClr>
            </a:pPr>
            <a:r>
              <a:rPr lang="en-US" dirty="0" smtClean="0">
                <a:solidFill>
                  <a:srgbClr val="212121"/>
                </a:solidFill>
              </a:rPr>
              <a:t>Step-6 </a:t>
            </a:r>
            <a:r>
              <a:rPr lang="en-US" dirty="0">
                <a:solidFill>
                  <a:srgbClr val="212121"/>
                </a:solidFill>
              </a:rPr>
              <a:t>: </a:t>
            </a:r>
            <a:r>
              <a:rPr lang="en-US" dirty="0" smtClean="0">
                <a:solidFill>
                  <a:srgbClr val="212121"/>
                </a:solidFill>
              </a:rPr>
              <a:t>Exit</a:t>
            </a:r>
            <a:endParaRPr lang="en-US" dirty="0">
              <a:solidFill>
                <a:srgbClr val="212121"/>
              </a:solidFill>
            </a:endParaRPr>
          </a:p>
          <a:p>
            <a:pPr marL="457200" lvl="1" indent="0">
              <a:lnSpc>
                <a:spcPct val="100000"/>
              </a:lnSpc>
              <a:buNone/>
            </a:pPr>
            <a:endParaRPr lang="en-US" dirty="0"/>
          </a:p>
          <a:p>
            <a:pPr marL="914400" lvl="2" indent="0">
              <a:buNone/>
            </a:pPr>
            <a:endParaRPr lang="en-US" dirty="0"/>
          </a:p>
          <a:p>
            <a:pPr lvl="2"/>
            <a:endParaRPr lang="en-US" dirty="0"/>
          </a:p>
        </p:txBody>
      </p:sp>
    </p:spTree>
    <p:extLst>
      <p:ext uri="{BB962C8B-B14F-4D97-AF65-F5344CB8AC3E}">
        <p14:creationId xmlns:p14="http://schemas.microsoft.com/office/powerpoint/2010/main" val="40664180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pt-BR" sz="3400" b="1" kern="1200" dirty="0">
                <a:solidFill>
                  <a:schemeClr val="tx1">
                    <a:lumMod val="90000"/>
                    <a:lumOff val="10000"/>
                  </a:schemeClr>
                </a:solidFill>
                <a:latin typeface="+mj-lt"/>
                <a:ea typeface="+mj-ea"/>
                <a:cs typeface="+mj-cs"/>
              </a:rPr>
              <a:t>Infix to Postfix Example: a + b * c – d / e </a:t>
            </a:r>
          </a:p>
        </p:txBody>
      </p:sp>
      <p:sp>
        <p:nvSpPr>
          <p:cNvPr id="4" name="Content Placeholder 3"/>
          <p:cNvSpPr>
            <a:spLocks noGrp="1"/>
          </p:cNvSpPr>
          <p:nvPr>
            <p:ph idx="1"/>
          </p:nvPr>
        </p:nvSpPr>
        <p:spPr/>
        <p:txBody>
          <a:bodyPr/>
          <a:lstStyle/>
          <a:p>
            <a:r>
              <a:rPr lang="pt-BR" b="1" dirty="0">
                <a:solidFill>
                  <a:schemeClr val="tx1">
                    <a:lumMod val="90000"/>
                    <a:lumOff val="10000"/>
                  </a:schemeClr>
                </a:solidFill>
              </a:rPr>
              <a:t>a + b * c – d / e )</a:t>
            </a:r>
            <a:endParaRPr lang="en-US" dirty="0"/>
          </a:p>
          <a:p>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218752991"/>
              </p:ext>
            </p:extLst>
          </p:nvPr>
        </p:nvGraphicFramePr>
        <p:xfrm>
          <a:off x="1527415" y="1293986"/>
          <a:ext cx="9137169" cy="4729480"/>
        </p:xfrm>
        <a:graphic>
          <a:graphicData uri="http://schemas.openxmlformats.org/drawingml/2006/table">
            <a:tbl>
              <a:tblPr firstRow="1">
                <a:tableStyleId>{5C22544A-7EE6-4342-B048-85BDC9FD1C3A}</a:tableStyleId>
              </a:tblPr>
              <a:tblGrid>
                <a:gridCol w="561335">
                  <a:extLst>
                    <a:ext uri="{9D8B030D-6E8A-4147-A177-3AD203B41FA5}">
                      <a16:colId xmlns:a16="http://schemas.microsoft.com/office/drawing/2014/main" val="20000"/>
                    </a:ext>
                  </a:extLst>
                </a:gridCol>
                <a:gridCol w="2033292">
                  <a:extLst>
                    <a:ext uri="{9D8B030D-6E8A-4147-A177-3AD203B41FA5}">
                      <a16:colId xmlns:a16="http://schemas.microsoft.com/office/drawing/2014/main" val="20001"/>
                    </a:ext>
                  </a:extLst>
                </a:gridCol>
                <a:gridCol w="2664069">
                  <a:extLst>
                    <a:ext uri="{9D8B030D-6E8A-4147-A177-3AD203B41FA5}">
                      <a16:colId xmlns:a16="http://schemas.microsoft.com/office/drawing/2014/main" val="20002"/>
                    </a:ext>
                  </a:extLst>
                </a:gridCol>
                <a:gridCol w="2927838">
                  <a:extLst>
                    <a:ext uri="{9D8B030D-6E8A-4147-A177-3AD203B41FA5}">
                      <a16:colId xmlns:a16="http://schemas.microsoft.com/office/drawing/2014/main" val="20003"/>
                    </a:ext>
                  </a:extLst>
                </a:gridCol>
                <a:gridCol w="950635">
                  <a:extLst>
                    <a:ext uri="{9D8B030D-6E8A-4147-A177-3AD203B41FA5}">
                      <a16:colId xmlns:a16="http://schemas.microsoft.com/office/drawing/2014/main" val="20004"/>
                    </a:ext>
                  </a:extLst>
                </a:gridCol>
              </a:tblGrid>
              <a:tr h="370840">
                <a:tc>
                  <a:txBody>
                    <a:bodyPr/>
                    <a:lstStyle/>
                    <a:p>
                      <a:pPr algn="ctr"/>
                      <a:r>
                        <a:rPr lang="en-IN" dirty="0">
                          <a:solidFill>
                            <a:schemeClr val="tx1"/>
                          </a:solidFill>
                        </a:rPr>
                        <a:t>Sr.</a:t>
                      </a:r>
                      <a:endParaRPr lang="en-US" dirty="0">
                        <a:solidFill>
                          <a:schemeClr val="tx1"/>
                        </a:solidFill>
                      </a:endParaRP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IN" dirty="0" smtClean="0">
                          <a:solidFill>
                            <a:schemeClr val="tx1"/>
                          </a:solidFill>
                        </a:rPr>
                        <a:t>Input Character</a:t>
                      </a:r>
                      <a:endParaRPr lang="en-US" dirty="0">
                        <a:solidFill>
                          <a:schemeClr val="tx1"/>
                        </a:solidFill>
                      </a:endParaRP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US" dirty="0">
                          <a:solidFill>
                            <a:schemeClr val="tx1"/>
                          </a:solidFill>
                        </a:rPr>
                        <a:t>Stack</a:t>
                      </a: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IN" dirty="0">
                          <a:solidFill>
                            <a:schemeClr val="tx1"/>
                          </a:solidFill>
                        </a:rPr>
                        <a:t>Postfix Expression</a:t>
                      </a:r>
                      <a:endParaRPr lang="en-US" dirty="0">
                        <a:solidFill>
                          <a:schemeClr val="tx1"/>
                        </a:solidFill>
                      </a:endParaRP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US" dirty="0">
                          <a:solidFill>
                            <a:schemeClr val="tx1"/>
                          </a:solidFill>
                        </a:rPr>
                        <a:t>Rank</a:t>
                      </a: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0000"/>
                  </a:ext>
                </a:extLst>
              </a:tr>
              <a:tr h="370840">
                <a:tc>
                  <a:txBody>
                    <a:bodyPr/>
                    <a:lstStyle/>
                    <a:p>
                      <a:pPr algn="ctr"/>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2000" dirty="0"/>
                        <a:t>-</a:t>
                      </a: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2000" dirty="0"/>
                        <a:t>(</a:t>
                      </a: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2000" b="0" dirty="0"/>
                        <a:t>Empty</a:t>
                      </a: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2000" b="0" dirty="0"/>
                        <a:t>0</a:t>
                      </a: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70840">
                <a:tc>
                  <a:txBody>
                    <a:bodyPr/>
                    <a:lstStyle/>
                    <a:p>
                      <a:pPr algn="ctr"/>
                      <a:r>
                        <a:rPr lang="en-IN" sz="2000" dirty="0"/>
                        <a:t>1</a:t>
                      </a:r>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2000" dirty="0"/>
                        <a:t>a</a:t>
                      </a: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en-IN" sz="2000" dirty="0"/>
                        <a:t>2</a:t>
                      </a:r>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2000" dirty="0"/>
                        <a:t>+</a:t>
                      </a: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algn="ctr"/>
                      <a:r>
                        <a:rPr lang="en-IN" sz="2000" dirty="0"/>
                        <a:t>3</a:t>
                      </a:r>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2000" dirty="0"/>
                        <a:t>b</a:t>
                      </a: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pPr algn="ctr"/>
                      <a:r>
                        <a:rPr lang="en-IN" sz="2000" dirty="0"/>
                        <a:t>4</a:t>
                      </a:r>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2000" dirty="0"/>
                        <a:t>*</a:t>
                      </a: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pPr algn="ctr"/>
                      <a:r>
                        <a:rPr lang="en-IN" sz="2000" dirty="0"/>
                        <a:t>5</a:t>
                      </a:r>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c</a:t>
                      </a: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840">
                <a:tc>
                  <a:txBody>
                    <a:bodyPr/>
                    <a:lstStyle/>
                    <a:p>
                      <a:pPr algn="ctr"/>
                      <a:r>
                        <a:rPr lang="en-IN" sz="2000" dirty="0"/>
                        <a:t>6</a:t>
                      </a:r>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2000" dirty="0"/>
                        <a:t>-</a:t>
                      </a: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70840">
                <a:tc>
                  <a:txBody>
                    <a:bodyPr/>
                    <a:lstStyle/>
                    <a:p>
                      <a:pPr algn="ctr"/>
                      <a:r>
                        <a:rPr lang="en-IN" sz="2000" dirty="0"/>
                        <a:t>7</a:t>
                      </a:r>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2000" dirty="0"/>
                        <a:t>d</a:t>
                      </a: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70840">
                <a:tc>
                  <a:txBody>
                    <a:bodyPr/>
                    <a:lstStyle/>
                    <a:p>
                      <a:pPr algn="ctr"/>
                      <a:r>
                        <a:rPr lang="en-US" sz="2000" dirty="0"/>
                        <a:t>8</a:t>
                      </a: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2000" dirty="0"/>
                        <a:t>/</a:t>
                      </a: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70840">
                <a:tc>
                  <a:txBody>
                    <a:bodyPr/>
                    <a:lstStyle/>
                    <a:p>
                      <a:pPr algn="ctr"/>
                      <a:r>
                        <a:rPr lang="en-US" sz="2000" dirty="0"/>
                        <a:t>9</a:t>
                      </a: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2000" dirty="0"/>
                        <a:t>e</a:t>
                      </a: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370840">
                <a:tc>
                  <a:txBody>
                    <a:bodyPr/>
                    <a:lstStyle/>
                    <a:p>
                      <a:pPr algn="ctr"/>
                      <a:r>
                        <a:rPr lang="en-US" sz="2000" dirty="0"/>
                        <a:t>10</a:t>
                      </a: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2000" dirty="0"/>
                        <a:t>)</a:t>
                      </a: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b="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
        <p:nvSpPr>
          <p:cNvPr id="3" name="TextBox 2"/>
          <p:cNvSpPr txBox="1"/>
          <p:nvPr/>
        </p:nvSpPr>
        <p:spPr>
          <a:xfrm>
            <a:off x="4158762" y="2074984"/>
            <a:ext cx="367408" cy="369332"/>
          </a:xfrm>
          <a:prstGeom prst="rect">
            <a:avLst/>
          </a:prstGeom>
          <a:noFill/>
        </p:spPr>
        <p:txBody>
          <a:bodyPr wrap="none" rtlCol="0">
            <a:spAutoFit/>
          </a:bodyPr>
          <a:lstStyle/>
          <a:p>
            <a:r>
              <a:rPr lang="en-US" dirty="0"/>
              <a:t>(a</a:t>
            </a:r>
            <a:endParaRPr lang="en-IN" dirty="0"/>
          </a:p>
        </p:txBody>
      </p:sp>
      <p:sp>
        <p:nvSpPr>
          <p:cNvPr id="6" name="TextBox 5"/>
          <p:cNvSpPr txBox="1"/>
          <p:nvPr/>
        </p:nvSpPr>
        <p:spPr>
          <a:xfrm>
            <a:off x="4158762" y="2474921"/>
            <a:ext cx="478016" cy="369332"/>
          </a:xfrm>
          <a:prstGeom prst="rect">
            <a:avLst/>
          </a:prstGeom>
          <a:noFill/>
        </p:spPr>
        <p:txBody>
          <a:bodyPr wrap="none" rtlCol="0">
            <a:spAutoFit/>
          </a:bodyPr>
          <a:lstStyle/>
          <a:p>
            <a:r>
              <a:rPr lang="en-US" dirty="0"/>
              <a:t>( + </a:t>
            </a:r>
          </a:p>
        </p:txBody>
      </p:sp>
      <p:sp>
        <p:nvSpPr>
          <p:cNvPr id="7" name="TextBox 6"/>
          <p:cNvSpPr txBox="1"/>
          <p:nvPr/>
        </p:nvSpPr>
        <p:spPr>
          <a:xfrm>
            <a:off x="4158762" y="2855982"/>
            <a:ext cx="591829" cy="369332"/>
          </a:xfrm>
          <a:prstGeom prst="rect">
            <a:avLst/>
          </a:prstGeom>
          <a:noFill/>
        </p:spPr>
        <p:txBody>
          <a:bodyPr wrap="none" rtlCol="0">
            <a:spAutoFit/>
          </a:bodyPr>
          <a:lstStyle/>
          <a:p>
            <a:r>
              <a:rPr lang="en-US" dirty="0"/>
              <a:t>( + b</a:t>
            </a:r>
          </a:p>
        </p:txBody>
      </p:sp>
      <p:sp>
        <p:nvSpPr>
          <p:cNvPr id="8" name="TextBox 7"/>
          <p:cNvSpPr txBox="1"/>
          <p:nvPr/>
        </p:nvSpPr>
        <p:spPr>
          <a:xfrm>
            <a:off x="4158762" y="3255919"/>
            <a:ext cx="630301" cy="369332"/>
          </a:xfrm>
          <a:prstGeom prst="rect">
            <a:avLst/>
          </a:prstGeom>
          <a:noFill/>
        </p:spPr>
        <p:txBody>
          <a:bodyPr wrap="none" rtlCol="0">
            <a:spAutoFit/>
          </a:bodyPr>
          <a:lstStyle/>
          <a:p>
            <a:r>
              <a:rPr lang="en-US" dirty="0"/>
              <a:t>( + * </a:t>
            </a:r>
          </a:p>
        </p:txBody>
      </p:sp>
      <p:sp>
        <p:nvSpPr>
          <p:cNvPr id="9" name="TextBox 8"/>
          <p:cNvSpPr txBox="1"/>
          <p:nvPr/>
        </p:nvSpPr>
        <p:spPr>
          <a:xfrm>
            <a:off x="4158762" y="3649288"/>
            <a:ext cx="737702" cy="369332"/>
          </a:xfrm>
          <a:prstGeom prst="rect">
            <a:avLst/>
          </a:prstGeom>
          <a:noFill/>
        </p:spPr>
        <p:txBody>
          <a:bodyPr wrap="none" rtlCol="0">
            <a:spAutoFit/>
          </a:bodyPr>
          <a:lstStyle/>
          <a:p>
            <a:r>
              <a:rPr lang="en-US" dirty="0"/>
              <a:t>( + * c</a:t>
            </a:r>
          </a:p>
        </p:txBody>
      </p:sp>
      <p:sp>
        <p:nvSpPr>
          <p:cNvPr id="10" name="TextBox 9"/>
          <p:cNvSpPr txBox="1"/>
          <p:nvPr/>
        </p:nvSpPr>
        <p:spPr>
          <a:xfrm>
            <a:off x="4158762" y="4049225"/>
            <a:ext cx="367408" cy="369332"/>
          </a:xfrm>
          <a:prstGeom prst="rect">
            <a:avLst/>
          </a:prstGeom>
          <a:noFill/>
        </p:spPr>
        <p:txBody>
          <a:bodyPr wrap="none" rtlCol="0">
            <a:spAutoFit/>
          </a:bodyPr>
          <a:lstStyle/>
          <a:p>
            <a:r>
              <a:rPr lang="en-US" dirty="0"/>
              <a:t>( -</a:t>
            </a:r>
          </a:p>
        </p:txBody>
      </p:sp>
      <p:sp>
        <p:nvSpPr>
          <p:cNvPr id="11" name="TextBox 10"/>
          <p:cNvSpPr txBox="1"/>
          <p:nvPr/>
        </p:nvSpPr>
        <p:spPr>
          <a:xfrm>
            <a:off x="4158762" y="4430286"/>
            <a:ext cx="534121" cy="369332"/>
          </a:xfrm>
          <a:prstGeom prst="rect">
            <a:avLst/>
          </a:prstGeom>
          <a:noFill/>
        </p:spPr>
        <p:txBody>
          <a:bodyPr wrap="none" rtlCol="0">
            <a:spAutoFit/>
          </a:bodyPr>
          <a:lstStyle/>
          <a:p>
            <a:r>
              <a:rPr lang="en-US" dirty="0"/>
              <a:t>( - d</a:t>
            </a:r>
          </a:p>
        </p:txBody>
      </p:sp>
      <p:sp>
        <p:nvSpPr>
          <p:cNvPr id="12" name="TextBox 11"/>
          <p:cNvSpPr txBox="1"/>
          <p:nvPr/>
        </p:nvSpPr>
        <p:spPr>
          <a:xfrm>
            <a:off x="4158762" y="4830223"/>
            <a:ext cx="505267" cy="369332"/>
          </a:xfrm>
          <a:prstGeom prst="rect">
            <a:avLst/>
          </a:prstGeom>
          <a:noFill/>
        </p:spPr>
        <p:txBody>
          <a:bodyPr wrap="none" rtlCol="0">
            <a:spAutoFit/>
          </a:bodyPr>
          <a:lstStyle/>
          <a:p>
            <a:r>
              <a:rPr lang="en-US" dirty="0"/>
              <a:t>( - /</a:t>
            </a:r>
          </a:p>
        </p:txBody>
      </p:sp>
      <p:sp>
        <p:nvSpPr>
          <p:cNvPr id="13" name="TextBox 12"/>
          <p:cNvSpPr txBox="1"/>
          <p:nvPr/>
        </p:nvSpPr>
        <p:spPr>
          <a:xfrm>
            <a:off x="4158762" y="5230160"/>
            <a:ext cx="665567" cy="369332"/>
          </a:xfrm>
          <a:prstGeom prst="rect">
            <a:avLst/>
          </a:prstGeom>
          <a:noFill/>
        </p:spPr>
        <p:txBody>
          <a:bodyPr wrap="none" rtlCol="0">
            <a:spAutoFit/>
          </a:bodyPr>
          <a:lstStyle/>
          <a:p>
            <a:r>
              <a:rPr lang="en-US" dirty="0"/>
              <a:t>( - / e</a:t>
            </a:r>
          </a:p>
        </p:txBody>
      </p:sp>
      <p:sp>
        <p:nvSpPr>
          <p:cNvPr id="14" name="TextBox 13"/>
          <p:cNvSpPr txBox="1"/>
          <p:nvPr/>
        </p:nvSpPr>
        <p:spPr>
          <a:xfrm>
            <a:off x="4158762" y="5630097"/>
            <a:ext cx="752129" cy="369332"/>
          </a:xfrm>
          <a:prstGeom prst="rect">
            <a:avLst/>
          </a:prstGeom>
          <a:noFill/>
        </p:spPr>
        <p:txBody>
          <a:bodyPr wrap="none" rtlCol="0">
            <a:spAutoFit/>
          </a:bodyPr>
          <a:lstStyle/>
          <a:p>
            <a:r>
              <a:rPr lang="en-US" dirty="0"/>
              <a:t>Empty</a:t>
            </a:r>
          </a:p>
        </p:txBody>
      </p:sp>
      <p:sp>
        <p:nvSpPr>
          <p:cNvPr id="17" name="TextBox 16"/>
          <p:cNvSpPr txBox="1"/>
          <p:nvPr/>
        </p:nvSpPr>
        <p:spPr>
          <a:xfrm>
            <a:off x="6796600" y="2477749"/>
            <a:ext cx="348172" cy="369332"/>
          </a:xfrm>
          <a:prstGeom prst="rect">
            <a:avLst/>
          </a:prstGeom>
          <a:noFill/>
        </p:spPr>
        <p:txBody>
          <a:bodyPr wrap="none" rtlCol="0">
            <a:spAutoFit/>
          </a:bodyPr>
          <a:lstStyle/>
          <a:p>
            <a:r>
              <a:rPr lang="en-US" dirty="0"/>
              <a:t>a </a:t>
            </a:r>
          </a:p>
        </p:txBody>
      </p:sp>
      <p:sp>
        <p:nvSpPr>
          <p:cNvPr id="18" name="TextBox 17"/>
          <p:cNvSpPr txBox="1"/>
          <p:nvPr/>
        </p:nvSpPr>
        <p:spPr>
          <a:xfrm>
            <a:off x="6796600" y="2858810"/>
            <a:ext cx="401072" cy="369332"/>
          </a:xfrm>
          <a:prstGeom prst="rect">
            <a:avLst/>
          </a:prstGeom>
          <a:noFill/>
        </p:spPr>
        <p:txBody>
          <a:bodyPr wrap="none" rtlCol="0">
            <a:spAutoFit/>
          </a:bodyPr>
          <a:lstStyle/>
          <a:p>
            <a:r>
              <a:rPr lang="en-US" dirty="0"/>
              <a:t>a  </a:t>
            </a:r>
          </a:p>
        </p:txBody>
      </p:sp>
      <p:sp>
        <p:nvSpPr>
          <p:cNvPr id="19" name="TextBox 18"/>
          <p:cNvSpPr txBox="1"/>
          <p:nvPr/>
        </p:nvSpPr>
        <p:spPr>
          <a:xfrm>
            <a:off x="6796600" y="3258747"/>
            <a:ext cx="461986" cy="369332"/>
          </a:xfrm>
          <a:prstGeom prst="rect">
            <a:avLst/>
          </a:prstGeom>
          <a:noFill/>
        </p:spPr>
        <p:txBody>
          <a:bodyPr wrap="none" rtlCol="0">
            <a:spAutoFit/>
          </a:bodyPr>
          <a:lstStyle/>
          <a:p>
            <a:r>
              <a:rPr lang="en-US" dirty="0"/>
              <a:t>a b</a:t>
            </a:r>
          </a:p>
        </p:txBody>
      </p:sp>
      <p:sp>
        <p:nvSpPr>
          <p:cNvPr id="20" name="TextBox 19"/>
          <p:cNvSpPr txBox="1"/>
          <p:nvPr/>
        </p:nvSpPr>
        <p:spPr>
          <a:xfrm>
            <a:off x="6796600" y="3652116"/>
            <a:ext cx="514885" cy="369332"/>
          </a:xfrm>
          <a:prstGeom prst="rect">
            <a:avLst/>
          </a:prstGeom>
          <a:noFill/>
        </p:spPr>
        <p:txBody>
          <a:bodyPr wrap="none" rtlCol="0">
            <a:spAutoFit/>
          </a:bodyPr>
          <a:lstStyle/>
          <a:p>
            <a:r>
              <a:rPr lang="en-US" dirty="0"/>
              <a:t>a b </a:t>
            </a:r>
          </a:p>
        </p:txBody>
      </p:sp>
      <p:sp>
        <p:nvSpPr>
          <p:cNvPr id="21" name="TextBox 20"/>
          <p:cNvSpPr txBox="1"/>
          <p:nvPr/>
        </p:nvSpPr>
        <p:spPr>
          <a:xfrm>
            <a:off x="6796600" y="4052053"/>
            <a:ext cx="942887" cy="369332"/>
          </a:xfrm>
          <a:prstGeom prst="rect">
            <a:avLst/>
          </a:prstGeom>
          <a:noFill/>
        </p:spPr>
        <p:txBody>
          <a:bodyPr wrap="none" rtlCol="0">
            <a:spAutoFit/>
          </a:bodyPr>
          <a:lstStyle/>
          <a:p>
            <a:r>
              <a:rPr lang="en-US" dirty="0"/>
              <a:t>a b c * +</a:t>
            </a:r>
          </a:p>
        </p:txBody>
      </p:sp>
      <p:sp>
        <p:nvSpPr>
          <p:cNvPr id="22" name="TextBox 21"/>
          <p:cNvSpPr txBox="1"/>
          <p:nvPr/>
        </p:nvSpPr>
        <p:spPr>
          <a:xfrm>
            <a:off x="6796600" y="4433114"/>
            <a:ext cx="995785" cy="369332"/>
          </a:xfrm>
          <a:prstGeom prst="rect">
            <a:avLst/>
          </a:prstGeom>
          <a:noFill/>
        </p:spPr>
        <p:txBody>
          <a:bodyPr wrap="none" rtlCol="0">
            <a:spAutoFit/>
          </a:bodyPr>
          <a:lstStyle/>
          <a:p>
            <a:r>
              <a:rPr lang="en-US" dirty="0"/>
              <a:t>a b c * + </a:t>
            </a:r>
          </a:p>
        </p:txBody>
      </p:sp>
      <p:sp>
        <p:nvSpPr>
          <p:cNvPr id="23" name="TextBox 22"/>
          <p:cNvSpPr txBox="1"/>
          <p:nvPr/>
        </p:nvSpPr>
        <p:spPr>
          <a:xfrm>
            <a:off x="6796600" y="4833051"/>
            <a:ext cx="1162498" cy="369332"/>
          </a:xfrm>
          <a:prstGeom prst="rect">
            <a:avLst/>
          </a:prstGeom>
          <a:noFill/>
        </p:spPr>
        <p:txBody>
          <a:bodyPr wrap="none" rtlCol="0">
            <a:spAutoFit/>
          </a:bodyPr>
          <a:lstStyle/>
          <a:p>
            <a:r>
              <a:rPr lang="en-US" dirty="0"/>
              <a:t>a b c * + d </a:t>
            </a:r>
          </a:p>
        </p:txBody>
      </p:sp>
      <p:sp>
        <p:nvSpPr>
          <p:cNvPr id="24" name="TextBox 23"/>
          <p:cNvSpPr txBox="1"/>
          <p:nvPr/>
        </p:nvSpPr>
        <p:spPr>
          <a:xfrm>
            <a:off x="6796600" y="5232988"/>
            <a:ext cx="1162498" cy="369332"/>
          </a:xfrm>
          <a:prstGeom prst="rect">
            <a:avLst/>
          </a:prstGeom>
          <a:noFill/>
        </p:spPr>
        <p:txBody>
          <a:bodyPr wrap="none" rtlCol="0">
            <a:spAutoFit/>
          </a:bodyPr>
          <a:lstStyle/>
          <a:p>
            <a:r>
              <a:rPr lang="en-US" dirty="0"/>
              <a:t>a b c * + d </a:t>
            </a:r>
          </a:p>
        </p:txBody>
      </p:sp>
      <p:sp>
        <p:nvSpPr>
          <p:cNvPr id="25" name="TextBox 24"/>
          <p:cNvSpPr txBox="1"/>
          <p:nvPr/>
        </p:nvSpPr>
        <p:spPr>
          <a:xfrm>
            <a:off x="6796600" y="5632925"/>
            <a:ext cx="1571264" cy="369332"/>
          </a:xfrm>
          <a:prstGeom prst="rect">
            <a:avLst/>
          </a:prstGeom>
          <a:noFill/>
        </p:spPr>
        <p:txBody>
          <a:bodyPr wrap="none" rtlCol="0">
            <a:spAutoFit/>
          </a:bodyPr>
          <a:lstStyle/>
          <a:p>
            <a:r>
              <a:rPr lang="en-US" dirty="0"/>
              <a:t>a b c * + d e / - </a:t>
            </a:r>
          </a:p>
        </p:txBody>
      </p:sp>
      <p:sp>
        <p:nvSpPr>
          <p:cNvPr id="26" name="TextBox 25"/>
          <p:cNvSpPr txBox="1"/>
          <p:nvPr/>
        </p:nvSpPr>
        <p:spPr>
          <a:xfrm>
            <a:off x="9750670" y="2074984"/>
            <a:ext cx="298480" cy="369332"/>
          </a:xfrm>
          <a:prstGeom prst="rect">
            <a:avLst/>
          </a:prstGeom>
          <a:noFill/>
        </p:spPr>
        <p:txBody>
          <a:bodyPr wrap="none" rtlCol="0">
            <a:spAutoFit/>
          </a:bodyPr>
          <a:lstStyle/>
          <a:p>
            <a:r>
              <a:rPr lang="en-US" dirty="0"/>
              <a:t>0</a:t>
            </a:r>
            <a:endParaRPr lang="en-IN" dirty="0"/>
          </a:p>
        </p:txBody>
      </p:sp>
      <p:sp>
        <p:nvSpPr>
          <p:cNvPr id="27" name="TextBox 26"/>
          <p:cNvSpPr txBox="1"/>
          <p:nvPr/>
        </p:nvSpPr>
        <p:spPr>
          <a:xfrm>
            <a:off x="9750670" y="2474921"/>
            <a:ext cx="298480" cy="369332"/>
          </a:xfrm>
          <a:prstGeom prst="rect">
            <a:avLst/>
          </a:prstGeom>
          <a:noFill/>
        </p:spPr>
        <p:txBody>
          <a:bodyPr wrap="none" rtlCol="0">
            <a:spAutoFit/>
          </a:bodyPr>
          <a:lstStyle/>
          <a:p>
            <a:r>
              <a:rPr lang="en-US" dirty="0"/>
              <a:t>1</a:t>
            </a:r>
            <a:endParaRPr lang="en-IN" dirty="0"/>
          </a:p>
        </p:txBody>
      </p:sp>
      <p:sp>
        <p:nvSpPr>
          <p:cNvPr id="28" name="TextBox 27"/>
          <p:cNvSpPr txBox="1"/>
          <p:nvPr/>
        </p:nvSpPr>
        <p:spPr>
          <a:xfrm>
            <a:off x="9750670" y="2853045"/>
            <a:ext cx="298480" cy="369332"/>
          </a:xfrm>
          <a:prstGeom prst="rect">
            <a:avLst/>
          </a:prstGeom>
          <a:noFill/>
        </p:spPr>
        <p:txBody>
          <a:bodyPr wrap="none" rtlCol="0">
            <a:spAutoFit/>
          </a:bodyPr>
          <a:lstStyle/>
          <a:p>
            <a:r>
              <a:rPr lang="en-US" dirty="0"/>
              <a:t>1</a:t>
            </a:r>
            <a:endParaRPr lang="en-IN" dirty="0"/>
          </a:p>
        </p:txBody>
      </p:sp>
      <p:sp>
        <p:nvSpPr>
          <p:cNvPr id="29" name="TextBox 28"/>
          <p:cNvSpPr txBox="1"/>
          <p:nvPr/>
        </p:nvSpPr>
        <p:spPr>
          <a:xfrm>
            <a:off x="9750670" y="3252982"/>
            <a:ext cx="298480" cy="369332"/>
          </a:xfrm>
          <a:prstGeom prst="rect">
            <a:avLst/>
          </a:prstGeom>
          <a:noFill/>
        </p:spPr>
        <p:txBody>
          <a:bodyPr wrap="none" rtlCol="0">
            <a:spAutoFit/>
          </a:bodyPr>
          <a:lstStyle/>
          <a:p>
            <a:r>
              <a:rPr lang="en-US" dirty="0"/>
              <a:t>2</a:t>
            </a:r>
            <a:endParaRPr lang="en-IN" dirty="0"/>
          </a:p>
        </p:txBody>
      </p:sp>
      <p:sp>
        <p:nvSpPr>
          <p:cNvPr id="30" name="TextBox 29"/>
          <p:cNvSpPr txBox="1"/>
          <p:nvPr/>
        </p:nvSpPr>
        <p:spPr>
          <a:xfrm>
            <a:off x="9746862" y="3669809"/>
            <a:ext cx="298480" cy="369332"/>
          </a:xfrm>
          <a:prstGeom prst="rect">
            <a:avLst/>
          </a:prstGeom>
          <a:noFill/>
        </p:spPr>
        <p:txBody>
          <a:bodyPr wrap="none" rtlCol="0">
            <a:spAutoFit/>
          </a:bodyPr>
          <a:lstStyle/>
          <a:p>
            <a:r>
              <a:rPr lang="en-US" dirty="0"/>
              <a:t>2</a:t>
            </a:r>
            <a:endParaRPr lang="en-IN" dirty="0"/>
          </a:p>
        </p:txBody>
      </p:sp>
      <p:sp>
        <p:nvSpPr>
          <p:cNvPr id="31" name="TextBox 30"/>
          <p:cNvSpPr txBox="1"/>
          <p:nvPr/>
        </p:nvSpPr>
        <p:spPr>
          <a:xfrm>
            <a:off x="9746862" y="4069746"/>
            <a:ext cx="298480" cy="369332"/>
          </a:xfrm>
          <a:prstGeom prst="rect">
            <a:avLst/>
          </a:prstGeom>
          <a:noFill/>
        </p:spPr>
        <p:txBody>
          <a:bodyPr wrap="none" rtlCol="0">
            <a:spAutoFit/>
          </a:bodyPr>
          <a:lstStyle/>
          <a:p>
            <a:r>
              <a:rPr lang="en-US" dirty="0"/>
              <a:t>1</a:t>
            </a:r>
            <a:endParaRPr lang="en-IN" dirty="0"/>
          </a:p>
        </p:txBody>
      </p:sp>
      <p:sp>
        <p:nvSpPr>
          <p:cNvPr id="32" name="TextBox 31"/>
          <p:cNvSpPr txBox="1"/>
          <p:nvPr/>
        </p:nvSpPr>
        <p:spPr>
          <a:xfrm>
            <a:off x="9746862" y="4447870"/>
            <a:ext cx="298480" cy="369332"/>
          </a:xfrm>
          <a:prstGeom prst="rect">
            <a:avLst/>
          </a:prstGeom>
          <a:noFill/>
        </p:spPr>
        <p:txBody>
          <a:bodyPr wrap="none" rtlCol="0">
            <a:spAutoFit/>
          </a:bodyPr>
          <a:lstStyle/>
          <a:p>
            <a:r>
              <a:rPr lang="en-US" dirty="0"/>
              <a:t>1</a:t>
            </a:r>
            <a:endParaRPr lang="en-IN" dirty="0"/>
          </a:p>
        </p:txBody>
      </p:sp>
      <p:sp>
        <p:nvSpPr>
          <p:cNvPr id="33" name="TextBox 32"/>
          <p:cNvSpPr txBox="1"/>
          <p:nvPr/>
        </p:nvSpPr>
        <p:spPr>
          <a:xfrm>
            <a:off x="9746862" y="4847807"/>
            <a:ext cx="298480" cy="369332"/>
          </a:xfrm>
          <a:prstGeom prst="rect">
            <a:avLst/>
          </a:prstGeom>
          <a:noFill/>
        </p:spPr>
        <p:txBody>
          <a:bodyPr wrap="none" rtlCol="0">
            <a:spAutoFit/>
          </a:bodyPr>
          <a:lstStyle/>
          <a:p>
            <a:r>
              <a:rPr lang="en-US" dirty="0"/>
              <a:t>2</a:t>
            </a:r>
            <a:endParaRPr lang="en-IN" dirty="0"/>
          </a:p>
        </p:txBody>
      </p:sp>
      <p:sp>
        <p:nvSpPr>
          <p:cNvPr id="34" name="TextBox 33"/>
          <p:cNvSpPr txBox="1"/>
          <p:nvPr/>
        </p:nvSpPr>
        <p:spPr>
          <a:xfrm>
            <a:off x="9746862" y="5245144"/>
            <a:ext cx="298480" cy="369332"/>
          </a:xfrm>
          <a:prstGeom prst="rect">
            <a:avLst/>
          </a:prstGeom>
          <a:noFill/>
        </p:spPr>
        <p:txBody>
          <a:bodyPr wrap="none" rtlCol="0">
            <a:spAutoFit/>
          </a:bodyPr>
          <a:lstStyle/>
          <a:p>
            <a:r>
              <a:rPr lang="en-US" dirty="0"/>
              <a:t>2</a:t>
            </a:r>
            <a:endParaRPr lang="en-IN" dirty="0"/>
          </a:p>
        </p:txBody>
      </p:sp>
      <p:sp>
        <p:nvSpPr>
          <p:cNvPr id="35" name="TextBox 34"/>
          <p:cNvSpPr txBox="1"/>
          <p:nvPr/>
        </p:nvSpPr>
        <p:spPr>
          <a:xfrm>
            <a:off x="9746862" y="5645081"/>
            <a:ext cx="298480" cy="369332"/>
          </a:xfrm>
          <a:prstGeom prst="rect">
            <a:avLst/>
          </a:prstGeom>
          <a:noFill/>
        </p:spPr>
        <p:txBody>
          <a:bodyPr wrap="none" rtlCol="0">
            <a:spAutoFit/>
          </a:bodyPr>
          <a:lstStyle/>
          <a:p>
            <a:r>
              <a:rPr lang="en-US" dirty="0"/>
              <a:t>1</a:t>
            </a:r>
            <a:endParaRPr lang="en-IN" dirty="0"/>
          </a:p>
        </p:txBody>
      </p:sp>
    </p:spTree>
    <p:extLst>
      <p:ext uri="{BB962C8B-B14F-4D97-AF65-F5344CB8AC3E}">
        <p14:creationId xmlns:p14="http://schemas.microsoft.com/office/powerpoint/2010/main" val="16353316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25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3"/>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4"/>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5"/>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p:bldP spid="6" grpId="0"/>
      <p:bldP spid="7" grpId="0"/>
      <p:bldP spid="8" grpId="0"/>
      <p:bldP spid="9" grpId="0"/>
      <p:bldP spid="10" grpId="0"/>
      <p:bldP spid="11" grpId="0"/>
      <p:bldP spid="12" grpId="0"/>
      <p:bldP spid="13" grpId="0"/>
      <p:bldP spid="14"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
            <a:ext cx="12192000" cy="711200"/>
          </a:xfrm>
        </p:spPr>
        <p:txBody>
          <a:bodyPr/>
          <a:lstStyle/>
          <a:p>
            <a:r>
              <a:rPr lang="en-US" dirty="0"/>
              <a:t>Conversion of Infix to Prefix Notation</a:t>
            </a:r>
          </a:p>
        </p:txBody>
      </p:sp>
      <p:sp>
        <p:nvSpPr>
          <p:cNvPr id="3" name="Content Placeholder 2"/>
          <p:cNvSpPr>
            <a:spLocks noGrp="1"/>
          </p:cNvSpPr>
          <p:nvPr>
            <p:ph idx="1"/>
          </p:nvPr>
        </p:nvSpPr>
        <p:spPr>
          <a:xfrm>
            <a:off x="131181" y="739990"/>
            <a:ext cx="11679820" cy="5320674"/>
          </a:xfrm>
        </p:spPr>
        <p:txBody>
          <a:bodyPr/>
          <a:lstStyle/>
          <a:p>
            <a:pPr>
              <a:lnSpc>
                <a:spcPct val="100000"/>
              </a:lnSpc>
              <a:buClr>
                <a:srgbClr val="B84742"/>
              </a:buClr>
            </a:pPr>
            <a:r>
              <a:rPr lang="en-US" dirty="0">
                <a:solidFill>
                  <a:srgbClr val="212121"/>
                </a:solidFill>
              </a:rPr>
              <a:t>Step-1: Reverse infix expression.</a:t>
            </a:r>
          </a:p>
          <a:p>
            <a:pPr>
              <a:lnSpc>
                <a:spcPct val="100000"/>
              </a:lnSpc>
              <a:buClr>
                <a:srgbClr val="B84742"/>
              </a:buClr>
            </a:pPr>
            <a:r>
              <a:rPr lang="en-US" dirty="0">
                <a:solidFill>
                  <a:srgbClr val="212121"/>
                </a:solidFill>
              </a:rPr>
              <a:t>Step-2: Convert ‘(‘ to ‘)’ and ‘)’ to </a:t>
            </a:r>
            <a:r>
              <a:rPr lang="en-US" dirty="0" smtClean="0">
                <a:solidFill>
                  <a:srgbClr val="212121"/>
                </a:solidFill>
              </a:rPr>
              <a:t>‘(‘.</a:t>
            </a:r>
            <a:endParaRPr lang="en-US" dirty="0">
              <a:solidFill>
                <a:srgbClr val="212121"/>
              </a:solidFill>
            </a:endParaRPr>
          </a:p>
          <a:p>
            <a:pPr>
              <a:lnSpc>
                <a:spcPct val="100000"/>
              </a:lnSpc>
              <a:buClr>
                <a:srgbClr val="B84742"/>
              </a:buClr>
            </a:pPr>
            <a:r>
              <a:rPr lang="en-US" dirty="0">
                <a:solidFill>
                  <a:srgbClr val="212121"/>
                </a:solidFill>
              </a:rPr>
              <a:t>Step-3: Now convert resultant string to postfix by using below precedence table.</a:t>
            </a:r>
          </a:p>
          <a:p>
            <a:pPr lvl="0">
              <a:lnSpc>
                <a:spcPct val="100000"/>
              </a:lnSpc>
              <a:buClr>
                <a:srgbClr val="B84742"/>
              </a:buClr>
            </a:pPr>
            <a:r>
              <a:rPr lang="en-US" dirty="0">
                <a:solidFill>
                  <a:srgbClr val="212121"/>
                </a:solidFill>
              </a:rPr>
              <a:t>Step-4 : Reverse this postfix expression.</a:t>
            </a:r>
          </a:p>
          <a:p>
            <a:pPr>
              <a:lnSpc>
                <a:spcPct val="100000"/>
              </a:lnSpc>
              <a:buClr>
                <a:srgbClr val="B84742"/>
              </a:buClr>
            </a:pPr>
            <a:r>
              <a:rPr lang="en-US" dirty="0">
                <a:solidFill>
                  <a:srgbClr val="212121"/>
                </a:solidFill>
              </a:rPr>
              <a:t>Step-5 : Exit.</a:t>
            </a:r>
            <a:endParaRPr lang="en-US" dirty="0"/>
          </a:p>
          <a:p>
            <a:pPr marL="914400" lvl="2" indent="0">
              <a:buNone/>
            </a:pPr>
            <a:endParaRPr lang="en-US" dirty="0"/>
          </a:p>
          <a:p>
            <a:pPr lvl="2"/>
            <a:endParaRPr lang="en-US" dirty="0"/>
          </a:p>
        </p:txBody>
      </p:sp>
      <p:graphicFrame>
        <p:nvGraphicFramePr>
          <p:cNvPr id="4" name="Content Placeholder 3">
            <a:extLst>
              <a:ext uri="{FF2B5EF4-FFF2-40B4-BE49-F238E27FC236}">
                <a16:creationId xmlns:a16="http://schemas.microsoft.com/office/drawing/2014/main" id="{606E4472-A47C-95DB-45AA-296CEA08A77A}"/>
              </a:ext>
            </a:extLst>
          </p:cNvPr>
          <p:cNvGraphicFramePr>
            <a:graphicFrameLocks/>
          </p:cNvGraphicFramePr>
          <p:nvPr>
            <p:extLst>
              <p:ext uri="{D42A27DB-BD31-4B8C-83A1-F6EECF244321}">
                <p14:modId xmlns:p14="http://schemas.microsoft.com/office/powerpoint/2010/main" val="2966615075"/>
              </p:ext>
            </p:extLst>
          </p:nvPr>
        </p:nvGraphicFramePr>
        <p:xfrm>
          <a:off x="2577464" y="2917610"/>
          <a:ext cx="7037071" cy="3200400"/>
        </p:xfrm>
        <a:graphic>
          <a:graphicData uri="http://schemas.openxmlformats.org/drawingml/2006/table">
            <a:tbl>
              <a:tblPr firstRow="1" bandRow="1">
                <a:tableStyleId>{5C22544A-7EE6-4342-B048-85BDC9FD1C3A}</a:tableStyleId>
              </a:tblPr>
              <a:tblGrid>
                <a:gridCol w="1379855">
                  <a:extLst>
                    <a:ext uri="{9D8B030D-6E8A-4147-A177-3AD203B41FA5}">
                      <a16:colId xmlns:a16="http://schemas.microsoft.com/office/drawing/2014/main" val="20000"/>
                    </a:ext>
                  </a:extLst>
                </a:gridCol>
                <a:gridCol w="2368868">
                  <a:extLst>
                    <a:ext uri="{9D8B030D-6E8A-4147-A177-3AD203B41FA5}">
                      <a16:colId xmlns:a16="http://schemas.microsoft.com/office/drawing/2014/main" val="20001"/>
                    </a:ext>
                  </a:extLst>
                </a:gridCol>
                <a:gridCol w="2427605">
                  <a:extLst>
                    <a:ext uri="{9D8B030D-6E8A-4147-A177-3AD203B41FA5}">
                      <a16:colId xmlns:a16="http://schemas.microsoft.com/office/drawing/2014/main" val="20002"/>
                    </a:ext>
                  </a:extLst>
                </a:gridCol>
                <a:gridCol w="860743">
                  <a:extLst>
                    <a:ext uri="{9D8B030D-6E8A-4147-A177-3AD203B41FA5}">
                      <a16:colId xmlns:a16="http://schemas.microsoft.com/office/drawing/2014/main" val="20003"/>
                    </a:ext>
                  </a:extLst>
                </a:gridCol>
              </a:tblGrid>
              <a:tr h="370840">
                <a:tc>
                  <a:txBody>
                    <a:bodyPr/>
                    <a:lstStyle/>
                    <a:p>
                      <a:pPr marL="0" algn="ctr" defTabSz="914400" rtl="0" eaLnBrk="1" latinLnBrk="0" hangingPunct="1"/>
                      <a:r>
                        <a:rPr lang="en-IN" sz="2400" kern="1200" dirty="0"/>
                        <a:t>Symbol</a:t>
                      </a:r>
                      <a:endParaRPr lang="en-IN" sz="2400" kern="1200" dirty="0">
                        <a:solidFill>
                          <a:schemeClr val="dk1"/>
                        </a:solidFill>
                        <a:latin typeface="+mn-lt"/>
                        <a:ea typeface="+mn-ea"/>
                        <a:cs typeface="+mn-cs"/>
                      </a:endParaRPr>
                    </a:p>
                  </a:txBody>
                  <a:tcPr/>
                </a:tc>
                <a:tc>
                  <a:txBody>
                    <a:bodyPr/>
                    <a:lstStyle/>
                    <a:p>
                      <a:pPr marL="0" algn="ctr" defTabSz="914400" rtl="0" eaLnBrk="1" latinLnBrk="0" hangingPunct="1"/>
                      <a:r>
                        <a:rPr lang="en-IN" sz="2400" kern="1200" dirty="0"/>
                        <a:t>Input precedence</a:t>
                      </a:r>
                      <a:endParaRPr lang="en-IN" sz="2400" kern="1200" dirty="0">
                        <a:solidFill>
                          <a:schemeClr val="dk1"/>
                        </a:solidFill>
                        <a:latin typeface="+mn-lt"/>
                        <a:ea typeface="+mn-ea"/>
                        <a:cs typeface="+mn-cs"/>
                      </a:endParaRPr>
                    </a:p>
                  </a:txBody>
                  <a:tcPr/>
                </a:tc>
                <a:tc>
                  <a:txBody>
                    <a:bodyPr/>
                    <a:lstStyle/>
                    <a:p>
                      <a:pPr marL="0" algn="ctr" defTabSz="914400" rtl="0" eaLnBrk="1" latinLnBrk="0" hangingPunct="1"/>
                      <a:r>
                        <a:rPr lang="en-IN" sz="2400" kern="1200" dirty="0"/>
                        <a:t>Stack precedence</a:t>
                      </a:r>
                      <a:endParaRPr lang="en-IN" sz="2400" kern="1200" dirty="0">
                        <a:solidFill>
                          <a:schemeClr val="dk1"/>
                        </a:solidFill>
                        <a:latin typeface="+mn-lt"/>
                        <a:ea typeface="+mn-ea"/>
                        <a:cs typeface="+mn-cs"/>
                      </a:endParaRPr>
                    </a:p>
                  </a:txBody>
                  <a:tcPr/>
                </a:tc>
                <a:tc>
                  <a:txBody>
                    <a:bodyPr/>
                    <a:lstStyle/>
                    <a:p>
                      <a:pPr marL="0" algn="ctr" defTabSz="914400" rtl="0" eaLnBrk="1" latinLnBrk="0" hangingPunct="1"/>
                      <a:r>
                        <a:rPr lang="en-IN" sz="2400" kern="1200" dirty="0"/>
                        <a:t>Rank</a:t>
                      </a:r>
                      <a:endParaRPr lang="en-IN" sz="2400"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pPr marL="0" algn="ctr" defTabSz="914400" rtl="0" eaLnBrk="1" latinLnBrk="0" hangingPunct="1"/>
                      <a:r>
                        <a:rPr lang="en-IN" sz="2400" b="1" kern="1200" dirty="0"/>
                        <a:t>+, -</a:t>
                      </a:r>
                      <a:endParaRPr lang="en-IN" sz="2400" b="1"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t>1</a:t>
                      </a:r>
                      <a:endParaRPr lang="en-IN"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t>2</a:t>
                      </a:r>
                      <a:endParaRPr lang="en-IN"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t>-1</a:t>
                      </a:r>
                      <a:endParaRPr lang="en-IN" sz="2400" kern="1200" dirty="0">
                        <a:solidFill>
                          <a:schemeClr val="dk1"/>
                        </a:solidFill>
                        <a:latin typeface="+mn-lt"/>
                        <a:ea typeface="+mn-ea"/>
                        <a:cs typeface="+mn-cs"/>
                      </a:endParaRPr>
                    </a:p>
                  </a:txBody>
                  <a:tcPr/>
                </a:tc>
                <a:extLst>
                  <a:ext uri="{0D108BD9-81ED-4DB2-BD59-A6C34878D82A}">
                    <a16:rowId xmlns:a16="http://schemas.microsoft.com/office/drawing/2014/main" val="10001"/>
                  </a:ext>
                </a:extLst>
              </a:tr>
              <a:tr h="370840">
                <a:tc>
                  <a:txBody>
                    <a:bodyPr/>
                    <a:lstStyle/>
                    <a:p>
                      <a:pPr marL="0" algn="ctr" defTabSz="914400" rtl="0" eaLnBrk="1" latinLnBrk="0" hangingPunct="1"/>
                      <a:r>
                        <a:rPr lang="en-IN" sz="2400" b="1" kern="1200" dirty="0"/>
                        <a:t>*, /</a:t>
                      </a:r>
                      <a:endParaRPr lang="en-IN" sz="2400" b="1"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t>3</a:t>
                      </a:r>
                      <a:endParaRPr lang="en-IN"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t>4</a:t>
                      </a:r>
                      <a:endParaRPr lang="en-IN"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t>-1</a:t>
                      </a:r>
                      <a:endParaRPr lang="en-IN" sz="2400" kern="1200" dirty="0">
                        <a:solidFill>
                          <a:schemeClr val="dk1"/>
                        </a:solidFill>
                        <a:latin typeface="+mn-lt"/>
                        <a:ea typeface="+mn-ea"/>
                        <a:cs typeface="+mn-cs"/>
                      </a:endParaRPr>
                    </a:p>
                  </a:txBody>
                  <a:tcPr/>
                </a:tc>
                <a:extLst>
                  <a:ext uri="{0D108BD9-81ED-4DB2-BD59-A6C34878D82A}">
                    <a16:rowId xmlns:a16="http://schemas.microsoft.com/office/drawing/2014/main" val="10002"/>
                  </a:ext>
                </a:extLst>
              </a:tr>
              <a:tr h="370840">
                <a:tc>
                  <a:txBody>
                    <a:bodyPr/>
                    <a:lstStyle/>
                    <a:p>
                      <a:pPr marL="0" algn="ctr" defTabSz="914400" rtl="0" eaLnBrk="1" latinLnBrk="0" hangingPunct="1"/>
                      <a:r>
                        <a:rPr lang="en-IN" sz="2400" b="1" kern="1200" dirty="0"/>
                        <a:t>^, $</a:t>
                      </a:r>
                      <a:endParaRPr lang="en-IN" sz="2400" b="1"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solidFill>
                            <a:schemeClr val="dk1"/>
                          </a:solidFill>
                          <a:highlight>
                            <a:srgbClr val="00FF00"/>
                          </a:highlight>
                          <a:latin typeface="+mn-lt"/>
                          <a:ea typeface="+mn-ea"/>
                          <a:cs typeface="+mn-cs"/>
                        </a:rPr>
                        <a:t>5</a:t>
                      </a:r>
                      <a:endParaRPr lang="en-IN" sz="2400" kern="1200" dirty="0">
                        <a:solidFill>
                          <a:schemeClr val="dk1"/>
                        </a:solidFill>
                        <a:highlight>
                          <a:srgbClr val="00FF00"/>
                        </a:highlight>
                        <a:latin typeface="+mn-lt"/>
                        <a:ea typeface="+mn-ea"/>
                        <a:cs typeface="+mn-cs"/>
                      </a:endParaRPr>
                    </a:p>
                  </a:txBody>
                  <a:tcPr/>
                </a:tc>
                <a:tc>
                  <a:txBody>
                    <a:bodyPr/>
                    <a:lstStyle/>
                    <a:p>
                      <a:pPr marL="0" algn="ctr" defTabSz="914400" rtl="0" eaLnBrk="1" latinLnBrk="0" hangingPunct="1"/>
                      <a:r>
                        <a:rPr lang="en-US" sz="2400" kern="1200" dirty="0">
                          <a:solidFill>
                            <a:schemeClr val="dk1"/>
                          </a:solidFill>
                          <a:highlight>
                            <a:srgbClr val="00FF00"/>
                          </a:highlight>
                          <a:latin typeface="+mn-lt"/>
                          <a:ea typeface="+mn-ea"/>
                          <a:cs typeface="+mn-cs"/>
                        </a:rPr>
                        <a:t>6</a:t>
                      </a:r>
                      <a:endParaRPr lang="en-IN" sz="2400" kern="1200" dirty="0">
                        <a:solidFill>
                          <a:schemeClr val="dk1"/>
                        </a:solidFill>
                        <a:highlight>
                          <a:srgbClr val="00FF00"/>
                        </a:highlight>
                        <a:latin typeface="+mn-lt"/>
                        <a:ea typeface="+mn-ea"/>
                        <a:cs typeface="+mn-cs"/>
                      </a:endParaRPr>
                    </a:p>
                  </a:txBody>
                  <a:tcPr/>
                </a:tc>
                <a:tc>
                  <a:txBody>
                    <a:bodyPr/>
                    <a:lstStyle/>
                    <a:p>
                      <a:pPr marL="0" algn="ctr" defTabSz="914400" rtl="0" eaLnBrk="1" latinLnBrk="0" hangingPunct="1"/>
                      <a:r>
                        <a:rPr lang="en-US" sz="2400" kern="1200" dirty="0"/>
                        <a:t>-1</a:t>
                      </a:r>
                      <a:endParaRPr lang="en-IN" sz="2400" kern="1200" dirty="0">
                        <a:solidFill>
                          <a:schemeClr val="dk1"/>
                        </a:solidFill>
                        <a:latin typeface="+mn-lt"/>
                        <a:ea typeface="+mn-ea"/>
                        <a:cs typeface="+mn-cs"/>
                      </a:endParaRPr>
                    </a:p>
                  </a:txBody>
                  <a:tcPr/>
                </a:tc>
                <a:extLst>
                  <a:ext uri="{0D108BD9-81ED-4DB2-BD59-A6C34878D82A}">
                    <a16:rowId xmlns:a16="http://schemas.microsoft.com/office/drawing/2014/main" val="10003"/>
                  </a:ext>
                </a:extLst>
              </a:tr>
              <a:tr h="370840">
                <a:tc>
                  <a:txBody>
                    <a:bodyPr/>
                    <a:lstStyle/>
                    <a:p>
                      <a:pPr marL="0" algn="ctr" defTabSz="914400" rtl="0" eaLnBrk="1" latinLnBrk="0" hangingPunct="1"/>
                      <a:r>
                        <a:rPr lang="en-IN" sz="2400" b="1" kern="1200" dirty="0"/>
                        <a:t>Variables</a:t>
                      </a:r>
                      <a:endParaRPr lang="en-IN" sz="2400" b="1"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t>7</a:t>
                      </a:r>
                      <a:endParaRPr lang="en-IN"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t>8</a:t>
                      </a:r>
                      <a:endParaRPr lang="en-IN"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t>1</a:t>
                      </a:r>
                      <a:endParaRPr lang="en-IN" sz="2400" kern="1200" dirty="0">
                        <a:solidFill>
                          <a:schemeClr val="dk1"/>
                        </a:solidFill>
                        <a:latin typeface="+mn-lt"/>
                        <a:ea typeface="+mn-ea"/>
                        <a:cs typeface="+mn-cs"/>
                      </a:endParaRPr>
                    </a:p>
                  </a:txBody>
                  <a:tcPr/>
                </a:tc>
                <a:extLst>
                  <a:ext uri="{0D108BD9-81ED-4DB2-BD59-A6C34878D82A}">
                    <a16:rowId xmlns:a16="http://schemas.microsoft.com/office/drawing/2014/main" val="10004"/>
                  </a:ext>
                </a:extLst>
              </a:tr>
              <a:tr h="370840">
                <a:tc>
                  <a:txBody>
                    <a:bodyPr/>
                    <a:lstStyle/>
                    <a:p>
                      <a:pPr marL="0" algn="ctr" defTabSz="914400" rtl="0" eaLnBrk="1" latinLnBrk="0" hangingPunct="1"/>
                      <a:r>
                        <a:rPr lang="en-IN" sz="2400" b="1" kern="1200" dirty="0"/>
                        <a:t>(</a:t>
                      </a:r>
                      <a:endParaRPr lang="en-IN" sz="2400" b="1"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t>9</a:t>
                      </a:r>
                      <a:endParaRPr lang="en-IN"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t>0</a:t>
                      </a:r>
                      <a:endParaRPr lang="en-IN"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t>-</a:t>
                      </a:r>
                      <a:endParaRPr lang="en-IN" sz="2400" kern="1200" dirty="0">
                        <a:solidFill>
                          <a:schemeClr val="dk1"/>
                        </a:solidFill>
                        <a:latin typeface="+mn-lt"/>
                        <a:ea typeface="+mn-ea"/>
                        <a:cs typeface="+mn-cs"/>
                      </a:endParaRPr>
                    </a:p>
                  </a:txBody>
                  <a:tcPr/>
                </a:tc>
                <a:extLst>
                  <a:ext uri="{0D108BD9-81ED-4DB2-BD59-A6C34878D82A}">
                    <a16:rowId xmlns:a16="http://schemas.microsoft.com/office/drawing/2014/main" val="10005"/>
                  </a:ext>
                </a:extLst>
              </a:tr>
              <a:tr h="370840">
                <a:tc>
                  <a:txBody>
                    <a:bodyPr/>
                    <a:lstStyle/>
                    <a:p>
                      <a:pPr marL="0" algn="ctr" defTabSz="914400" rtl="0" eaLnBrk="1" latinLnBrk="0" hangingPunct="1"/>
                      <a:r>
                        <a:rPr lang="en-IN" sz="2400" b="1" kern="1200" dirty="0"/>
                        <a:t>)</a:t>
                      </a:r>
                      <a:endParaRPr lang="en-IN" sz="2400" b="1"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t>0</a:t>
                      </a:r>
                      <a:endParaRPr lang="en-IN"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t>-</a:t>
                      </a:r>
                      <a:endParaRPr lang="en-IN" sz="2400" kern="1200" dirty="0">
                        <a:solidFill>
                          <a:schemeClr val="dk1"/>
                        </a:solidFill>
                        <a:latin typeface="+mn-lt"/>
                        <a:ea typeface="+mn-ea"/>
                        <a:cs typeface="+mn-cs"/>
                      </a:endParaRPr>
                    </a:p>
                  </a:txBody>
                  <a:tcPr/>
                </a:tc>
                <a:tc>
                  <a:txBody>
                    <a:bodyPr/>
                    <a:lstStyle/>
                    <a:p>
                      <a:pPr marL="0" algn="ctr" defTabSz="914400" rtl="0" eaLnBrk="1" latinLnBrk="0" hangingPunct="1"/>
                      <a:r>
                        <a:rPr lang="en-US" sz="2400" kern="1200" dirty="0"/>
                        <a:t>-</a:t>
                      </a:r>
                      <a:endParaRPr lang="en-IN" sz="2400" kern="1200" dirty="0">
                        <a:solidFill>
                          <a:schemeClr val="dk1"/>
                        </a:solidFill>
                        <a:latin typeface="+mn-lt"/>
                        <a:ea typeface="+mn-ea"/>
                        <a:cs typeface="+mn-cs"/>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748997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pt-BR" sz="3400" b="1" kern="1200" dirty="0">
                <a:solidFill>
                  <a:schemeClr val="tx1">
                    <a:lumMod val="90000"/>
                    <a:lumOff val="10000"/>
                  </a:schemeClr>
                </a:solidFill>
                <a:latin typeface="+mj-lt"/>
                <a:ea typeface="+mj-ea"/>
                <a:cs typeface="+mj-cs"/>
              </a:rPr>
              <a:t>Infix to Prefix Example : a + b * c – d / e </a:t>
            </a:r>
          </a:p>
        </p:txBody>
      </p:sp>
      <p:sp>
        <p:nvSpPr>
          <p:cNvPr id="4" name="Content Placeholder 3"/>
          <p:cNvSpPr>
            <a:spLocks noGrp="1"/>
          </p:cNvSpPr>
          <p:nvPr>
            <p:ph idx="1"/>
          </p:nvPr>
        </p:nvSpPr>
        <p:spPr/>
        <p:txBody>
          <a:bodyPr/>
          <a:lstStyle/>
          <a:p>
            <a:r>
              <a:rPr lang="pt-BR" dirty="0">
                <a:solidFill>
                  <a:schemeClr val="tx1">
                    <a:lumMod val="90000"/>
                    <a:lumOff val="10000"/>
                  </a:schemeClr>
                </a:solidFill>
              </a:rPr>
              <a:t>Given Expression: </a:t>
            </a:r>
            <a:r>
              <a:rPr lang="pt-BR" b="1" dirty="0">
                <a:solidFill>
                  <a:schemeClr val="tx1">
                    <a:lumMod val="90000"/>
                    <a:lumOff val="10000"/>
                  </a:schemeClr>
                </a:solidFill>
              </a:rPr>
              <a:t>a + b * c – d / e</a:t>
            </a:r>
          </a:p>
          <a:p>
            <a:r>
              <a:rPr lang="en-US" dirty="0"/>
              <a:t>Step-1 : reverse infix expression: </a:t>
            </a:r>
            <a:r>
              <a:rPr lang="en-US" b="1" dirty="0"/>
              <a:t>e / d – c * b + a</a:t>
            </a:r>
          </a:p>
          <a:p>
            <a:r>
              <a:rPr lang="en-US" dirty="0"/>
              <a:t>Step-2 : convert ‘(‘ to ‘)’ and ‘)’ </a:t>
            </a:r>
            <a:r>
              <a:rPr lang="en-US"/>
              <a:t>to </a:t>
            </a:r>
            <a:r>
              <a:rPr lang="en-US" smtClean="0"/>
              <a:t>‘(‘: </a:t>
            </a:r>
            <a:r>
              <a:rPr lang="en-US" b="1" dirty="0"/>
              <a:t>e / d – c * b + </a:t>
            </a:r>
            <a:r>
              <a:rPr lang="en-US" b="1" dirty="0" smtClean="0"/>
              <a:t>a</a:t>
            </a:r>
            <a:endParaRPr lang="en-US" dirty="0"/>
          </a:p>
          <a:p>
            <a:endParaRPr lang="en-US" dirty="0"/>
          </a:p>
        </p:txBody>
      </p:sp>
    </p:spTree>
    <p:extLst>
      <p:ext uri="{BB962C8B-B14F-4D97-AF65-F5344CB8AC3E}">
        <p14:creationId xmlns:p14="http://schemas.microsoft.com/office/powerpoint/2010/main" val="6733495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pt-BR" sz="3400" b="1" kern="1200" dirty="0">
                <a:solidFill>
                  <a:schemeClr val="tx1">
                    <a:lumMod val="90000"/>
                    <a:lumOff val="10000"/>
                  </a:schemeClr>
                </a:solidFill>
                <a:latin typeface="+mj-lt"/>
                <a:ea typeface="+mj-ea"/>
                <a:cs typeface="+mj-cs"/>
              </a:rPr>
              <a:t>Cont...</a:t>
            </a:r>
          </a:p>
        </p:txBody>
      </p:sp>
      <p:sp>
        <p:nvSpPr>
          <p:cNvPr id="4" name="Content Placeholder 3"/>
          <p:cNvSpPr>
            <a:spLocks noGrp="1"/>
          </p:cNvSpPr>
          <p:nvPr>
            <p:ph idx="1"/>
          </p:nvPr>
        </p:nvSpPr>
        <p:spPr/>
        <p:txBody>
          <a:bodyPr/>
          <a:lstStyle/>
          <a:p>
            <a:r>
              <a:rPr lang="en-US" dirty="0"/>
              <a:t>Step-3 : Now convert this string to postfix: </a:t>
            </a:r>
            <a:r>
              <a:rPr lang="en-US" b="1" dirty="0"/>
              <a:t>e / d – c * b + </a:t>
            </a:r>
            <a:r>
              <a:rPr lang="en-US" b="1" dirty="0" smtClean="0"/>
              <a:t>a</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nSpc>
                <a:spcPct val="150000"/>
              </a:lnSpc>
            </a:pPr>
            <a:endParaRPr lang="en-US" dirty="0"/>
          </a:p>
          <a:p>
            <a:r>
              <a:rPr lang="en-US" dirty="0"/>
              <a:t>Step 4 : Reverse this postfix expression:</a:t>
            </a:r>
            <a:r>
              <a:rPr lang="en-US" b="1" dirty="0"/>
              <a:t> </a:t>
            </a:r>
            <a:r>
              <a:rPr lang="en-US" b="1" dirty="0" smtClean="0"/>
              <a:t>+ a - </a:t>
            </a:r>
            <a:r>
              <a:rPr lang="en-US" b="1" dirty="0"/>
              <a:t>* b c / d e</a:t>
            </a:r>
          </a:p>
          <a:p>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422265125"/>
              </p:ext>
            </p:extLst>
          </p:nvPr>
        </p:nvGraphicFramePr>
        <p:xfrm>
          <a:off x="1886349" y="1252656"/>
          <a:ext cx="9137169" cy="4724400"/>
        </p:xfrm>
        <a:graphic>
          <a:graphicData uri="http://schemas.openxmlformats.org/drawingml/2006/table">
            <a:tbl>
              <a:tblPr firstRow="1">
                <a:tableStyleId>{5C22544A-7EE6-4342-B048-85BDC9FD1C3A}</a:tableStyleId>
              </a:tblPr>
              <a:tblGrid>
                <a:gridCol w="561335">
                  <a:extLst>
                    <a:ext uri="{9D8B030D-6E8A-4147-A177-3AD203B41FA5}">
                      <a16:colId xmlns:a16="http://schemas.microsoft.com/office/drawing/2014/main" val="20000"/>
                    </a:ext>
                  </a:extLst>
                </a:gridCol>
                <a:gridCol w="2033292">
                  <a:extLst>
                    <a:ext uri="{9D8B030D-6E8A-4147-A177-3AD203B41FA5}">
                      <a16:colId xmlns:a16="http://schemas.microsoft.com/office/drawing/2014/main" val="20001"/>
                    </a:ext>
                  </a:extLst>
                </a:gridCol>
                <a:gridCol w="2664069">
                  <a:extLst>
                    <a:ext uri="{9D8B030D-6E8A-4147-A177-3AD203B41FA5}">
                      <a16:colId xmlns:a16="http://schemas.microsoft.com/office/drawing/2014/main" val="20002"/>
                    </a:ext>
                  </a:extLst>
                </a:gridCol>
                <a:gridCol w="2927838">
                  <a:extLst>
                    <a:ext uri="{9D8B030D-6E8A-4147-A177-3AD203B41FA5}">
                      <a16:colId xmlns:a16="http://schemas.microsoft.com/office/drawing/2014/main" val="20003"/>
                    </a:ext>
                  </a:extLst>
                </a:gridCol>
                <a:gridCol w="950635">
                  <a:extLst>
                    <a:ext uri="{9D8B030D-6E8A-4147-A177-3AD203B41FA5}">
                      <a16:colId xmlns:a16="http://schemas.microsoft.com/office/drawing/2014/main" val="20004"/>
                    </a:ext>
                  </a:extLst>
                </a:gridCol>
              </a:tblGrid>
              <a:tr h="365110">
                <a:tc>
                  <a:txBody>
                    <a:bodyPr/>
                    <a:lstStyle/>
                    <a:p>
                      <a:pPr algn="ctr"/>
                      <a:r>
                        <a:rPr lang="en-IN" dirty="0">
                          <a:solidFill>
                            <a:schemeClr val="tx1"/>
                          </a:solidFill>
                        </a:rPr>
                        <a:t>Sr.</a:t>
                      </a:r>
                      <a:endParaRPr lang="en-US" dirty="0">
                        <a:solidFill>
                          <a:schemeClr val="tx1"/>
                        </a:solidFill>
                      </a:endParaRP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IN" dirty="0" smtClean="0">
                          <a:solidFill>
                            <a:schemeClr val="tx1"/>
                          </a:solidFill>
                        </a:rPr>
                        <a:t>Input Character</a:t>
                      </a:r>
                      <a:endParaRPr lang="en-US" dirty="0">
                        <a:solidFill>
                          <a:schemeClr val="tx1"/>
                        </a:solidFill>
                      </a:endParaRP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US" dirty="0">
                          <a:solidFill>
                            <a:schemeClr val="tx1"/>
                          </a:solidFill>
                        </a:rPr>
                        <a:t>Stack</a:t>
                      </a: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IN" dirty="0">
                          <a:solidFill>
                            <a:schemeClr val="tx1"/>
                          </a:solidFill>
                        </a:rPr>
                        <a:t>Postfix Expression</a:t>
                      </a:r>
                      <a:endParaRPr lang="en-US" dirty="0">
                        <a:solidFill>
                          <a:schemeClr val="tx1"/>
                        </a:solidFill>
                      </a:endParaRP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US" dirty="0">
                          <a:solidFill>
                            <a:schemeClr val="tx1"/>
                          </a:solidFill>
                        </a:rPr>
                        <a:t>Rank</a:t>
                      </a: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0000"/>
                  </a:ext>
                </a:extLst>
              </a:tr>
              <a:tr h="395535">
                <a:tc>
                  <a:txBody>
                    <a:bodyPr/>
                    <a:lstStyle/>
                    <a:p>
                      <a:pPr algn="ctr"/>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2000" dirty="0"/>
                        <a:t>-</a:t>
                      </a: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2000" dirty="0"/>
                        <a:t>(</a:t>
                      </a: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2000" b="0" dirty="0"/>
                        <a:t>Empty</a:t>
                      </a: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2000" b="0" dirty="0"/>
                        <a:t>0</a:t>
                      </a: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95535">
                <a:tc>
                  <a:txBody>
                    <a:bodyPr/>
                    <a:lstStyle/>
                    <a:p>
                      <a:pPr algn="ctr"/>
                      <a:r>
                        <a:rPr lang="en-IN" sz="2000" dirty="0"/>
                        <a:t>1</a:t>
                      </a:r>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2000" dirty="0"/>
                        <a:t>e</a:t>
                      </a: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95535">
                <a:tc>
                  <a:txBody>
                    <a:bodyPr/>
                    <a:lstStyle/>
                    <a:p>
                      <a:pPr algn="ctr"/>
                      <a:r>
                        <a:rPr lang="en-IN" sz="2000" dirty="0"/>
                        <a:t>2</a:t>
                      </a:r>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2000" dirty="0"/>
                        <a:t>/</a:t>
                      </a: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95535">
                <a:tc>
                  <a:txBody>
                    <a:bodyPr/>
                    <a:lstStyle/>
                    <a:p>
                      <a:pPr algn="ctr"/>
                      <a:r>
                        <a:rPr lang="en-IN" sz="2000" dirty="0"/>
                        <a:t>3</a:t>
                      </a:r>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2000" dirty="0"/>
                        <a:t>d</a:t>
                      </a: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95535">
                <a:tc>
                  <a:txBody>
                    <a:bodyPr/>
                    <a:lstStyle/>
                    <a:p>
                      <a:pPr algn="ctr"/>
                      <a:r>
                        <a:rPr lang="en-IN" sz="2000" dirty="0"/>
                        <a:t>4</a:t>
                      </a:r>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2000" dirty="0"/>
                        <a:t>-</a:t>
                      </a: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95535">
                <a:tc>
                  <a:txBody>
                    <a:bodyPr/>
                    <a:lstStyle/>
                    <a:p>
                      <a:pPr algn="ctr"/>
                      <a:r>
                        <a:rPr lang="en-IN" sz="2000" dirty="0"/>
                        <a:t>5</a:t>
                      </a:r>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c</a:t>
                      </a: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95535">
                <a:tc>
                  <a:txBody>
                    <a:bodyPr/>
                    <a:lstStyle/>
                    <a:p>
                      <a:pPr algn="ctr"/>
                      <a:r>
                        <a:rPr lang="en-IN" sz="2000" dirty="0"/>
                        <a:t>6</a:t>
                      </a:r>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2000" dirty="0"/>
                        <a:t>*</a:t>
                      </a: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95535">
                <a:tc>
                  <a:txBody>
                    <a:bodyPr/>
                    <a:lstStyle/>
                    <a:p>
                      <a:pPr algn="ctr"/>
                      <a:r>
                        <a:rPr lang="en-IN" sz="2000" dirty="0"/>
                        <a:t>7</a:t>
                      </a:r>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2000" dirty="0"/>
                        <a:t>b</a:t>
                      </a: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95535">
                <a:tc>
                  <a:txBody>
                    <a:bodyPr/>
                    <a:lstStyle/>
                    <a:p>
                      <a:pPr algn="ctr"/>
                      <a:r>
                        <a:rPr lang="en-US" sz="2000" dirty="0"/>
                        <a:t>8</a:t>
                      </a: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2000" dirty="0"/>
                        <a:t>+</a:t>
                      </a: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95535">
                <a:tc>
                  <a:txBody>
                    <a:bodyPr/>
                    <a:lstStyle/>
                    <a:p>
                      <a:pPr algn="ctr"/>
                      <a:r>
                        <a:rPr lang="en-US" sz="2000" dirty="0"/>
                        <a:t>9</a:t>
                      </a: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2000" dirty="0"/>
                        <a:t>a</a:t>
                      </a: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395535">
                <a:tc>
                  <a:txBody>
                    <a:bodyPr/>
                    <a:lstStyle/>
                    <a:p>
                      <a:pPr algn="ctr"/>
                      <a:r>
                        <a:rPr lang="en-US" sz="2000" dirty="0"/>
                        <a:t>10</a:t>
                      </a: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r>
                        <a:rPr lang="en-US" sz="2000" dirty="0"/>
                        <a:t>)</a:t>
                      </a:r>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b="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en-US" sz="2000" dirty="0"/>
                    </a:p>
                  </a:txBody>
                  <a:tcPr marL="124471" marR="124471">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
        <p:nvSpPr>
          <p:cNvPr id="36" name="TextBox 35"/>
          <p:cNvSpPr txBox="1"/>
          <p:nvPr/>
        </p:nvSpPr>
        <p:spPr>
          <a:xfrm>
            <a:off x="4510442" y="2031024"/>
            <a:ext cx="364202" cy="369332"/>
          </a:xfrm>
          <a:prstGeom prst="rect">
            <a:avLst/>
          </a:prstGeom>
          <a:noFill/>
        </p:spPr>
        <p:txBody>
          <a:bodyPr wrap="none" rtlCol="0">
            <a:spAutoFit/>
          </a:bodyPr>
          <a:lstStyle/>
          <a:p>
            <a:r>
              <a:rPr lang="en-US" dirty="0"/>
              <a:t>(e</a:t>
            </a:r>
          </a:p>
        </p:txBody>
      </p:sp>
      <p:sp>
        <p:nvSpPr>
          <p:cNvPr id="37" name="TextBox 36"/>
          <p:cNvSpPr txBox="1"/>
          <p:nvPr/>
        </p:nvSpPr>
        <p:spPr>
          <a:xfrm>
            <a:off x="4510442" y="2430961"/>
            <a:ext cx="447558" cy="369332"/>
          </a:xfrm>
          <a:prstGeom prst="rect">
            <a:avLst/>
          </a:prstGeom>
          <a:noFill/>
        </p:spPr>
        <p:txBody>
          <a:bodyPr wrap="none" rtlCol="0">
            <a:spAutoFit/>
          </a:bodyPr>
          <a:lstStyle/>
          <a:p>
            <a:r>
              <a:rPr lang="en-US" dirty="0"/>
              <a:t>( / </a:t>
            </a:r>
          </a:p>
        </p:txBody>
      </p:sp>
      <p:sp>
        <p:nvSpPr>
          <p:cNvPr id="38" name="TextBox 37"/>
          <p:cNvSpPr txBox="1"/>
          <p:nvPr/>
        </p:nvSpPr>
        <p:spPr>
          <a:xfrm>
            <a:off x="4510442" y="2812022"/>
            <a:ext cx="561372" cy="369332"/>
          </a:xfrm>
          <a:prstGeom prst="rect">
            <a:avLst/>
          </a:prstGeom>
          <a:noFill/>
        </p:spPr>
        <p:txBody>
          <a:bodyPr wrap="none" rtlCol="0">
            <a:spAutoFit/>
          </a:bodyPr>
          <a:lstStyle/>
          <a:p>
            <a:r>
              <a:rPr lang="en-US" dirty="0"/>
              <a:t>( / d</a:t>
            </a:r>
          </a:p>
        </p:txBody>
      </p:sp>
      <p:sp>
        <p:nvSpPr>
          <p:cNvPr id="39" name="TextBox 38"/>
          <p:cNvSpPr txBox="1"/>
          <p:nvPr/>
        </p:nvSpPr>
        <p:spPr>
          <a:xfrm>
            <a:off x="4510442" y="3211959"/>
            <a:ext cx="367408" cy="369332"/>
          </a:xfrm>
          <a:prstGeom prst="rect">
            <a:avLst/>
          </a:prstGeom>
          <a:noFill/>
        </p:spPr>
        <p:txBody>
          <a:bodyPr wrap="none" rtlCol="0">
            <a:spAutoFit/>
          </a:bodyPr>
          <a:lstStyle/>
          <a:p>
            <a:r>
              <a:rPr lang="en-US" dirty="0"/>
              <a:t>( -</a:t>
            </a:r>
          </a:p>
        </p:txBody>
      </p:sp>
      <p:sp>
        <p:nvSpPr>
          <p:cNvPr id="40" name="TextBox 39"/>
          <p:cNvSpPr txBox="1"/>
          <p:nvPr/>
        </p:nvSpPr>
        <p:spPr>
          <a:xfrm>
            <a:off x="4510442" y="3605328"/>
            <a:ext cx="527709" cy="369332"/>
          </a:xfrm>
          <a:prstGeom prst="rect">
            <a:avLst/>
          </a:prstGeom>
          <a:noFill/>
        </p:spPr>
        <p:txBody>
          <a:bodyPr wrap="none" rtlCol="0">
            <a:spAutoFit/>
          </a:bodyPr>
          <a:lstStyle/>
          <a:p>
            <a:r>
              <a:rPr lang="en-US" dirty="0"/>
              <a:t>( - c</a:t>
            </a:r>
          </a:p>
        </p:txBody>
      </p:sp>
      <p:sp>
        <p:nvSpPr>
          <p:cNvPr id="41" name="TextBox 40"/>
          <p:cNvSpPr txBox="1"/>
          <p:nvPr/>
        </p:nvSpPr>
        <p:spPr>
          <a:xfrm>
            <a:off x="4510442" y="4005265"/>
            <a:ext cx="519694" cy="369332"/>
          </a:xfrm>
          <a:prstGeom prst="rect">
            <a:avLst/>
          </a:prstGeom>
          <a:noFill/>
        </p:spPr>
        <p:txBody>
          <a:bodyPr wrap="none" rtlCol="0">
            <a:spAutoFit/>
          </a:bodyPr>
          <a:lstStyle/>
          <a:p>
            <a:r>
              <a:rPr lang="en-US" dirty="0"/>
              <a:t>( - *</a:t>
            </a:r>
          </a:p>
        </p:txBody>
      </p:sp>
      <p:sp>
        <p:nvSpPr>
          <p:cNvPr id="42" name="TextBox 41"/>
          <p:cNvSpPr txBox="1"/>
          <p:nvPr/>
        </p:nvSpPr>
        <p:spPr>
          <a:xfrm>
            <a:off x="4510442" y="4386326"/>
            <a:ext cx="686406" cy="369332"/>
          </a:xfrm>
          <a:prstGeom prst="rect">
            <a:avLst/>
          </a:prstGeom>
          <a:noFill/>
        </p:spPr>
        <p:txBody>
          <a:bodyPr wrap="none" rtlCol="0">
            <a:spAutoFit/>
          </a:bodyPr>
          <a:lstStyle/>
          <a:p>
            <a:r>
              <a:rPr lang="en-US" dirty="0"/>
              <a:t>( - * b</a:t>
            </a:r>
          </a:p>
        </p:txBody>
      </p:sp>
      <p:sp>
        <p:nvSpPr>
          <p:cNvPr id="43" name="TextBox 42"/>
          <p:cNvSpPr txBox="1"/>
          <p:nvPr/>
        </p:nvSpPr>
        <p:spPr>
          <a:xfrm>
            <a:off x="4510442" y="4786263"/>
            <a:ext cx="425116" cy="369332"/>
          </a:xfrm>
          <a:prstGeom prst="rect">
            <a:avLst/>
          </a:prstGeom>
          <a:noFill/>
        </p:spPr>
        <p:txBody>
          <a:bodyPr wrap="none" rtlCol="0">
            <a:spAutoFit/>
          </a:bodyPr>
          <a:lstStyle/>
          <a:p>
            <a:r>
              <a:rPr lang="en-US" dirty="0" smtClean="0"/>
              <a:t>( </a:t>
            </a:r>
            <a:r>
              <a:rPr lang="en-US" dirty="0"/>
              <a:t>+</a:t>
            </a:r>
          </a:p>
        </p:txBody>
      </p:sp>
      <p:sp>
        <p:nvSpPr>
          <p:cNvPr id="44" name="TextBox 43"/>
          <p:cNvSpPr txBox="1"/>
          <p:nvPr/>
        </p:nvSpPr>
        <p:spPr>
          <a:xfrm>
            <a:off x="4510442" y="5186200"/>
            <a:ext cx="588623" cy="369332"/>
          </a:xfrm>
          <a:prstGeom prst="rect">
            <a:avLst/>
          </a:prstGeom>
          <a:noFill/>
        </p:spPr>
        <p:txBody>
          <a:bodyPr wrap="none" rtlCol="0">
            <a:spAutoFit/>
          </a:bodyPr>
          <a:lstStyle/>
          <a:p>
            <a:r>
              <a:rPr lang="en-US" dirty="0"/>
              <a:t>( </a:t>
            </a:r>
            <a:r>
              <a:rPr lang="en-US" dirty="0" smtClean="0"/>
              <a:t>+ </a:t>
            </a:r>
            <a:r>
              <a:rPr lang="en-US" dirty="0"/>
              <a:t>a</a:t>
            </a:r>
          </a:p>
        </p:txBody>
      </p:sp>
      <p:sp>
        <p:nvSpPr>
          <p:cNvPr id="45" name="TextBox 44"/>
          <p:cNvSpPr txBox="1"/>
          <p:nvPr/>
        </p:nvSpPr>
        <p:spPr>
          <a:xfrm>
            <a:off x="4510442" y="5586137"/>
            <a:ext cx="752129" cy="369332"/>
          </a:xfrm>
          <a:prstGeom prst="rect">
            <a:avLst/>
          </a:prstGeom>
          <a:noFill/>
        </p:spPr>
        <p:txBody>
          <a:bodyPr wrap="none" rtlCol="0">
            <a:spAutoFit/>
          </a:bodyPr>
          <a:lstStyle/>
          <a:p>
            <a:r>
              <a:rPr lang="en-US" dirty="0"/>
              <a:t>Empty</a:t>
            </a:r>
          </a:p>
        </p:txBody>
      </p:sp>
      <p:sp>
        <p:nvSpPr>
          <p:cNvPr id="46" name="TextBox 45"/>
          <p:cNvSpPr txBox="1"/>
          <p:nvPr/>
        </p:nvSpPr>
        <p:spPr>
          <a:xfrm>
            <a:off x="7148280" y="2433789"/>
            <a:ext cx="292068" cy="369332"/>
          </a:xfrm>
          <a:prstGeom prst="rect">
            <a:avLst/>
          </a:prstGeom>
          <a:noFill/>
        </p:spPr>
        <p:txBody>
          <a:bodyPr wrap="none" rtlCol="0">
            <a:spAutoFit/>
          </a:bodyPr>
          <a:lstStyle/>
          <a:p>
            <a:r>
              <a:rPr lang="en-US" dirty="0"/>
              <a:t>e</a:t>
            </a:r>
          </a:p>
        </p:txBody>
      </p:sp>
      <p:sp>
        <p:nvSpPr>
          <p:cNvPr id="47" name="TextBox 46"/>
          <p:cNvSpPr txBox="1"/>
          <p:nvPr/>
        </p:nvSpPr>
        <p:spPr>
          <a:xfrm>
            <a:off x="7148280" y="2814850"/>
            <a:ext cx="397866" cy="369332"/>
          </a:xfrm>
          <a:prstGeom prst="rect">
            <a:avLst/>
          </a:prstGeom>
          <a:noFill/>
        </p:spPr>
        <p:txBody>
          <a:bodyPr wrap="none" rtlCol="0">
            <a:spAutoFit/>
          </a:bodyPr>
          <a:lstStyle/>
          <a:p>
            <a:r>
              <a:rPr lang="en-US" dirty="0"/>
              <a:t>e  </a:t>
            </a:r>
          </a:p>
        </p:txBody>
      </p:sp>
      <p:sp>
        <p:nvSpPr>
          <p:cNvPr id="48" name="TextBox 47"/>
          <p:cNvSpPr txBox="1"/>
          <p:nvPr/>
        </p:nvSpPr>
        <p:spPr>
          <a:xfrm>
            <a:off x="7148280" y="3214787"/>
            <a:ext cx="649537" cy="369332"/>
          </a:xfrm>
          <a:prstGeom prst="rect">
            <a:avLst/>
          </a:prstGeom>
          <a:noFill/>
        </p:spPr>
        <p:txBody>
          <a:bodyPr wrap="none" rtlCol="0">
            <a:spAutoFit/>
          </a:bodyPr>
          <a:lstStyle/>
          <a:p>
            <a:r>
              <a:rPr lang="en-US" dirty="0"/>
              <a:t>e d / </a:t>
            </a:r>
          </a:p>
        </p:txBody>
      </p:sp>
      <p:sp>
        <p:nvSpPr>
          <p:cNvPr id="49" name="TextBox 48"/>
          <p:cNvSpPr txBox="1"/>
          <p:nvPr/>
        </p:nvSpPr>
        <p:spPr>
          <a:xfrm>
            <a:off x="7148280" y="3608156"/>
            <a:ext cx="649537" cy="369332"/>
          </a:xfrm>
          <a:prstGeom prst="rect">
            <a:avLst/>
          </a:prstGeom>
          <a:noFill/>
        </p:spPr>
        <p:txBody>
          <a:bodyPr wrap="none" rtlCol="0">
            <a:spAutoFit/>
          </a:bodyPr>
          <a:lstStyle/>
          <a:p>
            <a:r>
              <a:rPr lang="en-US" dirty="0"/>
              <a:t>e d / </a:t>
            </a:r>
          </a:p>
        </p:txBody>
      </p:sp>
      <p:sp>
        <p:nvSpPr>
          <p:cNvPr id="50" name="TextBox 49"/>
          <p:cNvSpPr txBox="1"/>
          <p:nvPr/>
        </p:nvSpPr>
        <p:spPr>
          <a:xfrm>
            <a:off x="7148280" y="4008093"/>
            <a:ext cx="756938" cy="369332"/>
          </a:xfrm>
          <a:prstGeom prst="rect">
            <a:avLst/>
          </a:prstGeom>
          <a:noFill/>
        </p:spPr>
        <p:txBody>
          <a:bodyPr wrap="none" rtlCol="0">
            <a:spAutoFit/>
          </a:bodyPr>
          <a:lstStyle/>
          <a:p>
            <a:r>
              <a:rPr lang="en-US" dirty="0"/>
              <a:t>e d / c</a:t>
            </a:r>
          </a:p>
        </p:txBody>
      </p:sp>
      <p:sp>
        <p:nvSpPr>
          <p:cNvPr id="51" name="TextBox 50"/>
          <p:cNvSpPr txBox="1"/>
          <p:nvPr/>
        </p:nvSpPr>
        <p:spPr>
          <a:xfrm>
            <a:off x="7148280" y="4389154"/>
            <a:ext cx="756938" cy="369332"/>
          </a:xfrm>
          <a:prstGeom prst="rect">
            <a:avLst/>
          </a:prstGeom>
          <a:noFill/>
        </p:spPr>
        <p:txBody>
          <a:bodyPr wrap="none" rtlCol="0">
            <a:spAutoFit/>
          </a:bodyPr>
          <a:lstStyle/>
          <a:p>
            <a:pPr lvl="0">
              <a:defRPr/>
            </a:pPr>
            <a:r>
              <a:rPr lang="en-US" dirty="0"/>
              <a:t>e d / c</a:t>
            </a:r>
          </a:p>
        </p:txBody>
      </p:sp>
      <p:sp>
        <p:nvSpPr>
          <p:cNvPr id="52" name="TextBox 51"/>
          <p:cNvSpPr txBox="1"/>
          <p:nvPr/>
        </p:nvSpPr>
        <p:spPr>
          <a:xfrm>
            <a:off x="7148280" y="4789091"/>
            <a:ext cx="1188146" cy="369332"/>
          </a:xfrm>
          <a:prstGeom prst="rect">
            <a:avLst/>
          </a:prstGeom>
          <a:noFill/>
        </p:spPr>
        <p:txBody>
          <a:bodyPr wrap="none" rtlCol="0">
            <a:spAutoFit/>
          </a:bodyPr>
          <a:lstStyle/>
          <a:p>
            <a:pPr lvl="0">
              <a:defRPr/>
            </a:pPr>
            <a:r>
              <a:rPr lang="en-US" dirty="0"/>
              <a:t>e d / c b </a:t>
            </a:r>
            <a:r>
              <a:rPr lang="en-US" dirty="0" smtClean="0"/>
              <a:t>* -</a:t>
            </a:r>
            <a:endParaRPr lang="en-US" dirty="0"/>
          </a:p>
        </p:txBody>
      </p:sp>
      <p:sp>
        <p:nvSpPr>
          <p:cNvPr id="53" name="TextBox 52"/>
          <p:cNvSpPr txBox="1"/>
          <p:nvPr/>
        </p:nvSpPr>
        <p:spPr>
          <a:xfrm>
            <a:off x="7148280" y="5189028"/>
            <a:ext cx="1188146" cy="369332"/>
          </a:xfrm>
          <a:prstGeom prst="rect">
            <a:avLst/>
          </a:prstGeom>
          <a:noFill/>
        </p:spPr>
        <p:txBody>
          <a:bodyPr wrap="none" rtlCol="0">
            <a:spAutoFit/>
          </a:bodyPr>
          <a:lstStyle/>
          <a:p>
            <a:pPr lvl="0">
              <a:defRPr/>
            </a:pPr>
            <a:r>
              <a:rPr lang="en-US" dirty="0"/>
              <a:t>e d / c b </a:t>
            </a:r>
            <a:r>
              <a:rPr lang="en-US" dirty="0" smtClean="0"/>
              <a:t>* -</a:t>
            </a:r>
            <a:endParaRPr lang="en-US" dirty="0"/>
          </a:p>
        </p:txBody>
      </p:sp>
      <p:sp>
        <p:nvSpPr>
          <p:cNvPr id="54" name="TextBox 53"/>
          <p:cNvSpPr txBox="1"/>
          <p:nvPr/>
        </p:nvSpPr>
        <p:spPr>
          <a:xfrm>
            <a:off x="7148280" y="5588965"/>
            <a:ext cx="1519968" cy="369332"/>
          </a:xfrm>
          <a:prstGeom prst="rect">
            <a:avLst/>
          </a:prstGeom>
          <a:noFill/>
        </p:spPr>
        <p:txBody>
          <a:bodyPr wrap="none" rtlCol="0">
            <a:spAutoFit/>
          </a:bodyPr>
          <a:lstStyle/>
          <a:p>
            <a:pPr lvl="0">
              <a:defRPr/>
            </a:pPr>
            <a:r>
              <a:rPr lang="en-US" dirty="0"/>
              <a:t>e d / c b * </a:t>
            </a:r>
            <a:r>
              <a:rPr lang="en-US" dirty="0" smtClean="0"/>
              <a:t>- a +</a:t>
            </a:r>
            <a:endParaRPr lang="en-US" dirty="0"/>
          </a:p>
        </p:txBody>
      </p:sp>
      <p:sp>
        <p:nvSpPr>
          <p:cNvPr id="55" name="TextBox 54"/>
          <p:cNvSpPr txBox="1"/>
          <p:nvPr/>
        </p:nvSpPr>
        <p:spPr>
          <a:xfrm>
            <a:off x="10102350" y="2031024"/>
            <a:ext cx="298480" cy="369332"/>
          </a:xfrm>
          <a:prstGeom prst="rect">
            <a:avLst/>
          </a:prstGeom>
          <a:noFill/>
        </p:spPr>
        <p:txBody>
          <a:bodyPr wrap="none" rtlCol="0">
            <a:spAutoFit/>
          </a:bodyPr>
          <a:lstStyle/>
          <a:p>
            <a:r>
              <a:rPr lang="en-US" dirty="0"/>
              <a:t>0</a:t>
            </a:r>
            <a:endParaRPr lang="en-IN" dirty="0"/>
          </a:p>
        </p:txBody>
      </p:sp>
      <p:sp>
        <p:nvSpPr>
          <p:cNvPr id="56" name="TextBox 55"/>
          <p:cNvSpPr txBox="1"/>
          <p:nvPr/>
        </p:nvSpPr>
        <p:spPr>
          <a:xfrm>
            <a:off x="10102350" y="2430961"/>
            <a:ext cx="298480" cy="369332"/>
          </a:xfrm>
          <a:prstGeom prst="rect">
            <a:avLst/>
          </a:prstGeom>
          <a:noFill/>
        </p:spPr>
        <p:txBody>
          <a:bodyPr wrap="none" rtlCol="0">
            <a:spAutoFit/>
          </a:bodyPr>
          <a:lstStyle/>
          <a:p>
            <a:r>
              <a:rPr lang="en-US" dirty="0"/>
              <a:t>1</a:t>
            </a:r>
            <a:endParaRPr lang="en-IN" dirty="0"/>
          </a:p>
        </p:txBody>
      </p:sp>
      <p:sp>
        <p:nvSpPr>
          <p:cNvPr id="57" name="TextBox 56"/>
          <p:cNvSpPr txBox="1"/>
          <p:nvPr/>
        </p:nvSpPr>
        <p:spPr>
          <a:xfrm>
            <a:off x="10102350" y="2809085"/>
            <a:ext cx="298480" cy="369332"/>
          </a:xfrm>
          <a:prstGeom prst="rect">
            <a:avLst/>
          </a:prstGeom>
          <a:noFill/>
        </p:spPr>
        <p:txBody>
          <a:bodyPr wrap="none" rtlCol="0">
            <a:spAutoFit/>
          </a:bodyPr>
          <a:lstStyle/>
          <a:p>
            <a:r>
              <a:rPr lang="en-US" dirty="0"/>
              <a:t>1</a:t>
            </a:r>
            <a:endParaRPr lang="en-IN" dirty="0"/>
          </a:p>
        </p:txBody>
      </p:sp>
      <p:sp>
        <p:nvSpPr>
          <p:cNvPr id="58" name="TextBox 57"/>
          <p:cNvSpPr txBox="1"/>
          <p:nvPr/>
        </p:nvSpPr>
        <p:spPr>
          <a:xfrm>
            <a:off x="10102350" y="3209022"/>
            <a:ext cx="298480" cy="369332"/>
          </a:xfrm>
          <a:prstGeom prst="rect">
            <a:avLst/>
          </a:prstGeom>
          <a:noFill/>
        </p:spPr>
        <p:txBody>
          <a:bodyPr wrap="none" rtlCol="0">
            <a:spAutoFit/>
          </a:bodyPr>
          <a:lstStyle/>
          <a:p>
            <a:r>
              <a:rPr lang="en-US" dirty="0"/>
              <a:t>1</a:t>
            </a:r>
            <a:endParaRPr lang="en-IN" dirty="0"/>
          </a:p>
        </p:txBody>
      </p:sp>
      <p:sp>
        <p:nvSpPr>
          <p:cNvPr id="59" name="TextBox 58"/>
          <p:cNvSpPr txBox="1"/>
          <p:nvPr/>
        </p:nvSpPr>
        <p:spPr>
          <a:xfrm>
            <a:off x="10098542" y="3625849"/>
            <a:ext cx="298480" cy="369332"/>
          </a:xfrm>
          <a:prstGeom prst="rect">
            <a:avLst/>
          </a:prstGeom>
          <a:noFill/>
        </p:spPr>
        <p:txBody>
          <a:bodyPr wrap="none" rtlCol="0">
            <a:spAutoFit/>
          </a:bodyPr>
          <a:lstStyle/>
          <a:p>
            <a:r>
              <a:rPr lang="en-US" dirty="0"/>
              <a:t>1</a:t>
            </a:r>
            <a:endParaRPr lang="en-IN" dirty="0"/>
          </a:p>
        </p:txBody>
      </p:sp>
      <p:sp>
        <p:nvSpPr>
          <p:cNvPr id="60" name="TextBox 59"/>
          <p:cNvSpPr txBox="1"/>
          <p:nvPr/>
        </p:nvSpPr>
        <p:spPr>
          <a:xfrm>
            <a:off x="10098542" y="4025786"/>
            <a:ext cx="298480" cy="369332"/>
          </a:xfrm>
          <a:prstGeom prst="rect">
            <a:avLst/>
          </a:prstGeom>
          <a:noFill/>
        </p:spPr>
        <p:txBody>
          <a:bodyPr wrap="none" rtlCol="0">
            <a:spAutoFit/>
          </a:bodyPr>
          <a:lstStyle/>
          <a:p>
            <a:r>
              <a:rPr lang="en-US" dirty="0"/>
              <a:t>2</a:t>
            </a:r>
            <a:endParaRPr lang="en-IN" dirty="0"/>
          </a:p>
        </p:txBody>
      </p:sp>
      <p:sp>
        <p:nvSpPr>
          <p:cNvPr id="61" name="TextBox 60"/>
          <p:cNvSpPr txBox="1"/>
          <p:nvPr/>
        </p:nvSpPr>
        <p:spPr>
          <a:xfrm>
            <a:off x="10098542" y="4403910"/>
            <a:ext cx="298480" cy="369332"/>
          </a:xfrm>
          <a:prstGeom prst="rect">
            <a:avLst/>
          </a:prstGeom>
          <a:noFill/>
        </p:spPr>
        <p:txBody>
          <a:bodyPr wrap="none" rtlCol="0">
            <a:spAutoFit/>
          </a:bodyPr>
          <a:lstStyle/>
          <a:p>
            <a:r>
              <a:rPr lang="en-US" dirty="0"/>
              <a:t>2</a:t>
            </a:r>
            <a:endParaRPr lang="en-IN" dirty="0"/>
          </a:p>
        </p:txBody>
      </p:sp>
      <p:sp>
        <p:nvSpPr>
          <p:cNvPr id="62" name="TextBox 61"/>
          <p:cNvSpPr txBox="1"/>
          <p:nvPr/>
        </p:nvSpPr>
        <p:spPr>
          <a:xfrm>
            <a:off x="10098542" y="4803847"/>
            <a:ext cx="298480" cy="369332"/>
          </a:xfrm>
          <a:prstGeom prst="rect">
            <a:avLst/>
          </a:prstGeom>
          <a:noFill/>
        </p:spPr>
        <p:txBody>
          <a:bodyPr wrap="none" rtlCol="0">
            <a:spAutoFit/>
          </a:bodyPr>
          <a:lstStyle/>
          <a:p>
            <a:r>
              <a:rPr lang="en-US" dirty="0"/>
              <a:t>1</a:t>
            </a:r>
            <a:endParaRPr lang="en-IN" dirty="0"/>
          </a:p>
        </p:txBody>
      </p:sp>
      <p:sp>
        <p:nvSpPr>
          <p:cNvPr id="63" name="TextBox 62"/>
          <p:cNvSpPr txBox="1"/>
          <p:nvPr/>
        </p:nvSpPr>
        <p:spPr>
          <a:xfrm>
            <a:off x="10098542" y="5201184"/>
            <a:ext cx="298480" cy="369332"/>
          </a:xfrm>
          <a:prstGeom prst="rect">
            <a:avLst/>
          </a:prstGeom>
          <a:noFill/>
        </p:spPr>
        <p:txBody>
          <a:bodyPr wrap="none" rtlCol="0">
            <a:spAutoFit/>
          </a:bodyPr>
          <a:lstStyle/>
          <a:p>
            <a:r>
              <a:rPr lang="en-US" dirty="0"/>
              <a:t>1</a:t>
            </a:r>
            <a:endParaRPr lang="en-IN" dirty="0"/>
          </a:p>
        </p:txBody>
      </p:sp>
      <p:sp>
        <p:nvSpPr>
          <p:cNvPr id="64" name="TextBox 63"/>
          <p:cNvSpPr txBox="1"/>
          <p:nvPr/>
        </p:nvSpPr>
        <p:spPr>
          <a:xfrm>
            <a:off x="10098542" y="5601121"/>
            <a:ext cx="298480" cy="369332"/>
          </a:xfrm>
          <a:prstGeom prst="rect">
            <a:avLst/>
          </a:prstGeom>
          <a:noFill/>
        </p:spPr>
        <p:txBody>
          <a:bodyPr wrap="none" rtlCol="0">
            <a:spAutoFit/>
          </a:bodyPr>
          <a:lstStyle/>
          <a:p>
            <a:r>
              <a:rPr lang="en-US" dirty="0"/>
              <a:t>1</a:t>
            </a:r>
            <a:endParaRPr lang="en-IN" dirty="0"/>
          </a:p>
        </p:txBody>
      </p:sp>
    </p:spTree>
    <p:extLst>
      <p:ext uri="{BB962C8B-B14F-4D97-AF65-F5344CB8AC3E}">
        <p14:creationId xmlns:p14="http://schemas.microsoft.com/office/powerpoint/2010/main" val="22779140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25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6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5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63"/>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5"/>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54"/>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64"/>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P spid="61" grpId="0"/>
      <p:bldP spid="62" grpId="0"/>
      <p:bldP spid="63" grpId="0"/>
      <p:bldP spid="6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397524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4" y="731706"/>
            <a:ext cx="6183103" cy="5355312"/>
          </a:xfrm>
          <a:prstGeom prst="rect">
            <a:avLst/>
          </a:prstGeom>
          <a:noFill/>
        </p:spPr>
        <p:txBody>
          <a:bodyPr wrap="none" rtlCol="0">
            <a:spAutoFit/>
          </a:bodyPr>
          <a:lstStyle/>
          <a:p>
            <a:r>
              <a:rPr lang="en-US" b="1" dirty="0"/>
              <a:t>Outline</a:t>
            </a:r>
          </a:p>
          <a:p>
            <a:pPr marL="742950" lvl="1" indent="-285750">
              <a:buFont typeface="Arial" panose="020B0604020202020204" pitchFamily="34" charset="0"/>
              <a:buChar char="•"/>
            </a:pPr>
            <a:r>
              <a:rPr lang="en-US" dirty="0">
                <a:solidFill>
                  <a:schemeClr val="bg1">
                    <a:lumMod val="50000"/>
                  </a:schemeClr>
                </a:solidFill>
              </a:rPr>
              <a:t>Introduction to Stack</a:t>
            </a:r>
          </a:p>
          <a:p>
            <a:pPr marL="742950" lvl="1" indent="-285750">
              <a:buFont typeface="Arial" panose="020B0604020202020204" pitchFamily="34" charset="0"/>
              <a:buChar char="•"/>
            </a:pPr>
            <a:r>
              <a:rPr lang="en-US" dirty="0">
                <a:solidFill>
                  <a:schemeClr val="bg1">
                    <a:lumMod val="50000"/>
                  </a:schemeClr>
                </a:solidFill>
              </a:rPr>
              <a:t>Operations on Stack:</a:t>
            </a:r>
          </a:p>
          <a:p>
            <a:pPr marL="1200150" lvl="2" indent="-285750">
              <a:buFont typeface="Arial" panose="020B0604020202020204" pitchFamily="34" charset="0"/>
              <a:buChar char="•"/>
            </a:pPr>
            <a:r>
              <a:rPr lang="en-US" dirty="0">
                <a:solidFill>
                  <a:schemeClr val="bg1">
                    <a:lumMod val="50000"/>
                  </a:schemeClr>
                </a:solidFill>
              </a:rPr>
              <a:t>Push, Pop, Peep, Change, Display </a:t>
            </a:r>
          </a:p>
          <a:p>
            <a:pPr marL="742950" lvl="1" indent="-285750">
              <a:buFont typeface="Arial" panose="020B0604020202020204" pitchFamily="34" charset="0"/>
              <a:buChar char="•"/>
            </a:pPr>
            <a:r>
              <a:rPr lang="en-US" dirty="0">
                <a:solidFill>
                  <a:schemeClr val="bg1">
                    <a:lumMod val="50000"/>
                  </a:schemeClr>
                </a:solidFill>
              </a:rPr>
              <a:t>Applications of Stack: </a:t>
            </a:r>
          </a:p>
          <a:p>
            <a:pPr marL="1200150" lvl="2" indent="-285750">
              <a:buFont typeface="Arial" panose="020B0604020202020204" pitchFamily="34" charset="0"/>
              <a:buChar char="•"/>
            </a:pPr>
            <a:r>
              <a:rPr lang="en-US" dirty="0">
                <a:solidFill>
                  <a:schemeClr val="bg1">
                    <a:lumMod val="50000"/>
                  </a:schemeClr>
                </a:solidFill>
              </a:rPr>
              <a:t>Polish Notations</a:t>
            </a:r>
          </a:p>
          <a:p>
            <a:pPr marL="1200150" lvl="2" indent="-285750">
              <a:buFont typeface="Arial" panose="020B0604020202020204" pitchFamily="34" charset="0"/>
              <a:buChar char="•"/>
            </a:pPr>
            <a:r>
              <a:rPr lang="en-US" dirty="0">
                <a:solidFill>
                  <a:schemeClr val="bg1">
                    <a:lumMod val="50000"/>
                  </a:schemeClr>
                </a:solidFill>
              </a:rPr>
              <a:t>Conversion of Infix to Prefix and Postfix Expressions</a:t>
            </a:r>
          </a:p>
          <a:p>
            <a:pPr marL="1200150" lvl="2" indent="-285750">
              <a:buFont typeface="Arial" panose="020B0604020202020204" pitchFamily="34" charset="0"/>
              <a:buChar char="•"/>
            </a:pPr>
            <a:r>
              <a:rPr lang="en-US" dirty="0">
                <a:solidFill>
                  <a:schemeClr val="bg1">
                    <a:lumMod val="50000"/>
                  </a:schemeClr>
                </a:solidFill>
              </a:rPr>
              <a:t>Evaluation of Prefix and Postfix Expressions</a:t>
            </a:r>
          </a:p>
          <a:p>
            <a:pPr marL="1200150" lvl="2" indent="-285750">
              <a:buFont typeface="Arial" panose="020B0604020202020204" pitchFamily="34" charset="0"/>
              <a:buChar char="•"/>
            </a:pPr>
            <a:r>
              <a:rPr lang="en-US" dirty="0">
                <a:solidFill>
                  <a:schemeClr val="bg1">
                    <a:lumMod val="50000"/>
                  </a:schemeClr>
                </a:solidFill>
              </a:rPr>
              <a:t>Recursion.</a:t>
            </a:r>
          </a:p>
          <a:p>
            <a:pPr marL="742950" lvl="1" indent="-285750">
              <a:buFont typeface="Arial" panose="020B0604020202020204" pitchFamily="34" charset="0"/>
              <a:buChar char="•"/>
            </a:pPr>
            <a:r>
              <a:rPr lang="en-US" dirty="0">
                <a:solidFill>
                  <a:schemeClr val="bg1">
                    <a:lumMod val="50000"/>
                  </a:schemeClr>
                </a:solidFill>
              </a:rPr>
              <a:t>Introduction to Queue</a:t>
            </a:r>
          </a:p>
          <a:p>
            <a:pPr marL="742950" lvl="1" indent="-285750">
              <a:buFont typeface="Arial" panose="020B0604020202020204" pitchFamily="34" charset="0"/>
              <a:buChar char="•"/>
            </a:pPr>
            <a:r>
              <a:rPr lang="en-US" dirty="0">
                <a:solidFill>
                  <a:schemeClr val="bg1">
                    <a:lumMod val="50000"/>
                  </a:schemeClr>
                </a:solidFill>
              </a:rPr>
              <a:t>Operations on Queue:</a:t>
            </a:r>
          </a:p>
          <a:p>
            <a:pPr marL="1200150" lvl="2" indent="-285750">
              <a:buFont typeface="Arial" panose="020B0604020202020204" pitchFamily="34" charset="0"/>
              <a:buChar char="•"/>
            </a:pPr>
            <a:r>
              <a:rPr lang="en-US" dirty="0" err="1">
                <a:solidFill>
                  <a:schemeClr val="bg1">
                    <a:lumMod val="50000"/>
                  </a:schemeClr>
                </a:solidFill>
              </a:rPr>
              <a:t>Enqueue</a:t>
            </a:r>
            <a:r>
              <a:rPr lang="en-US" dirty="0">
                <a:solidFill>
                  <a:schemeClr val="bg1">
                    <a:lumMod val="50000"/>
                  </a:schemeClr>
                </a:solidFill>
              </a:rPr>
              <a:t>, </a:t>
            </a:r>
            <a:r>
              <a:rPr lang="en-US" dirty="0" err="1">
                <a:solidFill>
                  <a:schemeClr val="bg1">
                    <a:lumMod val="50000"/>
                  </a:schemeClr>
                </a:solidFill>
              </a:rPr>
              <a:t>Dequeue</a:t>
            </a:r>
            <a:r>
              <a:rPr lang="en-US" dirty="0">
                <a:solidFill>
                  <a:schemeClr val="bg1">
                    <a:lumMod val="50000"/>
                  </a:schemeClr>
                </a:solidFill>
              </a:rPr>
              <a:t>, Display </a:t>
            </a:r>
          </a:p>
          <a:p>
            <a:pPr marL="742950" lvl="1" indent="-285750">
              <a:buFont typeface="Arial" panose="020B0604020202020204" pitchFamily="34" charset="0"/>
              <a:buChar char="•"/>
            </a:pPr>
            <a:r>
              <a:rPr lang="en-US" dirty="0">
                <a:solidFill>
                  <a:schemeClr val="bg1">
                    <a:lumMod val="50000"/>
                  </a:schemeClr>
                </a:solidFill>
              </a:rPr>
              <a:t>Limitation of Simple Queue</a:t>
            </a:r>
          </a:p>
          <a:p>
            <a:pPr marL="742950" lvl="1" indent="-285750">
              <a:buFont typeface="Arial" panose="020B0604020202020204" pitchFamily="34" charset="0"/>
              <a:buChar char="•"/>
            </a:pPr>
            <a:r>
              <a:rPr lang="en-US" dirty="0">
                <a:solidFill>
                  <a:schemeClr val="bg1">
                    <a:lumMod val="50000"/>
                  </a:schemeClr>
                </a:solidFill>
              </a:rPr>
              <a:t>Circular Queue</a:t>
            </a:r>
          </a:p>
          <a:p>
            <a:pPr marL="742950" lvl="1" indent="-285750">
              <a:buFont typeface="Arial" panose="020B0604020202020204" pitchFamily="34" charset="0"/>
              <a:buChar char="•"/>
            </a:pPr>
            <a:r>
              <a:rPr lang="en-US" dirty="0">
                <a:solidFill>
                  <a:schemeClr val="bg1">
                    <a:lumMod val="50000"/>
                  </a:schemeClr>
                </a:solidFill>
              </a:rPr>
              <a:t>Operations on Circular Queue:</a:t>
            </a:r>
          </a:p>
          <a:p>
            <a:pPr marL="1200150" lvl="2" indent="-285750">
              <a:buFont typeface="Arial" panose="020B0604020202020204" pitchFamily="34" charset="0"/>
              <a:buChar char="•"/>
            </a:pPr>
            <a:r>
              <a:rPr lang="en-US" dirty="0" err="1">
                <a:solidFill>
                  <a:schemeClr val="bg1">
                    <a:lumMod val="50000"/>
                  </a:schemeClr>
                </a:solidFill>
              </a:rPr>
              <a:t>Enqueue</a:t>
            </a:r>
            <a:r>
              <a:rPr lang="en-US" dirty="0">
                <a:solidFill>
                  <a:schemeClr val="bg1">
                    <a:lumMod val="50000"/>
                  </a:schemeClr>
                </a:solidFill>
              </a:rPr>
              <a:t>, </a:t>
            </a:r>
            <a:r>
              <a:rPr lang="en-US" dirty="0" err="1">
                <a:solidFill>
                  <a:schemeClr val="bg1">
                    <a:lumMod val="50000"/>
                  </a:schemeClr>
                </a:solidFill>
              </a:rPr>
              <a:t>Dequeue</a:t>
            </a:r>
            <a:r>
              <a:rPr lang="en-US" dirty="0">
                <a:solidFill>
                  <a:schemeClr val="bg1">
                    <a:lumMod val="50000"/>
                  </a:schemeClr>
                </a:solidFill>
              </a:rPr>
              <a:t>, Display</a:t>
            </a:r>
          </a:p>
          <a:p>
            <a:pPr marL="742950" lvl="1" indent="-285750">
              <a:buFont typeface="Arial" panose="020B0604020202020204" pitchFamily="34" charset="0"/>
              <a:buChar char="•"/>
            </a:pPr>
            <a:r>
              <a:rPr lang="en-US" dirty="0">
                <a:solidFill>
                  <a:schemeClr val="bg1">
                    <a:lumMod val="50000"/>
                  </a:schemeClr>
                </a:solidFill>
              </a:rPr>
              <a:t>Double Ended Queue</a:t>
            </a:r>
          </a:p>
          <a:p>
            <a:pPr marL="742950" lvl="1" indent="-285750">
              <a:buFont typeface="Arial" panose="020B0604020202020204" pitchFamily="34" charset="0"/>
              <a:buChar char="•"/>
            </a:pPr>
            <a:r>
              <a:rPr lang="en-US" dirty="0">
                <a:solidFill>
                  <a:schemeClr val="bg1">
                    <a:lumMod val="50000"/>
                  </a:schemeClr>
                </a:solidFill>
              </a:rPr>
              <a:t>Operations on Double Ended Queue</a:t>
            </a:r>
          </a:p>
          <a:p>
            <a:pPr marL="742950" lvl="1" indent="-285750">
              <a:buFont typeface="Arial" panose="020B0604020202020204" pitchFamily="34" charset="0"/>
              <a:buChar char="•"/>
            </a:pPr>
            <a:r>
              <a:rPr lang="en-US" dirty="0">
                <a:solidFill>
                  <a:schemeClr val="bg1">
                    <a:lumMod val="50000"/>
                  </a:schemeClr>
                </a:solidFill>
              </a:rPr>
              <a:t>Applications of Queue.</a:t>
            </a:r>
          </a:p>
        </p:txBody>
      </p:sp>
    </p:spTree>
    <p:extLst>
      <p:ext uri="{BB962C8B-B14F-4D97-AF65-F5344CB8AC3E}">
        <p14:creationId xmlns:p14="http://schemas.microsoft.com/office/powerpoint/2010/main" val="24575507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following expressions</a:t>
            </a:r>
          </a:p>
        </p:txBody>
      </p:sp>
      <p:sp>
        <p:nvSpPr>
          <p:cNvPr id="3" name="Content Placeholder 2"/>
          <p:cNvSpPr>
            <a:spLocks noGrp="1"/>
          </p:cNvSpPr>
          <p:nvPr>
            <p:ph idx="1"/>
          </p:nvPr>
        </p:nvSpPr>
        <p:spPr/>
        <p:txBody>
          <a:bodyPr/>
          <a:lstStyle/>
          <a:p>
            <a:pPr>
              <a:buClr>
                <a:srgbClr val="C00000"/>
              </a:buClr>
            </a:pPr>
            <a:r>
              <a:rPr lang="en-US" dirty="0"/>
              <a:t>Convert the following </a:t>
            </a:r>
            <a:r>
              <a:rPr lang="en-US" b="1" dirty="0">
                <a:solidFill>
                  <a:srgbClr val="C00000"/>
                </a:solidFill>
              </a:rPr>
              <a:t>infix</a:t>
            </a:r>
            <a:r>
              <a:rPr lang="en-US" dirty="0">
                <a:solidFill>
                  <a:srgbClr val="C00000"/>
                </a:solidFill>
              </a:rPr>
              <a:t> </a:t>
            </a:r>
            <a:r>
              <a:rPr lang="en-US" dirty="0"/>
              <a:t>expression to </a:t>
            </a:r>
            <a:r>
              <a:rPr lang="en-US" b="1" dirty="0">
                <a:solidFill>
                  <a:srgbClr val="C00000"/>
                </a:solidFill>
              </a:rPr>
              <a:t>postfix </a:t>
            </a:r>
            <a:r>
              <a:rPr lang="en-US" dirty="0"/>
              <a:t>and</a:t>
            </a:r>
            <a:r>
              <a:rPr lang="en-US" dirty="0">
                <a:solidFill>
                  <a:srgbClr val="C00000"/>
                </a:solidFill>
              </a:rPr>
              <a:t> </a:t>
            </a:r>
            <a:r>
              <a:rPr lang="en-US" b="1" dirty="0">
                <a:solidFill>
                  <a:srgbClr val="C00000"/>
                </a:solidFill>
              </a:rPr>
              <a:t>prefix</a:t>
            </a:r>
            <a:r>
              <a:rPr lang="en-US" dirty="0"/>
              <a:t>. Show the stack contents.</a:t>
            </a:r>
          </a:p>
          <a:p>
            <a:pPr lvl="1">
              <a:buClr>
                <a:srgbClr val="C00000"/>
              </a:buClr>
            </a:pPr>
            <a:r>
              <a:rPr lang="pt-BR" b="1" dirty="0"/>
              <a:t>a + b * c – d / e * h</a:t>
            </a:r>
          </a:p>
          <a:p>
            <a:pPr lvl="1">
              <a:buClr>
                <a:srgbClr val="C00000"/>
              </a:buClr>
            </a:pPr>
            <a:r>
              <a:rPr lang="pt-BR" b="1" dirty="0"/>
              <a:t>A $ B – C * D + E $ F / G</a:t>
            </a:r>
          </a:p>
          <a:p>
            <a:pPr lvl="1">
              <a:buClr>
                <a:srgbClr val="C00000"/>
              </a:buClr>
            </a:pPr>
            <a:r>
              <a:rPr lang="pt-BR" b="1" dirty="0"/>
              <a:t>A + B – C * D * E $ F $ G</a:t>
            </a:r>
          </a:p>
          <a:p>
            <a:pPr lvl="1">
              <a:buClr>
                <a:srgbClr val="C00000"/>
              </a:buClr>
            </a:pPr>
            <a:r>
              <a:rPr lang="en-US" b="1" dirty="0"/>
              <a:t>A – B / ( C * D ^ E )</a:t>
            </a:r>
          </a:p>
          <a:p>
            <a:pPr lvl="1">
              <a:buClr>
                <a:srgbClr val="C00000"/>
              </a:buClr>
            </a:pPr>
            <a:r>
              <a:rPr lang="pt-BR" b="1" dirty="0"/>
              <a:t>(</a:t>
            </a:r>
            <a:r>
              <a:rPr lang="en-US" b="1" dirty="0"/>
              <a:t>(a + b ^ c ^ d) * ( e + f / d )</a:t>
            </a:r>
            <a:r>
              <a:rPr lang="pt-BR" b="1" dirty="0"/>
              <a:t>)</a:t>
            </a:r>
          </a:p>
          <a:p>
            <a:pPr lvl="1">
              <a:buClr>
                <a:srgbClr val="C00000"/>
              </a:buClr>
            </a:pPr>
            <a:r>
              <a:rPr lang="en-US" b="1" dirty="0"/>
              <a:t>( A + B * C / D - E + F / G / ( H + I ))</a:t>
            </a:r>
          </a:p>
          <a:p>
            <a:pPr lvl="1">
              <a:buClr>
                <a:srgbClr val="C00000"/>
              </a:buClr>
            </a:pPr>
            <a:r>
              <a:rPr lang="en-US" b="1" dirty="0"/>
              <a:t>( A + B ) * C + D / ( B + A * C ) + D</a:t>
            </a:r>
            <a:endParaRPr lang="pt-BR" b="1" dirty="0"/>
          </a:p>
          <a:p>
            <a:pPr lvl="1">
              <a:buClr>
                <a:srgbClr val="C00000"/>
              </a:buClr>
            </a:pPr>
            <a:endParaRPr lang="en-US" dirty="0"/>
          </a:p>
          <a:p>
            <a:pPr>
              <a:buClr>
                <a:srgbClr val="C00000"/>
              </a:buClr>
            </a:pPr>
            <a:endParaRPr lang="en-US" dirty="0"/>
          </a:p>
          <a:p>
            <a:pPr lvl="1">
              <a:buClr>
                <a:schemeClr val="tx1"/>
              </a:buClr>
            </a:pPr>
            <a:endParaRPr lang="en-US" dirty="0"/>
          </a:p>
        </p:txBody>
      </p:sp>
      <p:sp>
        <p:nvSpPr>
          <p:cNvPr id="5" name="Oval Callout 3">
            <a:extLst>
              <a:ext uri="{FF2B5EF4-FFF2-40B4-BE49-F238E27FC236}">
                <a16:creationId xmlns:a16="http://schemas.microsoft.com/office/drawing/2014/main" id="{698F2737-AB16-A636-BCF2-F9768D4B05FB}"/>
              </a:ext>
            </a:extLst>
          </p:cNvPr>
          <p:cNvSpPr/>
          <p:nvPr/>
        </p:nvSpPr>
        <p:spPr>
          <a:xfrm>
            <a:off x="6352065" y="2228849"/>
            <a:ext cx="3588816" cy="2400302"/>
          </a:xfrm>
          <a:prstGeom prst="wedgeEllipseCallout">
            <a:avLst>
              <a:gd name="adj1" fmla="val -52732"/>
              <a:gd name="adj2" fmla="val -7489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4000" b="1" dirty="0"/>
              <a:t>Homework</a:t>
            </a:r>
            <a:endParaRPr lang="en-IN" sz="4000" b="1" dirty="0"/>
          </a:p>
        </p:txBody>
      </p:sp>
    </p:spTree>
    <p:extLst>
      <p:ext uri="{BB962C8B-B14F-4D97-AF65-F5344CB8AC3E}">
        <p14:creationId xmlns:p14="http://schemas.microsoft.com/office/powerpoint/2010/main" val="254195208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Evaluation of Postfix Expression</a:t>
            </a:r>
          </a:p>
        </p:txBody>
      </p:sp>
      <p:sp>
        <p:nvSpPr>
          <p:cNvPr id="4" name="Content Placeholder 3"/>
          <p:cNvSpPr>
            <a:spLocks noGrp="1"/>
          </p:cNvSpPr>
          <p:nvPr>
            <p:ph idx="1"/>
          </p:nvPr>
        </p:nvSpPr>
        <p:spPr/>
        <p:txBody>
          <a:bodyPr/>
          <a:lstStyle/>
          <a:p>
            <a:r>
              <a:rPr lang="en-IN" dirty="0" smtClean="0"/>
              <a:t>Each </a:t>
            </a:r>
            <a:r>
              <a:rPr lang="en-IN" b="1" dirty="0">
                <a:solidFill>
                  <a:srgbClr val="C00000"/>
                </a:solidFill>
              </a:rPr>
              <a:t>operator</a:t>
            </a:r>
            <a:r>
              <a:rPr lang="en-IN" dirty="0">
                <a:solidFill>
                  <a:srgbClr val="C00000"/>
                </a:solidFill>
              </a:rPr>
              <a:t> </a:t>
            </a:r>
            <a:r>
              <a:rPr lang="en-IN" dirty="0"/>
              <a:t>in </a:t>
            </a:r>
            <a:r>
              <a:rPr lang="en-IN" b="1" dirty="0"/>
              <a:t>postfix </a:t>
            </a:r>
            <a:r>
              <a:rPr lang="en-IN" dirty="0"/>
              <a:t>string </a:t>
            </a:r>
            <a:r>
              <a:rPr lang="en-IN" b="1" dirty="0"/>
              <a:t>refers</a:t>
            </a:r>
            <a:r>
              <a:rPr lang="en-IN" dirty="0"/>
              <a:t> to the </a:t>
            </a:r>
            <a:r>
              <a:rPr lang="en-IN" b="1" dirty="0">
                <a:solidFill>
                  <a:srgbClr val="C00000"/>
                </a:solidFill>
              </a:rPr>
              <a:t>previous two operands </a:t>
            </a:r>
            <a:r>
              <a:rPr lang="en-IN" dirty="0"/>
              <a:t>in the string.</a:t>
            </a:r>
          </a:p>
          <a:p>
            <a:r>
              <a:rPr lang="en-IN" dirty="0" smtClean="0"/>
              <a:t>Each </a:t>
            </a:r>
            <a:r>
              <a:rPr lang="en-IN" dirty="0"/>
              <a:t>time we </a:t>
            </a:r>
            <a:r>
              <a:rPr lang="en-IN" b="1" dirty="0"/>
              <a:t>read</a:t>
            </a:r>
            <a:r>
              <a:rPr lang="en-IN" dirty="0"/>
              <a:t> an </a:t>
            </a:r>
            <a:r>
              <a:rPr lang="en-IN" b="1" dirty="0"/>
              <a:t>operand</a:t>
            </a:r>
            <a:r>
              <a:rPr lang="en-IN" dirty="0"/>
              <a:t>; we </a:t>
            </a:r>
            <a:r>
              <a:rPr lang="en-IN" b="1" dirty="0"/>
              <a:t>PUSH</a:t>
            </a:r>
            <a:r>
              <a:rPr lang="en-IN" dirty="0"/>
              <a:t> it onto </a:t>
            </a:r>
            <a:r>
              <a:rPr lang="en-IN" b="1" dirty="0"/>
              <a:t>Stack</a:t>
            </a:r>
            <a:r>
              <a:rPr lang="en-IN" dirty="0"/>
              <a:t>.</a:t>
            </a:r>
          </a:p>
          <a:p>
            <a:r>
              <a:rPr lang="en-IN" dirty="0" smtClean="0"/>
              <a:t>When </a:t>
            </a:r>
            <a:r>
              <a:rPr lang="en-IN" dirty="0"/>
              <a:t>we reach an </a:t>
            </a:r>
            <a:r>
              <a:rPr lang="en-IN" b="1" dirty="0"/>
              <a:t>operator</a:t>
            </a:r>
            <a:r>
              <a:rPr lang="en-IN" dirty="0"/>
              <a:t>, its </a:t>
            </a:r>
            <a:r>
              <a:rPr lang="en-IN" b="1" dirty="0"/>
              <a:t>operands</a:t>
            </a:r>
            <a:r>
              <a:rPr lang="en-IN" dirty="0"/>
              <a:t> will be </a:t>
            </a:r>
            <a:r>
              <a:rPr lang="en-IN" b="1" dirty="0"/>
              <a:t>top two elements</a:t>
            </a:r>
            <a:r>
              <a:rPr lang="en-IN" dirty="0"/>
              <a:t> on the stack.</a:t>
            </a:r>
          </a:p>
          <a:p>
            <a:r>
              <a:rPr lang="en-IN" dirty="0" smtClean="0"/>
              <a:t>We </a:t>
            </a:r>
            <a:r>
              <a:rPr lang="en-IN" dirty="0"/>
              <a:t>can then </a:t>
            </a:r>
            <a:r>
              <a:rPr lang="en-IN" b="1" dirty="0"/>
              <a:t>POP</a:t>
            </a:r>
            <a:r>
              <a:rPr lang="en-IN" dirty="0"/>
              <a:t> these two elements(First popped element is operand2 and second popped element is operand1), perform the indicated operation on them and PUSH the result on the stack so that it will be available for use as an operand for the next operator.</a:t>
            </a:r>
            <a:endParaRPr lang="en-US" dirty="0"/>
          </a:p>
        </p:txBody>
      </p:sp>
    </p:spTree>
    <p:extLst>
      <p:ext uri="{BB962C8B-B14F-4D97-AF65-F5344CB8AC3E}">
        <p14:creationId xmlns:p14="http://schemas.microsoft.com/office/powerpoint/2010/main" val="38124709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
            <a:ext cx="12192000" cy="711200"/>
          </a:xfrm>
        </p:spPr>
        <p:txBody>
          <a:bodyPr/>
          <a:lstStyle/>
          <a:p>
            <a:r>
              <a:rPr lang="en-US" dirty="0" smtClean="0"/>
              <a:t>Steps to Evaluate Postfix </a:t>
            </a:r>
            <a:r>
              <a:rPr lang="en-US" dirty="0"/>
              <a:t>Expression</a:t>
            </a:r>
          </a:p>
        </p:txBody>
      </p:sp>
      <p:sp>
        <p:nvSpPr>
          <p:cNvPr id="3" name="Content Placeholder 2"/>
          <p:cNvSpPr>
            <a:spLocks noGrp="1"/>
          </p:cNvSpPr>
          <p:nvPr>
            <p:ph idx="1"/>
          </p:nvPr>
        </p:nvSpPr>
        <p:spPr>
          <a:xfrm>
            <a:off x="131181" y="739990"/>
            <a:ext cx="11679820" cy="5320674"/>
          </a:xfrm>
        </p:spPr>
        <p:txBody>
          <a:bodyPr/>
          <a:lstStyle/>
          <a:p>
            <a:r>
              <a:rPr lang="en-US" sz="2200" dirty="0" smtClean="0"/>
              <a:t>Step-1: </a:t>
            </a:r>
            <a:r>
              <a:rPr lang="en-US" sz="2200" dirty="0"/>
              <a:t>Repeat until each character in the </a:t>
            </a:r>
            <a:r>
              <a:rPr lang="en-US" sz="2200" dirty="0" smtClean="0"/>
              <a:t>postfix </a:t>
            </a:r>
            <a:r>
              <a:rPr lang="en-US" sz="2200" dirty="0"/>
              <a:t>notation is scanned</a:t>
            </a:r>
          </a:p>
          <a:p>
            <a:pPr lvl="1">
              <a:lnSpc>
                <a:spcPct val="100000"/>
              </a:lnSpc>
            </a:pPr>
            <a:r>
              <a:rPr lang="en-US" dirty="0" smtClean="0"/>
              <a:t>If </a:t>
            </a:r>
            <a:r>
              <a:rPr lang="en-US" dirty="0"/>
              <a:t>an </a:t>
            </a:r>
            <a:r>
              <a:rPr lang="en-US" b="1" dirty="0">
                <a:solidFill>
                  <a:srgbClr val="C00000"/>
                </a:solidFill>
              </a:rPr>
              <a:t>operand </a:t>
            </a:r>
            <a:r>
              <a:rPr lang="en-US" dirty="0" smtClean="0"/>
              <a:t>is </a:t>
            </a:r>
            <a:r>
              <a:rPr lang="en-US" dirty="0"/>
              <a:t>encountered, </a:t>
            </a:r>
            <a:r>
              <a:rPr lang="en-US" dirty="0" smtClean="0"/>
              <a:t>push </a:t>
            </a:r>
            <a:r>
              <a:rPr lang="en-US" dirty="0"/>
              <a:t>it </a:t>
            </a:r>
            <a:r>
              <a:rPr lang="en-US" dirty="0" smtClean="0"/>
              <a:t>into </a:t>
            </a:r>
            <a:r>
              <a:rPr lang="en-US" dirty="0"/>
              <a:t>the stack</a:t>
            </a:r>
          </a:p>
          <a:p>
            <a:pPr lvl="1">
              <a:lnSpc>
                <a:spcPct val="100000"/>
              </a:lnSpc>
            </a:pPr>
            <a:r>
              <a:rPr lang="en-US" dirty="0" smtClean="0"/>
              <a:t>If </a:t>
            </a:r>
            <a:r>
              <a:rPr lang="en-US" dirty="0"/>
              <a:t>an operator </a:t>
            </a:r>
            <a:r>
              <a:rPr lang="en-US" b="1" dirty="0">
                <a:solidFill>
                  <a:srgbClr val="C00000"/>
                </a:solidFill>
              </a:rPr>
              <a:t>O</a:t>
            </a:r>
            <a:r>
              <a:rPr lang="en-US" dirty="0"/>
              <a:t> is encountered, then</a:t>
            </a:r>
          </a:p>
          <a:p>
            <a:pPr lvl="2">
              <a:lnSpc>
                <a:spcPct val="100000"/>
              </a:lnSpc>
            </a:pPr>
            <a:r>
              <a:rPr lang="en-US" dirty="0"/>
              <a:t>Perform 2 pop operations from stack first popped value is operand 2 and second popped value is operand </a:t>
            </a:r>
            <a:r>
              <a:rPr lang="en-US" dirty="0" smtClean="0"/>
              <a:t>1</a:t>
            </a:r>
          </a:p>
          <a:p>
            <a:pPr lvl="2">
              <a:lnSpc>
                <a:spcPct val="100000"/>
              </a:lnSpc>
            </a:pPr>
            <a:r>
              <a:rPr lang="en-US" dirty="0" smtClean="0"/>
              <a:t>Perform operation as per operator </a:t>
            </a:r>
            <a:r>
              <a:rPr lang="en-US" b="1" dirty="0" smtClean="0">
                <a:solidFill>
                  <a:srgbClr val="FF0000"/>
                </a:solidFill>
              </a:rPr>
              <a:t>O</a:t>
            </a:r>
            <a:r>
              <a:rPr lang="en-US" dirty="0" smtClean="0"/>
              <a:t>.</a:t>
            </a:r>
            <a:endParaRPr lang="en-US" b="1" dirty="0">
              <a:solidFill>
                <a:srgbClr val="FF0000"/>
              </a:solidFill>
            </a:endParaRPr>
          </a:p>
          <a:p>
            <a:pPr lvl="2">
              <a:lnSpc>
                <a:spcPct val="100000"/>
              </a:lnSpc>
            </a:pPr>
            <a:r>
              <a:rPr lang="en-US" dirty="0"/>
              <a:t>Push the </a:t>
            </a:r>
            <a:r>
              <a:rPr lang="en-US" dirty="0" smtClean="0"/>
              <a:t>answer of above operation into </a:t>
            </a:r>
            <a:r>
              <a:rPr lang="en-US" dirty="0"/>
              <a:t>the stack</a:t>
            </a:r>
            <a:r>
              <a:rPr lang="en-US" dirty="0" smtClean="0"/>
              <a:t>.</a:t>
            </a:r>
            <a:endParaRPr lang="en-US" dirty="0"/>
          </a:p>
          <a:p>
            <a:pPr lvl="0">
              <a:lnSpc>
                <a:spcPct val="100000"/>
              </a:lnSpc>
              <a:buClr>
                <a:srgbClr val="B84742"/>
              </a:buClr>
            </a:pPr>
            <a:r>
              <a:rPr lang="en-US" sz="2200" dirty="0" smtClean="0">
                <a:solidFill>
                  <a:srgbClr val="212121"/>
                </a:solidFill>
              </a:rPr>
              <a:t>Step-2: Pop final Answer from Stack.</a:t>
            </a:r>
          </a:p>
          <a:p>
            <a:pPr lvl="0">
              <a:lnSpc>
                <a:spcPct val="100000"/>
              </a:lnSpc>
              <a:buClr>
                <a:srgbClr val="B84742"/>
              </a:buClr>
            </a:pPr>
            <a:r>
              <a:rPr lang="en-US" sz="2200" dirty="0" smtClean="0">
                <a:solidFill>
                  <a:srgbClr val="212121"/>
                </a:solidFill>
              </a:rPr>
              <a:t>Step-3: Exit.</a:t>
            </a:r>
            <a:endParaRPr lang="en-US" sz="2200" dirty="0">
              <a:solidFill>
                <a:srgbClr val="212121"/>
              </a:solidFill>
            </a:endParaRPr>
          </a:p>
          <a:p>
            <a:pPr marL="457200" lvl="1" indent="0">
              <a:lnSpc>
                <a:spcPct val="100000"/>
              </a:lnSpc>
              <a:buNone/>
            </a:pPr>
            <a:endParaRPr lang="en-US" dirty="0"/>
          </a:p>
          <a:p>
            <a:pPr marL="914400" lvl="2" indent="0">
              <a:buNone/>
            </a:pPr>
            <a:endParaRPr lang="en-US" dirty="0"/>
          </a:p>
          <a:p>
            <a:pPr lvl="2"/>
            <a:endParaRPr lang="en-US" dirty="0"/>
          </a:p>
        </p:txBody>
      </p:sp>
    </p:spTree>
    <p:extLst>
      <p:ext uri="{BB962C8B-B14F-4D97-AF65-F5344CB8AC3E}">
        <p14:creationId xmlns:p14="http://schemas.microsoft.com/office/powerpoint/2010/main" val="2126146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Evaluation of Postfix Expression Example</a:t>
            </a:r>
          </a:p>
        </p:txBody>
      </p:sp>
      <p:sp>
        <p:nvSpPr>
          <p:cNvPr id="4" name="TextBox 3"/>
          <p:cNvSpPr txBox="1"/>
          <p:nvPr/>
        </p:nvSpPr>
        <p:spPr>
          <a:xfrm>
            <a:off x="336000" y="803562"/>
            <a:ext cx="115200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IN" sz="2400" b="1" dirty="0"/>
              <a:t>Evaluate Expression: 5 6 2 - +</a:t>
            </a:r>
            <a:endParaRPr lang="en-US" sz="2400" b="1" dirty="0"/>
          </a:p>
        </p:txBody>
      </p:sp>
      <p:graphicFrame>
        <p:nvGraphicFramePr>
          <p:cNvPr id="5" name="Table 4"/>
          <p:cNvGraphicFramePr>
            <a:graphicFrameLocks noGrp="1"/>
          </p:cNvGraphicFramePr>
          <p:nvPr/>
        </p:nvGraphicFramePr>
        <p:xfrm>
          <a:off x="1814943" y="1896684"/>
          <a:ext cx="685800" cy="148336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0000"/>
                    </a:ext>
                  </a:extLst>
                </a:gridCol>
              </a:tblGrid>
              <a:tr h="370840">
                <a:tc>
                  <a:txBody>
                    <a:bodyPr/>
                    <a:lstStyle/>
                    <a:p>
                      <a:endParaRPr lang="en-US" dirty="0"/>
                    </a:p>
                  </a:txBody>
                  <a:tcPr/>
                </a:tc>
                <a:extLst>
                  <a:ext uri="{0D108BD9-81ED-4DB2-BD59-A6C34878D82A}">
                    <a16:rowId xmlns:a16="http://schemas.microsoft.com/office/drawing/2014/main" val="10000"/>
                  </a:ext>
                </a:extLst>
              </a:tr>
              <a:tr h="370840">
                <a:tc>
                  <a:txBody>
                    <a:bodyPr/>
                    <a:lstStyle/>
                    <a:p>
                      <a:endParaRPr lang="en-US"/>
                    </a:p>
                  </a:txBody>
                  <a:tcPr/>
                </a:tc>
                <a:extLst>
                  <a:ext uri="{0D108BD9-81ED-4DB2-BD59-A6C34878D82A}">
                    <a16:rowId xmlns:a16="http://schemas.microsoft.com/office/drawing/2014/main" val="10001"/>
                  </a:ext>
                </a:extLst>
              </a:tr>
              <a:tr h="370840">
                <a:tc>
                  <a:txBody>
                    <a:bodyPr/>
                    <a:lstStyle/>
                    <a:p>
                      <a:endParaRPr lang="en-US"/>
                    </a:p>
                  </a:txBody>
                  <a:tcPr/>
                </a:tc>
                <a:extLst>
                  <a:ext uri="{0D108BD9-81ED-4DB2-BD59-A6C34878D82A}">
                    <a16:rowId xmlns:a16="http://schemas.microsoft.com/office/drawing/2014/main" val="10002"/>
                  </a:ext>
                </a:extLst>
              </a:tr>
              <a:tr h="370840">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6" name="TextBox 5"/>
          <p:cNvSpPr txBox="1"/>
          <p:nvPr/>
        </p:nvSpPr>
        <p:spPr>
          <a:xfrm>
            <a:off x="1433943" y="1485787"/>
            <a:ext cx="1447800" cy="400110"/>
          </a:xfrm>
          <a:prstGeom prst="rect">
            <a:avLst/>
          </a:prstGeom>
          <a:noFill/>
        </p:spPr>
        <p:txBody>
          <a:bodyPr wrap="square" rtlCol="0">
            <a:spAutoFit/>
          </a:bodyPr>
          <a:lstStyle/>
          <a:p>
            <a:r>
              <a:rPr lang="en-IN" sz="2000" b="1" dirty="0"/>
              <a:t>Empty Stack</a:t>
            </a:r>
            <a:endParaRPr lang="en-US" sz="2000" b="1" dirty="0"/>
          </a:p>
        </p:txBody>
      </p:sp>
      <p:graphicFrame>
        <p:nvGraphicFramePr>
          <p:cNvPr id="7" name="Table 6"/>
          <p:cNvGraphicFramePr>
            <a:graphicFrameLocks noGrp="1"/>
          </p:cNvGraphicFramePr>
          <p:nvPr/>
        </p:nvGraphicFramePr>
        <p:xfrm>
          <a:off x="5486400" y="1896684"/>
          <a:ext cx="685800" cy="148336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0000"/>
                    </a:ext>
                  </a:extLst>
                </a:gridCol>
              </a:tblGrid>
              <a:tr h="370840">
                <a:tc>
                  <a:txBody>
                    <a:bodyPr/>
                    <a:lstStyle/>
                    <a:p>
                      <a:endParaRPr lang="en-US" dirty="0"/>
                    </a:p>
                  </a:txBody>
                  <a:tcPr/>
                </a:tc>
                <a:extLst>
                  <a:ext uri="{0D108BD9-81ED-4DB2-BD59-A6C34878D82A}">
                    <a16:rowId xmlns:a16="http://schemas.microsoft.com/office/drawing/2014/main" val="10000"/>
                  </a:ext>
                </a:extLst>
              </a:tr>
              <a:tr h="370840">
                <a:tc>
                  <a:txBody>
                    <a:bodyPr/>
                    <a:lstStyle/>
                    <a:p>
                      <a:endParaRPr lang="en-US" dirty="0"/>
                    </a:p>
                  </a:txBody>
                  <a:tcPr/>
                </a:tc>
                <a:extLst>
                  <a:ext uri="{0D108BD9-81ED-4DB2-BD59-A6C34878D82A}">
                    <a16:rowId xmlns:a16="http://schemas.microsoft.com/office/drawing/2014/main" val="10001"/>
                  </a:ext>
                </a:extLst>
              </a:tr>
              <a:tr h="370840">
                <a:tc>
                  <a:txBody>
                    <a:bodyPr/>
                    <a:lstStyle/>
                    <a:p>
                      <a:endParaRPr lang="en-US"/>
                    </a:p>
                  </a:txBody>
                  <a:tcPr/>
                </a:tc>
                <a:extLst>
                  <a:ext uri="{0D108BD9-81ED-4DB2-BD59-A6C34878D82A}">
                    <a16:rowId xmlns:a16="http://schemas.microsoft.com/office/drawing/2014/main" val="10002"/>
                  </a:ext>
                </a:extLst>
              </a:tr>
              <a:tr h="370840">
                <a:tc>
                  <a:txBody>
                    <a:bodyPr/>
                    <a:lstStyle/>
                    <a:p>
                      <a:endParaRPr lang="en-US" dirty="0"/>
                    </a:p>
                  </a:txBody>
                  <a:tcPr/>
                </a:tc>
                <a:extLst>
                  <a:ext uri="{0D108BD9-81ED-4DB2-BD59-A6C34878D82A}">
                    <a16:rowId xmlns:a16="http://schemas.microsoft.com/office/drawing/2014/main" val="10003"/>
                  </a:ext>
                </a:extLst>
              </a:tr>
            </a:tbl>
          </a:graphicData>
        </a:graphic>
      </p:graphicFrame>
      <p:cxnSp>
        <p:nvCxnSpPr>
          <p:cNvPr id="11" name="Straight Arrow Connector 10"/>
          <p:cNvCxnSpPr/>
          <p:nvPr/>
        </p:nvCxnSpPr>
        <p:spPr>
          <a:xfrm>
            <a:off x="2774008" y="3121672"/>
            <a:ext cx="2483792" cy="0"/>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2667000" y="1896684"/>
            <a:ext cx="2743200" cy="369332"/>
          </a:xfrm>
          <a:prstGeom prst="rect">
            <a:avLst/>
          </a:prstGeom>
          <a:noFill/>
        </p:spPr>
        <p:txBody>
          <a:bodyPr wrap="square" rtlCol="0">
            <a:spAutoFit/>
          </a:bodyPr>
          <a:lstStyle/>
          <a:p>
            <a:r>
              <a:rPr lang="en-IN" b="1" dirty="0"/>
              <a:t>Read 5, is it operand? PUSH</a:t>
            </a:r>
            <a:endParaRPr lang="en-US" b="1" dirty="0"/>
          </a:p>
        </p:txBody>
      </p:sp>
      <p:sp>
        <p:nvSpPr>
          <p:cNvPr id="14" name="TextBox 13"/>
          <p:cNvSpPr txBox="1"/>
          <p:nvPr/>
        </p:nvSpPr>
        <p:spPr>
          <a:xfrm>
            <a:off x="5486400" y="2941558"/>
            <a:ext cx="685800" cy="523220"/>
          </a:xfrm>
          <a:prstGeom prst="rect">
            <a:avLst/>
          </a:prstGeom>
          <a:noFill/>
        </p:spPr>
        <p:txBody>
          <a:bodyPr wrap="square" rtlCol="0">
            <a:spAutoFit/>
          </a:bodyPr>
          <a:lstStyle/>
          <a:p>
            <a:pPr algn="ctr"/>
            <a:r>
              <a:rPr lang="en-IN" sz="2800" b="1" dirty="0"/>
              <a:t>5</a:t>
            </a:r>
            <a:endParaRPr lang="en-US" sz="2800" b="1" dirty="0"/>
          </a:p>
        </p:txBody>
      </p:sp>
      <p:sp>
        <p:nvSpPr>
          <p:cNvPr id="15" name="TextBox 14"/>
          <p:cNvSpPr txBox="1"/>
          <p:nvPr/>
        </p:nvSpPr>
        <p:spPr>
          <a:xfrm>
            <a:off x="2667000" y="2294228"/>
            <a:ext cx="2743200" cy="369332"/>
          </a:xfrm>
          <a:prstGeom prst="rect">
            <a:avLst/>
          </a:prstGeom>
          <a:noFill/>
        </p:spPr>
        <p:txBody>
          <a:bodyPr wrap="square" rtlCol="0">
            <a:spAutoFit/>
          </a:bodyPr>
          <a:lstStyle/>
          <a:p>
            <a:r>
              <a:rPr lang="en-IN" b="1" dirty="0"/>
              <a:t>Read 6, is it operand? PUSH</a:t>
            </a:r>
            <a:endParaRPr lang="en-US" b="1" dirty="0"/>
          </a:p>
        </p:txBody>
      </p:sp>
      <p:sp>
        <p:nvSpPr>
          <p:cNvPr id="16" name="TextBox 15"/>
          <p:cNvSpPr txBox="1"/>
          <p:nvPr/>
        </p:nvSpPr>
        <p:spPr>
          <a:xfrm>
            <a:off x="5486400" y="2578270"/>
            <a:ext cx="685800" cy="523220"/>
          </a:xfrm>
          <a:prstGeom prst="rect">
            <a:avLst/>
          </a:prstGeom>
          <a:noFill/>
        </p:spPr>
        <p:txBody>
          <a:bodyPr wrap="square" rtlCol="0">
            <a:spAutoFit/>
          </a:bodyPr>
          <a:lstStyle/>
          <a:p>
            <a:pPr algn="ctr"/>
            <a:r>
              <a:rPr lang="en-IN" sz="2800" b="1" dirty="0"/>
              <a:t>6</a:t>
            </a:r>
            <a:endParaRPr lang="en-US" sz="2800" b="1" dirty="0"/>
          </a:p>
        </p:txBody>
      </p:sp>
      <p:sp>
        <p:nvSpPr>
          <p:cNvPr id="17" name="TextBox 16"/>
          <p:cNvSpPr txBox="1"/>
          <p:nvPr/>
        </p:nvSpPr>
        <p:spPr>
          <a:xfrm>
            <a:off x="2667000" y="2691772"/>
            <a:ext cx="2743200" cy="369332"/>
          </a:xfrm>
          <a:prstGeom prst="rect">
            <a:avLst/>
          </a:prstGeom>
          <a:noFill/>
        </p:spPr>
        <p:txBody>
          <a:bodyPr wrap="square" rtlCol="0">
            <a:spAutoFit/>
          </a:bodyPr>
          <a:lstStyle/>
          <a:p>
            <a:r>
              <a:rPr lang="en-IN" b="1" dirty="0"/>
              <a:t>Read 2, is it operand? PUSH</a:t>
            </a:r>
            <a:endParaRPr lang="en-US" b="1" dirty="0"/>
          </a:p>
        </p:txBody>
      </p:sp>
      <p:sp>
        <p:nvSpPr>
          <p:cNvPr id="18" name="TextBox 17"/>
          <p:cNvSpPr txBox="1"/>
          <p:nvPr/>
        </p:nvSpPr>
        <p:spPr>
          <a:xfrm>
            <a:off x="5486400" y="2204876"/>
            <a:ext cx="685800" cy="523220"/>
          </a:xfrm>
          <a:prstGeom prst="rect">
            <a:avLst/>
          </a:prstGeom>
          <a:noFill/>
        </p:spPr>
        <p:txBody>
          <a:bodyPr wrap="square" rtlCol="0">
            <a:spAutoFit/>
          </a:bodyPr>
          <a:lstStyle/>
          <a:p>
            <a:pPr algn="ctr"/>
            <a:r>
              <a:rPr lang="en-IN" sz="2800" b="1" dirty="0"/>
              <a:t>2</a:t>
            </a:r>
            <a:endParaRPr lang="en-US" sz="2800" b="1" dirty="0"/>
          </a:p>
        </p:txBody>
      </p:sp>
      <p:graphicFrame>
        <p:nvGraphicFramePr>
          <p:cNvPr id="19" name="Table 18"/>
          <p:cNvGraphicFramePr>
            <a:graphicFrameLocks noGrp="1"/>
          </p:cNvGraphicFramePr>
          <p:nvPr/>
        </p:nvGraphicFramePr>
        <p:xfrm>
          <a:off x="9220200" y="1896684"/>
          <a:ext cx="685800" cy="148336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0000"/>
                    </a:ext>
                  </a:extLst>
                </a:gridCol>
              </a:tblGrid>
              <a:tr h="370840">
                <a:tc>
                  <a:txBody>
                    <a:bodyPr/>
                    <a:lstStyle/>
                    <a:p>
                      <a:endParaRPr lang="en-US" dirty="0"/>
                    </a:p>
                  </a:txBody>
                  <a:tcPr/>
                </a:tc>
                <a:extLst>
                  <a:ext uri="{0D108BD9-81ED-4DB2-BD59-A6C34878D82A}">
                    <a16:rowId xmlns:a16="http://schemas.microsoft.com/office/drawing/2014/main" val="10000"/>
                  </a:ext>
                </a:extLst>
              </a:tr>
              <a:tr h="370840">
                <a:tc>
                  <a:txBody>
                    <a:bodyPr/>
                    <a:lstStyle/>
                    <a:p>
                      <a:endParaRPr lang="en-US"/>
                    </a:p>
                  </a:txBody>
                  <a:tcPr/>
                </a:tc>
                <a:extLst>
                  <a:ext uri="{0D108BD9-81ED-4DB2-BD59-A6C34878D82A}">
                    <a16:rowId xmlns:a16="http://schemas.microsoft.com/office/drawing/2014/main" val="10001"/>
                  </a:ext>
                </a:extLst>
              </a:tr>
              <a:tr h="370840">
                <a:tc>
                  <a:txBody>
                    <a:bodyPr/>
                    <a:lstStyle/>
                    <a:p>
                      <a:endParaRPr lang="en-US"/>
                    </a:p>
                  </a:txBody>
                  <a:tcPr/>
                </a:tc>
                <a:extLst>
                  <a:ext uri="{0D108BD9-81ED-4DB2-BD59-A6C34878D82A}">
                    <a16:rowId xmlns:a16="http://schemas.microsoft.com/office/drawing/2014/main" val="10002"/>
                  </a:ext>
                </a:extLst>
              </a:tr>
              <a:tr h="370840">
                <a:tc>
                  <a:txBody>
                    <a:bodyPr/>
                    <a:lstStyle/>
                    <a:p>
                      <a:endParaRPr lang="en-US" dirty="0"/>
                    </a:p>
                  </a:txBody>
                  <a:tcPr/>
                </a:tc>
                <a:extLst>
                  <a:ext uri="{0D108BD9-81ED-4DB2-BD59-A6C34878D82A}">
                    <a16:rowId xmlns:a16="http://schemas.microsoft.com/office/drawing/2014/main" val="10003"/>
                  </a:ext>
                </a:extLst>
              </a:tr>
            </a:tbl>
          </a:graphicData>
        </a:graphic>
      </p:graphicFrame>
      <p:cxnSp>
        <p:nvCxnSpPr>
          <p:cNvPr id="20" name="Straight Arrow Connector 19"/>
          <p:cNvCxnSpPr/>
          <p:nvPr/>
        </p:nvCxnSpPr>
        <p:spPr>
          <a:xfrm>
            <a:off x="6355408" y="2667000"/>
            <a:ext cx="2483792" cy="0"/>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sp>
        <p:nvSpPr>
          <p:cNvPr id="21" name="TextBox 20"/>
          <p:cNvSpPr txBox="1"/>
          <p:nvPr/>
        </p:nvSpPr>
        <p:spPr>
          <a:xfrm>
            <a:off x="6303932" y="1529485"/>
            <a:ext cx="2790000" cy="1077218"/>
          </a:xfrm>
          <a:prstGeom prst="rect">
            <a:avLst/>
          </a:prstGeom>
          <a:noFill/>
        </p:spPr>
        <p:txBody>
          <a:bodyPr wrap="square" rtlCol="0">
            <a:spAutoFit/>
          </a:bodyPr>
          <a:lstStyle/>
          <a:p>
            <a:pPr algn="ctr"/>
            <a:r>
              <a:rPr lang="en-IN" b="1" dirty="0"/>
              <a:t>Read </a:t>
            </a:r>
            <a:r>
              <a:rPr lang="en-IN" sz="2800" b="1" dirty="0">
                <a:solidFill>
                  <a:srgbClr val="FF0000"/>
                </a:solidFill>
              </a:rPr>
              <a:t>–</a:t>
            </a:r>
            <a:r>
              <a:rPr lang="en-IN" b="1" dirty="0"/>
              <a:t> , is it operator? POP two symbols and perform operation and PUSH result</a:t>
            </a:r>
            <a:endParaRPr lang="en-US" b="1" dirty="0"/>
          </a:p>
        </p:txBody>
      </p:sp>
      <p:sp>
        <p:nvSpPr>
          <p:cNvPr id="22" name="TextBox 21"/>
          <p:cNvSpPr txBox="1"/>
          <p:nvPr/>
        </p:nvSpPr>
        <p:spPr>
          <a:xfrm>
            <a:off x="6324600" y="3126501"/>
            <a:ext cx="1134000" cy="646331"/>
          </a:xfrm>
          <a:prstGeom prst="rect">
            <a:avLst/>
          </a:prstGeom>
          <a:noFill/>
        </p:spPr>
        <p:txBody>
          <a:bodyPr wrap="square" rtlCol="0">
            <a:spAutoFit/>
          </a:bodyPr>
          <a:lstStyle/>
          <a:p>
            <a:r>
              <a:rPr lang="en-IN" b="1" dirty="0"/>
              <a:t>Operand 1</a:t>
            </a:r>
            <a:endParaRPr lang="en-US" b="1" dirty="0"/>
          </a:p>
        </p:txBody>
      </p:sp>
      <p:sp>
        <p:nvSpPr>
          <p:cNvPr id="23" name="TextBox 22"/>
          <p:cNvSpPr txBox="1"/>
          <p:nvPr/>
        </p:nvSpPr>
        <p:spPr>
          <a:xfrm>
            <a:off x="7902104" y="3124890"/>
            <a:ext cx="1134000" cy="369332"/>
          </a:xfrm>
          <a:prstGeom prst="rect">
            <a:avLst/>
          </a:prstGeom>
          <a:noFill/>
        </p:spPr>
        <p:txBody>
          <a:bodyPr wrap="square" rtlCol="0">
            <a:spAutoFit/>
          </a:bodyPr>
          <a:lstStyle/>
          <a:p>
            <a:r>
              <a:rPr lang="en-IN" b="1"/>
              <a:t>Operand 2</a:t>
            </a:r>
            <a:endParaRPr lang="en-IN" b="1" dirty="0"/>
          </a:p>
        </p:txBody>
      </p:sp>
      <p:sp>
        <p:nvSpPr>
          <p:cNvPr id="24" name="TextBox 23"/>
          <p:cNvSpPr txBox="1"/>
          <p:nvPr/>
        </p:nvSpPr>
        <p:spPr>
          <a:xfrm>
            <a:off x="7444904" y="2935070"/>
            <a:ext cx="461256" cy="707886"/>
          </a:xfrm>
          <a:prstGeom prst="rect">
            <a:avLst/>
          </a:prstGeom>
          <a:noFill/>
        </p:spPr>
        <p:txBody>
          <a:bodyPr wrap="square" rtlCol="0">
            <a:spAutoFit/>
          </a:bodyPr>
          <a:lstStyle/>
          <a:p>
            <a:pPr algn="ctr"/>
            <a:r>
              <a:rPr lang="en-IN" sz="4000" b="1" dirty="0">
                <a:solidFill>
                  <a:srgbClr val="FF0000"/>
                </a:solidFill>
              </a:rPr>
              <a:t>–</a:t>
            </a:r>
            <a:endParaRPr lang="en-IN" sz="4000" dirty="0">
              <a:solidFill>
                <a:srgbClr val="FF0000"/>
              </a:solidFill>
            </a:endParaRPr>
          </a:p>
        </p:txBody>
      </p:sp>
      <p:sp>
        <p:nvSpPr>
          <p:cNvPr id="25" name="TextBox 24"/>
          <p:cNvSpPr txBox="1"/>
          <p:nvPr/>
        </p:nvSpPr>
        <p:spPr>
          <a:xfrm>
            <a:off x="9210472" y="2952465"/>
            <a:ext cx="685800" cy="523220"/>
          </a:xfrm>
          <a:prstGeom prst="rect">
            <a:avLst/>
          </a:prstGeom>
          <a:noFill/>
        </p:spPr>
        <p:txBody>
          <a:bodyPr wrap="square" rtlCol="0">
            <a:spAutoFit/>
          </a:bodyPr>
          <a:lstStyle/>
          <a:p>
            <a:pPr algn="ctr"/>
            <a:r>
              <a:rPr lang="en-IN" sz="2800" b="1" dirty="0"/>
              <a:t>5</a:t>
            </a:r>
            <a:endParaRPr lang="en-US" sz="2800" b="1" dirty="0"/>
          </a:p>
        </p:txBody>
      </p:sp>
      <p:sp>
        <p:nvSpPr>
          <p:cNvPr id="26" name="TextBox 25"/>
          <p:cNvSpPr txBox="1"/>
          <p:nvPr/>
        </p:nvSpPr>
        <p:spPr>
          <a:xfrm>
            <a:off x="9210472" y="2579449"/>
            <a:ext cx="685800" cy="523220"/>
          </a:xfrm>
          <a:prstGeom prst="rect">
            <a:avLst/>
          </a:prstGeom>
          <a:noFill/>
        </p:spPr>
        <p:txBody>
          <a:bodyPr wrap="square" rtlCol="0">
            <a:spAutoFit/>
          </a:bodyPr>
          <a:lstStyle/>
          <a:p>
            <a:pPr algn="ctr"/>
            <a:r>
              <a:rPr lang="en-IN" sz="2800" b="1" dirty="0"/>
              <a:t>4</a:t>
            </a:r>
            <a:endParaRPr lang="en-US" sz="2800" b="1" dirty="0"/>
          </a:p>
        </p:txBody>
      </p:sp>
      <p:graphicFrame>
        <p:nvGraphicFramePr>
          <p:cNvPr id="27" name="Table 26"/>
          <p:cNvGraphicFramePr>
            <a:graphicFrameLocks noGrp="1"/>
          </p:cNvGraphicFramePr>
          <p:nvPr/>
        </p:nvGraphicFramePr>
        <p:xfrm>
          <a:off x="5486400" y="4024745"/>
          <a:ext cx="685800" cy="148336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0000"/>
                    </a:ext>
                  </a:extLst>
                </a:gridCol>
              </a:tblGrid>
              <a:tr h="370840">
                <a:tc>
                  <a:txBody>
                    <a:bodyPr/>
                    <a:lstStyle/>
                    <a:p>
                      <a:endParaRPr lang="en-US" dirty="0"/>
                    </a:p>
                  </a:txBody>
                  <a:tcPr/>
                </a:tc>
                <a:extLst>
                  <a:ext uri="{0D108BD9-81ED-4DB2-BD59-A6C34878D82A}">
                    <a16:rowId xmlns:a16="http://schemas.microsoft.com/office/drawing/2014/main" val="10000"/>
                  </a:ext>
                </a:extLst>
              </a:tr>
              <a:tr h="370840">
                <a:tc>
                  <a:txBody>
                    <a:bodyPr/>
                    <a:lstStyle/>
                    <a:p>
                      <a:endParaRPr lang="en-US"/>
                    </a:p>
                  </a:txBody>
                  <a:tcPr/>
                </a:tc>
                <a:extLst>
                  <a:ext uri="{0D108BD9-81ED-4DB2-BD59-A6C34878D82A}">
                    <a16:rowId xmlns:a16="http://schemas.microsoft.com/office/drawing/2014/main" val="10001"/>
                  </a:ext>
                </a:extLst>
              </a:tr>
              <a:tr h="370840">
                <a:tc>
                  <a:txBody>
                    <a:bodyPr/>
                    <a:lstStyle/>
                    <a:p>
                      <a:endParaRPr lang="en-US"/>
                    </a:p>
                  </a:txBody>
                  <a:tcPr/>
                </a:tc>
                <a:extLst>
                  <a:ext uri="{0D108BD9-81ED-4DB2-BD59-A6C34878D82A}">
                    <a16:rowId xmlns:a16="http://schemas.microsoft.com/office/drawing/2014/main" val="10002"/>
                  </a:ext>
                </a:extLst>
              </a:tr>
              <a:tr h="370840">
                <a:tc>
                  <a:txBody>
                    <a:bodyPr/>
                    <a:lstStyle/>
                    <a:p>
                      <a:endParaRPr lang="en-US" dirty="0"/>
                    </a:p>
                  </a:txBody>
                  <a:tcPr/>
                </a:tc>
                <a:extLst>
                  <a:ext uri="{0D108BD9-81ED-4DB2-BD59-A6C34878D82A}">
                    <a16:rowId xmlns:a16="http://schemas.microsoft.com/office/drawing/2014/main" val="10003"/>
                  </a:ext>
                </a:extLst>
              </a:tr>
            </a:tbl>
          </a:graphicData>
        </a:graphic>
      </p:graphicFrame>
      <p:cxnSp>
        <p:nvCxnSpPr>
          <p:cNvPr id="29" name="Straight Connector 28"/>
          <p:cNvCxnSpPr/>
          <p:nvPr/>
        </p:nvCxnSpPr>
        <p:spPr>
          <a:xfrm>
            <a:off x="9553372" y="3581400"/>
            <a:ext cx="0" cy="121920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flipH="1">
            <a:off x="6705600" y="4800600"/>
            <a:ext cx="2847772" cy="0"/>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sp>
        <p:nvSpPr>
          <p:cNvPr id="32" name="TextBox 31"/>
          <p:cNvSpPr txBox="1"/>
          <p:nvPr/>
        </p:nvSpPr>
        <p:spPr>
          <a:xfrm>
            <a:off x="6493958" y="3699161"/>
            <a:ext cx="3037974" cy="1077218"/>
          </a:xfrm>
          <a:prstGeom prst="rect">
            <a:avLst/>
          </a:prstGeom>
          <a:noFill/>
        </p:spPr>
        <p:txBody>
          <a:bodyPr wrap="square" rtlCol="0">
            <a:spAutoFit/>
          </a:bodyPr>
          <a:lstStyle/>
          <a:p>
            <a:pPr algn="ctr"/>
            <a:r>
              <a:rPr lang="en-IN" b="1" dirty="0"/>
              <a:t>Read </a:t>
            </a:r>
            <a:r>
              <a:rPr lang="en-IN" sz="2800" b="1" dirty="0">
                <a:solidFill>
                  <a:srgbClr val="FF0000"/>
                </a:solidFill>
              </a:rPr>
              <a:t>+</a:t>
            </a:r>
            <a:r>
              <a:rPr lang="en-IN" b="1" dirty="0"/>
              <a:t> , is it operator? POP two symbols and perform operation and PUSH result</a:t>
            </a:r>
            <a:endParaRPr lang="en-US" b="1" dirty="0"/>
          </a:p>
        </p:txBody>
      </p:sp>
      <p:sp>
        <p:nvSpPr>
          <p:cNvPr id="33" name="TextBox 32"/>
          <p:cNvSpPr txBox="1"/>
          <p:nvPr/>
        </p:nvSpPr>
        <p:spPr>
          <a:xfrm>
            <a:off x="6827192" y="5336301"/>
            <a:ext cx="1134000" cy="646331"/>
          </a:xfrm>
          <a:prstGeom prst="rect">
            <a:avLst/>
          </a:prstGeom>
          <a:noFill/>
        </p:spPr>
        <p:txBody>
          <a:bodyPr wrap="square" rtlCol="0">
            <a:spAutoFit/>
          </a:bodyPr>
          <a:lstStyle/>
          <a:p>
            <a:r>
              <a:rPr lang="en-IN" b="1" dirty="0"/>
              <a:t>Operand 1</a:t>
            </a:r>
            <a:endParaRPr lang="en-US" b="1" dirty="0"/>
          </a:p>
        </p:txBody>
      </p:sp>
      <p:sp>
        <p:nvSpPr>
          <p:cNvPr id="34" name="TextBox 33"/>
          <p:cNvSpPr txBox="1"/>
          <p:nvPr/>
        </p:nvSpPr>
        <p:spPr>
          <a:xfrm>
            <a:off x="8404696" y="5334690"/>
            <a:ext cx="1134000" cy="646331"/>
          </a:xfrm>
          <a:prstGeom prst="rect">
            <a:avLst/>
          </a:prstGeom>
          <a:noFill/>
        </p:spPr>
        <p:txBody>
          <a:bodyPr wrap="square" rtlCol="0">
            <a:spAutoFit/>
          </a:bodyPr>
          <a:lstStyle/>
          <a:p>
            <a:r>
              <a:rPr lang="en-IN" b="1" dirty="0"/>
              <a:t>Operand 2</a:t>
            </a:r>
            <a:endParaRPr lang="en-US" b="1" dirty="0"/>
          </a:p>
        </p:txBody>
      </p:sp>
      <p:sp>
        <p:nvSpPr>
          <p:cNvPr id="35" name="TextBox 34"/>
          <p:cNvSpPr txBox="1"/>
          <p:nvPr/>
        </p:nvSpPr>
        <p:spPr>
          <a:xfrm>
            <a:off x="7947496" y="5144870"/>
            <a:ext cx="461256" cy="707886"/>
          </a:xfrm>
          <a:prstGeom prst="rect">
            <a:avLst/>
          </a:prstGeom>
          <a:noFill/>
        </p:spPr>
        <p:txBody>
          <a:bodyPr wrap="square" rtlCol="0">
            <a:spAutoFit/>
          </a:bodyPr>
          <a:lstStyle/>
          <a:p>
            <a:pPr algn="ctr"/>
            <a:r>
              <a:rPr lang="en-IN" sz="4000" dirty="0">
                <a:solidFill>
                  <a:srgbClr val="FF0000"/>
                </a:solidFill>
              </a:rPr>
              <a:t>+</a:t>
            </a:r>
            <a:endParaRPr lang="en-US" sz="4000" dirty="0">
              <a:solidFill>
                <a:srgbClr val="FF0000"/>
              </a:solidFill>
            </a:endParaRPr>
          </a:p>
        </p:txBody>
      </p:sp>
      <p:cxnSp>
        <p:nvCxnSpPr>
          <p:cNvPr id="38" name="Straight Arrow Connector 37"/>
          <p:cNvCxnSpPr/>
          <p:nvPr/>
        </p:nvCxnSpPr>
        <p:spPr>
          <a:xfrm flipH="1">
            <a:off x="3048000" y="5105400"/>
            <a:ext cx="2209800" cy="0"/>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sp>
        <p:nvSpPr>
          <p:cNvPr id="41" name="Rectangle 40"/>
          <p:cNvSpPr/>
          <p:nvPr/>
        </p:nvSpPr>
        <p:spPr>
          <a:xfrm>
            <a:off x="1752600" y="4191001"/>
            <a:ext cx="914400" cy="819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9" name="TextBox 38"/>
          <p:cNvSpPr txBox="1"/>
          <p:nvPr/>
        </p:nvSpPr>
        <p:spPr>
          <a:xfrm>
            <a:off x="2836358" y="4061972"/>
            <a:ext cx="2527656" cy="1015663"/>
          </a:xfrm>
          <a:prstGeom prst="rect">
            <a:avLst/>
          </a:prstGeom>
          <a:noFill/>
        </p:spPr>
        <p:txBody>
          <a:bodyPr wrap="square" rtlCol="0">
            <a:spAutoFit/>
          </a:bodyPr>
          <a:lstStyle/>
          <a:p>
            <a:pPr algn="ctr"/>
            <a:r>
              <a:rPr lang="en-IN" sz="2000" b="1" dirty="0"/>
              <a:t>Read next symbol, if it is end of string, POP answer from Stack</a:t>
            </a:r>
            <a:endParaRPr lang="en-US" sz="2000" b="1" dirty="0"/>
          </a:p>
        </p:txBody>
      </p:sp>
      <p:sp>
        <p:nvSpPr>
          <p:cNvPr id="42" name="TextBox 41"/>
          <p:cNvSpPr txBox="1"/>
          <p:nvPr/>
        </p:nvSpPr>
        <p:spPr>
          <a:xfrm>
            <a:off x="1716741" y="5105400"/>
            <a:ext cx="1021408" cy="400110"/>
          </a:xfrm>
          <a:prstGeom prst="rect">
            <a:avLst/>
          </a:prstGeom>
          <a:noFill/>
        </p:spPr>
        <p:txBody>
          <a:bodyPr wrap="square" rtlCol="0">
            <a:spAutoFit/>
          </a:bodyPr>
          <a:lstStyle/>
          <a:p>
            <a:pPr algn="ctr"/>
            <a:r>
              <a:rPr lang="en-IN" sz="2000" b="1" dirty="0"/>
              <a:t>Answer</a:t>
            </a:r>
            <a:endParaRPr lang="en-US" sz="2000" b="1" dirty="0"/>
          </a:p>
        </p:txBody>
      </p:sp>
      <p:sp>
        <p:nvSpPr>
          <p:cNvPr id="36" name="TextBox 35"/>
          <p:cNvSpPr txBox="1"/>
          <p:nvPr/>
        </p:nvSpPr>
        <p:spPr>
          <a:xfrm>
            <a:off x="5486400" y="5097297"/>
            <a:ext cx="685800" cy="523220"/>
          </a:xfrm>
          <a:prstGeom prst="rect">
            <a:avLst/>
          </a:prstGeom>
          <a:noFill/>
        </p:spPr>
        <p:txBody>
          <a:bodyPr wrap="square" rtlCol="0">
            <a:spAutoFit/>
          </a:bodyPr>
          <a:lstStyle/>
          <a:p>
            <a:pPr algn="ctr"/>
            <a:r>
              <a:rPr lang="en-IN" sz="2800" b="1" dirty="0"/>
              <a:t>9</a:t>
            </a:r>
            <a:endParaRPr lang="en-US" sz="2800" b="1" dirty="0"/>
          </a:p>
        </p:txBody>
      </p:sp>
    </p:spTree>
    <p:extLst>
      <p:ext uri="{BB962C8B-B14F-4D97-AF65-F5344CB8AC3E}">
        <p14:creationId xmlns:p14="http://schemas.microsoft.com/office/powerpoint/2010/main" val="14107663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42" presetClass="path" presetSubtype="0" accel="50000" decel="50000" fill="hold" grpId="1" nodeType="withEffect">
                                  <p:stCondLst>
                                    <p:cond delay="0"/>
                                  </p:stCondLst>
                                  <p:childTnLst>
                                    <p:animMotion origin="layout" path="M -3.33333E-6 -0.25047 L -3.33333E-6 -0.00047 " pathEditMode="relative" rAng="0" ptsTypes="AA">
                                      <p:cBhvr>
                                        <p:cTn id="30" dur="2000" fill="hold"/>
                                        <p:tgtEl>
                                          <p:spTgt spid="14"/>
                                        </p:tgtEl>
                                        <p:attrNameLst>
                                          <p:attrName>ppt_x</p:attrName>
                                          <p:attrName>ppt_y</p:attrName>
                                        </p:attrNameLst>
                                      </p:cBhvr>
                                      <p:rCtr x="0" y="12500"/>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42" presetClass="path" presetSubtype="0" accel="50000" decel="50000" fill="hold" grpId="1" nodeType="withEffect">
                                  <p:stCondLst>
                                    <p:cond delay="0"/>
                                  </p:stCondLst>
                                  <p:childTnLst>
                                    <p:animMotion origin="layout" path="M -3.33333E-6 -0.19583 L -3.33333E-6 -0.00139 " pathEditMode="relative" rAng="0" ptsTypes="AA">
                                      <p:cBhvr>
                                        <p:cTn id="40" dur="2000" fill="hold"/>
                                        <p:tgtEl>
                                          <p:spTgt spid="16"/>
                                        </p:tgtEl>
                                        <p:attrNameLst>
                                          <p:attrName>ppt_x</p:attrName>
                                          <p:attrName>ppt_y</p:attrName>
                                        </p:attrNameLst>
                                      </p:cBhvr>
                                      <p:rCtr x="0" y="9722"/>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42" presetClass="path" presetSubtype="0" accel="50000" decel="50000" fill="hold" grpId="1" nodeType="withEffect">
                                  <p:stCondLst>
                                    <p:cond delay="0"/>
                                  </p:stCondLst>
                                  <p:childTnLst>
                                    <p:animMotion origin="layout" path="M -3.33333E-6 -0.12362 L -3.33333E-6 4.44444E-6 " pathEditMode="relative" rAng="0" ptsTypes="AA">
                                      <p:cBhvr>
                                        <p:cTn id="50" dur="2000" fill="hold"/>
                                        <p:tgtEl>
                                          <p:spTgt spid="18"/>
                                        </p:tgtEl>
                                        <p:attrNameLst>
                                          <p:attrName>ppt_x</p:attrName>
                                          <p:attrName>ppt_y</p:attrName>
                                        </p:attrNameLst>
                                      </p:cBhvr>
                                      <p:rCtr x="0" y="6181"/>
                                    </p:animMotion>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grpId="2" nodeType="clickEffect">
                                  <p:stCondLst>
                                    <p:cond delay="0"/>
                                  </p:stCondLst>
                                  <p:childTnLst>
                                    <p:animMotion origin="layout" path="M 5E-6 -7.40741E-7 L 0.2112 0.06945 " pathEditMode="relative" rAng="0" ptsTypes="AA">
                                      <p:cBhvr>
                                        <p:cTn id="72" dur="2000" fill="hold"/>
                                        <p:tgtEl>
                                          <p:spTgt spid="18"/>
                                        </p:tgtEl>
                                        <p:attrNameLst>
                                          <p:attrName>ppt_x</p:attrName>
                                          <p:attrName>ppt_y</p:attrName>
                                        </p:attrNameLst>
                                      </p:cBhvr>
                                      <p:rCtr x="10560" y="3472"/>
                                    </p:animMotion>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grpId="2" nodeType="clickEffect">
                                  <p:stCondLst>
                                    <p:cond delay="0"/>
                                  </p:stCondLst>
                                  <p:childTnLst>
                                    <p:animMotion origin="layout" path="M 5E-6 -3.7037E-7 L 0.08191 0.0162 " pathEditMode="relative" rAng="0" ptsTypes="AA">
                                      <p:cBhvr>
                                        <p:cTn id="76" dur="2000" fill="hold"/>
                                        <p:tgtEl>
                                          <p:spTgt spid="16"/>
                                        </p:tgtEl>
                                        <p:attrNameLst>
                                          <p:attrName>ppt_x</p:attrName>
                                          <p:attrName>ppt_y</p:attrName>
                                        </p:attrNameLst>
                                      </p:cBhvr>
                                      <p:rCtr x="4089" y="810"/>
                                    </p:animMotion>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6"/>
                                        </p:tgtEl>
                                        <p:attrNameLst>
                                          <p:attrName>style.visibility</p:attrName>
                                        </p:attrNameLst>
                                      </p:cBhvr>
                                      <p:to>
                                        <p:strVal val="visible"/>
                                      </p:to>
                                    </p:set>
                                  </p:childTnLst>
                                </p:cTn>
                              </p:par>
                              <p:par>
                                <p:cTn id="85" presetID="42" presetClass="path" presetSubtype="0" accel="50000" decel="50000" fill="hold" grpId="1" nodeType="withEffect">
                                  <p:stCondLst>
                                    <p:cond delay="0"/>
                                  </p:stCondLst>
                                  <p:childTnLst>
                                    <p:animMotion origin="layout" path="M 5E-6 -0.15833 L 5E-6 1.11111E-6 " pathEditMode="relative" rAng="0" ptsTypes="AA">
                                      <p:cBhvr>
                                        <p:cTn id="86" dur="2000" fill="hold"/>
                                        <p:tgtEl>
                                          <p:spTgt spid="26"/>
                                        </p:tgtEl>
                                        <p:attrNameLst>
                                          <p:attrName>ppt_x</p:attrName>
                                          <p:attrName>ppt_y</p:attrName>
                                        </p:attrNameLst>
                                      </p:cBhvr>
                                      <p:rCtr x="0" y="7917"/>
                                    </p:animMotion>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3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42" presetClass="path" presetSubtype="0" accel="50000" decel="50000" fill="hold" grpId="2" nodeType="clickEffect">
                                  <p:stCondLst>
                                    <p:cond delay="0"/>
                                  </p:stCondLst>
                                  <p:childTnLst>
                                    <p:animMotion origin="layout" path="M -3.75E-6 -3.7037E-7 L -0.05794 0.33611 " pathEditMode="relative" rAng="0" ptsTypes="AA">
                                      <p:cBhvr>
                                        <p:cTn id="110" dur="2000" fill="hold"/>
                                        <p:tgtEl>
                                          <p:spTgt spid="26"/>
                                        </p:tgtEl>
                                        <p:attrNameLst>
                                          <p:attrName>ppt_x</p:attrName>
                                          <p:attrName>ppt_y</p:attrName>
                                        </p:attrNameLst>
                                      </p:cBhvr>
                                      <p:rCtr x="-2904" y="16806"/>
                                    </p:animMotion>
                                  </p:childTnLst>
                                </p:cTn>
                              </p:par>
                            </p:childTnLst>
                          </p:cTn>
                        </p:par>
                      </p:childTnLst>
                    </p:cTn>
                  </p:par>
                  <p:par>
                    <p:cTn id="111" fill="hold">
                      <p:stCondLst>
                        <p:cond delay="indefinite"/>
                      </p:stCondLst>
                      <p:childTnLst>
                        <p:par>
                          <p:cTn id="112" fill="hold">
                            <p:stCondLst>
                              <p:cond delay="0"/>
                            </p:stCondLst>
                            <p:childTnLst>
                              <p:par>
                                <p:cTn id="113" presetID="42" presetClass="path" presetSubtype="0" accel="50000" decel="50000" fill="hold" grpId="1" nodeType="clickEffect">
                                  <p:stCondLst>
                                    <p:cond delay="0"/>
                                  </p:stCondLst>
                                  <p:childTnLst>
                                    <p:animMotion origin="layout" path="M -3.75E-6 1.48148E-6 L -0.18138 0.28171 " pathEditMode="relative" rAng="0" ptsTypes="AA">
                                      <p:cBhvr>
                                        <p:cTn id="114" dur="2000" fill="hold"/>
                                        <p:tgtEl>
                                          <p:spTgt spid="25"/>
                                        </p:tgtEl>
                                        <p:attrNameLst>
                                          <p:attrName>ppt_x</p:attrName>
                                          <p:attrName>ppt_y</p:attrName>
                                        </p:attrNameLst>
                                      </p:cBhvr>
                                      <p:rCtr x="-9076" y="14074"/>
                                    </p:animMotion>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36">
                                            <p:txEl>
                                              <p:pRg st="0" end="0"/>
                                            </p:txEl>
                                          </p:spTgt>
                                        </p:tgtEl>
                                        <p:attrNameLst>
                                          <p:attrName>style.visibility</p:attrName>
                                        </p:attrNameLst>
                                      </p:cBhvr>
                                      <p:to>
                                        <p:strVal val="visible"/>
                                      </p:to>
                                    </p:set>
                                  </p:childTnLst>
                                </p:cTn>
                              </p:par>
                              <p:par>
                                <p:cTn id="119" presetID="42" presetClass="path" presetSubtype="0" accel="50000" decel="50000" fill="hold" grpId="0" nodeType="withEffect">
                                  <p:stCondLst>
                                    <p:cond delay="0"/>
                                  </p:stCondLst>
                                  <p:childTnLst>
                                    <p:animMotion origin="layout" path="M 8.33333E-7 -0.2544 L 8.33333E-7 -0.0044 " pathEditMode="relative" rAng="0" ptsTypes="AA">
                                      <p:cBhvr>
                                        <p:cTn id="120" dur="2000" fill="hold"/>
                                        <p:tgtEl>
                                          <p:spTgt spid="36">
                                            <p:txEl>
                                              <p:pRg st="0" end="0"/>
                                            </p:txEl>
                                          </p:spTgt>
                                        </p:tgtEl>
                                        <p:attrNameLst>
                                          <p:attrName>ppt_x</p:attrName>
                                          <p:attrName>ppt_y</p:attrName>
                                        </p:attrNameLst>
                                      </p:cBhvr>
                                      <p:rCtr x="0" y="12500"/>
                                    </p:animMotion>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38"/>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39"/>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42"/>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41"/>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42" presetClass="path" presetSubtype="0" accel="50000" decel="50000" fill="hold" grpId="1" nodeType="clickEffect">
                                  <p:stCondLst>
                                    <p:cond delay="0"/>
                                  </p:stCondLst>
                                  <p:childTnLst>
                                    <p:animMotion origin="layout" path="M -2.08333E-7 -0.0044 L -0.29609 -0.1125 " pathEditMode="relative" rAng="0" ptsTypes="AA">
                                      <p:cBhvr>
                                        <p:cTn id="138" dur="2000" fill="hold"/>
                                        <p:tgtEl>
                                          <p:spTgt spid="36">
                                            <p:txEl>
                                              <p:pRg st="0" end="0"/>
                                            </p:txEl>
                                          </p:spTgt>
                                        </p:tgtEl>
                                        <p:attrNameLst>
                                          <p:attrName>ppt_x</p:attrName>
                                          <p:attrName>ppt_y</p:attrName>
                                        </p:attrNameLst>
                                      </p:cBhvr>
                                      <p:rCtr x="-14805" y="-54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12" grpId="0"/>
      <p:bldP spid="14" grpId="0"/>
      <p:bldP spid="14" grpId="1"/>
      <p:bldP spid="15" grpId="0"/>
      <p:bldP spid="16" grpId="0"/>
      <p:bldP spid="16" grpId="1"/>
      <p:bldP spid="16" grpId="2"/>
      <p:bldP spid="17" grpId="0"/>
      <p:bldP spid="18" grpId="0"/>
      <p:bldP spid="18" grpId="1"/>
      <p:bldP spid="18" grpId="2"/>
      <p:bldP spid="21" grpId="0"/>
      <p:bldP spid="22" grpId="0"/>
      <p:bldP spid="23" grpId="0"/>
      <p:bldP spid="24" grpId="0"/>
      <p:bldP spid="25" grpId="0"/>
      <p:bldP spid="25" grpId="1"/>
      <p:bldP spid="26" grpId="0"/>
      <p:bldP spid="26" grpId="1"/>
      <p:bldP spid="26" grpId="2"/>
      <p:bldP spid="32" grpId="0"/>
      <p:bldP spid="33" grpId="0"/>
      <p:bldP spid="34" grpId="0"/>
      <p:bldP spid="35" grpId="0"/>
      <p:bldP spid="41" grpId="0" animBg="1"/>
      <p:bldP spid="39" grpId="0"/>
      <p:bldP spid="42" grpId="0"/>
      <p:bldP spid="36" grpId="0" build="allAtOnce"/>
      <p:bldP spid="36" grpId="1"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Following Postfix Expression</a:t>
            </a:r>
          </a:p>
        </p:txBody>
      </p:sp>
      <p:sp>
        <p:nvSpPr>
          <p:cNvPr id="4" name="TextBox 3"/>
          <p:cNvSpPr txBox="1"/>
          <p:nvPr/>
        </p:nvSpPr>
        <p:spPr>
          <a:xfrm>
            <a:off x="336000" y="851649"/>
            <a:ext cx="115200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IN" sz="2400" b="1" dirty="0"/>
              <a:t>Evaluate Expression: 5 4 6 + * 4 9 3 / + *</a:t>
            </a:r>
            <a:endParaRPr lang="en-US" sz="2400" b="1" dirty="0"/>
          </a:p>
        </p:txBody>
      </p:sp>
      <p:sp>
        <p:nvSpPr>
          <p:cNvPr id="5" name="TextBox 4"/>
          <p:cNvSpPr txBox="1"/>
          <p:nvPr/>
        </p:nvSpPr>
        <p:spPr>
          <a:xfrm>
            <a:off x="336000" y="1456784"/>
            <a:ext cx="115200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IN" sz="2400" b="1" dirty="0"/>
              <a:t>Evaluate Expression:  7 5 2 + * 4 1 1 + / -</a:t>
            </a:r>
            <a:endParaRPr lang="en-US" sz="2400" b="1" dirty="0"/>
          </a:p>
        </p:txBody>
      </p:sp>
      <p:sp>
        <p:nvSpPr>
          <p:cNvPr id="6" name="TextBox 5"/>
          <p:cNvSpPr txBox="1"/>
          <p:nvPr/>
        </p:nvSpPr>
        <p:spPr>
          <a:xfrm>
            <a:off x="336000" y="2066384"/>
            <a:ext cx="115200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IN" sz="2400" b="1" dirty="0"/>
              <a:t>Evaluate Expression:  12, 7, 3, -, /, 2, 1, 5, +, *, +</a:t>
            </a:r>
            <a:endParaRPr lang="en-US" sz="2400" b="1" dirty="0"/>
          </a:p>
        </p:txBody>
      </p:sp>
      <p:sp>
        <p:nvSpPr>
          <p:cNvPr id="3" name="Oval Callout 3">
            <a:extLst>
              <a:ext uri="{FF2B5EF4-FFF2-40B4-BE49-F238E27FC236}">
                <a16:creationId xmlns:a16="http://schemas.microsoft.com/office/drawing/2014/main" id="{D6A33E86-1D33-8FE1-F590-CA4E4D49E2C6}"/>
              </a:ext>
            </a:extLst>
          </p:cNvPr>
          <p:cNvSpPr/>
          <p:nvPr/>
        </p:nvSpPr>
        <p:spPr>
          <a:xfrm>
            <a:off x="4301592" y="3429000"/>
            <a:ext cx="3588816" cy="2400302"/>
          </a:xfrm>
          <a:prstGeom prst="wedgeEllipseCallout">
            <a:avLst>
              <a:gd name="adj1" fmla="val -52732"/>
              <a:gd name="adj2" fmla="val -7489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4000" b="1" dirty="0"/>
              <a:t>Homework</a:t>
            </a:r>
            <a:endParaRPr lang="en-IN" sz="4000" b="1" dirty="0"/>
          </a:p>
        </p:txBody>
      </p:sp>
    </p:spTree>
    <p:extLst>
      <p:ext uri="{BB962C8B-B14F-4D97-AF65-F5344CB8AC3E}">
        <p14:creationId xmlns:p14="http://schemas.microsoft.com/office/powerpoint/2010/main" val="32957818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D15CB8-5702-08E2-EF3A-4A1C3948ACF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3E28BC2-9F4A-4CEF-0B83-A7244A90435E}"/>
              </a:ext>
            </a:extLst>
          </p:cNvPr>
          <p:cNvSpPr>
            <a:spLocks noGrp="1"/>
          </p:cNvSpPr>
          <p:nvPr>
            <p:ph type="title"/>
          </p:nvPr>
        </p:nvSpPr>
        <p:spPr/>
        <p:txBody>
          <a:bodyPr/>
          <a:lstStyle/>
          <a:p>
            <a:r>
              <a:rPr lang="en-US" dirty="0"/>
              <a:t> Evaluation of Prefix Expression</a:t>
            </a:r>
          </a:p>
        </p:txBody>
      </p:sp>
      <p:sp>
        <p:nvSpPr>
          <p:cNvPr id="4" name="Content Placeholder 3">
            <a:extLst>
              <a:ext uri="{FF2B5EF4-FFF2-40B4-BE49-F238E27FC236}">
                <a16:creationId xmlns:a16="http://schemas.microsoft.com/office/drawing/2014/main" id="{F96C1AAE-A79A-BFEF-643C-1D37AD0A1C93}"/>
              </a:ext>
            </a:extLst>
          </p:cNvPr>
          <p:cNvSpPr>
            <a:spLocks noGrp="1"/>
          </p:cNvSpPr>
          <p:nvPr>
            <p:ph idx="1"/>
          </p:nvPr>
        </p:nvSpPr>
        <p:spPr/>
        <p:txBody>
          <a:bodyPr/>
          <a:lstStyle/>
          <a:p>
            <a:r>
              <a:rPr lang="en-IN" dirty="0"/>
              <a:t>Each </a:t>
            </a:r>
            <a:r>
              <a:rPr lang="en-IN" b="1" dirty="0">
                <a:solidFill>
                  <a:srgbClr val="C00000"/>
                </a:solidFill>
              </a:rPr>
              <a:t>operator</a:t>
            </a:r>
            <a:r>
              <a:rPr lang="en-IN" dirty="0">
                <a:solidFill>
                  <a:srgbClr val="C00000"/>
                </a:solidFill>
              </a:rPr>
              <a:t> </a:t>
            </a:r>
            <a:r>
              <a:rPr lang="en-IN" dirty="0"/>
              <a:t>in </a:t>
            </a:r>
            <a:r>
              <a:rPr lang="en-IN" b="1" dirty="0"/>
              <a:t>prefix </a:t>
            </a:r>
            <a:r>
              <a:rPr lang="en-IN" dirty="0"/>
              <a:t>string </a:t>
            </a:r>
            <a:r>
              <a:rPr lang="en-IN" b="1" dirty="0"/>
              <a:t>refers</a:t>
            </a:r>
            <a:r>
              <a:rPr lang="en-IN" dirty="0"/>
              <a:t> to the </a:t>
            </a:r>
            <a:r>
              <a:rPr lang="en-IN" b="1" dirty="0">
                <a:solidFill>
                  <a:srgbClr val="C00000"/>
                </a:solidFill>
              </a:rPr>
              <a:t>next two operands </a:t>
            </a:r>
            <a:r>
              <a:rPr lang="en-IN" dirty="0"/>
              <a:t>in the string.</a:t>
            </a:r>
          </a:p>
          <a:p>
            <a:r>
              <a:rPr lang="en-IN" dirty="0"/>
              <a:t>We read prefix operation in reverse order.</a:t>
            </a:r>
          </a:p>
          <a:p>
            <a:r>
              <a:rPr lang="en-IN" dirty="0"/>
              <a:t>Each time we </a:t>
            </a:r>
            <a:r>
              <a:rPr lang="en-IN" b="1" dirty="0"/>
              <a:t>read</a:t>
            </a:r>
            <a:r>
              <a:rPr lang="en-IN" dirty="0"/>
              <a:t> an </a:t>
            </a:r>
            <a:r>
              <a:rPr lang="en-IN" b="1" dirty="0"/>
              <a:t>operand</a:t>
            </a:r>
            <a:r>
              <a:rPr lang="en-IN" dirty="0"/>
              <a:t>; we </a:t>
            </a:r>
            <a:r>
              <a:rPr lang="en-IN" b="1" dirty="0"/>
              <a:t>PUSH</a:t>
            </a:r>
            <a:r>
              <a:rPr lang="en-IN" dirty="0"/>
              <a:t> it onto </a:t>
            </a:r>
            <a:r>
              <a:rPr lang="en-IN" b="1" dirty="0"/>
              <a:t>Stack</a:t>
            </a:r>
            <a:r>
              <a:rPr lang="en-IN" dirty="0"/>
              <a:t>.</a:t>
            </a:r>
          </a:p>
          <a:p>
            <a:r>
              <a:rPr lang="en-IN" dirty="0"/>
              <a:t>When we reach an </a:t>
            </a:r>
            <a:r>
              <a:rPr lang="en-IN" b="1" dirty="0"/>
              <a:t>operator</a:t>
            </a:r>
            <a:r>
              <a:rPr lang="en-IN" dirty="0"/>
              <a:t>, its </a:t>
            </a:r>
            <a:r>
              <a:rPr lang="en-IN" b="1" dirty="0"/>
              <a:t>operands</a:t>
            </a:r>
            <a:r>
              <a:rPr lang="en-IN" dirty="0"/>
              <a:t> will be </a:t>
            </a:r>
            <a:r>
              <a:rPr lang="en-IN" b="1" dirty="0"/>
              <a:t>top two elements</a:t>
            </a:r>
            <a:r>
              <a:rPr lang="en-IN" dirty="0"/>
              <a:t> on the stack.</a:t>
            </a:r>
          </a:p>
          <a:p>
            <a:r>
              <a:rPr lang="en-IN" dirty="0"/>
              <a:t>We can then </a:t>
            </a:r>
            <a:r>
              <a:rPr lang="en-IN" b="1" dirty="0"/>
              <a:t>POP</a:t>
            </a:r>
            <a:r>
              <a:rPr lang="en-IN" dirty="0"/>
              <a:t> these two elements(First popped element is operand1 and second popped element is operand2), perform the indicated operation on them and PUSH the result on the stack so that it will be available for use as an operand for the next operator.</a:t>
            </a:r>
            <a:endParaRPr lang="en-US" dirty="0"/>
          </a:p>
        </p:txBody>
      </p:sp>
    </p:spTree>
    <p:extLst>
      <p:ext uri="{BB962C8B-B14F-4D97-AF65-F5344CB8AC3E}">
        <p14:creationId xmlns:p14="http://schemas.microsoft.com/office/powerpoint/2010/main" val="31009592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
            <a:ext cx="12192000" cy="711200"/>
          </a:xfrm>
        </p:spPr>
        <p:txBody>
          <a:bodyPr/>
          <a:lstStyle/>
          <a:p>
            <a:r>
              <a:rPr lang="en-US" dirty="0" smtClean="0"/>
              <a:t>Steps to Evaluate Prefix </a:t>
            </a:r>
            <a:r>
              <a:rPr lang="en-US" dirty="0"/>
              <a:t>Expression</a:t>
            </a:r>
          </a:p>
        </p:txBody>
      </p:sp>
      <p:sp>
        <p:nvSpPr>
          <p:cNvPr id="3" name="Content Placeholder 2"/>
          <p:cNvSpPr>
            <a:spLocks noGrp="1"/>
          </p:cNvSpPr>
          <p:nvPr>
            <p:ph idx="1"/>
          </p:nvPr>
        </p:nvSpPr>
        <p:spPr>
          <a:xfrm>
            <a:off x="131181" y="739990"/>
            <a:ext cx="11679820" cy="5320674"/>
          </a:xfrm>
        </p:spPr>
        <p:txBody>
          <a:bodyPr/>
          <a:lstStyle/>
          <a:p>
            <a:r>
              <a:rPr lang="en-US" sz="2200" dirty="0" smtClean="0"/>
              <a:t>Step-1: </a:t>
            </a:r>
            <a:r>
              <a:rPr lang="en-US" sz="2200" dirty="0"/>
              <a:t>Repeat until each character in the </a:t>
            </a:r>
            <a:r>
              <a:rPr lang="en-US" sz="2200" dirty="0" smtClean="0"/>
              <a:t>prefix </a:t>
            </a:r>
            <a:r>
              <a:rPr lang="en-US" sz="2200" dirty="0"/>
              <a:t>notation is </a:t>
            </a:r>
            <a:r>
              <a:rPr lang="en-US" sz="2200" dirty="0" smtClean="0"/>
              <a:t>scanned from right to left.</a:t>
            </a:r>
            <a:endParaRPr lang="en-US" sz="2200" dirty="0"/>
          </a:p>
          <a:p>
            <a:pPr lvl="1">
              <a:lnSpc>
                <a:spcPct val="100000"/>
              </a:lnSpc>
            </a:pPr>
            <a:r>
              <a:rPr lang="en-US" dirty="0" smtClean="0"/>
              <a:t>If </a:t>
            </a:r>
            <a:r>
              <a:rPr lang="en-US" dirty="0"/>
              <a:t>an </a:t>
            </a:r>
            <a:r>
              <a:rPr lang="en-US" b="1" dirty="0">
                <a:solidFill>
                  <a:srgbClr val="C00000"/>
                </a:solidFill>
              </a:rPr>
              <a:t>operand </a:t>
            </a:r>
            <a:r>
              <a:rPr lang="en-US" dirty="0" smtClean="0"/>
              <a:t>is </a:t>
            </a:r>
            <a:r>
              <a:rPr lang="en-US" dirty="0"/>
              <a:t>encountered, </a:t>
            </a:r>
            <a:r>
              <a:rPr lang="en-US" dirty="0" smtClean="0"/>
              <a:t>push </a:t>
            </a:r>
            <a:r>
              <a:rPr lang="en-US" dirty="0"/>
              <a:t>it </a:t>
            </a:r>
            <a:r>
              <a:rPr lang="en-US" dirty="0" smtClean="0"/>
              <a:t>into </a:t>
            </a:r>
            <a:r>
              <a:rPr lang="en-US" dirty="0"/>
              <a:t>the stack</a:t>
            </a:r>
          </a:p>
          <a:p>
            <a:pPr lvl="1">
              <a:lnSpc>
                <a:spcPct val="100000"/>
              </a:lnSpc>
            </a:pPr>
            <a:r>
              <a:rPr lang="en-US" dirty="0" smtClean="0"/>
              <a:t>If </a:t>
            </a:r>
            <a:r>
              <a:rPr lang="en-US" dirty="0"/>
              <a:t>an operator </a:t>
            </a:r>
            <a:r>
              <a:rPr lang="en-US" b="1" dirty="0">
                <a:solidFill>
                  <a:srgbClr val="C00000"/>
                </a:solidFill>
              </a:rPr>
              <a:t>O</a:t>
            </a:r>
            <a:r>
              <a:rPr lang="en-US" dirty="0"/>
              <a:t> is encountered, then</a:t>
            </a:r>
          </a:p>
          <a:p>
            <a:pPr lvl="2">
              <a:lnSpc>
                <a:spcPct val="100000"/>
              </a:lnSpc>
            </a:pPr>
            <a:r>
              <a:rPr lang="en-US" dirty="0"/>
              <a:t>Perform 2 pop operations from stack first popped value is operand </a:t>
            </a:r>
            <a:r>
              <a:rPr lang="en-US" dirty="0" smtClean="0"/>
              <a:t>1 </a:t>
            </a:r>
            <a:r>
              <a:rPr lang="en-US" dirty="0"/>
              <a:t>and second popped value is operand 2</a:t>
            </a:r>
            <a:endParaRPr lang="en-US" dirty="0" smtClean="0"/>
          </a:p>
          <a:p>
            <a:pPr lvl="2">
              <a:lnSpc>
                <a:spcPct val="100000"/>
              </a:lnSpc>
            </a:pPr>
            <a:r>
              <a:rPr lang="en-US" dirty="0" smtClean="0"/>
              <a:t>Perform operation as per operator </a:t>
            </a:r>
            <a:r>
              <a:rPr lang="en-US" b="1" dirty="0" smtClean="0">
                <a:solidFill>
                  <a:srgbClr val="FF0000"/>
                </a:solidFill>
              </a:rPr>
              <a:t>O</a:t>
            </a:r>
            <a:r>
              <a:rPr lang="en-US" dirty="0" smtClean="0"/>
              <a:t>.</a:t>
            </a:r>
            <a:endParaRPr lang="en-US" b="1" dirty="0">
              <a:solidFill>
                <a:srgbClr val="FF0000"/>
              </a:solidFill>
            </a:endParaRPr>
          </a:p>
          <a:p>
            <a:pPr lvl="2">
              <a:lnSpc>
                <a:spcPct val="100000"/>
              </a:lnSpc>
            </a:pPr>
            <a:r>
              <a:rPr lang="en-US" dirty="0"/>
              <a:t>Push the </a:t>
            </a:r>
            <a:r>
              <a:rPr lang="en-US" dirty="0" smtClean="0"/>
              <a:t>answer of above operation into </a:t>
            </a:r>
            <a:r>
              <a:rPr lang="en-US" dirty="0"/>
              <a:t>the stack</a:t>
            </a:r>
            <a:r>
              <a:rPr lang="en-US" dirty="0" smtClean="0"/>
              <a:t>.</a:t>
            </a:r>
            <a:endParaRPr lang="en-US" dirty="0"/>
          </a:p>
          <a:p>
            <a:pPr lvl="0">
              <a:lnSpc>
                <a:spcPct val="100000"/>
              </a:lnSpc>
              <a:buClr>
                <a:srgbClr val="B84742"/>
              </a:buClr>
            </a:pPr>
            <a:r>
              <a:rPr lang="en-US" sz="2200" dirty="0" smtClean="0">
                <a:solidFill>
                  <a:srgbClr val="212121"/>
                </a:solidFill>
              </a:rPr>
              <a:t>Step-2: Pop final Answer from Stack.</a:t>
            </a:r>
          </a:p>
          <a:p>
            <a:pPr lvl="0">
              <a:lnSpc>
                <a:spcPct val="100000"/>
              </a:lnSpc>
              <a:buClr>
                <a:srgbClr val="B84742"/>
              </a:buClr>
            </a:pPr>
            <a:r>
              <a:rPr lang="en-US" sz="2200" dirty="0" smtClean="0">
                <a:solidFill>
                  <a:srgbClr val="212121"/>
                </a:solidFill>
              </a:rPr>
              <a:t>Step-3: Exit.</a:t>
            </a:r>
            <a:endParaRPr lang="en-US" sz="2200" dirty="0">
              <a:solidFill>
                <a:srgbClr val="212121"/>
              </a:solidFill>
            </a:endParaRPr>
          </a:p>
          <a:p>
            <a:pPr marL="457200" lvl="1" indent="0">
              <a:lnSpc>
                <a:spcPct val="100000"/>
              </a:lnSpc>
              <a:buNone/>
            </a:pPr>
            <a:endParaRPr lang="en-US" dirty="0"/>
          </a:p>
          <a:p>
            <a:pPr marL="914400" lvl="2" indent="0">
              <a:buNone/>
            </a:pPr>
            <a:endParaRPr lang="en-US" dirty="0"/>
          </a:p>
          <a:p>
            <a:pPr lvl="2"/>
            <a:endParaRPr lang="en-US" dirty="0"/>
          </a:p>
        </p:txBody>
      </p:sp>
    </p:spTree>
    <p:extLst>
      <p:ext uri="{BB962C8B-B14F-4D97-AF65-F5344CB8AC3E}">
        <p14:creationId xmlns:p14="http://schemas.microsoft.com/office/powerpoint/2010/main" val="38542603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8884E8-9B71-99E9-28BB-31556FA5E7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492AF2-CD47-87AA-4862-736FDF9D4B1E}"/>
              </a:ext>
            </a:extLst>
          </p:cNvPr>
          <p:cNvSpPr>
            <a:spLocks noGrp="1"/>
          </p:cNvSpPr>
          <p:nvPr>
            <p:ph type="title"/>
          </p:nvPr>
        </p:nvSpPr>
        <p:spPr/>
        <p:txBody>
          <a:bodyPr/>
          <a:lstStyle/>
          <a:p>
            <a:r>
              <a:rPr lang="en-US" dirty="0"/>
              <a:t> Evaluation of Prefix Expression Example</a:t>
            </a:r>
          </a:p>
        </p:txBody>
      </p:sp>
      <p:sp>
        <p:nvSpPr>
          <p:cNvPr id="4" name="TextBox 3">
            <a:extLst>
              <a:ext uri="{FF2B5EF4-FFF2-40B4-BE49-F238E27FC236}">
                <a16:creationId xmlns:a16="http://schemas.microsoft.com/office/drawing/2014/main" id="{17228108-57D1-D7A5-A834-1ECA54D059BA}"/>
              </a:ext>
            </a:extLst>
          </p:cNvPr>
          <p:cNvSpPr txBox="1"/>
          <p:nvPr/>
        </p:nvSpPr>
        <p:spPr>
          <a:xfrm>
            <a:off x="336000" y="803562"/>
            <a:ext cx="115200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IN" sz="2400" b="1" dirty="0"/>
              <a:t>Evaluate Expression: + - 2 6 5</a:t>
            </a:r>
            <a:endParaRPr lang="en-US" sz="2400" b="1" dirty="0"/>
          </a:p>
        </p:txBody>
      </p:sp>
      <p:graphicFrame>
        <p:nvGraphicFramePr>
          <p:cNvPr id="5" name="Table 4">
            <a:extLst>
              <a:ext uri="{FF2B5EF4-FFF2-40B4-BE49-F238E27FC236}">
                <a16:creationId xmlns:a16="http://schemas.microsoft.com/office/drawing/2014/main" id="{6CE0CFF2-4673-412D-5D96-8C368540DE26}"/>
              </a:ext>
            </a:extLst>
          </p:cNvPr>
          <p:cNvGraphicFramePr>
            <a:graphicFrameLocks noGrp="1"/>
          </p:cNvGraphicFramePr>
          <p:nvPr/>
        </p:nvGraphicFramePr>
        <p:xfrm>
          <a:off x="1814943" y="1896684"/>
          <a:ext cx="685800" cy="148336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0000"/>
                    </a:ext>
                  </a:extLst>
                </a:gridCol>
              </a:tblGrid>
              <a:tr h="370840">
                <a:tc>
                  <a:txBody>
                    <a:bodyPr/>
                    <a:lstStyle/>
                    <a:p>
                      <a:endParaRPr lang="en-US" dirty="0"/>
                    </a:p>
                  </a:txBody>
                  <a:tcPr/>
                </a:tc>
                <a:extLst>
                  <a:ext uri="{0D108BD9-81ED-4DB2-BD59-A6C34878D82A}">
                    <a16:rowId xmlns:a16="http://schemas.microsoft.com/office/drawing/2014/main" val="10000"/>
                  </a:ext>
                </a:extLst>
              </a:tr>
              <a:tr h="370840">
                <a:tc>
                  <a:txBody>
                    <a:bodyPr/>
                    <a:lstStyle/>
                    <a:p>
                      <a:endParaRPr lang="en-US"/>
                    </a:p>
                  </a:txBody>
                  <a:tcPr/>
                </a:tc>
                <a:extLst>
                  <a:ext uri="{0D108BD9-81ED-4DB2-BD59-A6C34878D82A}">
                    <a16:rowId xmlns:a16="http://schemas.microsoft.com/office/drawing/2014/main" val="10001"/>
                  </a:ext>
                </a:extLst>
              </a:tr>
              <a:tr h="370840">
                <a:tc>
                  <a:txBody>
                    <a:bodyPr/>
                    <a:lstStyle/>
                    <a:p>
                      <a:endParaRPr lang="en-US"/>
                    </a:p>
                  </a:txBody>
                  <a:tcPr/>
                </a:tc>
                <a:extLst>
                  <a:ext uri="{0D108BD9-81ED-4DB2-BD59-A6C34878D82A}">
                    <a16:rowId xmlns:a16="http://schemas.microsoft.com/office/drawing/2014/main" val="10002"/>
                  </a:ext>
                </a:extLst>
              </a:tr>
              <a:tr h="370840">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6" name="TextBox 5">
            <a:extLst>
              <a:ext uri="{FF2B5EF4-FFF2-40B4-BE49-F238E27FC236}">
                <a16:creationId xmlns:a16="http://schemas.microsoft.com/office/drawing/2014/main" id="{CEB1447F-6D1F-1415-53D5-FA2E6A61A432}"/>
              </a:ext>
            </a:extLst>
          </p:cNvPr>
          <p:cNvSpPr txBox="1"/>
          <p:nvPr/>
        </p:nvSpPr>
        <p:spPr>
          <a:xfrm>
            <a:off x="1433943" y="1485787"/>
            <a:ext cx="1447800" cy="400110"/>
          </a:xfrm>
          <a:prstGeom prst="rect">
            <a:avLst/>
          </a:prstGeom>
          <a:noFill/>
        </p:spPr>
        <p:txBody>
          <a:bodyPr wrap="square" rtlCol="0">
            <a:spAutoFit/>
          </a:bodyPr>
          <a:lstStyle/>
          <a:p>
            <a:r>
              <a:rPr lang="en-IN" sz="2000" b="1" dirty="0"/>
              <a:t>Empty Stack</a:t>
            </a:r>
            <a:endParaRPr lang="en-US" sz="2000" b="1" dirty="0"/>
          </a:p>
        </p:txBody>
      </p:sp>
      <p:graphicFrame>
        <p:nvGraphicFramePr>
          <p:cNvPr id="7" name="Table 6">
            <a:extLst>
              <a:ext uri="{FF2B5EF4-FFF2-40B4-BE49-F238E27FC236}">
                <a16:creationId xmlns:a16="http://schemas.microsoft.com/office/drawing/2014/main" id="{2D498060-36E0-AF34-6A9E-B64B2D629F5A}"/>
              </a:ext>
            </a:extLst>
          </p:cNvPr>
          <p:cNvGraphicFramePr>
            <a:graphicFrameLocks noGrp="1"/>
          </p:cNvGraphicFramePr>
          <p:nvPr/>
        </p:nvGraphicFramePr>
        <p:xfrm>
          <a:off x="5486400" y="1896684"/>
          <a:ext cx="685800" cy="148336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0000"/>
                    </a:ext>
                  </a:extLst>
                </a:gridCol>
              </a:tblGrid>
              <a:tr h="370840">
                <a:tc>
                  <a:txBody>
                    <a:bodyPr/>
                    <a:lstStyle/>
                    <a:p>
                      <a:endParaRPr lang="en-US" dirty="0"/>
                    </a:p>
                  </a:txBody>
                  <a:tcPr/>
                </a:tc>
                <a:extLst>
                  <a:ext uri="{0D108BD9-81ED-4DB2-BD59-A6C34878D82A}">
                    <a16:rowId xmlns:a16="http://schemas.microsoft.com/office/drawing/2014/main" val="10000"/>
                  </a:ext>
                </a:extLst>
              </a:tr>
              <a:tr h="370840">
                <a:tc>
                  <a:txBody>
                    <a:bodyPr/>
                    <a:lstStyle/>
                    <a:p>
                      <a:endParaRPr lang="en-US" dirty="0"/>
                    </a:p>
                  </a:txBody>
                  <a:tcPr/>
                </a:tc>
                <a:extLst>
                  <a:ext uri="{0D108BD9-81ED-4DB2-BD59-A6C34878D82A}">
                    <a16:rowId xmlns:a16="http://schemas.microsoft.com/office/drawing/2014/main" val="10001"/>
                  </a:ext>
                </a:extLst>
              </a:tr>
              <a:tr h="370840">
                <a:tc>
                  <a:txBody>
                    <a:bodyPr/>
                    <a:lstStyle/>
                    <a:p>
                      <a:endParaRPr lang="en-US"/>
                    </a:p>
                  </a:txBody>
                  <a:tcPr/>
                </a:tc>
                <a:extLst>
                  <a:ext uri="{0D108BD9-81ED-4DB2-BD59-A6C34878D82A}">
                    <a16:rowId xmlns:a16="http://schemas.microsoft.com/office/drawing/2014/main" val="10002"/>
                  </a:ext>
                </a:extLst>
              </a:tr>
              <a:tr h="370840">
                <a:tc>
                  <a:txBody>
                    <a:bodyPr/>
                    <a:lstStyle/>
                    <a:p>
                      <a:endParaRPr lang="en-US" dirty="0"/>
                    </a:p>
                  </a:txBody>
                  <a:tcPr/>
                </a:tc>
                <a:extLst>
                  <a:ext uri="{0D108BD9-81ED-4DB2-BD59-A6C34878D82A}">
                    <a16:rowId xmlns:a16="http://schemas.microsoft.com/office/drawing/2014/main" val="10003"/>
                  </a:ext>
                </a:extLst>
              </a:tr>
            </a:tbl>
          </a:graphicData>
        </a:graphic>
      </p:graphicFrame>
      <p:cxnSp>
        <p:nvCxnSpPr>
          <p:cNvPr id="11" name="Straight Arrow Connector 10">
            <a:extLst>
              <a:ext uri="{FF2B5EF4-FFF2-40B4-BE49-F238E27FC236}">
                <a16:creationId xmlns:a16="http://schemas.microsoft.com/office/drawing/2014/main" id="{B704E7B6-25B4-0954-46FC-10F107F42522}"/>
              </a:ext>
            </a:extLst>
          </p:cNvPr>
          <p:cNvCxnSpPr/>
          <p:nvPr/>
        </p:nvCxnSpPr>
        <p:spPr>
          <a:xfrm>
            <a:off x="2774008" y="3121672"/>
            <a:ext cx="2483792" cy="0"/>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sp>
        <p:nvSpPr>
          <p:cNvPr id="12" name="TextBox 11">
            <a:extLst>
              <a:ext uri="{FF2B5EF4-FFF2-40B4-BE49-F238E27FC236}">
                <a16:creationId xmlns:a16="http://schemas.microsoft.com/office/drawing/2014/main" id="{8D628F85-B8BE-65BB-D4CF-83432AF3BAFD}"/>
              </a:ext>
            </a:extLst>
          </p:cNvPr>
          <p:cNvSpPr txBox="1"/>
          <p:nvPr/>
        </p:nvSpPr>
        <p:spPr>
          <a:xfrm>
            <a:off x="2667000" y="1896684"/>
            <a:ext cx="2743200" cy="369332"/>
          </a:xfrm>
          <a:prstGeom prst="rect">
            <a:avLst/>
          </a:prstGeom>
          <a:noFill/>
        </p:spPr>
        <p:txBody>
          <a:bodyPr wrap="square" rtlCol="0">
            <a:spAutoFit/>
          </a:bodyPr>
          <a:lstStyle/>
          <a:p>
            <a:r>
              <a:rPr lang="en-IN" b="1" dirty="0"/>
              <a:t>Read 5, is it operand? PUSH</a:t>
            </a:r>
            <a:endParaRPr lang="en-US" b="1" dirty="0"/>
          </a:p>
        </p:txBody>
      </p:sp>
      <p:sp>
        <p:nvSpPr>
          <p:cNvPr id="14" name="TextBox 13">
            <a:extLst>
              <a:ext uri="{FF2B5EF4-FFF2-40B4-BE49-F238E27FC236}">
                <a16:creationId xmlns:a16="http://schemas.microsoft.com/office/drawing/2014/main" id="{C6F08022-9EB4-A425-D7EA-652AB5C4AA91}"/>
              </a:ext>
            </a:extLst>
          </p:cNvPr>
          <p:cNvSpPr txBox="1"/>
          <p:nvPr/>
        </p:nvSpPr>
        <p:spPr>
          <a:xfrm>
            <a:off x="5486400" y="2941558"/>
            <a:ext cx="685800" cy="523220"/>
          </a:xfrm>
          <a:prstGeom prst="rect">
            <a:avLst/>
          </a:prstGeom>
          <a:noFill/>
        </p:spPr>
        <p:txBody>
          <a:bodyPr wrap="square" rtlCol="0">
            <a:spAutoFit/>
          </a:bodyPr>
          <a:lstStyle/>
          <a:p>
            <a:pPr algn="ctr"/>
            <a:r>
              <a:rPr lang="en-IN" sz="2800" b="1" dirty="0"/>
              <a:t>5</a:t>
            </a:r>
            <a:endParaRPr lang="en-US" sz="2800" b="1" dirty="0"/>
          </a:p>
        </p:txBody>
      </p:sp>
      <p:sp>
        <p:nvSpPr>
          <p:cNvPr id="15" name="TextBox 14">
            <a:extLst>
              <a:ext uri="{FF2B5EF4-FFF2-40B4-BE49-F238E27FC236}">
                <a16:creationId xmlns:a16="http://schemas.microsoft.com/office/drawing/2014/main" id="{8A603F69-E317-A21B-3C4B-02C2BCF1A90A}"/>
              </a:ext>
            </a:extLst>
          </p:cNvPr>
          <p:cNvSpPr txBox="1"/>
          <p:nvPr/>
        </p:nvSpPr>
        <p:spPr>
          <a:xfrm>
            <a:off x="2667000" y="2294228"/>
            <a:ext cx="2743200" cy="369332"/>
          </a:xfrm>
          <a:prstGeom prst="rect">
            <a:avLst/>
          </a:prstGeom>
          <a:noFill/>
        </p:spPr>
        <p:txBody>
          <a:bodyPr wrap="square" rtlCol="0">
            <a:spAutoFit/>
          </a:bodyPr>
          <a:lstStyle/>
          <a:p>
            <a:r>
              <a:rPr lang="en-IN" b="1" dirty="0"/>
              <a:t>Read 6, is it operand? PUSH</a:t>
            </a:r>
            <a:endParaRPr lang="en-US" b="1" dirty="0"/>
          </a:p>
        </p:txBody>
      </p:sp>
      <p:sp>
        <p:nvSpPr>
          <p:cNvPr id="16" name="TextBox 15">
            <a:extLst>
              <a:ext uri="{FF2B5EF4-FFF2-40B4-BE49-F238E27FC236}">
                <a16:creationId xmlns:a16="http://schemas.microsoft.com/office/drawing/2014/main" id="{52AB6BB8-3597-2B40-2A91-FB864072E15C}"/>
              </a:ext>
            </a:extLst>
          </p:cNvPr>
          <p:cNvSpPr txBox="1"/>
          <p:nvPr/>
        </p:nvSpPr>
        <p:spPr>
          <a:xfrm>
            <a:off x="5486400" y="2578270"/>
            <a:ext cx="685800" cy="523220"/>
          </a:xfrm>
          <a:prstGeom prst="rect">
            <a:avLst/>
          </a:prstGeom>
          <a:noFill/>
        </p:spPr>
        <p:txBody>
          <a:bodyPr wrap="square" rtlCol="0">
            <a:spAutoFit/>
          </a:bodyPr>
          <a:lstStyle/>
          <a:p>
            <a:pPr algn="ctr"/>
            <a:r>
              <a:rPr lang="en-IN" sz="2800" b="1" dirty="0"/>
              <a:t>6</a:t>
            </a:r>
            <a:endParaRPr lang="en-US" sz="2800" b="1" dirty="0"/>
          </a:p>
        </p:txBody>
      </p:sp>
      <p:sp>
        <p:nvSpPr>
          <p:cNvPr id="17" name="TextBox 16">
            <a:extLst>
              <a:ext uri="{FF2B5EF4-FFF2-40B4-BE49-F238E27FC236}">
                <a16:creationId xmlns:a16="http://schemas.microsoft.com/office/drawing/2014/main" id="{B6F7F259-4F0E-84AA-0F05-747959934E9F}"/>
              </a:ext>
            </a:extLst>
          </p:cNvPr>
          <p:cNvSpPr txBox="1"/>
          <p:nvPr/>
        </p:nvSpPr>
        <p:spPr>
          <a:xfrm>
            <a:off x="2667000" y="2691772"/>
            <a:ext cx="2743200" cy="369332"/>
          </a:xfrm>
          <a:prstGeom prst="rect">
            <a:avLst/>
          </a:prstGeom>
          <a:noFill/>
        </p:spPr>
        <p:txBody>
          <a:bodyPr wrap="square" rtlCol="0">
            <a:spAutoFit/>
          </a:bodyPr>
          <a:lstStyle/>
          <a:p>
            <a:r>
              <a:rPr lang="en-IN" b="1" dirty="0"/>
              <a:t>Read 2, is it operand? PUSH</a:t>
            </a:r>
            <a:endParaRPr lang="en-US" b="1" dirty="0"/>
          </a:p>
        </p:txBody>
      </p:sp>
      <p:sp>
        <p:nvSpPr>
          <p:cNvPr id="18" name="TextBox 17">
            <a:extLst>
              <a:ext uri="{FF2B5EF4-FFF2-40B4-BE49-F238E27FC236}">
                <a16:creationId xmlns:a16="http://schemas.microsoft.com/office/drawing/2014/main" id="{FD739233-5E5A-2856-1EA5-2366812173C7}"/>
              </a:ext>
            </a:extLst>
          </p:cNvPr>
          <p:cNvSpPr txBox="1"/>
          <p:nvPr/>
        </p:nvSpPr>
        <p:spPr>
          <a:xfrm>
            <a:off x="5486400" y="2204876"/>
            <a:ext cx="685800" cy="523220"/>
          </a:xfrm>
          <a:prstGeom prst="rect">
            <a:avLst/>
          </a:prstGeom>
          <a:noFill/>
        </p:spPr>
        <p:txBody>
          <a:bodyPr wrap="square" rtlCol="0">
            <a:spAutoFit/>
          </a:bodyPr>
          <a:lstStyle/>
          <a:p>
            <a:pPr algn="ctr"/>
            <a:r>
              <a:rPr lang="en-IN" sz="2800" b="1" dirty="0"/>
              <a:t>2</a:t>
            </a:r>
            <a:endParaRPr lang="en-US" sz="2800" b="1" dirty="0"/>
          </a:p>
        </p:txBody>
      </p:sp>
      <p:graphicFrame>
        <p:nvGraphicFramePr>
          <p:cNvPr id="19" name="Table 18">
            <a:extLst>
              <a:ext uri="{FF2B5EF4-FFF2-40B4-BE49-F238E27FC236}">
                <a16:creationId xmlns:a16="http://schemas.microsoft.com/office/drawing/2014/main" id="{5666C616-9A51-2E02-1B9D-3891AEC165F4}"/>
              </a:ext>
            </a:extLst>
          </p:cNvPr>
          <p:cNvGraphicFramePr>
            <a:graphicFrameLocks noGrp="1"/>
          </p:cNvGraphicFramePr>
          <p:nvPr/>
        </p:nvGraphicFramePr>
        <p:xfrm>
          <a:off x="9220200" y="1896684"/>
          <a:ext cx="685800" cy="148336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0000"/>
                    </a:ext>
                  </a:extLst>
                </a:gridCol>
              </a:tblGrid>
              <a:tr h="370840">
                <a:tc>
                  <a:txBody>
                    <a:bodyPr/>
                    <a:lstStyle/>
                    <a:p>
                      <a:endParaRPr lang="en-US" dirty="0"/>
                    </a:p>
                  </a:txBody>
                  <a:tcPr/>
                </a:tc>
                <a:extLst>
                  <a:ext uri="{0D108BD9-81ED-4DB2-BD59-A6C34878D82A}">
                    <a16:rowId xmlns:a16="http://schemas.microsoft.com/office/drawing/2014/main" val="10000"/>
                  </a:ext>
                </a:extLst>
              </a:tr>
              <a:tr h="370840">
                <a:tc>
                  <a:txBody>
                    <a:bodyPr/>
                    <a:lstStyle/>
                    <a:p>
                      <a:endParaRPr lang="en-US"/>
                    </a:p>
                  </a:txBody>
                  <a:tcPr/>
                </a:tc>
                <a:extLst>
                  <a:ext uri="{0D108BD9-81ED-4DB2-BD59-A6C34878D82A}">
                    <a16:rowId xmlns:a16="http://schemas.microsoft.com/office/drawing/2014/main" val="10001"/>
                  </a:ext>
                </a:extLst>
              </a:tr>
              <a:tr h="370840">
                <a:tc>
                  <a:txBody>
                    <a:bodyPr/>
                    <a:lstStyle/>
                    <a:p>
                      <a:endParaRPr lang="en-US"/>
                    </a:p>
                  </a:txBody>
                  <a:tcPr/>
                </a:tc>
                <a:extLst>
                  <a:ext uri="{0D108BD9-81ED-4DB2-BD59-A6C34878D82A}">
                    <a16:rowId xmlns:a16="http://schemas.microsoft.com/office/drawing/2014/main" val="10002"/>
                  </a:ext>
                </a:extLst>
              </a:tr>
              <a:tr h="370840">
                <a:tc>
                  <a:txBody>
                    <a:bodyPr/>
                    <a:lstStyle/>
                    <a:p>
                      <a:endParaRPr lang="en-US" dirty="0"/>
                    </a:p>
                  </a:txBody>
                  <a:tcPr/>
                </a:tc>
                <a:extLst>
                  <a:ext uri="{0D108BD9-81ED-4DB2-BD59-A6C34878D82A}">
                    <a16:rowId xmlns:a16="http://schemas.microsoft.com/office/drawing/2014/main" val="10003"/>
                  </a:ext>
                </a:extLst>
              </a:tr>
            </a:tbl>
          </a:graphicData>
        </a:graphic>
      </p:graphicFrame>
      <p:cxnSp>
        <p:nvCxnSpPr>
          <p:cNvPr id="20" name="Straight Arrow Connector 19">
            <a:extLst>
              <a:ext uri="{FF2B5EF4-FFF2-40B4-BE49-F238E27FC236}">
                <a16:creationId xmlns:a16="http://schemas.microsoft.com/office/drawing/2014/main" id="{F9087317-8A63-8ABD-C565-61E64664D160}"/>
              </a:ext>
            </a:extLst>
          </p:cNvPr>
          <p:cNvCxnSpPr/>
          <p:nvPr/>
        </p:nvCxnSpPr>
        <p:spPr>
          <a:xfrm>
            <a:off x="6355408" y="2667000"/>
            <a:ext cx="2483792" cy="0"/>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sp>
        <p:nvSpPr>
          <p:cNvPr id="21" name="TextBox 20">
            <a:extLst>
              <a:ext uri="{FF2B5EF4-FFF2-40B4-BE49-F238E27FC236}">
                <a16:creationId xmlns:a16="http://schemas.microsoft.com/office/drawing/2014/main" id="{DAF4484D-4F32-CB0C-680D-78C032AB39B0}"/>
              </a:ext>
            </a:extLst>
          </p:cNvPr>
          <p:cNvSpPr txBox="1"/>
          <p:nvPr/>
        </p:nvSpPr>
        <p:spPr>
          <a:xfrm>
            <a:off x="6303932" y="1529485"/>
            <a:ext cx="2790000" cy="1077218"/>
          </a:xfrm>
          <a:prstGeom prst="rect">
            <a:avLst/>
          </a:prstGeom>
          <a:noFill/>
        </p:spPr>
        <p:txBody>
          <a:bodyPr wrap="square" rtlCol="0">
            <a:spAutoFit/>
          </a:bodyPr>
          <a:lstStyle/>
          <a:p>
            <a:pPr algn="ctr"/>
            <a:r>
              <a:rPr lang="en-IN" b="1" dirty="0"/>
              <a:t>Read </a:t>
            </a:r>
            <a:r>
              <a:rPr lang="en-IN" sz="2800" b="1" dirty="0">
                <a:solidFill>
                  <a:srgbClr val="FF0000"/>
                </a:solidFill>
              </a:rPr>
              <a:t>–</a:t>
            </a:r>
            <a:r>
              <a:rPr lang="en-IN" b="1" dirty="0"/>
              <a:t> , is it operator? POP two symbols and perform operation and PUSH result</a:t>
            </a:r>
            <a:endParaRPr lang="en-US" b="1" dirty="0"/>
          </a:p>
        </p:txBody>
      </p:sp>
      <p:sp>
        <p:nvSpPr>
          <p:cNvPr id="22" name="TextBox 21">
            <a:extLst>
              <a:ext uri="{FF2B5EF4-FFF2-40B4-BE49-F238E27FC236}">
                <a16:creationId xmlns:a16="http://schemas.microsoft.com/office/drawing/2014/main" id="{C3C0340B-A733-21FB-AAC0-6C4B3E0F7788}"/>
              </a:ext>
            </a:extLst>
          </p:cNvPr>
          <p:cNvSpPr txBox="1"/>
          <p:nvPr/>
        </p:nvSpPr>
        <p:spPr>
          <a:xfrm>
            <a:off x="6324600" y="3126501"/>
            <a:ext cx="1134000" cy="646331"/>
          </a:xfrm>
          <a:prstGeom prst="rect">
            <a:avLst/>
          </a:prstGeom>
          <a:noFill/>
        </p:spPr>
        <p:txBody>
          <a:bodyPr wrap="square" rtlCol="0">
            <a:spAutoFit/>
          </a:bodyPr>
          <a:lstStyle/>
          <a:p>
            <a:r>
              <a:rPr lang="en-IN" b="1" dirty="0"/>
              <a:t>Operand 1</a:t>
            </a:r>
            <a:endParaRPr lang="en-US" b="1" dirty="0"/>
          </a:p>
        </p:txBody>
      </p:sp>
      <p:sp>
        <p:nvSpPr>
          <p:cNvPr id="23" name="TextBox 22">
            <a:extLst>
              <a:ext uri="{FF2B5EF4-FFF2-40B4-BE49-F238E27FC236}">
                <a16:creationId xmlns:a16="http://schemas.microsoft.com/office/drawing/2014/main" id="{C8C09259-D93E-AC87-28A8-8A7E763C9C1D}"/>
              </a:ext>
            </a:extLst>
          </p:cNvPr>
          <p:cNvSpPr txBox="1"/>
          <p:nvPr/>
        </p:nvSpPr>
        <p:spPr>
          <a:xfrm>
            <a:off x="7902104" y="3124890"/>
            <a:ext cx="1134000" cy="369332"/>
          </a:xfrm>
          <a:prstGeom prst="rect">
            <a:avLst/>
          </a:prstGeom>
          <a:noFill/>
        </p:spPr>
        <p:txBody>
          <a:bodyPr wrap="square" rtlCol="0">
            <a:spAutoFit/>
          </a:bodyPr>
          <a:lstStyle/>
          <a:p>
            <a:r>
              <a:rPr lang="en-IN" b="1"/>
              <a:t>Operand 2</a:t>
            </a:r>
            <a:endParaRPr lang="en-IN" b="1" dirty="0"/>
          </a:p>
        </p:txBody>
      </p:sp>
      <p:sp>
        <p:nvSpPr>
          <p:cNvPr id="24" name="TextBox 23">
            <a:extLst>
              <a:ext uri="{FF2B5EF4-FFF2-40B4-BE49-F238E27FC236}">
                <a16:creationId xmlns:a16="http://schemas.microsoft.com/office/drawing/2014/main" id="{2FFA4643-BF3F-50EF-E32D-F78CCE5F39F9}"/>
              </a:ext>
            </a:extLst>
          </p:cNvPr>
          <p:cNvSpPr txBox="1"/>
          <p:nvPr/>
        </p:nvSpPr>
        <p:spPr>
          <a:xfrm>
            <a:off x="7444904" y="2935070"/>
            <a:ext cx="461256" cy="707886"/>
          </a:xfrm>
          <a:prstGeom prst="rect">
            <a:avLst/>
          </a:prstGeom>
          <a:noFill/>
        </p:spPr>
        <p:txBody>
          <a:bodyPr wrap="square" rtlCol="0">
            <a:spAutoFit/>
          </a:bodyPr>
          <a:lstStyle/>
          <a:p>
            <a:pPr algn="ctr"/>
            <a:r>
              <a:rPr lang="en-IN" sz="4000" b="1" dirty="0">
                <a:solidFill>
                  <a:srgbClr val="FF0000"/>
                </a:solidFill>
              </a:rPr>
              <a:t>–</a:t>
            </a:r>
            <a:endParaRPr lang="en-IN" sz="4000" dirty="0">
              <a:solidFill>
                <a:srgbClr val="FF0000"/>
              </a:solidFill>
            </a:endParaRPr>
          </a:p>
        </p:txBody>
      </p:sp>
      <p:sp>
        <p:nvSpPr>
          <p:cNvPr id="25" name="TextBox 24">
            <a:extLst>
              <a:ext uri="{FF2B5EF4-FFF2-40B4-BE49-F238E27FC236}">
                <a16:creationId xmlns:a16="http://schemas.microsoft.com/office/drawing/2014/main" id="{41B787BC-A45F-D138-1378-6950B93D27FD}"/>
              </a:ext>
            </a:extLst>
          </p:cNvPr>
          <p:cNvSpPr txBox="1"/>
          <p:nvPr/>
        </p:nvSpPr>
        <p:spPr>
          <a:xfrm>
            <a:off x="9210472" y="2952465"/>
            <a:ext cx="685800" cy="523220"/>
          </a:xfrm>
          <a:prstGeom prst="rect">
            <a:avLst/>
          </a:prstGeom>
          <a:noFill/>
        </p:spPr>
        <p:txBody>
          <a:bodyPr wrap="square" rtlCol="0">
            <a:spAutoFit/>
          </a:bodyPr>
          <a:lstStyle/>
          <a:p>
            <a:pPr algn="ctr"/>
            <a:r>
              <a:rPr lang="en-IN" sz="2800" b="1" dirty="0"/>
              <a:t>5</a:t>
            </a:r>
            <a:endParaRPr lang="en-US" sz="2800" b="1" dirty="0"/>
          </a:p>
        </p:txBody>
      </p:sp>
      <p:sp>
        <p:nvSpPr>
          <p:cNvPr id="26" name="TextBox 25">
            <a:extLst>
              <a:ext uri="{FF2B5EF4-FFF2-40B4-BE49-F238E27FC236}">
                <a16:creationId xmlns:a16="http://schemas.microsoft.com/office/drawing/2014/main" id="{93BFEDB2-5B1F-9892-E75D-50C09BCE22AD}"/>
              </a:ext>
            </a:extLst>
          </p:cNvPr>
          <p:cNvSpPr txBox="1"/>
          <p:nvPr/>
        </p:nvSpPr>
        <p:spPr>
          <a:xfrm>
            <a:off x="9210472" y="2579449"/>
            <a:ext cx="685800" cy="523220"/>
          </a:xfrm>
          <a:prstGeom prst="rect">
            <a:avLst/>
          </a:prstGeom>
          <a:noFill/>
        </p:spPr>
        <p:txBody>
          <a:bodyPr wrap="square" rtlCol="0">
            <a:spAutoFit/>
          </a:bodyPr>
          <a:lstStyle/>
          <a:p>
            <a:pPr algn="ctr"/>
            <a:r>
              <a:rPr lang="en-IN" sz="2800" b="1" dirty="0"/>
              <a:t>-4</a:t>
            </a:r>
            <a:endParaRPr lang="en-US" sz="2800" b="1" dirty="0"/>
          </a:p>
        </p:txBody>
      </p:sp>
      <p:graphicFrame>
        <p:nvGraphicFramePr>
          <p:cNvPr id="27" name="Table 26">
            <a:extLst>
              <a:ext uri="{FF2B5EF4-FFF2-40B4-BE49-F238E27FC236}">
                <a16:creationId xmlns:a16="http://schemas.microsoft.com/office/drawing/2014/main" id="{55694A45-E503-CE7C-A0A9-879795A4D894}"/>
              </a:ext>
            </a:extLst>
          </p:cNvPr>
          <p:cNvGraphicFramePr>
            <a:graphicFrameLocks noGrp="1"/>
          </p:cNvGraphicFramePr>
          <p:nvPr/>
        </p:nvGraphicFramePr>
        <p:xfrm>
          <a:off x="5486400" y="4024745"/>
          <a:ext cx="685800" cy="148336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20000"/>
                    </a:ext>
                  </a:extLst>
                </a:gridCol>
              </a:tblGrid>
              <a:tr h="370840">
                <a:tc>
                  <a:txBody>
                    <a:bodyPr/>
                    <a:lstStyle/>
                    <a:p>
                      <a:endParaRPr lang="en-US" dirty="0"/>
                    </a:p>
                  </a:txBody>
                  <a:tcPr/>
                </a:tc>
                <a:extLst>
                  <a:ext uri="{0D108BD9-81ED-4DB2-BD59-A6C34878D82A}">
                    <a16:rowId xmlns:a16="http://schemas.microsoft.com/office/drawing/2014/main" val="10000"/>
                  </a:ext>
                </a:extLst>
              </a:tr>
              <a:tr h="370840">
                <a:tc>
                  <a:txBody>
                    <a:bodyPr/>
                    <a:lstStyle/>
                    <a:p>
                      <a:endParaRPr lang="en-US"/>
                    </a:p>
                  </a:txBody>
                  <a:tcPr/>
                </a:tc>
                <a:extLst>
                  <a:ext uri="{0D108BD9-81ED-4DB2-BD59-A6C34878D82A}">
                    <a16:rowId xmlns:a16="http://schemas.microsoft.com/office/drawing/2014/main" val="10001"/>
                  </a:ext>
                </a:extLst>
              </a:tr>
              <a:tr h="370840">
                <a:tc>
                  <a:txBody>
                    <a:bodyPr/>
                    <a:lstStyle/>
                    <a:p>
                      <a:endParaRPr lang="en-US"/>
                    </a:p>
                  </a:txBody>
                  <a:tcPr/>
                </a:tc>
                <a:extLst>
                  <a:ext uri="{0D108BD9-81ED-4DB2-BD59-A6C34878D82A}">
                    <a16:rowId xmlns:a16="http://schemas.microsoft.com/office/drawing/2014/main" val="10002"/>
                  </a:ext>
                </a:extLst>
              </a:tr>
              <a:tr h="370840">
                <a:tc>
                  <a:txBody>
                    <a:bodyPr/>
                    <a:lstStyle/>
                    <a:p>
                      <a:endParaRPr lang="en-US" dirty="0"/>
                    </a:p>
                  </a:txBody>
                  <a:tcPr/>
                </a:tc>
                <a:extLst>
                  <a:ext uri="{0D108BD9-81ED-4DB2-BD59-A6C34878D82A}">
                    <a16:rowId xmlns:a16="http://schemas.microsoft.com/office/drawing/2014/main" val="10003"/>
                  </a:ext>
                </a:extLst>
              </a:tr>
            </a:tbl>
          </a:graphicData>
        </a:graphic>
      </p:graphicFrame>
      <p:cxnSp>
        <p:nvCxnSpPr>
          <p:cNvPr id="29" name="Straight Connector 28">
            <a:extLst>
              <a:ext uri="{FF2B5EF4-FFF2-40B4-BE49-F238E27FC236}">
                <a16:creationId xmlns:a16="http://schemas.microsoft.com/office/drawing/2014/main" id="{111BCD2F-2637-0ED9-29AF-8E54417BEF7E}"/>
              </a:ext>
            </a:extLst>
          </p:cNvPr>
          <p:cNvCxnSpPr/>
          <p:nvPr/>
        </p:nvCxnSpPr>
        <p:spPr>
          <a:xfrm>
            <a:off x="9553372" y="3581400"/>
            <a:ext cx="0" cy="1219200"/>
          </a:xfrm>
          <a:prstGeom prst="line">
            <a:avLst/>
          </a:prstGeom>
          <a:ln w="28575">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31" name="Straight Arrow Connector 30">
            <a:extLst>
              <a:ext uri="{FF2B5EF4-FFF2-40B4-BE49-F238E27FC236}">
                <a16:creationId xmlns:a16="http://schemas.microsoft.com/office/drawing/2014/main" id="{3045BBFF-AF21-3B86-09AF-B62EEC53C37D}"/>
              </a:ext>
            </a:extLst>
          </p:cNvPr>
          <p:cNvCxnSpPr/>
          <p:nvPr/>
        </p:nvCxnSpPr>
        <p:spPr>
          <a:xfrm flipH="1">
            <a:off x="6705600" y="4800600"/>
            <a:ext cx="2847772" cy="0"/>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sp>
        <p:nvSpPr>
          <p:cNvPr id="32" name="TextBox 31">
            <a:extLst>
              <a:ext uri="{FF2B5EF4-FFF2-40B4-BE49-F238E27FC236}">
                <a16:creationId xmlns:a16="http://schemas.microsoft.com/office/drawing/2014/main" id="{01FF1CEC-8BCF-4BCE-E453-C07461B874DA}"/>
              </a:ext>
            </a:extLst>
          </p:cNvPr>
          <p:cNvSpPr txBox="1"/>
          <p:nvPr/>
        </p:nvSpPr>
        <p:spPr>
          <a:xfrm>
            <a:off x="6493958" y="3699161"/>
            <a:ext cx="3037974" cy="1077218"/>
          </a:xfrm>
          <a:prstGeom prst="rect">
            <a:avLst/>
          </a:prstGeom>
          <a:noFill/>
        </p:spPr>
        <p:txBody>
          <a:bodyPr wrap="square" rtlCol="0">
            <a:spAutoFit/>
          </a:bodyPr>
          <a:lstStyle/>
          <a:p>
            <a:pPr algn="ctr"/>
            <a:r>
              <a:rPr lang="en-IN" b="1" dirty="0"/>
              <a:t>Read </a:t>
            </a:r>
            <a:r>
              <a:rPr lang="en-IN" sz="2800" b="1" dirty="0">
                <a:solidFill>
                  <a:srgbClr val="FF0000"/>
                </a:solidFill>
              </a:rPr>
              <a:t>+</a:t>
            </a:r>
            <a:r>
              <a:rPr lang="en-IN" b="1" dirty="0"/>
              <a:t> , is it operator? POP two symbols and perform operation and PUSH result</a:t>
            </a:r>
            <a:endParaRPr lang="en-US" b="1" dirty="0"/>
          </a:p>
        </p:txBody>
      </p:sp>
      <p:sp>
        <p:nvSpPr>
          <p:cNvPr id="33" name="TextBox 32">
            <a:extLst>
              <a:ext uri="{FF2B5EF4-FFF2-40B4-BE49-F238E27FC236}">
                <a16:creationId xmlns:a16="http://schemas.microsoft.com/office/drawing/2014/main" id="{B46040F5-BB0F-6CB5-190F-7E3780E3B352}"/>
              </a:ext>
            </a:extLst>
          </p:cNvPr>
          <p:cNvSpPr txBox="1"/>
          <p:nvPr/>
        </p:nvSpPr>
        <p:spPr>
          <a:xfrm>
            <a:off x="6827192" y="5336301"/>
            <a:ext cx="1134000" cy="646331"/>
          </a:xfrm>
          <a:prstGeom prst="rect">
            <a:avLst/>
          </a:prstGeom>
          <a:noFill/>
        </p:spPr>
        <p:txBody>
          <a:bodyPr wrap="square" rtlCol="0">
            <a:spAutoFit/>
          </a:bodyPr>
          <a:lstStyle/>
          <a:p>
            <a:r>
              <a:rPr lang="en-IN" b="1" dirty="0"/>
              <a:t>Operand 1</a:t>
            </a:r>
            <a:endParaRPr lang="en-US" b="1" dirty="0"/>
          </a:p>
        </p:txBody>
      </p:sp>
      <p:sp>
        <p:nvSpPr>
          <p:cNvPr id="34" name="TextBox 33">
            <a:extLst>
              <a:ext uri="{FF2B5EF4-FFF2-40B4-BE49-F238E27FC236}">
                <a16:creationId xmlns:a16="http://schemas.microsoft.com/office/drawing/2014/main" id="{666BF1DA-A9EE-2519-5B2F-217301699AC7}"/>
              </a:ext>
            </a:extLst>
          </p:cNvPr>
          <p:cNvSpPr txBox="1"/>
          <p:nvPr/>
        </p:nvSpPr>
        <p:spPr>
          <a:xfrm>
            <a:off x="8404696" y="5334690"/>
            <a:ext cx="1134000" cy="646331"/>
          </a:xfrm>
          <a:prstGeom prst="rect">
            <a:avLst/>
          </a:prstGeom>
          <a:noFill/>
        </p:spPr>
        <p:txBody>
          <a:bodyPr wrap="square" rtlCol="0">
            <a:spAutoFit/>
          </a:bodyPr>
          <a:lstStyle/>
          <a:p>
            <a:r>
              <a:rPr lang="en-IN" b="1" dirty="0"/>
              <a:t>Operand 2</a:t>
            </a:r>
            <a:endParaRPr lang="en-US" b="1" dirty="0"/>
          </a:p>
        </p:txBody>
      </p:sp>
      <p:sp>
        <p:nvSpPr>
          <p:cNvPr id="35" name="TextBox 34">
            <a:extLst>
              <a:ext uri="{FF2B5EF4-FFF2-40B4-BE49-F238E27FC236}">
                <a16:creationId xmlns:a16="http://schemas.microsoft.com/office/drawing/2014/main" id="{C88F6F61-733E-5C04-4F21-C13E4B12AC1E}"/>
              </a:ext>
            </a:extLst>
          </p:cNvPr>
          <p:cNvSpPr txBox="1"/>
          <p:nvPr/>
        </p:nvSpPr>
        <p:spPr>
          <a:xfrm>
            <a:off x="7947496" y="5144870"/>
            <a:ext cx="461256" cy="707886"/>
          </a:xfrm>
          <a:prstGeom prst="rect">
            <a:avLst/>
          </a:prstGeom>
          <a:noFill/>
        </p:spPr>
        <p:txBody>
          <a:bodyPr wrap="square" rtlCol="0">
            <a:spAutoFit/>
          </a:bodyPr>
          <a:lstStyle/>
          <a:p>
            <a:pPr algn="ctr"/>
            <a:r>
              <a:rPr lang="en-IN" sz="4000" dirty="0">
                <a:solidFill>
                  <a:srgbClr val="FF0000"/>
                </a:solidFill>
              </a:rPr>
              <a:t>+</a:t>
            </a:r>
            <a:endParaRPr lang="en-US" sz="4000" dirty="0">
              <a:solidFill>
                <a:srgbClr val="FF0000"/>
              </a:solidFill>
            </a:endParaRPr>
          </a:p>
        </p:txBody>
      </p:sp>
      <p:cxnSp>
        <p:nvCxnSpPr>
          <p:cNvPr id="38" name="Straight Arrow Connector 37">
            <a:extLst>
              <a:ext uri="{FF2B5EF4-FFF2-40B4-BE49-F238E27FC236}">
                <a16:creationId xmlns:a16="http://schemas.microsoft.com/office/drawing/2014/main" id="{8A6CAC82-76D0-FB78-762D-EEE17E270280}"/>
              </a:ext>
            </a:extLst>
          </p:cNvPr>
          <p:cNvCxnSpPr/>
          <p:nvPr/>
        </p:nvCxnSpPr>
        <p:spPr>
          <a:xfrm flipH="1">
            <a:off x="3048000" y="5105400"/>
            <a:ext cx="2209800" cy="0"/>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sp>
        <p:nvSpPr>
          <p:cNvPr id="41" name="Rectangle 40">
            <a:extLst>
              <a:ext uri="{FF2B5EF4-FFF2-40B4-BE49-F238E27FC236}">
                <a16:creationId xmlns:a16="http://schemas.microsoft.com/office/drawing/2014/main" id="{23E28142-A6CF-1A98-0E3C-9016E59DBA6A}"/>
              </a:ext>
            </a:extLst>
          </p:cNvPr>
          <p:cNvSpPr/>
          <p:nvPr/>
        </p:nvSpPr>
        <p:spPr>
          <a:xfrm>
            <a:off x="1752600" y="4191001"/>
            <a:ext cx="914400" cy="819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9" name="TextBox 38">
            <a:extLst>
              <a:ext uri="{FF2B5EF4-FFF2-40B4-BE49-F238E27FC236}">
                <a16:creationId xmlns:a16="http://schemas.microsoft.com/office/drawing/2014/main" id="{6646E3F0-82C9-73CB-4852-D6DFB4E2D940}"/>
              </a:ext>
            </a:extLst>
          </p:cNvPr>
          <p:cNvSpPr txBox="1"/>
          <p:nvPr/>
        </p:nvSpPr>
        <p:spPr>
          <a:xfrm>
            <a:off x="2836358" y="4061972"/>
            <a:ext cx="2527656" cy="1015663"/>
          </a:xfrm>
          <a:prstGeom prst="rect">
            <a:avLst/>
          </a:prstGeom>
          <a:noFill/>
        </p:spPr>
        <p:txBody>
          <a:bodyPr wrap="square" rtlCol="0">
            <a:spAutoFit/>
          </a:bodyPr>
          <a:lstStyle/>
          <a:p>
            <a:pPr algn="ctr"/>
            <a:r>
              <a:rPr lang="en-IN" sz="2000" b="1" dirty="0"/>
              <a:t>Read next symbol, if it is end of string, POP answer from Stack</a:t>
            </a:r>
            <a:endParaRPr lang="en-US" sz="2000" b="1" dirty="0"/>
          </a:p>
        </p:txBody>
      </p:sp>
      <p:sp>
        <p:nvSpPr>
          <p:cNvPr id="42" name="TextBox 41">
            <a:extLst>
              <a:ext uri="{FF2B5EF4-FFF2-40B4-BE49-F238E27FC236}">
                <a16:creationId xmlns:a16="http://schemas.microsoft.com/office/drawing/2014/main" id="{52D34927-A7D7-F169-2E21-7A694D40148F}"/>
              </a:ext>
            </a:extLst>
          </p:cNvPr>
          <p:cNvSpPr txBox="1"/>
          <p:nvPr/>
        </p:nvSpPr>
        <p:spPr>
          <a:xfrm>
            <a:off x="1716741" y="5105400"/>
            <a:ext cx="1021408" cy="400110"/>
          </a:xfrm>
          <a:prstGeom prst="rect">
            <a:avLst/>
          </a:prstGeom>
          <a:noFill/>
        </p:spPr>
        <p:txBody>
          <a:bodyPr wrap="square" rtlCol="0">
            <a:spAutoFit/>
          </a:bodyPr>
          <a:lstStyle/>
          <a:p>
            <a:pPr algn="ctr"/>
            <a:r>
              <a:rPr lang="en-IN" sz="2000" b="1" dirty="0"/>
              <a:t>Answer</a:t>
            </a:r>
            <a:endParaRPr lang="en-US" sz="2000" b="1" dirty="0"/>
          </a:p>
        </p:txBody>
      </p:sp>
      <p:sp>
        <p:nvSpPr>
          <p:cNvPr id="36" name="TextBox 35">
            <a:extLst>
              <a:ext uri="{FF2B5EF4-FFF2-40B4-BE49-F238E27FC236}">
                <a16:creationId xmlns:a16="http://schemas.microsoft.com/office/drawing/2014/main" id="{3863D34D-0821-20A9-5135-9C4D96F778B3}"/>
              </a:ext>
            </a:extLst>
          </p:cNvPr>
          <p:cNvSpPr txBox="1"/>
          <p:nvPr/>
        </p:nvSpPr>
        <p:spPr>
          <a:xfrm>
            <a:off x="5486400" y="5097297"/>
            <a:ext cx="685800" cy="523220"/>
          </a:xfrm>
          <a:prstGeom prst="rect">
            <a:avLst/>
          </a:prstGeom>
          <a:noFill/>
        </p:spPr>
        <p:txBody>
          <a:bodyPr wrap="square" rtlCol="0">
            <a:spAutoFit/>
          </a:bodyPr>
          <a:lstStyle/>
          <a:p>
            <a:pPr algn="ctr"/>
            <a:r>
              <a:rPr lang="en-US" sz="2800" b="1" dirty="0"/>
              <a:t>1</a:t>
            </a:r>
          </a:p>
        </p:txBody>
      </p:sp>
    </p:spTree>
    <p:extLst>
      <p:ext uri="{BB962C8B-B14F-4D97-AF65-F5344CB8AC3E}">
        <p14:creationId xmlns:p14="http://schemas.microsoft.com/office/powerpoint/2010/main" val="35778814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42" presetClass="path" presetSubtype="0" accel="50000" decel="50000" fill="hold" grpId="1" nodeType="withEffect">
                                  <p:stCondLst>
                                    <p:cond delay="0"/>
                                  </p:stCondLst>
                                  <p:childTnLst>
                                    <p:animMotion origin="layout" path="M -3.33333E-6 -0.25047 L -3.33333E-6 -0.00047 " pathEditMode="relative" rAng="0" ptsTypes="AA">
                                      <p:cBhvr>
                                        <p:cTn id="30" dur="2000" fill="hold"/>
                                        <p:tgtEl>
                                          <p:spTgt spid="14"/>
                                        </p:tgtEl>
                                        <p:attrNameLst>
                                          <p:attrName>ppt_x</p:attrName>
                                          <p:attrName>ppt_y</p:attrName>
                                        </p:attrNameLst>
                                      </p:cBhvr>
                                      <p:rCtr x="0" y="12500"/>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42" presetClass="path" presetSubtype="0" accel="50000" decel="50000" fill="hold" grpId="1" nodeType="withEffect">
                                  <p:stCondLst>
                                    <p:cond delay="0"/>
                                  </p:stCondLst>
                                  <p:childTnLst>
                                    <p:animMotion origin="layout" path="M -3.33333E-6 -0.19583 L -3.33333E-6 -0.00139 " pathEditMode="relative" rAng="0" ptsTypes="AA">
                                      <p:cBhvr>
                                        <p:cTn id="40" dur="2000" fill="hold"/>
                                        <p:tgtEl>
                                          <p:spTgt spid="16"/>
                                        </p:tgtEl>
                                        <p:attrNameLst>
                                          <p:attrName>ppt_x</p:attrName>
                                          <p:attrName>ppt_y</p:attrName>
                                        </p:attrNameLst>
                                      </p:cBhvr>
                                      <p:rCtr x="0" y="9722"/>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42" presetClass="path" presetSubtype="0" accel="50000" decel="50000" fill="hold" grpId="1" nodeType="withEffect">
                                  <p:stCondLst>
                                    <p:cond delay="0"/>
                                  </p:stCondLst>
                                  <p:childTnLst>
                                    <p:animMotion origin="layout" path="M -3.33333E-6 -0.12362 L -3.33333E-6 4.44444E-6 " pathEditMode="relative" rAng="0" ptsTypes="AA">
                                      <p:cBhvr>
                                        <p:cTn id="50" dur="2000" fill="hold"/>
                                        <p:tgtEl>
                                          <p:spTgt spid="18"/>
                                        </p:tgtEl>
                                        <p:attrNameLst>
                                          <p:attrName>ppt_x</p:attrName>
                                          <p:attrName>ppt_y</p:attrName>
                                        </p:attrNameLst>
                                      </p:cBhvr>
                                      <p:rCtr x="0" y="6181"/>
                                    </p:animMotion>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grpId="2" nodeType="clickEffect">
                                  <p:stCondLst>
                                    <p:cond delay="0"/>
                                  </p:stCondLst>
                                  <p:childTnLst>
                                    <p:animMotion origin="layout" path="M 5E-6 -7.40741E-7 L 0.08191 0.08009 " pathEditMode="relative" rAng="0" ptsTypes="AA">
                                      <p:cBhvr>
                                        <p:cTn id="72" dur="2000" fill="hold"/>
                                        <p:tgtEl>
                                          <p:spTgt spid="18"/>
                                        </p:tgtEl>
                                        <p:attrNameLst>
                                          <p:attrName>ppt_x</p:attrName>
                                          <p:attrName>ppt_y</p:attrName>
                                        </p:attrNameLst>
                                      </p:cBhvr>
                                      <p:rCtr x="4089" y="4005"/>
                                    </p:animMotion>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grpId="2" nodeType="clickEffect">
                                  <p:stCondLst>
                                    <p:cond delay="0"/>
                                  </p:stCondLst>
                                  <p:childTnLst>
                                    <p:animMotion origin="layout" path="M 5E-6 -3.7037E-7 L 0.21485 0.02269 " pathEditMode="relative" rAng="0" ptsTypes="AA">
                                      <p:cBhvr>
                                        <p:cTn id="76" dur="2000" fill="hold"/>
                                        <p:tgtEl>
                                          <p:spTgt spid="16"/>
                                        </p:tgtEl>
                                        <p:attrNameLst>
                                          <p:attrName>ppt_x</p:attrName>
                                          <p:attrName>ppt_y</p:attrName>
                                        </p:attrNameLst>
                                      </p:cBhvr>
                                      <p:rCtr x="10742" y="1134"/>
                                    </p:animMotion>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6"/>
                                        </p:tgtEl>
                                        <p:attrNameLst>
                                          <p:attrName>style.visibility</p:attrName>
                                        </p:attrNameLst>
                                      </p:cBhvr>
                                      <p:to>
                                        <p:strVal val="visible"/>
                                      </p:to>
                                    </p:set>
                                  </p:childTnLst>
                                </p:cTn>
                              </p:par>
                              <p:par>
                                <p:cTn id="85" presetID="42" presetClass="path" presetSubtype="0" accel="50000" decel="50000" fill="hold" grpId="1" nodeType="withEffect">
                                  <p:stCondLst>
                                    <p:cond delay="0"/>
                                  </p:stCondLst>
                                  <p:childTnLst>
                                    <p:animMotion origin="layout" path="M 5E-6 -0.15833 L 5E-6 1.11111E-6 " pathEditMode="relative" rAng="0" ptsTypes="AA">
                                      <p:cBhvr>
                                        <p:cTn id="86" dur="2000" fill="hold"/>
                                        <p:tgtEl>
                                          <p:spTgt spid="26"/>
                                        </p:tgtEl>
                                        <p:attrNameLst>
                                          <p:attrName>ppt_x</p:attrName>
                                          <p:attrName>ppt_y</p:attrName>
                                        </p:attrNameLst>
                                      </p:cBhvr>
                                      <p:rCtr x="0" y="7917"/>
                                    </p:animMotion>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3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42" presetClass="path" presetSubtype="0" accel="50000" decel="50000" fill="hold" grpId="2" nodeType="clickEffect">
                                  <p:stCondLst>
                                    <p:cond delay="0"/>
                                  </p:stCondLst>
                                  <p:childTnLst>
                                    <p:animMotion origin="layout" path="M -3.75E-6 -3.7037E-7 L -0.18437 0.33611 " pathEditMode="relative" rAng="0" ptsTypes="AA">
                                      <p:cBhvr>
                                        <p:cTn id="110" dur="2000" fill="hold"/>
                                        <p:tgtEl>
                                          <p:spTgt spid="26"/>
                                        </p:tgtEl>
                                        <p:attrNameLst>
                                          <p:attrName>ppt_x</p:attrName>
                                          <p:attrName>ppt_y</p:attrName>
                                        </p:attrNameLst>
                                      </p:cBhvr>
                                      <p:rCtr x="-9219" y="16806"/>
                                    </p:animMotion>
                                  </p:childTnLst>
                                </p:cTn>
                              </p:par>
                            </p:childTnLst>
                          </p:cTn>
                        </p:par>
                      </p:childTnLst>
                    </p:cTn>
                  </p:par>
                  <p:par>
                    <p:cTn id="111" fill="hold">
                      <p:stCondLst>
                        <p:cond delay="indefinite"/>
                      </p:stCondLst>
                      <p:childTnLst>
                        <p:par>
                          <p:cTn id="112" fill="hold">
                            <p:stCondLst>
                              <p:cond delay="0"/>
                            </p:stCondLst>
                            <p:childTnLst>
                              <p:par>
                                <p:cTn id="113" presetID="42" presetClass="path" presetSubtype="0" accel="50000" decel="50000" fill="hold" grpId="1" nodeType="clickEffect">
                                  <p:stCondLst>
                                    <p:cond delay="0"/>
                                  </p:stCondLst>
                                  <p:childTnLst>
                                    <p:animMotion origin="layout" path="M -3.75E-6 1.48148E-6 L -0.04166 0.27592 " pathEditMode="relative" rAng="0" ptsTypes="AA">
                                      <p:cBhvr>
                                        <p:cTn id="114" dur="2000" fill="hold"/>
                                        <p:tgtEl>
                                          <p:spTgt spid="25"/>
                                        </p:tgtEl>
                                        <p:attrNameLst>
                                          <p:attrName>ppt_x</p:attrName>
                                          <p:attrName>ppt_y</p:attrName>
                                        </p:attrNameLst>
                                      </p:cBhvr>
                                      <p:rCtr x="-2083" y="13796"/>
                                    </p:animMotion>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36">
                                            <p:txEl>
                                              <p:pRg st="0" end="0"/>
                                            </p:txEl>
                                          </p:spTgt>
                                        </p:tgtEl>
                                        <p:attrNameLst>
                                          <p:attrName>style.visibility</p:attrName>
                                        </p:attrNameLst>
                                      </p:cBhvr>
                                      <p:to>
                                        <p:strVal val="visible"/>
                                      </p:to>
                                    </p:set>
                                  </p:childTnLst>
                                </p:cTn>
                              </p:par>
                              <p:par>
                                <p:cTn id="119" presetID="42" presetClass="path" presetSubtype="0" accel="50000" decel="50000" fill="hold" grpId="0" nodeType="withEffect">
                                  <p:stCondLst>
                                    <p:cond delay="0"/>
                                  </p:stCondLst>
                                  <p:childTnLst>
                                    <p:animMotion origin="layout" path="M -2.08333E-7 -0.2544 L -2.08333E-7 -0.0044 " pathEditMode="relative" rAng="0" ptsTypes="AA">
                                      <p:cBhvr>
                                        <p:cTn id="120" dur="2000" fill="hold"/>
                                        <p:tgtEl>
                                          <p:spTgt spid="36">
                                            <p:txEl>
                                              <p:pRg st="0" end="0"/>
                                            </p:txEl>
                                          </p:spTgt>
                                        </p:tgtEl>
                                        <p:attrNameLst>
                                          <p:attrName>ppt_x</p:attrName>
                                          <p:attrName>ppt_y</p:attrName>
                                        </p:attrNameLst>
                                      </p:cBhvr>
                                      <p:rCtr x="0" y="12500"/>
                                    </p:animMotion>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38"/>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39"/>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42"/>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41"/>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42" presetClass="path" presetSubtype="0" accel="50000" decel="50000" fill="hold" grpId="1" nodeType="clickEffect">
                                  <p:stCondLst>
                                    <p:cond delay="0"/>
                                  </p:stCondLst>
                                  <p:childTnLst>
                                    <p:animMotion origin="layout" path="M -2.08333E-7 -0.0044 L -0.29609 -0.1125 " pathEditMode="relative" rAng="0" ptsTypes="AA">
                                      <p:cBhvr>
                                        <p:cTn id="138" dur="2000" fill="hold"/>
                                        <p:tgtEl>
                                          <p:spTgt spid="36">
                                            <p:txEl>
                                              <p:pRg st="0" end="0"/>
                                            </p:txEl>
                                          </p:spTgt>
                                        </p:tgtEl>
                                        <p:attrNameLst>
                                          <p:attrName>ppt_x</p:attrName>
                                          <p:attrName>ppt_y</p:attrName>
                                        </p:attrNameLst>
                                      </p:cBhvr>
                                      <p:rCtr x="-14805" y="-54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12" grpId="0"/>
      <p:bldP spid="14" grpId="0"/>
      <p:bldP spid="14" grpId="1"/>
      <p:bldP spid="15" grpId="0"/>
      <p:bldP spid="16" grpId="0"/>
      <p:bldP spid="16" grpId="1"/>
      <p:bldP spid="16" grpId="2"/>
      <p:bldP spid="17" grpId="0"/>
      <p:bldP spid="18" grpId="0"/>
      <p:bldP spid="18" grpId="1"/>
      <p:bldP spid="18" grpId="2"/>
      <p:bldP spid="21" grpId="0"/>
      <p:bldP spid="22" grpId="0"/>
      <p:bldP spid="23" grpId="0"/>
      <p:bldP spid="24" grpId="0"/>
      <p:bldP spid="25" grpId="0"/>
      <p:bldP spid="25" grpId="1"/>
      <p:bldP spid="26" grpId="0"/>
      <p:bldP spid="26" grpId="1"/>
      <p:bldP spid="26" grpId="2"/>
      <p:bldP spid="32" grpId="0"/>
      <p:bldP spid="33" grpId="0"/>
      <p:bldP spid="34" grpId="0"/>
      <p:bldP spid="35" grpId="0"/>
      <p:bldP spid="41" grpId="0" animBg="1"/>
      <p:bldP spid="39" grpId="0"/>
      <p:bldP spid="42" grpId="0"/>
      <p:bldP spid="36" grpId="0" build="allAtOnce"/>
      <p:bldP spid="36" grpId="1" build="allAtOnce"/>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Following Prefix Expression</a:t>
            </a:r>
          </a:p>
        </p:txBody>
      </p:sp>
      <p:sp>
        <p:nvSpPr>
          <p:cNvPr id="4" name="TextBox 3"/>
          <p:cNvSpPr txBox="1"/>
          <p:nvPr/>
        </p:nvSpPr>
        <p:spPr>
          <a:xfrm>
            <a:off x="336000" y="851649"/>
            <a:ext cx="115200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lvl="0"/>
            <a:r>
              <a:rPr lang="en-IN" sz="2400" b="1" dirty="0"/>
              <a:t>Evaluate Expression: </a:t>
            </a:r>
            <a:r>
              <a:rPr lang="en-US" sz="2400" dirty="0"/>
              <a:t>*, +, 6, 9, -, 3, 1</a:t>
            </a:r>
          </a:p>
        </p:txBody>
      </p:sp>
      <p:sp>
        <p:nvSpPr>
          <p:cNvPr id="5" name="TextBox 4"/>
          <p:cNvSpPr txBox="1"/>
          <p:nvPr/>
        </p:nvSpPr>
        <p:spPr>
          <a:xfrm>
            <a:off x="336000" y="1456784"/>
            <a:ext cx="115200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lvl="0"/>
            <a:r>
              <a:rPr lang="en-IN" sz="2400" b="1" dirty="0"/>
              <a:t>Evaluate Expression:  </a:t>
            </a:r>
            <a:r>
              <a:rPr lang="en-US" sz="2400" dirty="0"/>
              <a:t>+, -, *, 2, 2, 1, 16, 8, 5 </a:t>
            </a:r>
          </a:p>
        </p:txBody>
      </p:sp>
      <p:sp>
        <p:nvSpPr>
          <p:cNvPr id="3" name="Oval Callout 3">
            <a:extLst>
              <a:ext uri="{FF2B5EF4-FFF2-40B4-BE49-F238E27FC236}">
                <a16:creationId xmlns:a16="http://schemas.microsoft.com/office/drawing/2014/main" id="{E2EC86FA-B001-314F-6B22-9328B152D1BA}"/>
              </a:ext>
            </a:extLst>
          </p:cNvPr>
          <p:cNvSpPr/>
          <p:nvPr/>
        </p:nvSpPr>
        <p:spPr>
          <a:xfrm>
            <a:off x="4301592" y="2625438"/>
            <a:ext cx="3588816" cy="2400302"/>
          </a:xfrm>
          <a:prstGeom prst="wedgeEllipseCallout">
            <a:avLst>
              <a:gd name="adj1" fmla="val -52732"/>
              <a:gd name="adj2" fmla="val -7489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4000" b="1" dirty="0"/>
              <a:t>Homework</a:t>
            </a:r>
            <a:endParaRPr lang="en-IN" sz="4000" b="1" dirty="0"/>
          </a:p>
        </p:txBody>
      </p:sp>
    </p:spTree>
    <p:extLst>
      <p:ext uri="{BB962C8B-B14F-4D97-AF65-F5344CB8AC3E}">
        <p14:creationId xmlns:p14="http://schemas.microsoft.com/office/powerpoint/2010/main" val="270599080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a:t>
            </a:r>
          </a:p>
        </p:txBody>
      </p:sp>
      <p:sp>
        <p:nvSpPr>
          <p:cNvPr id="3" name="Content Placeholder 2"/>
          <p:cNvSpPr>
            <a:spLocks noGrp="1"/>
          </p:cNvSpPr>
          <p:nvPr>
            <p:ph idx="1"/>
          </p:nvPr>
        </p:nvSpPr>
        <p:spPr/>
        <p:txBody>
          <a:bodyPr/>
          <a:lstStyle/>
          <a:p>
            <a:r>
              <a:rPr lang="en-US" dirty="0"/>
              <a:t>A </a:t>
            </a:r>
            <a:r>
              <a:rPr lang="en-US" b="1" dirty="0">
                <a:solidFill>
                  <a:srgbClr val="C00000"/>
                </a:solidFill>
              </a:rPr>
              <a:t>recursive function </a:t>
            </a:r>
            <a:r>
              <a:rPr lang="en-US" dirty="0"/>
              <a:t>is defined as a </a:t>
            </a:r>
            <a:r>
              <a:rPr lang="en-US" b="1" dirty="0">
                <a:solidFill>
                  <a:srgbClr val="C00000"/>
                </a:solidFill>
              </a:rPr>
              <a:t>function that calls itself </a:t>
            </a:r>
            <a:r>
              <a:rPr lang="en-US" dirty="0"/>
              <a:t>to solve a smaller version of its task </a:t>
            </a:r>
            <a:r>
              <a:rPr lang="en-US" b="1" dirty="0">
                <a:solidFill>
                  <a:srgbClr val="C00000"/>
                </a:solidFill>
              </a:rPr>
              <a:t>until a final call is made </a:t>
            </a:r>
            <a:r>
              <a:rPr lang="en-US" dirty="0"/>
              <a:t>which </a:t>
            </a:r>
            <a:r>
              <a:rPr lang="en-US" b="1" dirty="0">
                <a:solidFill>
                  <a:srgbClr val="C00000"/>
                </a:solidFill>
              </a:rPr>
              <a:t>does not require a call to itself</a:t>
            </a:r>
            <a:r>
              <a:rPr lang="en-US" dirty="0"/>
              <a:t>.</a:t>
            </a:r>
          </a:p>
          <a:p>
            <a:r>
              <a:rPr lang="en-US" dirty="0"/>
              <a:t>Every recursive solution has two major cases:</a:t>
            </a:r>
          </a:p>
          <a:p>
            <a:pPr lvl="1"/>
            <a:r>
              <a:rPr lang="en-US" b="1" dirty="0">
                <a:solidFill>
                  <a:srgbClr val="C00000"/>
                </a:solidFill>
              </a:rPr>
              <a:t>Base case : </a:t>
            </a:r>
          </a:p>
          <a:p>
            <a:pPr lvl="2"/>
            <a:r>
              <a:rPr lang="en-US" dirty="0"/>
              <a:t>The problem is simple enough to be solved directly without making any further calls to the same function.</a:t>
            </a:r>
          </a:p>
          <a:p>
            <a:pPr lvl="1"/>
            <a:r>
              <a:rPr lang="en-US" b="1" dirty="0">
                <a:solidFill>
                  <a:srgbClr val="C00000"/>
                </a:solidFill>
              </a:rPr>
              <a:t>Recursive case :</a:t>
            </a:r>
          </a:p>
          <a:p>
            <a:pPr lvl="2"/>
            <a:r>
              <a:rPr lang="en-US" dirty="0"/>
              <a:t>First the problem is divided into simpler sub-parts. </a:t>
            </a:r>
          </a:p>
          <a:p>
            <a:pPr lvl="2"/>
            <a:r>
              <a:rPr lang="en-US" dirty="0"/>
              <a:t>Second the function calls itself but with sub-parts of the problem obtained in the first step. </a:t>
            </a:r>
          </a:p>
          <a:p>
            <a:pPr lvl="2"/>
            <a:r>
              <a:rPr lang="en-US" dirty="0"/>
              <a:t>Third, the result is obtained by combining the solutions of simpler sub-parts.</a:t>
            </a:r>
          </a:p>
        </p:txBody>
      </p:sp>
    </p:spTree>
    <p:extLst>
      <p:ext uri="{BB962C8B-B14F-4D97-AF65-F5344CB8AC3E}">
        <p14:creationId xmlns:p14="http://schemas.microsoft.com/office/powerpoint/2010/main" val="34966290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Stack</a:t>
            </a:r>
            <a:endParaRPr lang="en-US" dirty="0"/>
          </a:p>
        </p:txBody>
      </p:sp>
      <p:sp>
        <p:nvSpPr>
          <p:cNvPr id="3" name="Content Placeholder 2"/>
          <p:cNvSpPr>
            <a:spLocks noGrp="1"/>
          </p:cNvSpPr>
          <p:nvPr>
            <p:ph idx="1"/>
          </p:nvPr>
        </p:nvSpPr>
        <p:spPr/>
        <p:txBody>
          <a:bodyPr>
            <a:normAutofit/>
          </a:bodyPr>
          <a:lstStyle/>
          <a:p>
            <a:r>
              <a:rPr lang="en-IN" dirty="0"/>
              <a:t>A</a:t>
            </a:r>
            <a:r>
              <a:rPr lang="en-IN" dirty="0">
                <a:solidFill>
                  <a:schemeClr val="tx1">
                    <a:lumMod val="75000"/>
                    <a:lumOff val="25000"/>
                  </a:schemeClr>
                </a:solidFill>
              </a:rPr>
              <a:t> </a:t>
            </a:r>
            <a:r>
              <a:rPr lang="en-IN" b="1" i="1" dirty="0">
                <a:solidFill>
                  <a:srgbClr val="C00000"/>
                </a:solidFill>
              </a:rPr>
              <a:t>linear list </a:t>
            </a:r>
            <a:r>
              <a:rPr lang="en-IN" dirty="0"/>
              <a:t>which allows </a:t>
            </a:r>
            <a:r>
              <a:rPr lang="en-IN" b="1" i="1" dirty="0">
                <a:solidFill>
                  <a:srgbClr val="C00000"/>
                </a:solidFill>
              </a:rPr>
              <a:t>insertion</a:t>
            </a:r>
            <a:r>
              <a:rPr lang="en-IN" dirty="0"/>
              <a:t> and </a:t>
            </a:r>
            <a:r>
              <a:rPr lang="en-IN" b="1" i="1" dirty="0">
                <a:solidFill>
                  <a:srgbClr val="C00000"/>
                </a:solidFill>
              </a:rPr>
              <a:t>deletion</a:t>
            </a:r>
            <a:r>
              <a:rPr lang="en-IN" dirty="0"/>
              <a:t> of an element </a:t>
            </a:r>
            <a:r>
              <a:rPr lang="en-IN" b="1" i="1" dirty="0">
                <a:solidFill>
                  <a:srgbClr val="C00000"/>
                </a:solidFill>
              </a:rPr>
              <a:t>at one end only </a:t>
            </a:r>
            <a:r>
              <a:rPr lang="en-IN" dirty="0"/>
              <a:t>is called </a:t>
            </a:r>
            <a:r>
              <a:rPr lang="en-IN" b="1" i="1" dirty="0">
                <a:solidFill>
                  <a:srgbClr val="C00000"/>
                </a:solidFill>
              </a:rPr>
              <a:t>Stack</a:t>
            </a:r>
            <a:r>
              <a:rPr lang="en-IN" dirty="0"/>
              <a:t>.</a:t>
            </a:r>
          </a:p>
          <a:p>
            <a:r>
              <a:rPr lang="en-IN" dirty="0"/>
              <a:t>The insertion operation is called as </a:t>
            </a:r>
            <a:r>
              <a:rPr lang="en-IN" b="1" i="1" dirty="0">
                <a:solidFill>
                  <a:srgbClr val="C00000"/>
                </a:solidFill>
              </a:rPr>
              <a:t>PUSH</a:t>
            </a:r>
            <a:r>
              <a:rPr lang="en-IN" dirty="0">
                <a:solidFill>
                  <a:srgbClr val="C00000"/>
                </a:solidFill>
              </a:rPr>
              <a:t> </a:t>
            </a:r>
            <a:r>
              <a:rPr lang="en-IN" dirty="0"/>
              <a:t>and deletion operation as </a:t>
            </a:r>
            <a:r>
              <a:rPr lang="en-IN" b="1" i="1" dirty="0">
                <a:solidFill>
                  <a:srgbClr val="C00000"/>
                </a:solidFill>
              </a:rPr>
              <a:t>POP</a:t>
            </a:r>
            <a:r>
              <a:rPr lang="en-IN" dirty="0"/>
              <a:t>.</a:t>
            </a:r>
          </a:p>
          <a:p>
            <a:r>
              <a:rPr lang="en-IN" b="1" i="1" dirty="0">
                <a:solidFill>
                  <a:srgbClr val="C00000"/>
                </a:solidFill>
              </a:rPr>
              <a:t>Top </a:t>
            </a:r>
            <a:r>
              <a:rPr lang="en-IN" dirty="0"/>
              <a:t>is the variable that holds the index of top most element of the Stack.</a:t>
            </a:r>
          </a:p>
          <a:p>
            <a:r>
              <a:rPr lang="en-IN" dirty="0"/>
              <a:t>The elements can only be removed in the opposite orders from the insertion in the stack.</a:t>
            </a:r>
          </a:p>
          <a:p>
            <a:r>
              <a:rPr lang="en-IN" dirty="0"/>
              <a:t>Such a linear list is referred to as a </a:t>
            </a:r>
            <a:r>
              <a:rPr lang="en-IN" b="1" i="1" dirty="0">
                <a:solidFill>
                  <a:srgbClr val="C00000"/>
                </a:solidFill>
              </a:rPr>
              <a:t>LIFO (Last In First Out) </a:t>
            </a:r>
            <a:r>
              <a:rPr lang="en-IN" dirty="0"/>
              <a:t>list.</a:t>
            </a:r>
          </a:p>
          <a:p>
            <a:endParaRPr lang="en-IN" b="1" i="1" dirty="0">
              <a:solidFill>
                <a:srgbClr val="FF0000"/>
              </a:solidFill>
            </a:endParaRPr>
          </a:p>
        </p:txBody>
      </p:sp>
      <p:grpSp>
        <p:nvGrpSpPr>
          <p:cNvPr id="32" name="Group 31"/>
          <p:cNvGrpSpPr/>
          <p:nvPr/>
        </p:nvGrpSpPr>
        <p:grpSpPr>
          <a:xfrm>
            <a:off x="3810000" y="5257800"/>
            <a:ext cx="4419600" cy="544206"/>
            <a:chOff x="2286000" y="5628752"/>
            <a:chExt cx="4419600" cy="544206"/>
          </a:xfrm>
        </p:grpSpPr>
        <p:sp>
          <p:nvSpPr>
            <p:cNvPr id="9" name="Rectangle 8"/>
            <p:cNvSpPr/>
            <p:nvPr/>
          </p:nvSpPr>
          <p:spPr>
            <a:xfrm>
              <a:off x="4793670" y="5639558"/>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5" name="Group 14"/>
            <p:cNvGrpSpPr/>
            <p:nvPr/>
          </p:nvGrpSpPr>
          <p:grpSpPr>
            <a:xfrm>
              <a:off x="2286000" y="5638800"/>
              <a:ext cx="543448" cy="533422"/>
              <a:chOff x="2667000" y="5083210"/>
              <a:chExt cx="543448" cy="533422"/>
            </a:xfrm>
          </p:grpSpPr>
          <p:sp>
            <p:nvSpPr>
              <p:cNvPr id="8" name="Rectangle 7"/>
              <p:cNvSpPr/>
              <p:nvPr/>
            </p:nvSpPr>
            <p:spPr>
              <a:xfrm>
                <a:off x="2667000" y="508321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1" name="Straight Connector 10"/>
              <p:cNvCxnSpPr/>
              <p:nvPr/>
            </p:nvCxnSpPr>
            <p:spPr>
              <a:xfrm>
                <a:off x="2667000" y="5083232"/>
                <a:ext cx="533400" cy="533400"/>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flipV="1">
                <a:off x="2667000" y="5083968"/>
                <a:ext cx="543448" cy="532664"/>
              </a:xfrm>
              <a:prstGeom prst="line">
                <a:avLst/>
              </a:prstGeom>
            </p:spPr>
            <p:style>
              <a:lnRef idx="2">
                <a:schemeClr val="dk1"/>
              </a:lnRef>
              <a:fillRef idx="0">
                <a:schemeClr val="dk1"/>
              </a:fillRef>
              <a:effectRef idx="1">
                <a:schemeClr val="dk1"/>
              </a:effectRef>
              <a:fontRef idx="minor">
                <a:schemeClr val="tx1"/>
              </a:fontRef>
            </p:style>
          </p:cxnSp>
        </p:grpSp>
        <p:grpSp>
          <p:nvGrpSpPr>
            <p:cNvPr id="16" name="Group 15"/>
            <p:cNvGrpSpPr/>
            <p:nvPr/>
          </p:nvGrpSpPr>
          <p:grpSpPr>
            <a:xfrm>
              <a:off x="2824590" y="5638800"/>
              <a:ext cx="543448" cy="533422"/>
              <a:chOff x="2667000" y="5083210"/>
              <a:chExt cx="543448" cy="533422"/>
            </a:xfrm>
          </p:grpSpPr>
          <p:sp>
            <p:nvSpPr>
              <p:cNvPr id="17" name="Rectangle 16"/>
              <p:cNvSpPr/>
              <p:nvPr/>
            </p:nvSpPr>
            <p:spPr>
              <a:xfrm>
                <a:off x="2667000" y="508321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8" name="Straight Connector 17"/>
              <p:cNvCxnSpPr/>
              <p:nvPr/>
            </p:nvCxnSpPr>
            <p:spPr>
              <a:xfrm>
                <a:off x="2667000" y="5083232"/>
                <a:ext cx="533400" cy="533400"/>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flipV="1">
                <a:off x="2667000" y="5083968"/>
                <a:ext cx="543448" cy="532664"/>
              </a:xfrm>
              <a:prstGeom prst="line">
                <a:avLst/>
              </a:prstGeom>
            </p:spPr>
            <p:style>
              <a:lnRef idx="2">
                <a:schemeClr val="dk1"/>
              </a:lnRef>
              <a:fillRef idx="0">
                <a:schemeClr val="dk1"/>
              </a:fillRef>
              <a:effectRef idx="1">
                <a:schemeClr val="dk1"/>
              </a:effectRef>
              <a:fontRef idx="minor">
                <a:schemeClr val="tx1"/>
              </a:fontRef>
            </p:style>
          </p:cxnSp>
        </p:grpSp>
        <p:grpSp>
          <p:nvGrpSpPr>
            <p:cNvPr id="20" name="Group 19"/>
            <p:cNvGrpSpPr/>
            <p:nvPr/>
          </p:nvGrpSpPr>
          <p:grpSpPr>
            <a:xfrm>
              <a:off x="3363532" y="5638800"/>
              <a:ext cx="543448" cy="533422"/>
              <a:chOff x="2667000" y="5083210"/>
              <a:chExt cx="543448" cy="533422"/>
            </a:xfrm>
          </p:grpSpPr>
          <p:sp>
            <p:nvSpPr>
              <p:cNvPr id="21" name="Rectangle 20"/>
              <p:cNvSpPr/>
              <p:nvPr/>
            </p:nvSpPr>
            <p:spPr>
              <a:xfrm>
                <a:off x="2667000" y="508321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22" name="Straight Connector 21"/>
              <p:cNvCxnSpPr/>
              <p:nvPr/>
            </p:nvCxnSpPr>
            <p:spPr>
              <a:xfrm>
                <a:off x="2667000" y="5083232"/>
                <a:ext cx="533400" cy="533400"/>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flipV="1">
                <a:off x="2667000" y="5083968"/>
                <a:ext cx="543448" cy="532664"/>
              </a:xfrm>
              <a:prstGeom prst="line">
                <a:avLst/>
              </a:prstGeom>
            </p:spPr>
            <p:style>
              <a:lnRef idx="2">
                <a:schemeClr val="dk1"/>
              </a:lnRef>
              <a:fillRef idx="0">
                <a:schemeClr val="dk1"/>
              </a:fillRef>
              <a:effectRef idx="1">
                <a:schemeClr val="dk1"/>
              </a:effectRef>
              <a:fontRef idx="minor">
                <a:schemeClr val="tx1"/>
              </a:fontRef>
            </p:style>
          </p:cxnSp>
        </p:grpSp>
        <p:grpSp>
          <p:nvGrpSpPr>
            <p:cNvPr id="24" name="Group 23"/>
            <p:cNvGrpSpPr/>
            <p:nvPr/>
          </p:nvGrpSpPr>
          <p:grpSpPr>
            <a:xfrm>
              <a:off x="4257152" y="5638778"/>
              <a:ext cx="543448" cy="533422"/>
              <a:chOff x="2667000" y="5083210"/>
              <a:chExt cx="543448" cy="533422"/>
            </a:xfrm>
          </p:grpSpPr>
          <p:sp>
            <p:nvSpPr>
              <p:cNvPr id="25" name="Rectangle 24"/>
              <p:cNvSpPr/>
              <p:nvPr/>
            </p:nvSpPr>
            <p:spPr>
              <a:xfrm>
                <a:off x="2667000" y="508321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26" name="Straight Connector 25"/>
              <p:cNvCxnSpPr/>
              <p:nvPr/>
            </p:nvCxnSpPr>
            <p:spPr>
              <a:xfrm>
                <a:off x="2667000" y="5083232"/>
                <a:ext cx="533400" cy="533400"/>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p:cNvCxnSpPr/>
              <p:nvPr/>
            </p:nvCxnSpPr>
            <p:spPr>
              <a:xfrm flipV="1">
                <a:off x="2667000" y="5083968"/>
                <a:ext cx="543448" cy="532664"/>
              </a:xfrm>
              <a:prstGeom prst="line">
                <a:avLst/>
              </a:prstGeom>
            </p:spPr>
            <p:style>
              <a:lnRef idx="2">
                <a:schemeClr val="dk1"/>
              </a:lnRef>
              <a:fillRef idx="0">
                <a:schemeClr val="dk1"/>
              </a:fillRef>
              <a:effectRef idx="1">
                <a:schemeClr val="dk1"/>
              </a:effectRef>
              <a:fontRef idx="minor">
                <a:schemeClr val="tx1"/>
              </a:fontRef>
            </p:style>
          </p:cxnSp>
        </p:grpSp>
        <p:sp>
          <p:nvSpPr>
            <p:cNvPr id="28" name="Rectangle 27"/>
            <p:cNvSpPr/>
            <p:nvPr/>
          </p:nvSpPr>
          <p:spPr>
            <a:xfrm>
              <a:off x="3896932" y="5628752"/>
              <a:ext cx="360220" cy="5434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prstClr val="black"/>
                  </a:solidFill>
                </a:rPr>
                <a:t>…</a:t>
              </a:r>
              <a:endParaRPr lang="en-US" dirty="0">
                <a:solidFill>
                  <a:prstClr val="black"/>
                </a:solidFill>
              </a:endParaRPr>
            </a:p>
          </p:txBody>
        </p:sp>
        <p:sp>
          <p:nvSpPr>
            <p:cNvPr id="29" name="Rectangle 28"/>
            <p:cNvSpPr/>
            <p:nvPr/>
          </p:nvSpPr>
          <p:spPr>
            <a:xfrm>
              <a:off x="5334000" y="56388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Rectangle 29"/>
            <p:cNvSpPr/>
            <p:nvPr/>
          </p:nvSpPr>
          <p:spPr>
            <a:xfrm>
              <a:off x="6172200" y="56388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Rectangle 30"/>
            <p:cNvSpPr/>
            <p:nvPr/>
          </p:nvSpPr>
          <p:spPr>
            <a:xfrm>
              <a:off x="5841078" y="5628774"/>
              <a:ext cx="360220" cy="5434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prstClr val="black"/>
                  </a:solidFill>
                </a:rPr>
                <a:t>…</a:t>
              </a:r>
              <a:endParaRPr lang="en-US" dirty="0">
                <a:solidFill>
                  <a:prstClr val="black"/>
                </a:solidFill>
              </a:endParaRPr>
            </a:p>
          </p:txBody>
        </p:sp>
      </p:grpSp>
      <p:sp>
        <p:nvSpPr>
          <p:cNvPr id="33" name="TextBox 32"/>
          <p:cNvSpPr txBox="1"/>
          <p:nvPr/>
        </p:nvSpPr>
        <p:spPr>
          <a:xfrm>
            <a:off x="5737168" y="6019800"/>
            <a:ext cx="619648" cy="369332"/>
          </a:xfrm>
          <a:prstGeom prst="rect">
            <a:avLst/>
          </a:prstGeom>
          <a:noFill/>
        </p:spPr>
        <p:txBody>
          <a:bodyPr wrap="square" rtlCol="0">
            <a:spAutoFit/>
          </a:bodyPr>
          <a:lstStyle/>
          <a:p>
            <a:pPr algn="ctr"/>
            <a:r>
              <a:rPr lang="en-IN" dirty="0">
                <a:solidFill>
                  <a:prstClr val="black"/>
                </a:solidFill>
              </a:rPr>
              <a:t>TOP</a:t>
            </a:r>
            <a:endParaRPr lang="en-US" dirty="0">
              <a:solidFill>
                <a:prstClr val="black"/>
              </a:solidFill>
            </a:endParaRPr>
          </a:p>
        </p:txBody>
      </p:sp>
      <p:cxnSp>
        <p:nvCxnSpPr>
          <p:cNvPr id="35" name="Straight Arrow Connector 34"/>
          <p:cNvCxnSpPr>
            <a:stCxn id="33" idx="0"/>
            <a:endCxn id="25" idx="2"/>
          </p:cNvCxnSpPr>
          <p:nvPr/>
        </p:nvCxnSpPr>
        <p:spPr>
          <a:xfrm flipV="1">
            <a:off x="6046992" y="5801226"/>
            <a:ext cx="860" cy="218574"/>
          </a:xfrm>
          <a:prstGeom prst="straightConnector1">
            <a:avLst/>
          </a:prstGeom>
          <a:ln w="28575">
            <a:tailEnd type="arrow"/>
          </a:ln>
        </p:spPr>
        <p:style>
          <a:lnRef idx="3">
            <a:schemeClr val="accent6"/>
          </a:lnRef>
          <a:fillRef idx="0">
            <a:schemeClr val="accent6"/>
          </a:fillRef>
          <a:effectRef idx="2">
            <a:schemeClr val="accent6"/>
          </a:effectRef>
          <a:fontRef idx="minor">
            <a:schemeClr val="tx1"/>
          </a:fontRef>
        </p:style>
      </p:cxnSp>
      <p:cxnSp>
        <p:nvCxnSpPr>
          <p:cNvPr id="38" name="Straight Connector 37"/>
          <p:cNvCxnSpPr/>
          <p:nvPr/>
        </p:nvCxnSpPr>
        <p:spPr>
          <a:xfrm>
            <a:off x="6324600" y="4579956"/>
            <a:ext cx="0" cy="601644"/>
          </a:xfrm>
          <a:prstGeom prst="line">
            <a:avLst/>
          </a:prstGeom>
          <a:ln w="28575"/>
        </p:spPr>
        <p:style>
          <a:lnRef idx="3">
            <a:schemeClr val="accent6"/>
          </a:lnRef>
          <a:fillRef idx="0">
            <a:schemeClr val="accent6"/>
          </a:fillRef>
          <a:effectRef idx="2">
            <a:schemeClr val="accent6"/>
          </a:effectRef>
          <a:fontRef idx="minor">
            <a:schemeClr val="tx1"/>
          </a:fontRef>
        </p:style>
      </p:cxnSp>
      <p:sp>
        <p:nvSpPr>
          <p:cNvPr id="39" name="TextBox 38"/>
          <p:cNvSpPr txBox="1"/>
          <p:nvPr/>
        </p:nvSpPr>
        <p:spPr>
          <a:xfrm>
            <a:off x="4495800" y="4800600"/>
            <a:ext cx="1105242" cy="369332"/>
          </a:xfrm>
          <a:prstGeom prst="rect">
            <a:avLst/>
          </a:prstGeom>
          <a:noFill/>
        </p:spPr>
        <p:txBody>
          <a:bodyPr wrap="square" rtlCol="0">
            <a:spAutoFit/>
          </a:bodyPr>
          <a:lstStyle/>
          <a:p>
            <a:pPr algn="r"/>
            <a:r>
              <a:rPr lang="en-IN" dirty="0">
                <a:solidFill>
                  <a:prstClr val="black"/>
                </a:solidFill>
              </a:rPr>
              <a:t>Insertion</a:t>
            </a:r>
            <a:endParaRPr lang="en-US" dirty="0">
              <a:solidFill>
                <a:prstClr val="black"/>
              </a:solidFill>
            </a:endParaRPr>
          </a:p>
        </p:txBody>
      </p:sp>
      <p:sp>
        <p:nvSpPr>
          <p:cNvPr id="40" name="TextBox 39"/>
          <p:cNvSpPr txBox="1"/>
          <p:nvPr/>
        </p:nvSpPr>
        <p:spPr>
          <a:xfrm>
            <a:off x="4495800" y="4495800"/>
            <a:ext cx="1105242" cy="369332"/>
          </a:xfrm>
          <a:prstGeom prst="rect">
            <a:avLst/>
          </a:prstGeom>
          <a:noFill/>
        </p:spPr>
        <p:txBody>
          <a:bodyPr wrap="square" rtlCol="0">
            <a:spAutoFit/>
          </a:bodyPr>
          <a:lstStyle/>
          <a:p>
            <a:pPr algn="r"/>
            <a:r>
              <a:rPr lang="en-IN" dirty="0">
                <a:solidFill>
                  <a:prstClr val="black"/>
                </a:solidFill>
              </a:rPr>
              <a:t>Deletion</a:t>
            </a:r>
            <a:endParaRPr lang="en-US" dirty="0">
              <a:solidFill>
                <a:prstClr val="black"/>
              </a:solidFill>
            </a:endParaRPr>
          </a:p>
        </p:txBody>
      </p:sp>
      <p:cxnSp>
        <p:nvCxnSpPr>
          <p:cNvPr id="43" name="Straight Arrow Connector 42"/>
          <p:cNvCxnSpPr>
            <a:stCxn id="39" idx="3"/>
          </p:cNvCxnSpPr>
          <p:nvPr/>
        </p:nvCxnSpPr>
        <p:spPr>
          <a:xfrm>
            <a:off x="5601042" y="4985266"/>
            <a:ext cx="713510" cy="0"/>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cxnSp>
        <p:nvCxnSpPr>
          <p:cNvPr id="45" name="Straight Arrow Connector 44"/>
          <p:cNvCxnSpPr>
            <a:endCxn id="40" idx="3"/>
          </p:cNvCxnSpPr>
          <p:nvPr/>
        </p:nvCxnSpPr>
        <p:spPr>
          <a:xfrm flipH="1">
            <a:off x="5601042" y="4680466"/>
            <a:ext cx="723558" cy="0"/>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sp>
        <p:nvSpPr>
          <p:cNvPr id="14" name="Freeform 13"/>
          <p:cNvSpPr/>
          <p:nvPr/>
        </p:nvSpPr>
        <p:spPr>
          <a:xfrm>
            <a:off x="1905000" y="4419600"/>
            <a:ext cx="762000" cy="1600200"/>
          </a:xfrm>
          <a:custGeom>
            <a:avLst/>
            <a:gdLst>
              <a:gd name="connsiteX0" fmla="*/ 0 w 762000"/>
              <a:gd name="connsiteY0" fmla="*/ 0 h 1447800"/>
              <a:gd name="connsiteX1" fmla="*/ 0 w 762000"/>
              <a:gd name="connsiteY1" fmla="*/ 1447800 h 1447800"/>
              <a:gd name="connsiteX2" fmla="*/ 762000 w 762000"/>
              <a:gd name="connsiteY2" fmla="*/ 1447800 h 1447800"/>
              <a:gd name="connsiteX3" fmla="*/ 762000 w 762000"/>
              <a:gd name="connsiteY3" fmla="*/ 38100 h 1447800"/>
            </a:gdLst>
            <a:ahLst/>
            <a:cxnLst>
              <a:cxn ang="0">
                <a:pos x="connsiteX0" y="connsiteY0"/>
              </a:cxn>
              <a:cxn ang="0">
                <a:pos x="connsiteX1" y="connsiteY1"/>
              </a:cxn>
              <a:cxn ang="0">
                <a:pos x="connsiteX2" y="connsiteY2"/>
              </a:cxn>
              <a:cxn ang="0">
                <a:pos x="connsiteX3" y="connsiteY3"/>
              </a:cxn>
            </a:cxnLst>
            <a:rect l="l" t="t" r="r" b="b"/>
            <a:pathLst>
              <a:path w="762000" h="1447800">
                <a:moveTo>
                  <a:pt x="0" y="0"/>
                </a:moveTo>
                <a:lnTo>
                  <a:pt x="0" y="1447800"/>
                </a:lnTo>
                <a:lnTo>
                  <a:pt x="762000" y="1447800"/>
                </a:lnTo>
                <a:lnTo>
                  <a:pt x="762000" y="38100"/>
                </a:lnTo>
              </a:path>
            </a:pathLst>
          </a:cu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34" name="Rectangle 33"/>
          <p:cNvSpPr/>
          <p:nvPr/>
        </p:nvSpPr>
        <p:spPr>
          <a:xfrm>
            <a:off x="1905000" y="5715000"/>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prstClr val="white"/>
                </a:solidFill>
              </a:rPr>
              <a:t>A</a:t>
            </a:r>
            <a:endParaRPr lang="en-US" dirty="0">
              <a:solidFill>
                <a:prstClr val="white"/>
              </a:solidFill>
            </a:endParaRPr>
          </a:p>
        </p:txBody>
      </p:sp>
      <p:sp>
        <p:nvSpPr>
          <p:cNvPr id="41" name="Rectangle 40"/>
          <p:cNvSpPr/>
          <p:nvPr/>
        </p:nvSpPr>
        <p:spPr>
          <a:xfrm>
            <a:off x="1905000" y="5410200"/>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prstClr val="white"/>
                </a:solidFill>
              </a:rPr>
              <a:t>B</a:t>
            </a:r>
            <a:endParaRPr lang="en-US" dirty="0">
              <a:solidFill>
                <a:prstClr val="white"/>
              </a:solidFill>
            </a:endParaRPr>
          </a:p>
        </p:txBody>
      </p:sp>
      <p:sp>
        <p:nvSpPr>
          <p:cNvPr id="42" name="Rectangle 41"/>
          <p:cNvSpPr/>
          <p:nvPr/>
        </p:nvSpPr>
        <p:spPr>
          <a:xfrm>
            <a:off x="1905000" y="5105400"/>
            <a:ext cx="762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prstClr val="white"/>
                </a:solidFill>
              </a:rPr>
              <a:t>C</a:t>
            </a:r>
            <a:endParaRPr lang="en-US" dirty="0">
              <a:solidFill>
                <a:prstClr val="white"/>
              </a:solidFill>
            </a:endParaRPr>
          </a:p>
        </p:txBody>
      </p:sp>
    </p:spTree>
    <p:extLst>
      <p:ext uri="{BB962C8B-B14F-4D97-AF65-F5344CB8AC3E}">
        <p14:creationId xmlns:p14="http://schemas.microsoft.com/office/powerpoint/2010/main" val="9043683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42" presetClass="path" presetSubtype="0" accel="50000" decel="50000" fill="hold" grpId="1" nodeType="withEffect">
                                  <p:stCondLst>
                                    <p:cond delay="0"/>
                                  </p:stCondLst>
                                  <p:childTnLst>
                                    <p:animMotion origin="layout" path="M -3.33333E-6 -0.28869 L -3.33333E-6 -1.83206E-6 " pathEditMode="relative" rAng="0" ptsTypes="AA">
                                      <p:cBhvr>
                                        <p:cTn id="18" dur="2000" fill="hold"/>
                                        <p:tgtEl>
                                          <p:spTgt spid="34"/>
                                        </p:tgtEl>
                                        <p:attrNameLst>
                                          <p:attrName>ppt_x</p:attrName>
                                          <p:attrName>ppt_y</p:attrName>
                                        </p:attrNameLst>
                                      </p:cBhvr>
                                      <p:rCtr x="0" y="14434"/>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42" presetClass="path" presetSubtype="0" accel="50000" decel="50000" fill="hold" grpId="1" nodeType="withEffect">
                                  <p:stCondLst>
                                    <p:cond delay="0"/>
                                  </p:stCondLst>
                                  <p:childTnLst>
                                    <p:animMotion origin="layout" path="M -3.33333E-6 -0.24428 L -3.33333E-6 1.7696E-6 " pathEditMode="relative" rAng="0" ptsTypes="AA">
                                      <p:cBhvr>
                                        <p:cTn id="24" dur="2000" fill="hold"/>
                                        <p:tgtEl>
                                          <p:spTgt spid="41"/>
                                        </p:tgtEl>
                                        <p:attrNameLst>
                                          <p:attrName>ppt_x</p:attrName>
                                          <p:attrName>ppt_y</p:attrName>
                                        </p:attrNameLst>
                                      </p:cBhvr>
                                      <p:rCtr x="0" y="12214"/>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42" presetClass="path" presetSubtype="0" accel="50000" decel="50000" fill="hold" grpId="1" nodeType="withEffect">
                                  <p:stCondLst>
                                    <p:cond delay="0"/>
                                  </p:stCondLst>
                                  <p:childTnLst>
                                    <p:animMotion origin="layout" path="M -3.33333E-6 -0.19986 L -3.33333E-6 -4.62873E-6 " pathEditMode="relative" rAng="0" ptsTypes="AA">
                                      <p:cBhvr>
                                        <p:cTn id="30" dur="2000" fill="hold"/>
                                        <p:tgtEl>
                                          <p:spTgt spid="42"/>
                                        </p:tgtEl>
                                        <p:attrNameLst>
                                          <p:attrName>ppt_x</p:attrName>
                                          <p:attrName>ppt_y</p:attrName>
                                        </p:attrNameLst>
                                      </p:cBhvr>
                                      <p:rCtr x="0" y="9993"/>
                                    </p:animMotion>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2" nodeType="clickEffect">
                                  <p:stCondLst>
                                    <p:cond delay="0"/>
                                  </p:stCondLst>
                                  <p:childTnLst>
                                    <p:animMotion origin="layout" path="M -3.33333E-6 -0.19986 L -3.33333E-6 -4.62873E-6 " pathEditMode="relative" rAng="0" ptsTypes="AA">
                                      <p:cBhvr>
                                        <p:cTn id="34" dur="2000" spd="-100000" fill="hold"/>
                                        <p:tgtEl>
                                          <p:spTgt spid="42"/>
                                        </p:tgtEl>
                                        <p:attrNameLst>
                                          <p:attrName>ppt_x</p:attrName>
                                          <p:attrName>ppt_y</p:attrName>
                                        </p:attrNameLst>
                                      </p:cBhvr>
                                      <p:rCtr x="0" y="9993"/>
                                    </p:animMotion>
                                  </p:childTnLst>
                                </p:cTn>
                              </p:par>
                            </p:childTnLst>
                          </p:cTn>
                        </p:par>
                        <p:par>
                          <p:cTn id="35" fill="hold">
                            <p:stCondLst>
                              <p:cond delay="2000"/>
                            </p:stCondLst>
                            <p:childTnLst>
                              <p:par>
                                <p:cTn id="36" presetID="1" presetClass="exit" presetSubtype="0" fill="hold" grpId="3" nodeType="afterEffect">
                                  <p:stCondLst>
                                    <p:cond delay="0"/>
                                  </p:stCondLst>
                                  <p:childTnLst>
                                    <p:set>
                                      <p:cBhvr>
                                        <p:cTn id="37" dur="1" fill="hold">
                                          <p:stCondLst>
                                            <p:cond delay="0"/>
                                          </p:stCondLst>
                                        </p:cTn>
                                        <p:tgtEl>
                                          <p:spTgt spid="42"/>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grpId="2" nodeType="clickEffect">
                                  <p:stCondLst>
                                    <p:cond delay="0"/>
                                  </p:stCondLst>
                                  <p:childTnLst>
                                    <p:animMotion origin="layout" path="M -3.33333E-6 -0.24428 L -3.33333E-6 1.7696E-6 " pathEditMode="relative" rAng="0" ptsTypes="AA">
                                      <p:cBhvr>
                                        <p:cTn id="41" dur="2000" spd="-100000" fill="hold"/>
                                        <p:tgtEl>
                                          <p:spTgt spid="41"/>
                                        </p:tgtEl>
                                        <p:attrNameLst>
                                          <p:attrName>ppt_x</p:attrName>
                                          <p:attrName>ppt_y</p:attrName>
                                        </p:attrNameLst>
                                      </p:cBhvr>
                                      <p:rCtr x="0" y="12214"/>
                                    </p:animMotion>
                                  </p:childTnLst>
                                </p:cTn>
                              </p:par>
                            </p:childTnLst>
                          </p:cTn>
                        </p:par>
                        <p:par>
                          <p:cTn id="42" fill="hold">
                            <p:stCondLst>
                              <p:cond delay="2000"/>
                            </p:stCondLst>
                            <p:childTnLst>
                              <p:par>
                                <p:cTn id="43" presetID="1" presetClass="exit" presetSubtype="0" fill="hold" grpId="3" nodeType="afterEffect">
                                  <p:stCondLst>
                                    <p:cond delay="0"/>
                                  </p:stCondLst>
                                  <p:childTnLst>
                                    <p:set>
                                      <p:cBhvr>
                                        <p:cTn id="44" dur="1" fill="hold">
                                          <p:stCondLst>
                                            <p:cond delay="0"/>
                                          </p:stCondLst>
                                        </p:cTn>
                                        <p:tgtEl>
                                          <p:spTgt spid="4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2" nodeType="clickEffect">
                                  <p:stCondLst>
                                    <p:cond delay="0"/>
                                  </p:stCondLst>
                                  <p:childTnLst>
                                    <p:animMotion origin="layout" path="M -3.33333E-6 -0.28869 L -3.33333E-6 -1.83206E-6 " pathEditMode="relative" rAng="0" ptsTypes="AA">
                                      <p:cBhvr>
                                        <p:cTn id="48" dur="2000" spd="-100000" fill="hold"/>
                                        <p:tgtEl>
                                          <p:spTgt spid="34"/>
                                        </p:tgtEl>
                                        <p:attrNameLst>
                                          <p:attrName>ppt_x</p:attrName>
                                          <p:attrName>ppt_y</p:attrName>
                                        </p:attrNameLst>
                                      </p:cBhvr>
                                      <p:rCtr x="0" y="14434"/>
                                    </p:animMotion>
                                  </p:childTnLst>
                                </p:cTn>
                              </p:par>
                            </p:childTnLst>
                          </p:cTn>
                        </p:par>
                        <p:par>
                          <p:cTn id="49" fill="hold">
                            <p:stCondLst>
                              <p:cond delay="2000"/>
                            </p:stCondLst>
                            <p:childTnLst>
                              <p:par>
                                <p:cTn id="50" presetID="1" presetClass="exit" presetSubtype="0" fill="hold" grpId="3" nodeType="afterEffect">
                                  <p:stCondLst>
                                    <p:cond delay="0"/>
                                  </p:stCondLst>
                                  <p:childTnLst>
                                    <p:set>
                                      <p:cBhvr>
                                        <p:cTn id="51" dur="1" fill="hold">
                                          <p:stCondLst>
                                            <p:cond delay="0"/>
                                          </p:stCondLst>
                                        </p:cTn>
                                        <p:tgtEl>
                                          <p:spTgt spid="34"/>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2"/>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5"/>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3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9"/>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43"/>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40"/>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45"/>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9" grpId="0"/>
      <p:bldP spid="40" grpId="0"/>
      <p:bldP spid="14" grpId="0" animBg="1"/>
      <p:bldP spid="34" grpId="0" animBg="1"/>
      <p:bldP spid="34" grpId="1" animBg="1"/>
      <p:bldP spid="34" grpId="2" animBg="1"/>
      <p:bldP spid="34" grpId="3" animBg="1"/>
      <p:bldP spid="41" grpId="0" animBg="1"/>
      <p:bldP spid="41" grpId="1" animBg="1"/>
      <p:bldP spid="41" grpId="2" animBg="1"/>
      <p:bldP spid="41" grpId="3" animBg="1"/>
      <p:bldP spid="42" grpId="0" animBg="1"/>
      <p:bldP spid="42" grpId="1" animBg="1"/>
      <p:bldP spid="42" grpId="2" animBg="1"/>
      <p:bldP spid="42" grpId="3"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Queue</a:t>
            </a:r>
            <a:endParaRPr lang="en-US" dirty="0"/>
          </a:p>
        </p:txBody>
      </p:sp>
      <p:sp>
        <p:nvSpPr>
          <p:cNvPr id="3" name="Content Placeholder 2"/>
          <p:cNvSpPr>
            <a:spLocks noGrp="1"/>
          </p:cNvSpPr>
          <p:nvPr>
            <p:ph idx="1"/>
          </p:nvPr>
        </p:nvSpPr>
        <p:spPr/>
        <p:txBody>
          <a:bodyPr>
            <a:normAutofit/>
          </a:bodyPr>
          <a:lstStyle/>
          <a:p>
            <a:r>
              <a:rPr lang="en-IN" dirty="0"/>
              <a:t>A linear list which permits </a:t>
            </a:r>
            <a:r>
              <a:rPr lang="en-IN" b="1" dirty="0">
                <a:solidFill>
                  <a:srgbClr val="B84742"/>
                </a:solidFill>
              </a:rPr>
              <a:t>deletion</a:t>
            </a:r>
            <a:r>
              <a:rPr lang="en-IN" dirty="0">
                <a:solidFill>
                  <a:srgbClr val="C00000"/>
                </a:solidFill>
              </a:rPr>
              <a:t> </a:t>
            </a:r>
            <a:r>
              <a:rPr lang="en-IN" dirty="0"/>
              <a:t>to be performed </a:t>
            </a:r>
            <a:r>
              <a:rPr lang="en-IN" b="1" dirty="0">
                <a:solidFill>
                  <a:srgbClr val="B84742"/>
                </a:solidFill>
              </a:rPr>
              <a:t>at one </a:t>
            </a:r>
            <a:r>
              <a:rPr lang="en-IN" dirty="0"/>
              <a:t>end of the list and </a:t>
            </a:r>
            <a:r>
              <a:rPr lang="en-IN" b="1" dirty="0">
                <a:solidFill>
                  <a:srgbClr val="B84742"/>
                </a:solidFill>
              </a:rPr>
              <a:t>insertion at the other end</a:t>
            </a:r>
            <a:r>
              <a:rPr lang="en-IN" b="1" dirty="0">
                <a:solidFill>
                  <a:srgbClr val="FF0000"/>
                </a:solidFill>
              </a:rPr>
              <a:t> </a:t>
            </a:r>
            <a:r>
              <a:rPr lang="en-IN" dirty="0"/>
              <a:t>is called </a:t>
            </a:r>
            <a:r>
              <a:rPr lang="en-IN" b="1" dirty="0">
                <a:solidFill>
                  <a:srgbClr val="B84742"/>
                </a:solidFill>
              </a:rPr>
              <a:t>queue</a:t>
            </a:r>
            <a:r>
              <a:rPr lang="en-IN" dirty="0"/>
              <a:t>.</a:t>
            </a:r>
          </a:p>
          <a:p>
            <a:r>
              <a:rPr lang="en-IN" dirty="0"/>
              <a:t>The information in such a list is processed </a:t>
            </a:r>
            <a:r>
              <a:rPr lang="en-IN" b="1" dirty="0">
                <a:solidFill>
                  <a:srgbClr val="B84742"/>
                </a:solidFill>
              </a:rPr>
              <a:t>FIFO (first in first out) </a:t>
            </a:r>
            <a:r>
              <a:rPr lang="en-IN" dirty="0"/>
              <a:t>or</a:t>
            </a:r>
            <a:r>
              <a:rPr lang="en-IN" b="1" dirty="0">
                <a:solidFill>
                  <a:srgbClr val="C00000"/>
                </a:solidFill>
              </a:rPr>
              <a:t> </a:t>
            </a:r>
            <a:r>
              <a:rPr lang="en-IN" b="1" dirty="0">
                <a:solidFill>
                  <a:srgbClr val="B84742"/>
                </a:solidFill>
              </a:rPr>
              <a:t>FCFS (first come first served) </a:t>
            </a:r>
            <a:r>
              <a:rPr lang="en-IN" dirty="0"/>
              <a:t>manner.</a:t>
            </a:r>
          </a:p>
          <a:p>
            <a:r>
              <a:rPr lang="en-IN" b="1" dirty="0">
                <a:solidFill>
                  <a:srgbClr val="B84742"/>
                </a:solidFill>
              </a:rPr>
              <a:t>Front</a:t>
            </a:r>
            <a:r>
              <a:rPr lang="en-IN" b="1" dirty="0">
                <a:solidFill>
                  <a:srgbClr val="FF0000"/>
                </a:solidFill>
              </a:rPr>
              <a:t> </a:t>
            </a:r>
            <a:r>
              <a:rPr lang="en-IN" dirty="0"/>
              <a:t>is the end of queue from that deletion is to be performed.</a:t>
            </a:r>
          </a:p>
          <a:p>
            <a:r>
              <a:rPr lang="en-IN" b="1" dirty="0">
                <a:solidFill>
                  <a:srgbClr val="B84742"/>
                </a:solidFill>
              </a:rPr>
              <a:t>Rear</a:t>
            </a:r>
            <a:r>
              <a:rPr lang="en-IN" dirty="0">
                <a:solidFill>
                  <a:srgbClr val="C00000"/>
                </a:solidFill>
              </a:rPr>
              <a:t> </a:t>
            </a:r>
            <a:r>
              <a:rPr lang="en-IN" dirty="0"/>
              <a:t>is the end of queue at which new element is to be inserted.</a:t>
            </a:r>
          </a:p>
          <a:p>
            <a:r>
              <a:rPr lang="en-IN" dirty="0"/>
              <a:t>Insertion operation is called </a:t>
            </a:r>
            <a:r>
              <a:rPr lang="en-IN" b="1" dirty="0" err="1">
                <a:solidFill>
                  <a:srgbClr val="B84742"/>
                </a:solidFill>
              </a:rPr>
              <a:t>Enqueue</a:t>
            </a:r>
            <a:r>
              <a:rPr lang="en-IN" dirty="0">
                <a:solidFill>
                  <a:srgbClr val="C00000"/>
                </a:solidFill>
              </a:rPr>
              <a:t> </a:t>
            </a:r>
            <a:r>
              <a:rPr lang="en-IN" dirty="0"/>
              <a:t>&amp; deletion operation is called </a:t>
            </a:r>
            <a:r>
              <a:rPr lang="en-IN" b="1" dirty="0">
                <a:solidFill>
                  <a:srgbClr val="B84742"/>
                </a:solidFill>
              </a:rPr>
              <a:t>Dequeue</a:t>
            </a:r>
            <a:r>
              <a:rPr lang="en-IN" dirty="0"/>
              <a:t>.</a:t>
            </a:r>
          </a:p>
          <a:p>
            <a:endParaRPr lang="en-IN" b="1" i="1" dirty="0">
              <a:solidFill>
                <a:srgbClr val="FF0000"/>
              </a:solidFill>
            </a:endParaRPr>
          </a:p>
        </p:txBody>
      </p:sp>
      <p:grpSp>
        <p:nvGrpSpPr>
          <p:cNvPr id="37" name="Group 36"/>
          <p:cNvGrpSpPr/>
          <p:nvPr/>
        </p:nvGrpSpPr>
        <p:grpSpPr>
          <a:xfrm>
            <a:off x="4026260" y="4396713"/>
            <a:ext cx="3779856" cy="552889"/>
            <a:chOff x="1066800" y="3823447"/>
            <a:chExt cx="4114800" cy="552889"/>
          </a:xfrm>
        </p:grpSpPr>
        <p:cxnSp>
          <p:nvCxnSpPr>
            <p:cNvPr id="44" name="Straight Connector 43"/>
            <p:cNvCxnSpPr/>
            <p:nvPr/>
          </p:nvCxnSpPr>
          <p:spPr>
            <a:xfrm>
              <a:off x="1066800" y="3823447"/>
              <a:ext cx="411480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46" name="Straight Connector 45"/>
            <p:cNvCxnSpPr/>
            <p:nvPr/>
          </p:nvCxnSpPr>
          <p:spPr>
            <a:xfrm>
              <a:off x="1066800" y="4376336"/>
              <a:ext cx="411480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sp>
        <p:nvSpPr>
          <p:cNvPr id="47" name="Rectangle 46"/>
          <p:cNvSpPr/>
          <p:nvPr/>
        </p:nvSpPr>
        <p:spPr>
          <a:xfrm>
            <a:off x="4050536" y="440607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10</a:t>
            </a:r>
            <a:endParaRPr lang="en-US" b="1" dirty="0"/>
          </a:p>
        </p:txBody>
      </p:sp>
      <p:sp>
        <p:nvSpPr>
          <p:cNvPr id="48" name="Rectangle 47"/>
          <p:cNvSpPr/>
          <p:nvPr/>
        </p:nvSpPr>
        <p:spPr>
          <a:xfrm>
            <a:off x="6533460" y="440607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50</a:t>
            </a:r>
            <a:endParaRPr lang="en-US" b="1" dirty="0"/>
          </a:p>
        </p:txBody>
      </p:sp>
      <p:sp>
        <p:nvSpPr>
          <p:cNvPr id="49" name="Rectangle 48"/>
          <p:cNvSpPr/>
          <p:nvPr/>
        </p:nvSpPr>
        <p:spPr>
          <a:xfrm>
            <a:off x="5293470" y="440607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a:t>
            </a:r>
            <a:endParaRPr lang="en-US" b="1" dirty="0"/>
          </a:p>
        </p:txBody>
      </p:sp>
      <p:sp>
        <p:nvSpPr>
          <p:cNvPr id="50" name="Rectangle 49"/>
          <p:cNvSpPr/>
          <p:nvPr/>
        </p:nvSpPr>
        <p:spPr>
          <a:xfrm>
            <a:off x="5911911" y="440607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80</a:t>
            </a:r>
            <a:endParaRPr lang="en-US" b="1" dirty="0"/>
          </a:p>
        </p:txBody>
      </p:sp>
      <p:sp>
        <p:nvSpPr>
          <p:cNvPr id="51" name="Rectangle 50"/>
          <p:cNvSpPr/>
          <p:nvPr/>
        </p:nvSpPr>
        <p:spPr>
          <a:xfrm>
            <a:off x="4673534" y="440607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8</a:t>
            </a:r>
            <a:endParaRPr lang="en-US" b="1" dirty="0"/>
          </a:p>
        </p:txBody>
      </p:sp>
      <p:grpSp>
        <p:nvGrpSpPr>
          <p:cNvPr id="71" name="Group 70"/>
          <p:cNvGrpSpPr/>
          <p:nvPr/>
        </p:nvGrpSpPr>
        <p:grpSpPr>
          <a:xfrm>
            <a:off x="3810000" y="5257800"/>
            <a:ext cx="4081670" cy="533400"/>
            <a:chOff x="2286000" y="5257800"/>
            <a:chExt cx="4081670" cy="533400"/>
          </a:xfrm>
        </p:grpSpPr>
        <p:grpSp>
          <p:nvGrpSpPr>
            <p:cNvPr id="7" name="Group 6"/>
            <p:cNvGrpSpPr/>
            <p:nvPr/>
          </p:nvGrpSpPr>
          <p:grpSpPr>
            <a:xfrm>
              <a:off x="2286000" y="5257800"/>
              <a:ext cx="4081670" cy="533400"/>
              <a:chOff x="2286000" y="5486400"/>
              <a:chExt cx="4081670" cy="533400"/>
            </a:xfrm>
          </p:grpSpPr>
          <p:cxnSp>
            <p:nvCxnSpPr>
              <p:cNvPr id="5" name="Straight Connector 4"/>
              <p:cNvCxnSpPr/>
              <p:nvPr/>
            </p:nvCxnSpPr>
            <p:spPr>
              <a:xfrm>
                <a:off x="2286000" y="5486400"/>
                <a:ext cx="408167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2286000" y="6019800"/>
                <a:ext cx="4081670" cy="0"/>
              </a:xfrm>
              <a:prstGeom prst="line">
                <a:avLst/>
              </a:prstGeom>
              <a:ln w="28575"/>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153960" y="5257800"/>
              <a:ext cx="533400" cy="533400"/>
              <a:chOff x="1600200" y="5486400"/>
              <a:chExt cx="533400" cy="533400"/>
            </a:xfrm>
          </p:grpSpPr>
          <p:sp>
            <p:nvSpPr>
              <p:cNvPr id="6" name="Rectangle 5"/>
              <p:cNvSpPr/>
              <p:nvPr/>
            </p:nvSpPr>
            <p:spPr>
              <a:xfrm>
                <a:off x="1600200"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3" name="Straight Connector 52"/>
              <p:cNvCxnSpPr/>
              <p:nvPr/>
            </p:nvCxnSpPr>
            <p:spPr>
              <a:xfrm flipV="1">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grpSp>
          <p:nvGrpSpPr>
            <p:cNvPr id="55" name="Group 54"/>
            <p:cNvGrpSpPr/>
            <p:nvPr/>
          </p:nvGrpSpPr>
          <p:grpSpPr>
            <a:xfrm>
              <a:off x="4614696" y="5257800"/>
              <a:ext cx="533400" cy="533400"/>
              <a:chOff x="1600200" y="5486400"/>
              <a:chExt cx="533400" cy="533400"/>
            </a:xfrm>
          </p:grpSpPr>
          <p:sp>
            <p:nvSpPr>
              <p:cNvPr id="56" name="Rectangle 55"/>
              <p:cNvSpPr/>
              <p:nvPr/>
            </p:nvSpPr>
            <p:spPr>
              <a:xfrm>
                <a:off x="1600200"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p:nvPr/>
            </p:nvCxnSpPr>
            <p:spPr>
              <a:xfrm>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8" name="Straight Connector 57"/>
              <p:cNvCxnSpPr/>
              <p:nvPr/>
            </p:nvCxnSpPr>
            <p:spPr>
              <a:xfrm flipV="1">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grpSp>
          <p:nvGrpSpPr>
            <p:cNvPr id="59" name="Group 58"/>
            <p:cNvGrpSpPr/>
            <p:nvPr/>
          </p:nvGrpSpPr>
          <p:grpSpPr>
            <a:xfrm>
              <a:off x="4071248" y="5257800"/>
              <a:ext cx="533400" cy="533400"/>
              <a:chOff x="1600200" y="5486400"/>
              <a:chExt cx="533400" cy="533400"/>
            </a:xfrm>
          </p:grpSpPr>
          <p:sp>
            <p:nvSpPr>
              <p:cNvPr id="60" name="Rectangle 59"/>
              <p:cNvSpPr/>
              <p:nvPr/>
            </p:nvSpPr>
            <p:spPr>
              <a:xfrm>
                <a:off x="1600200"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62" name="Straight Connector 61"/>
              <p:cNvCxnSpPr/>
              <p:nvPr/>
            </p:nvCxnSpPr>
            <p:spPr>
              <a:xfrm flipV="1">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grpSp>
          <p:nvGrpSpPr>
            <p:cNvPr id="63" name="Group 62"/>
            <p:cNvGrpSpPr/>
            <p:nvPr/>
          </p:nvGrpSpPr>
          <p:grpSpPr>
            <a:xfrm>
              <a:off x="3527800" y="5257800"/>
              <a:ext cx="533400" cy="533400"/>
              <a:chOff x="1600200" y="5486400"/>
              <a:chExt cx="533400" cy="533400"/>
            </a:xfrm>
          </p:grpSpPr>
          <p:sp>
            <p:nvSpPr>
              <p:cNvPr id="64" name="Rectangle 63"/>
              <p:cNvSpPr/>
              <p:nvPr/>
            </p:nvSpPr>
            <p:spPr>
              <a:xfrm>
                <a:off x="1600200"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p:nvPr/>
            </p:nvCxnSpPr>
            <p:spPr>
              <a:xfrm>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66" name="Straight Connector 65"/>
              <p:cNvCxnSpPr/>
              <p:nvPr/>
            </p:nvCxnSpPr>
            <p:spPr>
              <a:xfrm flipV="1">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grpSp>
          <p:nvGrpSpPr>
            <p:cNvPr id="67" name="Group 66"/>
            <p:cNvGrpSpPr/>
            <p:nvPr/>
          </p:nvGrpSpPr>
          <p:grpSpPr>
            <a:xfrm>
              <a:off x="2984352" y="5257800"/>
              <a:ext cx="533400" cy="533400"/>
              <a:chOff x="1600200" y="5486400"/>
              <a:chExt cx="533400" cy="533400"/>
            </a:xfrm>
          </p:grpSpPr>
          <p:sp>
            <p:nvSpPr>
              <p:cNvPr id="68" name="Rectangle 67"/>
              <p:cNvSpPr/>
              <p:nvPr/>
            </p:nvSpPr>
            <p:spPr>
              <a:xfrm>
                <a:off x="1600200"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70" name="Straight Connector 69"/>
              <p:cNvCxnSpPr/>
              <p:nvPr/>
            </p:nvCxnSpPr>
            <p:spPr>
              <a:xfrm flipV="1">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grpSp>
      <p:grpSp>
        <p:nvGrpSpPr>
          <p:cNvPr id="77" name="Group 76"/>
          <p:cNvGrpSpPr/>
          <p:nvPr/>
        </p:nvGrpSpPr>
        <p:grpSpPr>
          <a:xfrm>
            <a:off x="6638203" y="5791200"/>
            <a:ext cx="612914" cy="609600"/>
            <a:chOff x="5119632" y="5791200"/>
            <a:chExt cx="612914" cy="609600"/>
          </a:xfrm>
        </p:grpSpPr>
        <p:sp>
          <p:nvSpPr>
            <p:cNvPr id="72" name="TextBox 71"/>
            <p:cNvSpPr txBox="1"/>
            <p:nvPr/>
          </p:nvSpPr>
          <p:spPr>
            <a:xfrm>
              <a:off x="5119632" y="6062246"/>
              <a:ext cx="612914" cy="338554"/>
            </a:xfrm>
            <a:prstGeom prst="rect">
              <a:avLst/>
            </a:prstGeom>
            <a:noFill/>
          </p:spPr>
          <p:txBody>
            <a:bodyPr wrap="square" rtlCol="0">
              <a:spAutoFit/>
            </a:bodyPr>
            <a:lstStyle/>
            <a:p>
              <a:pPr algn="ctr"/>
              <a:r>
                <a:rPr lang="en-IN" sz="1600" b="1" dirty="0"/>
                <a:t>Rear</a:t>
              </a:r>
              <a:endParaRPr lang="en-US" sz="1600" b="1" dirty="0"/>
            </a:p>
          </p:txBody>
        </p:sp>
        <p:cxnSp>
          <p:nvCxnSpPr>
            <p:cNvPr id="76" name="Straight Arrow Connector 75"/>
            <p:cNvCxnSpPr>
              <a:stCxn id="72" idx="0"/>
              <a:endCxn id="6" idx="2"/>
            </p:cNvCxnSpPr>
            <p:nvPr/>
          </p:nvCxnSpPr>
          <p:spPr>
            <a:xfrm flipH="1" flipV="1">
              <a:off x="5420660" y="5791200"/>
              <a:ext cx="5429" cy="271046"/>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grpSp>
      <p:grpSp>
        <p:nvGrpSpPr>
          <p:cNvPr id="86" name="Group 85"/>
          <p:cNvGrpSpPr/>
          <p:nvPr/>
        </p:nvGrpSpPr>
        <p:grpSpPr>
          <a:xfrm>
            <a:off x="4430060" y="5757446"/>
            <a:ext cx="689984" cy="609600"/>
            <a:chOff x="5069392" y="5791200"/>
            <a:chExt cx="689984" cy="609600"/>
          </a:xfrm>
        </p:grpSpPr>
        <p:sp>
          <p:nvSpPr>
            <p:cNvPr id="79" name="TextBox 78"/>
            <p:cNvSpPr txBox="1"/>
            <p:nvPr/>
          </p:nvSpPr>
          <p:spPr>
            <a:xfrm>
              <a:off x="5069392" y="6062246"/>
              <a:ext cx="689984" cy="338554"/>
            </a:xfrm>
            <a:prstGeom prst="rect">
              <a:avLst/>
            </a:prstGeom>
            <a:noFill/>
          </p:spPr>
          <p:txBody>
            <a:bodyPr wrap="square" rtlCol="0">
              <a:spAutoFit/>
            </a:bodyPr>
            <a:lstStyle/>
            <a:p>
              <a:pPr algn="ctr"/>
              <a:r>
                <a:rPr lang="en-IN" sz="1600" b="1" dirty="0"/>
                <a:t>Front</a:t>
              </a:r>
              <a:endParaRPr lang="en-US" sz="1600" b="1" dirty="0"/>
            </a:p>
          </p:txBody>
        </p:sp>
        <p:cxnSp>
          <p:nvCxnSpPr>
            <p:cNvPr id="85" name="Straight Arrow Connector 84"/>
            <p:cNvCxnSpPr>
              <a:stCxn id="79" idx="0"/>
              <a:endCxn id="6" idx="2"/>
            </p:cNvCxnSpPr>
            <p:nvPr/>
          </p:nvCxnSpPr>
          <p:spPr>
            <a:xfrm flipV="1">
              <a:off x="5414384" y="5791200"/>
              <a:ext cx="6276" cy="271046"/>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grpSp>
      <p:sp>
        <p:nvSpPr>
          <p:cNvPr id="42" name="Rectangle 41"/>
          <p:cNvSpPr/>
          <p:nvPr/>
        </p:nvSpPr>
        <p:spPr>
          <a:xfrm>
            <a:off x="7156056" y="440607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100</a:t>
            </a:r>
            <a:endParaRPr lang="en-US" b="1" dirty="0"/>
          </a:p>
        </p:txBody>
      </p:sp>
      <p:cxnSp>
        <p:nvCxnSpPr>
          <p:cNvPr id="10" name="Straight Arrow Connector 9"/>
          <p:cNvCxnSpPr/>
          <p:nvPr/>
        </p:nvCxnSpPr>
        <p:spPr>
          <a:xfrm flipH="1">
            <a:off x="7543800" y="5524500"/>
            <a:ext cx="990600" cy="0"/>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sp>
        <p:nvSpPr>
          <p:cNvPr id="73" name="TextBox 72"/>
          <p:cNvSpPr txBox="1"/>
          <p:nvPr/>
        </p:nvSpPr>
        <p:spPr>
          <a:xfrm>
            <a:off x="8534400" y="5352225"/>
            <a:ext cx="990600" cy="338554"/>
          </a:xfrm>
          <a:prstGeom prst="rect">
            <a:avLst/>
          </a:prstGeom>
          <a:noFill/>
        </p:spPr>
        <p:txBody>
          <a:bodyPr wrap="square" rtlCol="0">
            <a:spAutoFit/>
          </a:bodyPr>
          <a:lstStyle/>
          <a:p>
            <a:pPr algn="ctr"/>
            <a:r>
              <a:rPr lang="en-IN" sz="1600" b="1" dirty="0"/>
              <a:t>Insertion</a:t>
            </a:r>
            <a:endParaRPr lang="en-US" sz="1600" b="1" dirty="0"/>
          </a:p>
        </p:txBody>
      </p:sp>
      <p:cxnSp>
        <p:nvCxnSpPr>
          <p:cNvPr id="74" name="Straight Arrow Connector 73"/>
          <p:cNvCxnSpPr/>
          <p:nvPr/>
        </p:nvCxnSpPr>
        <p:spPr>
          <a:xfrm flipH="1">
            <a:off x="3228860" y="5549747"/>
            <a:ext cx="990600" cy="0"/>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sp>
        <p:nvSpPr>
          <p:cNvPr id="75" name="TextBox 74"/>
          <p:cNvSpPr txBox="1"/>
          <p:nvPr/>
        </p:nvSpPr>
        <p:spPr>
          <a:xfrm>
            <a:off x="2226325" y="5374824"/>
            <a:ext cx="990600" cy="338554"/>
          </a:xfrm>
          <a:prstGeom prst="rect">
            <a:avLst/>
          </a:prstGeom>
          <a:noFill/>
        </p:spPr>
        <p:txBody>
          <a:bodyPr wrap="square" rtlCol="0">
            <a:spAutoFit/>
          </a:bodyPr>
          <a:lstStyle/>
          <a:p>
            <a:pPr algn="ctr"/>
            <a:r>
              <a:rPr lang="en-IN" sz="1600" b="1" dirty="0"/>
              <a:t>Deletion</a:t>
            </a:r>
            <a:endParaRPr lang="en-US" sz="1600" b="1" dirty="0"/>
          </a:p>
        </p:txBody>
      </p:sp>
    </p:spTree>
    <p:extLst>
      <p:ext uri="{BB962C8B-B14F-4D97-AF65-F5344CB8AC3E}">
        <p14:creationId xmlns:p14="http://schemas.microsoft.com/office/powerpoint/2010/main" val="14989243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35" presetClass="path" presetSubtype="0" accel="50000" decel="50000" fill="hold" grpId="1" nodeType="withEffect">
                                  <p:stCondLst>
                                    <p:cond delay="0"/>
                                  </p:stCondLst>
                                  <p:childTnLst>
                                    <p:animMotion origin="layout" path="M 0.64167 2.22222E-6 L 0 2.22222E-6 " pathEditMode="relative" rAng="0" ptsTypes="AA">
                                      <p:cBhvr>
                                        <p:cTn id="28" dur="2000" fill="hold"/>
                                        <p:tgtEl>
                                          <p:spTgt spid="47"/>
                                        </p:tgtEl>
                                        <p:attrNameLst>
                                          <p:attrName>ppt_x</p:attrName>
                                          <p:attrName>ppt_y</p:attrName>
                                        </p:attrNameLst>
                                      </p:cBhvr>
                                      <p:rCtr x="-32083" y="0"/>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childTnLst>
                          </p:cTn>
                        </p:par>
                        <p:par>
                          <p:cTn id="33" fill="hold">
                            <p:stCondLst>
                              <p:cond delay="0"/>
                            </p:stCondLst>
                            <p:childTnLst>
                              <p:par>
                                <p:cTn id="34" presetID="35" presetClass="path" presetSubtype="0" accel="50000" decel="50000" fill="hold" grpId="1" nodeType="afterEffect">
                                  <p:stCondLst>
                                    <p:cond delay="0"/>
                                  </p:stCondLst>
                                  <p:childTnLst>
                                    <p:animMotion origin="layout" path="M 0.57031 4.80444E-6 L 2.5E-6 4.80444E-6 " pathEditMode="relative" rAng="0" ptsTypes="AA">
                                      <p:cBhvr>
                                        <p:cTn id="35" dur="2000" fill="hold"/>
                                        <p:tgtEl>
                                          <p:spTgt spid="51"/>
                                        </p:tgtEl>
                                        <p:attrNameLst>
                                          <p:attrName>ppt_x</p:attrName>
                                          <p:attrName>ppt_y</p:attrName>
                                        </p:attrNameLst>
                                      </p:cBhvr>
                                      <p:rCtr x="-28524" y="0"/>
                                    </p:animMotion>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9"/>
                                        </p:tgtEl>
                                        <p:attrNameLst>
                                          <p:attrName>style.visibility</p:attrName>
                                        </p:attrNameLst>
                                      </p:cBhvr>
                                      <p:to>
                                        <p:strVal val="visible"/>
                                      </p:to>
                                    </p:set>
                                  </p:childTnLst>
                                </p:cTn>
                              </p:par>
                            </p:childTnLst>
                          </p:cTn>
                        </p:par>
                        <p:par>
                          <p:cTn id="40" fill="hold">
                            <p:stCondLst>
                              <p:cond delay="0"/>
                            </p:stCondLst>
                            <p:childTnLst>
                              <p:par>
                                <p:cTn id="41" presetID="35" presetClass="path" presetSubtype="0" accel="50000" decel="50000" fill="hold" grpId="1" nodeType="afterEffect">
                                  <p:stCondLst>
                                    <p:cond delay="0"/>
                                  </p:stCondLst>
                                  <p:childTnLst>
                                    <p:animMotion origin="layout" path="M 0.50347 0 L 2.22222E-6 0 " pathEditMode="relative" rAng="0" ptsTypes="AA">
                                      <p:cBhvr>
                                        <p:cTn id="42" dur="2000" fill="hold"/>
                                        <p:tgtEl>
                                          <p:spTgt spid="49"/>
                                        </p:tgtEl>
                                        <p:attrNameLst>
                                          <p:attrName>ppt_x</p:attrName>
                                          <p:attrName>ppt_y</p:attrName>
                                        </p:attrNameLst>
                                      </p:cBhvr>
                                      <p:rCtr x="-25174" y="0"/>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childTnLst>
                          </p:cTn>
                        </p:par>
                        <p:par>
                          <p:cTn id="47" fill="hold">
                            <p:stCondLst>
                              <p:cond delay="0"/>
                            </p:stCondLst>
                            <p:childTnLst>
                              <p:par>
                                <p:cTn id="48" presetID="35" presetClass="path" presetSubtype="0" accel="50000" decel="50000" fill="hold" grpId="1" nodeType="afterEffect">
                                  <p:stCondLst>
                                    <p:cond delay="0"/>
                                  </p:stCondLst>
                                  <p:childTnLst>
                                    <p:animMotion origin="layout" path="M 0.43507 -8.25815E-7 L -5.55556E-7 -8.25815E-7 " pathEditMode="relative" rAng="0" ptsTypes="AA">
                                      <p:cBhvr>
                                        <p:cTn id="49" dur="2000" fill="hold"/>
                                        <p:tgtEl>
                                          <p:spTgt spid="50"/>
                                        </p:tgtEl>
                                        <p:attrNameLst>
                                          <p:attrName>ppt_x</p:attrName>
                                          <p:attrName>ppt_y</p:attrName>
                                        </p:attrNameLst>
                                      </p:cBhvr>
                                      <p:rCtr x="-21753" y="0"/>
                                    </p:animMotion>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48"/>
                                        </p:tgtEl>
                                        <p:attrNameLst>
                                          <p:attrName>style.visibility</p:attrName>
                                        </p:attrNameLst>
                                      </p:cBhvr>
                                      <p:to>
                                        <p:strVal val="visible"/>
                                      </p:to>
                                    </p:set>
                                  </p:childTnLst>
                                </p:cTn>
                              </p:par>
                            </p:childTnLst>
                          </p:cTn>
                        </p:par>
                        <p:par>
                          <p:cTn id="54" fill="hold">
                            <p:stCondLst>
                              <p:cond delay="0"/>
                            </p:stCondLst>
                            <p:childTnLst>
                              <p:par>
                                <p:cTn id="55" presetID="35" presetClass="path" presetSubtype="0" accel="50000" decel="50000" fill="hold" grpId="1" nodeType="afterEffect">
                                  <p:stCondLst>
                                    <p:cond delay="0"/>
                                  </p:stCondLst>
                                  <p:childTnLst>
                                    <p:animMotion origin="layout" path="M 0.36667 -8.25815E-7 L -3.33333E-6 -8.25815E-7 " pathEditMode="relative" rAng="0" ptsTypes="AA">
                                      <p:cBhvr>
                                        <p:cTn id="56" dur="2000" fill="hold"/>
                                        <p:tgtEl>
                                          <p:spTgt spid="48"/>
                                        </p:tgtEl>
                                        <p:attrNameLst>
                                          <p:attrName>ppt_x</p:attrName>
                                          <p:attrName>ppt_y</p:attrName>
                                        </p:attrNameLst>
                                      </p:cBhvr>
                                      <p:rCtr x="-18333" y="0"/>
                                    </p:animMotion>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par>
                          <p:cTn id="61" fill="hold">
                            <p:stCondLst>
                              <p:cond delay="0"/>
                            </p:stCondLst>
                            <p:childTnLst>
                              <p:par>
                                <p:cTn id="62" presetID="35" presetClass="path" presetSubtype="0" accel="50000" decel="50000" fill="hold" grpId="1" nodeType="afterEffect">
                                  <p:stCondLst>
                                    <p:cond delay="0"/>
                                  </p:stCondLst>
                                  <p:childTnLst>
                                    <p:animMotion origin="layout" path="M 0.29878 -2.5214E-6 L 4.72222E-6 -2.5214E-6 " pathEditMode="relative" rAng="0" ptsTypes="AA">
                                      <p:cBhvr>
                                        <p:cTn id="63" dur="2000" fill="hold"/>
                                        <p:tgtEl>
                                          <p:spTgt spid="42"/>
                                        </p:tgtEl>
                                        <p:attrNameLst>
                                          <p:attrName>ppt_x</p:attrName>
                                          <p:attrName>ppt_y</p:attrName>
                                        </p:attrNameLst>
                                      </p:cBhvr>
                                      <p:rCtr x="-14948" y="0"/>
                                    </p:animMotion>
                                  </p:childTnLst>
                                </p:cTn>
                              </p:par>
                            </p:childTnLst>
                          </p:cTn>
                        </p:par>
                      </p:childTnLst>
                    </p:cTn>
                  </p:par>
                  <p:par>
                    <p:cTn id="64" fill="hold">
                      <p:stCondLst>
                        <p:cond delay="indefinite"/>
                      </p:stCondLst>
                      <p:childTnLst>
                        <p:par>
                          <p:cTn id="65" fill="hold">
                            <p:stCondLst>
                              <p:cond delay="0"/>
                            </p:stCondLst>
                            <p:childTnLst>
                              <p:par>
                                <p:cTn id="66" presetID="35" presetClass="path" presetSubtype="0" accel="50000" decel="50000" fill="hold" grpId="2" nodeType="clickEffect">
                                  <p:stCondLst>
                                    <p:cond delay="0"/>
                                  </p:stCondLst>
                                  <p:childTnLst>
                                    <p:animMotion origin="layout" path="M -2.22222E-6 -0.00092 L -0.25 -0.00092 " pathEditMode="relative" rAng="0" ptsTypes="AA">
                                      <p:cBhvr>
                                        <p:cTn id="67" dur="2000" fill="hold"/>
                                        <p:tgtEl>
                                          <p:spTgt spid="47"/>
                                        </p:tgtEl>
                                        <p:attrNameLst>
                                          <p:attrName>ppt_x</p:attrName>
                                          <p:attrName>ppt_y</p:attrName>
                                        </p:attrNameLst>
                                      </p:cBhvr>
                                      <p:rCtr x="-12500" y="0"/>
                                    </p:animMotion>
                                  </p:childTnLst>
                                </p:cTn>
                              </p:par>
                            </p:childTnLst>
                          </p:cTn>
                        </p:par>
                        <p:par>
                          <p:cTn id="68" fill="hold">
                            <p:stCondLst>
                              <p:cond delay="2000"/>
                            </p:stCondLst>
                            <p:childTnLst>
                              <p:par>
                                <p:cTn id="69" presetID="1" presetClass="exit" presetSubtype="0" fill="hold" grpId="3" nodeType="afterEffect">
                                  <p:stCondLst>
                                    <p:cond delay="0"/>
                                  </p:stCondLst>
                                  <p:childTnLst>
                                    <p:set>
                                      <p:cBhvr>
                                        <p:cTn id="70" dur="1" fill="hold">
                                          <p:stCondLst>
                                            <p:cond delay="0"/>
                                          </p:stCondLst>
                                        </p:cTn>
                                        <p:tgtEl>
                                          <p:spTgt spid="47"/>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35" presetClass="path" presetSubtype="0" accel="50000" decel="50000" fill="hold" grpId="2" nodeType="clickEffect">
                                  <p:stCondLst>
                                    <p:cond delay="0"/>
                                  </p:stCondLst>
                                  <p:childTnLst>
                                    <p:animMotion origin="layout" path="M 2.22222E-6 4.08281E-6 L -0.31945 4.08281E-6 " pathEditMode="relative" rAng="0" ptsTypes="AA">
                                      <p:cBhvr>
                                        <p:cTn id="74" dur="2000" fill="hold"/>
                                        <p:tgtEl>
                                          <p:spTgt spid="51"/>
                                        </p:tgtEl>
                                        <p:attrNameLst>
                                          <p:attrName>ppt_x</p:attrName>
                                          <p:attrName>ppt_y</p:attrName>
                                        </p:attrNameLst>
                                      </p:cBhvr>
                                      <p:rCtr x="-15972" y="0"/>
                                    </p:animMotion>
                                  </p:childTnLst>
                                </p:cTn>
                              </p:par>
                            </p:childTnLst>
                          </p:cTn>
                        </p:par>
                        <p:par>
                          <p:cTn id="75" fill="hold">
                            <p:stCondLst>
                              <p:cond delay="2000"/>
                            </p:stCondLst>
                            <p:childTnLst>
                              <p:par>
                                <p:cTn id="76" presetID="1" presetClass="exit" presetSubtype="0" fill="hold" grpId="3" nodeType="afterEffect">
                                  <p:stCondLst>
                                    <p:cond delay="0"/>
                                  </p:stCondLst>
                                  <p:childTnLst>
                                    <p:set>
                                      <p:cBhvr>
                                        <p:cTn id="77" dur="1" fill="hold">
                                          <p:stCondLst>
                                            <p:cond delay="0"/>
                                          </p:stCondLst>
                                        </p:cTn>
                                        <p:tgtEl>
                                          <p:spTgt spid="51"/>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35" presetClass="path" presetSubtype="0" accel="50000" decel="50000" fill="hold" grpId="2" nodeType="clickEffect">
                                  <p:stCondLst>
                                    <p:cond delay="0"/>
                                  </p:stCondLst>
                                  <p:childTnLst>
                                    <p:animMotion origin="layout" path="M 3.88889E-6 -4.59635E-6 L -0.38716 -4.59635E-6 " pathEditMode="relative" rAng="0" ptsTypes="AA">
                                      <p:cBhvr>
                                        <p:cTn id="81" dur="2000" fill="hold"/>
                                        <p:tgtEl>
                                          <p:spTgt spid="49"/>
                                        </p:tgtEl>
                                        <p:attrNameLst>
                                          <p:attrName>ppt_x</p:attrName>
                                          <p:attrName>ppt_y</p:attrName>
                                        </p:attrNameLst>
                                      </p:cBhvr>
                                      <p:rCtr x="-19358" y="0"/>
                                    </p:animMotion>
                                  </p:childTnLst>
                                </p:cTn>
                              </p:par>
                            </p:childTnLst>
                          </p:cTn>
                        </p:par>
                        <p:par>
                          <p:cTn id="82" fill="hold">
                            <p:stCondLst>
                              <p:cond delay="2000"/>
                            </p:stCondLst>
                            <p:childTnLst>
                              <p:par>
                                <p:cTn id="83" presetID="1" presetClass="exit" presetSubtype="0" fill="hold" grpId="3" nodeType="afterEffect">
                                  <p:stCondLst>
                                    <p:cond delay="0"/>
                                  </p:stCondLst>
                                  <p:childTnLst>
                                    <p:set>
                                      <p:cBhvr>
                                        <p:cTn id="84" dur="1" fill="hold">
                                          <p:stCondLst>
                                            <p:cond delay="0"/>
                                          </p:stCondLst>
                                        </p:cTn>
                                        <p:tgtEl>
                                          <p:spTgt spid="49"/>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35" presetClass="path" presetSubtype="0" accel="50000" decel="50000" fill="hold" grpId="2" nodeType="clickEffect">
                                  <p:stCondLst>
                                    <p:cond delay="0"/>
                                  </p:stCondLst>
                                  <p:childTnLst>
                                    <p:animMotion origin="layout" path="M -4.44444E-6 -0.00069 L -0.45486 -0.00069 " pathEditMode="relative" rAng="0" ptsTypes="AA">
                                      <p:cBhvr>
                                        <p:cTn id="88" dur="2000" fill="hold"/>
                                        <p:tgtEl>
                                          <p:spTgt spid="50"/>
                                        </p:tgtEl>
                                        <p:attrNameLst>
                                          <p:attrName>ppt_x</p:attrName>
                                          <p:attrName>ppt_y</p:attrName>
                                        </p:attrNameLst>
                                      </p:cBhvr>
                                      <p:rCtr x="-22743" y="0"/>
                                    </p:animMotion>
                                  </p:childTnLst>
                                </p:cTn>
                              </p:par>
                            </p:childTnLst>
                          </p:cTn>
                        </p:par>
                        <p:par>
                          <p:cTn id="89" fill="hold">
                            <p:stCondLst>
                              <p:cond delay="2000"/>
                            </p:stCondLst>
                            <p:childTnLst>
                              <p:par>
                                <p:cTn id="90" presetID="1" presetClass="exit" presetSubtype="0" fill="hold" grpId="3" nodeType="afterEffect">
                                  <p:stCondLst>
                                    <p:cond delay="0"/>
                                  </p:stCondLst>
                                  <p:childTnLst>
                                    <p:set>
                                      <p:cBhvr>
                                        <p:cTn id="91" dur="1" fill="hold">
                                          <p:stCondLst>
                                            <p:cond delay="0"/>
                                          </p:stCondLst>
                                        </p:cTn>
                                        <p:tgtEl>
                                          <p:spTgt spid="50"/>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35" presetClass="path" presetSubtype="0" accel="50000" decel="50000" fill="hold" grpId="2" nodeType="clickEffect">
                                  <p:stCondLst>
                                    <p:cond delay="0"/>
                                  </p:stCondLst>
                                  <p:childTnLst>
                                    <p:animMotion origin="layout" path="M 0 0.00092 L -0.51458 0.00092 " pathEditMode="relative" rAng="0" ptsTypes="AA">
                                      <p:cBhvr>
                                        <p:cTn id="95" dur="2000" fill="hold"/>
                                        <p:tgtEl>
                                          <p:spTgt spid="48"/>
                                        </p:tgtEl>
                                        <p:attrNameLst>
                                          <p:attrName>ppt_x</p:attrName>
                                          <p:attrName>ppt_y</p:attrName>
                                        </p:attrNameLst>
                                      </p:cBhvr>
                                      <p:rCtr x="-25729" y="0"/>
                                    </p:animMotion>
                                  </p:childTnLst>
                                </p:cTn>
                              </p:par>
                            </p:childTnLst>
                          </p:cTn>
                        </p:par>
                        <p:par>
                          <p:cTn id="96" fill="hold">
                            <p:stCondLst>
                              <p:cond delay="2000"/>
                            </p:stCondLst>
                            <p:childTnLst>
                              <p:par>
                                <p:cTn id="97" presetID="1" presetClass="exit" presetSubtype="0" fill="hold" grpId="3" nodeType="afterEffect">
                                  <p:stCondLst>
                                    <p:cond delay="0"/>
                                  </p:stCondLst>
                                  <p:childTnLst>
                                    <p:set>
                                      <p:cBhvr>
                                        <p:cTn id="98" dur="1" fill="hold">
                                          <p:stCondLst>
                                            <p:cond delay="0"/>
                                          </p:stCondLst>
                                        </p:cTn>
                                        <p:tgtEl>
                                          <p:spTgt spid="48"/>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35" presetClass="path" presetSubtype="0" accel="50000" decel="50000" fill="hold" grpId="2" nodeType="clickEffect">
                                  <p:stCondLst>
                                    <p:cond delay="0"/>
                                  </p:stCondLst>
                                  <p:childTnLst>
                                    <p:animMotion origin="layout" path="M 4.44444E-6 -0.00093 L -0.58264 -0.00093 " pathEditMode="relative" rAng="0" ptsTypes="AA">
                                      <p:cBhvr>
                                        <p:cTn id="102" dur="2000" fill="hold"/>
                                        <p:tgtEl>
                                          <p:spTgt spid="42"/>
                                        </p:tgtEl>
                                        <p:attrNameLst>
                                          <p:attrName>ppt_x</p:attrName>
                                          <p:attrName>ppt_y</p:attrName>
                                        </p:attrNameLst>
                                      </p:cBhvr>
                                      <p:rCtr x="-29132" y="0"/>
                                    </p:animMotion>
                                  </p:childTnLst>
                                </p:cTn>
                              </p:par>
                            </p:childTnLst>
                          </p:cTn>
                        </p:par>
                        <p:par>
                          <p:cTn id="103" fill="hold">
                            <p:stCondLst>
                              <p:cond delay="2000"/>
                            </p:stCondLst>
                            <p:childTnLst>
                              <p:par>
                                <p:cTn id="104" presetID="1" presetClass="exit" presetSubtype="0" fill="hold" grpId="3" nodeType="afterEffect">
                                  <p:stCondLst>
                                    <p:cond delay="0"/>
                                  </p:stCondLst>
                                  <p:childTnLst>
                                    <p:set>
                                      <p:cBhvr>
                                        <p:cTn id="105" dur="1" fill="hold">
                                          <p:stCondLst>
                                            <p:cond delay="0"/>
                                          </p:stCondLst>
                                        </p:cTn>
                                        <p:tgtEl>
                                          <p:spTgt spid="42"/>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71"/>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86"/>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75"/>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74"/>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nodeType="clickEffect">
                                  <p:stCondLst>
                                    <p:cond delay="0"/>
                                  </p:stCondLst>
                                  <p:childTnLst>
                                    <p:set>
                                      <p:cBhvr>
                                        <p:cTn id="123" dur="1" fill="hold">
                                          <p:stCondLst>
                                            <p:cond delay="0"/>
                                          </p:stCondLst>
                                        </p:cTn>
                                        <p:tgtEl>
                                          <p:spTgt spid="77"/>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nodeType="clickEffect">
                                  <p:stCondLst>
                                    <p:cond delay="0"/>
                                  </p:stCondLst>
                                  <p:childTnLst>
                                    <p:set>
                                      <p:cBhvr>
                                        <p:cTn id="127" dur="1" fill="hold">
                                          <p:stCondLst>
                                            <p:cond delay="0"/>
                                          </p:stCondLst>
                                        </p:cTn>
                                        <p:tgtEl>
                                          <p:spTgt spid="10"/>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73"/>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nodeType="clickEffect">
                                  <p:stCondLst>
                                    <p:cond delay="0"/>
                                  </p:stCondLst>
                                  <p:childTnLst>
                                    <p:set>
                                      <p:cBhvr>
                                        <p:cTn id="13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7" grpId="1" animBg="1"/>
      <p:bldP spid="47" grpId="2" animBg="1"/>
      <p:bldP spid="47" grpId="3" animBg="1"/>
      <p:bldP spid="48" grpId="0" animBg="1"/>
      <p:bldP spid="48" grpId="1" animBg="1"/>
      <p:bldP spid="48" grpId="2" animBg="1"/>
      <p:bldP spid="48" grpId="3" animBg="1"/>
      <p:bldP spid="49" grpId="0" animBg="1"/>
      <p:bldP spid="49" grpId="1" animBg="1"/>
      <p:bldP spid="49" grpId="2" animBg="1"/>
      <p:bldP spid="49" grpId="3" animBg="1"/>
      <p:bldP spid="50" grpId="0" animBg="1"/>
      <p:bldP spid="50" grpId="1" animBg="1"/>
      <p:bldP spid="50" grpId="2" animBg="1"/>
      <p:bldP spid="50" grpId="3" animBg="1"/>
      <p:bldP spid="51" grpId="0" animBg="1"/>
      <p:bldP spid="51" grpId="1" animBg="1"/>
      <p:bldP spid="51" grpId="2" animBg="1"/>
      <p:bldP spid="51" grpId="3" animBg="1"/>
      <p:bldP spid="42" grpId="0" animBg="1"/>
      <p:bldP spid="42" grpId="1" animBg="1"/>
      <p:bldP spid="42" grpId="2" animBg="1"/>
      <p:bldP spid="42" grpId="3" animBg="1"/>
      <p:bldP spid="73" grpId="0"/>
      <p:bldP spid="7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Procedure: </a:t>
            </a:r>
            <a:r>
              <a:rPr lang="en-IN" dirty="0" err="1"/>
              <a:t>Enqueue</a:t>
            </a:r>
            <a:r>
              <a:rPr lang="en-IN" dirty="0"/>
              <a:t> (Q, F, R, N,Y)</a:t>
            </a:r>
            <a:endParaRPr lang="en-US" dirty="0"/>
          </a:p>
        </p:txBody>
      </p:sp>
      <p:sp>
        <p:nvSpPr>
          <p:cNvPr id="3" name="Content Placeholder 2"/>
          <p:cNvSpPr>
            <a:spLocks noGrp="1"/>
          </p:cNvSpPr>
          <p:nvPr>
            <p:ph idx="1"/>
          </p:nvPr>
        </p:nvSpPr>
        <p:spPr/>
        <p:txBody>
          <a:bodyPr/>
          <a:lstStyle/>
          <a:p>
            <a:r>
              <a:rPr lang="en-IN" dirty="0"/>
              <a:t>This procedure inserts </a:t>
            </a:r>
            <a:r>
              <a:rPr lang="en-IN" b="1" dirty="0">
                <a:solidFill>
                  <a:srgbClr val="B84742"/>
                </a:solidFill>
              </a:rPr>
              <a:t>Y </a:t>
            </a:r>
            <a:r>
              <a:rPr lang="en-IN" dirty="0"/>
              <a:t>at rear end of Queue.</a:t>
            </a:r>
          </a:p>
          <a:p>
            <a:r>
              <a:rPr lang="en-IN" b="1" dirty="0">
                <a:solidFill>
                  <a:srgbClr val="B84742"/>
                </a:solidFill>
              </a:rPr>
              <a:t>Queue</a:t>
            </a:r>
            <a:r>
              <a:rPr lang="en-IN" dirty="0">
                <a:solidFill>
                  <a:srgbClr val="C00000"/>
                </a:solidFill>
              </a:rPr>
              <a:t> </a:t>
            </a:r>
            <a:r>
              <a:rPr lang="en-IN" dirty="0"/>
              <a:t>is represented by an array </a:t>
            </a:r>
            <a:r>
              <a:rPr lang="en-IN" b="1" dirty="0">
                <a:solidFill>
                  <a:srgbClr val="B84742"/>
                </a:solidFill>
              </a:rPr>
              <a:t>Q</a:t>
            </a:r>
            <a:r>
              <a:rPr lang="en-IN" dirty="0"/>
              <a:t> containing </a:t>
            </a:r>
            <a:r>
              <a:rPr lang="en-IN" b="1" dirty="0">
                <a:solidFill>
                  <a:srgbClr val="B84742"/>
                </a:solidFill>
              </a:rPr>
              <a:t>N</a:t>
            </a:r>
            <a:r>
              <a:rPr lang="en-IN" dirty="0"/>
              <a:t> elements.</a:t>
            </a:r>
          </a:p>
          <a:p>
            <a:r>
              <a:rPr lang="en-IN" b="1" dirty="0">
                <a:solidFill>
                  <a:srgbClr val="B84742"/>
                </a:solidFill>
              </a:rPr>
              <a:t>F</a:t>
            </a:r>
            <a:r>
              <a:rPr lang="en-IN" dirty="0"/>
              <a:t> is pointer to the front element of a queue.</a:t>
            </a:r>
          </a:p>
          <a:p>
            <a:r>
              <a:rPr lang="en-IN" b="1" dirty="0">
                <a:solidFill>
                  <a:srgbClr val="B84742"/>
                </a:solidFill>
              </a:rPr>
              <a:t>R</a:t>
            </a:r>
            <a:r>
              <a:rPr lang="en-IN" dirty="0">
                <a:solidFill>
                  <a:srgbClr val="C00000"/>
                </a:solidFill>
              </a:rPr>
              <a:t> </a:t>
            </a:r>
            <a:r>
              <a:rPr lang="en-IN" dirty="0"/>
              <a:t>is pointer to the rear element of a queue.</a:t>
            </a:r>
          </a:p>
          <a:p>
            <a:endParaRPr lang="en-IN" dirty="0"/>
          </a:p>
          <a:p>
            <a:endParaRPr lang="en-US" dirty="0"/>
          </a:p>
        </p:txBody>
      </p:sp>
      <p:sp>
        <p:nvSpPr>
          <p:cNvPr id="4" name="TextBox 3"/>
          <p:cNvSpPr txBox="1"/>
          <p:nvPr/>
        </p:nvSpPr>
        <p:spPr>
          <a:xfrm>
            <a:off x="381000" y="3005266"/>
            <a:ext cx="5715000" cy="3600986"/>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[Check for Queue Overflow]</a:t>
            </a:r>
          </a:p>
          <a:p>
            <a:r>
              <a:rPr lang="en-IN" sz="2400"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If</a:t>
            </a:r>
            <a:r>
              <a:rPr lang="en-IN" b="1" dirty="0">
                <a:latin typeface="Consolas" pitchFamily="49" charset="0"/>
                <a:cs typeface="Consolas" pitchFamily="49" charset="0"/>
              </a:rPr>
              <a:t> 	</a:t>
            </a:r>
            <a:r>
              <a:rPr lang="en-IN" dirty="0">
                <a:latin typeface="Consolas" pitchFamily="49" charset="0"/>
                <a:cs typeface="Consolas" pitchFamily="49" charset="0"/>
              </a:rPr>
              <a:t>R &gt;= N</a:t>
            </a: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b="1" dirty="0">
                <a:latin typeface="Consolas" pitchFamily="49" charset="0"/>
                <a:cs typeface="Consolas" pitchFamily="49" charset="0"/>
              </a:rPr>
              <a:t> 	</a:t>
            </a:r>
            <a:r>
              <a:rPr lang="en-IN" dirty="0">
                <a:latin typeface="Consolas" pitchFamily="49" charset="0"/>
                <a:cs typeface="Consolas" pitchFamily="49" charset="0"/>
              </a:rPr>
              <a:t>write (‘Queue Overflow’)</a:t>
            </a:r>
          </a:p>
          <a:p>
            <a:r>
              <a:rPr lang="en-IN" b="1" dirty="0">
                <a:latin typeface="Consolas" pitchFamily="49" charset="0"/>
                <a:cs typeface="Consolas" pitchFamily="49" charset="0"/>
              </a:rPr>
              <a:t>		</a:t>
            </a:r>
            <a:r>
              <a:rPr lang="en-IN" dirty="0">
                <a:latin typeface="Consolas" pitchFamily="49" charset="0"/>
                <a:cs typeface="Consolas" pitchFamily="49" charset="0"/>
              </a:rPr>
              <a:t>Return</a:t>
            </a:r>
          </a:p>
          <a:p>
            <a:r>
              <a:rPr lang="en-IN" sz="2000" b="1" dirty="0">
                <a:solidFill>
                  <a:schemeClr val="tx2"/>
                </a:solidFill>
                <a:latin typeface="Consolas" pitchFamily="49" charset="0"/>
                <a:cs typeface="Consolas" pitchFamily="49" charset="0"/>
              </a:rPr>
              <a:t>2. [Increment REAR pointer]</a:t>
            </a:r>
          </a:p>
          <a:p>
            <a:r>
              <a:rPr lang="en-IN" dirty="0">
                <a:latin typeface="Consolas" pitchFamily="49" charset="0"/>
                <a:cs typeface="Consolas" pitchFamily="49" charset="0"/>
              </a:rPr>
              <a:t>	R </a:t>
            </a:r>
            <a:r>
              <a:rPr lang="en-IN" dirty="0">
                <a:latin typeface="Consolas" pitchFamily="49" charset="0"/>
                <a:cs typeface="Consolas" pitchFamily="49" charset="0"/>
                <a:sym typeface="Wingdings" pitchFamily="2" charset="2"/>
              </a:rPr>
              <a:t></a:t>
            </a:r>
            <a:r>
              <a:rPr lang="en-IN" dirty="0">
                <a:latin typeface="Consolas" pitchFamily="49" charset="0"/>
                <a:cs typeface="Consolas" pitchFamily="49" charset="0"/>
              </a:rPr>
              <a:t> R + 1</a:t>
            </a:r>
          </a:p>
          <a:p>
            <a:r>
              <a:rPr lang="en-IN" sz="2000" b="1" dirty="0">
                <a:solidFill>
                  <a:schemeClr val="tx2"/>
                </a:solidFill>
                <a:latin typeface="Consolas" pitchFamily="49" charset="0"/>
                <a:cs typeface="Consolas" pitchFamily="49" charset="0"/>
              </a:rPr>
              <a:t>3. [Insert element]</a:t>
            </a:r>
          </a:p>
          <a:p>
            <a:r>
              <a:rPr lang="en-IN" b="1" dirty="0">
                <a:latin typeface="Consolas" pitchFamily="49" charset="0"/>
                <a:cs typeface="Consolas" pitchFamily="49" charset="0"/>
              </a:rPr>
              <a:t>	</a:t>
            </a:r>
            <a:r>
              <a:rPr lang="en-IN" dirty="0">
                <a:latin typeface="Consolas" pitchFamily="49" charset="0"/>
                <a:cs typeface="Consolas" pitchFamily="49" charset="0"/>
              </a:rPr>
              <a:t>Q[R] </a:t>
            </a:r>
            <a:r>
              <a:rPr lang="en-IN" dirty="0">
                <a:latin typeface="Consolas" pitchFamily="49" charset="0"/>
                <a:cs typeface="Consolas" pitchFamily="49" charset="0"/>
                <a:sym typeface="Wingdings" pitchFamily="2" charset="2"/>
              </a:rPr>
              <a:t></a:t>
            </a:r>
            <a:r>
              <a:rPr lang="en-IN" dirty="0">
                <a:latin typeface="Consolas" pitchFamily="49" charset="0"/>
                <a:cs typeface="Consolas" pitchFamily="49" charset="0"/>
              </a:rPr>
              <a:t> Y</a:t>
            </a:r>
          </a:p>
          <a:p>
            <a:r>
              <a:rPr lang="en-IN" sz="2000" b="1" dirty="0">
                <a:solidFill>
                  <a:schemeClr val="tx2"/>
                </a:solidFill>
                <a:latin typeface="Consolas" pitchFamily="49" charset="0"/>
                <a:cs typeface="Consolas" pitchFamily="49" charset="0"/>
              </a:rPr>
              <a:t>4. [Is front pointer properly set?]</a:t>
            </a:r>
          </a:p>
          <a:p>
            <a:r>
              <a:rPr lang="en-IN" dirty="0">
                <a:latin typeface="Consolas" pitchFamily="49" charset="0"/>
                <a:cs typeface="Consolas" pitchFamily="49" charset="0"/>
              </a:rPr>
              <a:t>      </a:t>
            </a:r>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IF</a:t>
            </a:r>
            <a:r>
              <a:rPr lang="en-IN" b="1" dirty="0">
                <a:latin typeface="Consolas" pitchFamily="49" charset="0"/>
                <a:cs typeface="Consolas" pitchFamily="49" charset="0"/>
              </a:rPr>
              <a:t> 	</a:t>
            </a:r>
            <a:r>
              <a:rPr lang="en-IN" dirty="0">
                <a:latin typeface="Consolas" pitchFamily="49" charset="0"/>
                <a:cs typeface="Consolas" pitchFamily="49" charset="0"/>
              </a:rPr>
              <a:t>F=0</a:t>
            </a: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b="1" dirty="0">
                <a:latin typeface="Consolas" pitchFamily="49" charset="0"/>
                <a:cs typeface="Consolas" pitchFamily="49" charset="0"/>
              </a:rPr>
              <a:t>	</a:t>
            </a:r>
            <a:r>
              <a:rPr lang="en-IN" dirty="0">
                <a:latin typeface="Consolas" pitchFamily="49" charset="0"/>
                <a:cs typeface="Consolas" pitchFamily="49" charset="0"/>
              </a:rPr>
              <a:t>F </a:t>
            </a:r>
            <a:r>
              <a:rPr lang="en-IN" dirty="0">
                <a:latin typeface="Consolas" pitchFamily="49" charset="0"/>
                <a:cs typeface="Consolas" pitchFamily="49" charset="0"/>
                <a:sym typeface="Wingdings" pitchFamily="2" charset="2"/>
              </a:rPr>
              <a:t></a:t>
            </a:r>
            <a:r>
              <a:rPr lang="en-IN" dirty="0">
                <a:latin typeface="Consolas" pitchFamily="49" charset="0"/>
                <a:cs typeface="Consolas" pitchFamily="49" charset="0"/>
              </a:rPr>
              <a:t> 1</a:t>
            </a:r>
          </a:p>
          <a:p>
            <a:r>
              <a:rPr lang="en-IN" b="1" dirty="0">
                <a:latin typeface="Consolas" pitchFamily="49" charset="0"/>
                <a:cs typeface="Consolas" pitchFamily="49" charset="0"/>
              </a:rPr>
              <a:t>       </a:t>
            </a:r>
            <a:r>
              <a:rPr lang="en-IN" dirty="0">
                <a:latin typeface="Consolas" pitchFamily="49" charset="0"/>
                <a:cs typeface="Consolas" pitchFamily="49" charset="0"/>
              </a:rPr>
              <a:t>Return</a:t>
            </a:r>
          </a:p>
        </p:txBody>
      </p:sp>
      <p:grpSp>
        <p:nvGrpSpPr>
          <p:cNvPr id="5" name="Group 4"/>
          <p:cNvGrpSpPr/>
          <p:nvPr/>
        </p:nvGrpSpPr>
        <p:grpSpPr>
          <a:xfrm>
            <a:off x="8928879" y="1716255"/>
            <a:ext cx="1600200" cy="533400"/>
            <a:chOff x="2286000" y="5486400"/>
            <a:chExt cx="4081670" cy="533400"/>
          </a:xfrm>
        </p:grpSpPr>
        <p:cxnSp>
          <p:nvCxnSpPr>
            <p:cNvPr id="6" name="Straight Connector 5"/>
            <p:cNvCxnSpPr/>
            <p:nvPr/>
          </p:nvCxnSpPr>
          <p:spPr>
            <a:xfrm>
              <a:off x="2286000" y="5486400"/>
              <a:ext cx="408167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286000" y="6019800"/>
              <a:ext cx="4081670"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8909140" y="1716255"/>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a:t>
            </a:r>
            <a:endParaRPr lang="en-US" b="1" dirty="0"/>
          </a:p>
        </p:txBody>
      </p:sp>
      <p:sp>
        <p:nvSpPr>
          <p:cNvPr id="9" name="TextBox 8"/>
          <p:cNvSpPr txBox="1"/>
          <p:nvPr/>
        </p:nvSpPr>
        <p:spPr>
          <a:xfrm>
            <a:off x="6378599" y="3005266"/>
            <a:ext cx="22098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IN" sz="2400" b="1" dirty="0"/>
              <a:t>N=3, R=0, F=0</a:t>
            </a:r>
            <a:endParaRPr lang="en-US" sz="2400" b="1" dirty="0"/>
          </a:p>
        </p:txBody>
      </p:sp>
      <p:sp>
        <p:nvSpPr>
          <p:cNvPr id="10" name="TextBox 9"/>
          <p:cNvSpPr txBox="1"/>
          <p:nvPr/>
        </p:nvSpPr>
        <p:spPr>
          <a:xfrm>
            <a:off x="6383082" y="3614865"/>
            <a:ext cx="685800" cy="400110"/>
          </a:xfrm>
          <a:prstGeom prst="rect">
            <a:avLst/>
          </a:prstGeom>
          <a:noFill/>
        </p:spPr>
        <p:txBody>
          <a:bodyPr wrap="square" rtlCol="0">
            <a:spAutoFit/>
          </a:bodyPr>
          <a:lstStyle/>
          <a:p>
            <a:r>
              <a:rPr lang="en-IN" sz="2000" b="1" dirty="0"/>
              <a:t>F =</a:t>
            </a:r>
            <a:endParaRPr lang="en-US" sz="2000" b="1" dirty="0"/>
          </a:p>
        </p:txBody>
      </p:sp>
      <p:sp>
        <p:nvSpPr>
          <p:cNvPr id="11" name="TextBox 10"/>
          <p:cNvSpPr txBox="1"/>
          <p:nvPr/>
        </p:nvSpPr>
        <p:spPr>
          <a:xfrm>
            <a:off x="6383082" y="3976755"/>
            <a:ext cx="685800" cy="400110"/>
          </a:xfrm>
          <a:prstGeom prst="rect">
            <a:avLst/>
          </a:prstGeom>
          <a:noFill/>
        </p:spPr>
        <p:txBody>
          <a:bodyPr wrap="square" rtlCol="0">
            <a:spAutoFit/>
          </a:bodyPr>
          <a:lstStyle/>
          <a:p>
            <a:r>
              <a:rPr lang="en-IN" sz="2000" b="1" dirty="0"/>
              <a:t>R =</a:t>
            </a:r>
            <a:endParaRPr lang="en-US" sz="2000" b="1" dirty="0"/>
          </a:p>
        </p:txBody>
      </p:sp>
      <p:sp>
        <p:nvSpPr>
          <p:cNvPr id="12" name="TextBox 11"/>
          <p:cNvSpPr txBox="1"/>
          <p:nvPr/>
        </p:nvSpPr>
        <p:spPr>
          <a:xfrm>
            <a:off x="6764082" y="3614865"/>
            <a:ext cx="346364" cy="400110"/>
          </a:xfrm>
          <a:prstGeom prst="rect">
            <a:avLst/>
          </a:prstGeom>
          <a:noFill/>
        </p:spPr>
        <p:txBody>
          <a:bodyPr wrap="square" rtlCol="0">
            <a:spAutoFit/>
          </a:bodyPr>
          <a:lstStyle/>
          <a:p>
            <a:r>
              <a:rPr lang="en-IN" sz="2000" b="1" dirty="0"/>
              <a:t>0</a:t>
            </a:r>
            <a:endParaRPr lang="en-US" sz="2000" b="1" dirty="0"/>
          </a:p>
        </p:txBody>
      </p:sp>
      <p:sp>
        <p:nvSpPr>
          <p:cNvPr id="13" name="TextBox 12"/>
          <p:cNvSpPr txBox="1"/>
          <p:nvPr/>
        </p:nvSpPr>
        <p:spPr>
          <a:xfrm>
            <a:off x="6777145" y="3976755"/>
            <a:ext cx="346364" cy="400110"/>
          </a:xfrm>
          <a:prstGeom prst="rect">
            <a:avLst/>
          </a:prstGeom>
          <a:noFill/>
        </p:spPr>
        <p:txBody>
          <a:bodyPr wrap="square" rtlCol="0">
            <a:spAutoFit/>
          </a:bodyPr>
          <a:lstStyle/>
          <a:p>
            <a:r>
              <a:rPr lang="en-IN" sz="2000" b="1" dirty="0"/>
              <a:t>0</a:t>
            </a:r>
            <a:endParaRPr lang="en-US" sz="2000" b="1" dirty="0"/>
          </a:p>
        </p:txBody>
      </p:sp>
      <p:sp>
        <p:nvSpPr>
          <p:cNvPr id="14" name="TextBox 13"/>
          <p:cNvSpPr txBox="1"/>
          <p:nvPr/>
        </p:nvSpPr>
        <p:spPr>
          <a:xfrm>
            <a:off x="6378599" y="4376865"/>
            <a:ext cx="2819400" cy="369332"/>
          </a:xfrm>
          <a:prstGeom prst="rect">
            <a:avLst/>
          </a:prstGeom>
          <a:noFill/>
        </p:spPr>
        <p:txBody>
          <a:bodyPr wrap="square" rtlCol="0">
            <a:spAutoFit/>
          </a:bodyPr>
          <a:lstStyle/>
          <a:p>
            <a:r>
              <a:rPr lang="en-IN" b="1" dirty="0" err="1"/>
              <a:t>Enqueue</a:t>
            </a:r>
            <a:r>
              <a:rPr lang="en-IN" b="1" dirty="0"/>
              <a:t> (Q, F, R, N=3,</a:t>
            </a:r>
            <a:r>
              <a:rPr lang="en-IN" b="1" dirty="0">
                <a:solidFill>
                  <a:srgbClr val="C00000"/>
                </a:solidFill>
              </a:rPr>
              <a:t>Y=5</a:t>
            </a:r>
            <a:r>
              <a:rPr lang="en-IN" b="1" dirty="0"/>
              <a:t>)</a:t>
            </a:r>
            <a:endParaRPr lang="en-US" b="1" dirty="0"/>
          </a:p>
        </p:txBody>
      </p:sp>
      <p:sp>
        <p:nvSpPr>
          <p:cNvPr id="15" name="TextBox 14"/>
          <p:cNvSpPr txBox="1"/>
          <p:nvPr/>
        </p:nvSpPr>
        <p:spPr>
          <a:xfrm>
            <a:off x="6775099" y="3958854"/>
            <a:ext cx="314510" cy="400110"/>
          </a:xfrm>
          <a:prstGeom prst="rect">
            <a:avLst/>
          </a:prstGeom>
          <a:noFill/>
        </p:spPr>
        <p:txBody>
          <a:bodyPr wrap="none" rtlCol="0">
            <a:spAutoFit/>
          </a:bodyPr>
          <a:lstStyle/>
          <a:p>
            <a:r>
              <a:rPr lang="en-IN" sz="2000" b="1" dirty="0"/>
              <a:t>1</a:t>
            </a:r>
            <a:endParaRPr lang="en-US" sz="2000" b="1" dirty="0"/>
          </a:p>
        </p:txBody>
      </p:sp>
      <p:grpSp>
        <p:nvGrpSpPr>
          <p:cNvPr id="16" name="Group 15"/>
          <p:cNvGrpSpPr/>
          <p:nvPr/>
        </p:nvGrpSpPr>
        <p:grpSpPr>
          <a:xfrm>
            <a:off x="9005078" y="988257"/>
            <a:ext cx="228600" cy="727999"/>
            <a:chOff x="762000" y="4606001"/>
            <a:chExt cx="228600" cy="727999"/>
          </a:xfrm>
        </p:grpSpPr>
        <p:sp>
          <p:nvSpPr>
            <p:cNvPr id="17" name="TextBox 16"/>
            <p:cNvSpPr txBox="1"/>
            <p:nvPr/>
          </p:nvSpPr>
          <p:spPr>
            <a:xfrm>
              <a:off x="762000" y="4606001"/>
              <a:ext cx="228600" cy="369332"/>
            </a:xfrm>
            <a:prstGeom prst="rect">
              <a:avLst/>
            </a:prstGeom>
            <a:noFill/>
          </p:spPr>
          <p:txBody>
            <a:bodyPr wrap="square" rtlCol="0">
              <a:spAutoFit/>
            </a:bodyPr>
            <a:lstStyle/>
            <a:p>
              <a:pPr algn="ctr"/>
              <a:r>
                <a:rPr lang="en-IN" b="1" dirty="0">
                  <a:solidFill>
                    <a:srgbClr val="C00000"/>
                  </a:solidFill>
                </a:rPr>
                <a:t>R</a:t>
              </a:r>
              <a:endParaRPr lang="en-US" b="1" dirty="0">
                <a:solidFill>
                  <a:srgbClr val="C00000"/>
                </a:solidFill>
              </a:endParaRPr>
            </a:p>
          </p:txBody>
        </p:sp>
        <p:cxnSp>
          <p:nvCxnSpPr>
            <p:cNvPr id="18" name="Straight Arrow Connector 17"/>
            <p:cNvCxnSpPr>
              <a:stCxn id="17" idx="2"/>
            </p:cNvCxnSpPr>
            <p:nvPr/>
          </p:nvCxnSpPr>
          <p:spPr>
            <a:xfrm>
              <a:off x="876300" y="4975333"/>
              <a:ext cx="0" cy="358667"/>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grpSp>
      <p:sp>
        <p:nvSpPr>
          <p:cNvPr id="19" name="TextBox 18"/>
          <p:cNvSpPr txBox="1"/>
          <p:nvPr/>
        </p:nvSpPr>
        <p:spPr>
          <a:xfrm>
            <a:off x="6378599" y="4706100"/>
            <a:ext cx="2819400" cy="369332"/>
          </a:xfrm>
          <a:prstGeom prst="rect">
            <a:avLst/>
          </a:prstGeom>
          <a:noFill/>
        </p:spPr>
        <p:txBody>
          <a:bodyPr wrap="square" rtlCol="0">
            <a:spAutoFit/>
          </a:bodyPr>
          <a:lstStyle/>
          <a:p>
            <a:r>
              <a:rPr lang="en-IN" b="1" dirty="0" err="1"/>
              <a:t>Enqueue</a:t>
            </a:r>
            <a:r>
              <a:rPr lang="en-IN" b="1" dirty="0"/>
              <a:t> (Q, F, R, N=3,</a:t>
            </a:r>
            <a:r>
              <a:rPr lang="en-IN" b="1" dirty="0">
                <a:solidFill>
                  <a:srgbClr val="C00000"/>
                </a:solidFill>
              </a:rPr>
              <a:t>Y=20</a:t>
            </a:r>
            <a:r>
              <a:rPr lang="en-IN" b="1" dirty="0"/>
              <a:t>)</a:t>
            </a:r>
            <a:endParaRPr lang="en-US" b="1" dirty="0"/>
          </a:p>
        </p:txBody>
      </p:sp>
      <p:sp>
        <p:nvSpPr>
          <p:cNvPr id="20" name="TextBox 19"/>
          <p:cNvSpPr txBox="1"/>
          <p:nvPr/>
        </p:nvSpPr>
        <p:spPr>
          <a:xfrm>
            <a:off x="6774180" y="3954721"/>
            <a:ext cx="314510" cy="400110"/>
          </a:xfrm>
          <a:prstGeom prst="rect">
            <a:avLst/>
          </a:prstGeom>
          <a:noFill/>
        </p:spPr>
        <p:txBody>
          <a:bodyPr wrap="none" rtlCol="0">
            <a:spAutoFit/>
          </a:bodyPr>
          <a:lstStyle/>
          <a:p>
            <a:r>
              <a:rPr lang="en-IN" sz="2000" b="1" dirty="0">
                <a:solidFill>
                  <a:schemeClr val="accent4">
                    <a:lumMod val="50000"/>
                  </a:schemeClr>
                </a:solidFill>
              </a:rPr>
              <a:t>2</a:t>
            </a:r>
            <a:endParaRPr lang="en-US" sz="2000" b="1" dirty="0">
              <a:solidFill>
                <a:schemeClr val="accent4">
                  <a:lumMod val="50000"/>
                </a:schemeClr>
              </a:solidFill>
            </a:endParaRPr>
          </a:p>
        </p:txBody>
      </p:sp>
      <p:sp>
        <p:nvSpPr>
          <p:cNvPr id="21" name="Rectangle 20"/>
          <p:cNvSpPr/>
          <p:nvPr/>
        </p:nvSpPr>
        <p:spPr>
          <a:xfrm>
            <a:off x="9451261" y="1714417"/>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20</a:t>
            </a:r>
            <a:endParaRPr lang="en-US" b="1" dirty="0"/>
          </a:p>
        </p:txBody>
      </p:sp>
      <p:sp>
        <p:nvSpPr>
          <p:cNvPr id="22" name="TextBox 21"/>
          <p:cNvSpPr txBox="1"/>
          <p:nvPr/>
        </p:nvSpPr>
        <p:spPr>
          <a:xfrm>
            <a:off x="6378599" y="5035335"/>
            <a:ext cx="2819400" cy="369332"/>
          </a:xfrm>
          <a:prstGeom prst="rect">
            <a:avLst/>
          </a:prstGeom>
          <a:noFill/>
        </p:spPr>
        <p:txBody>
          <a:bodyPr wrap="square" rtlCol="0">
            <a:spAutoFit/>
          </a:bodyPr>
          <a:lstStyle/>
          <a:p>
            <a:r>
              <a:rPr lang="en-IN" b="1" dirty="0" err="1"/>
              <a:t>Enqueue</a:t>
            </a:r>
            <a:r>
              <a:rPr lang="en-IN" b="1" dirty="0"/>
              <a:t> (Q, F, R, N=3,</a:t>
            </a:r>
            <a:r>
              <a:rPr lang="en-IN" b="1" dirty="0">
                <a:solidFill>
                  <a:srgbClr val="C00000"/>
                </a:solidFill>
              </a:rPr>
              <a:t>Y=80</a:t>
            </a:r>
            <a:r>
              <a:rPr lang="en-IN" b="1" dirty="0"/>
              <a:t>)</a:t>
            </a:r>
            <a:endParaRPr lang="en-US" b="1" dirty="0"/>
          </a:p>
        </p:txBody>
      </p:sp>
      <p:sp>
        <p:nvSpPr>
          <p:cNvPr id="23" name="TextBox 22"/>
          <p:cNvSpPr txBox="1"/>
          <p:nvPr/>
        </p:nvSpPr>
        <p:spPr>
          <a:xfrm>
            <a:off x="6774180" y="3963733"/>
            <a:ext cx="314510" cy="400110"/>
          </a:xfrm>
          <a:prstGeom prst="rect">
            <a:avLst/>
          </a:prstGeom>
          <a:noFill/>
        </p:spPr>
        <p:txBody>
          <a:bodyPr wrap="none" rtlCol="0">
            <a:spAutoFit/>
          </a:bodyPr>
          <a:lstStyle/>
          <a:p>
            <a:r>
              <a:rPr lang="en-IN" sz="2000" b="1" dirty="0">
                <a:solidFill>
                  <a:schemeClr val="accent2">
                    <a:lumMod val="50000"/>
                  </a:schemeClr>
                </a:solidFill>
              </a:rPr>
              <a:t>3</a:t>
            </a:r>
            <a:endParaRPr lang="en-US" sz="2000" b="1" dirty="0">
              <a:solidFill>
                <a:schemeClr val="accent2">
                  <a:lumMod val="50000"/>
                </a:schemeClr>
              </a:solidFill>
            </a:endParaRPr>
          </a:p>
        </p:txBody>
      </p:sp>
      <p:sp>
        <p:nvSpPr>
          <p:cNvPr id="24" name="Rectangle 23"/>
          <p:cNvSpPr/>
          <p:nvPr/>
        </p:nvSpPr>
        <p:spPr>
          <a:xfrm>
            <a:off x="9994759" y="1716255"/>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80</a:t>
            </a:r>
            <a:endParaRPr lang="en-US" b="1" dirty="0"/>
          </a:p>
        </p:txBody>
      </p:sp>
      <p:sp>
        <p:nvSpPr>
          <p:cNvPr id="25" name="TextBox 24"/>
          <p:cNvSpPr txBox="1"/>
          <p:nvPr/>
        </p:nvSpPr>
        <p:spPr>
          <a:xfrm>
            <a:off x="6378599" y="5364570"/>
            <a:ext cx="2819400" cy="369332"/>
          </a:xfrm>
          <a:prstGeom prst="rect">
            <a:avLst/>
          </a:prstGeom>
          <a:noFill/>
        </p:spPr>
        <p:txBody>
          <a:bodyPr wrap="square" rtlCol="0">
            <a:spAutoFit/>
          </a:bodyPr>
          <a:lstStyle/>
          <a:p>
            <a:r>
              <a:rPr lang="en-IN" b="1" dirty="0" err="1"/>
              <a:t>Enqueue</a:t>
            </a:r>
            <a:r>
              <a:rPr lang="en-IN" b="1" dirty="0"/>
              <a:t> (Q, F, R, N=3,</a:t>
            </a:r>
            <a:r>
              <a:rPr lang="en-IN" b="1" dirty="0">
                <a:solidFill>
                  <a:srgbClr val="C00000"/>
                </a:solidFill>
              </a:rPr>
              <a:t>Y=3</a:t>
            </a:r>
            <a:r>
              <a:rPr lang="en-IN" b="1" dirty="0"/>
              <a:t>)</a:t>
            </a:r>
            <a:endParaRPr lang="en-US" b="1" dirty="0"/>
          </a:p>
        </p:txBody>
      </p:sp>
      <p:sp>
        <p:nvSpPr>
          <p:cNvPr id="26" name="TextBox 25"/>
          <p:cNvSpPr txBox="1"/>
          <p:nvPr/>
        </p:nvSpPr>
        <p:spPr>
          <a:xfrm>
            <a:off x="6378599" y="5693805"/>
            <a:ext cx="2819400" cy="369332"/>
          </a:xfrm>
          <a:prstGeom prst="rect">
            <a:avLst/>
          </a:prstGeom>
          <a:noFill/>
        </p:spPr>
        <p:txBody>
          <a:bodyPr wrap="square" rtlCol="0">
            <a:spAutoFit/>
          </a:bodyPr>
          <a:lstStyle/>
          <a:p>
            <a:r>
              <a:rPr lang="en-IN" b="1" dirty="0">
                <a:solidFill>
                  <a:srgbClr val="C00000"/>
                </a:solidFill>
              </a:rPr>
              <a:t>Queue Overflow</a:t>
            </a:r>
            <a:endParaRPr lang="en-US" b="1" dirty="0">
              <a:solidFill>
                <a:srgbClr val="C00000"/>
              </a:solidFill>
            </a:endParaRPr>
          </a:p>
        </p:txBody>
      </p:sp>
      <p:grpSp>
        <p:nvGrpSpPr>
          <p:cNvPr id="27" name="Group 26"/>
          <p:cNvGrpSpPr/>
          <p:nvPr/>
        </p:nvGrpSpPr>
        <p:grpSpPr>
          <a:xfrm>
            <a:off x="9060274" y="2249655"/>
            <a:ext cx="227571" cy="674132"/>
            <a:chOff x="817195" y="5867400"/>
            <a:chExt cx="227571" cy="674132"/>
          </a:xfrm>
        </p:grpSpPr>
        <p:sp>
          <p:nvSpPr>
            <p:cNvPr id="28" name="TextBox 27"/>
            <p:cNvSpPr txBox="1"/>
            <p:nvPr/>
          </p:nvSpPr>
          <p:spPr>
            <a:xfrm>
              <a:off x="817195" y="6172200"/>
              <a:ext cx="227571" cy="369332"/>
            </a:xfrm>
            <a:prstGeom prst="rect">
              <a:avLst/>
            </a:prstGeom>
            <a:noFill/>
          </p:spPr>
          <p:txBody>
            <a:bodyPr wrap="square" rtlCol="0">
              <a:spAutoFit/>
            </a:bodyPr>
            <a:lstStyle/>
            <a:p>
              <a:pPr algn="ctr"/>
              <a:r>
                <a:rPr lang="en-IN" b="1" dirty="0">
                  <a:solidFill>
                    <a:srgbClr val="C00000"/>
                  </a:solidFill>
                </a:rPr>
                <a:t>F</a:t>
              </a:r>
              <a:endParaRPr lang="en-US" b="1" dirty="0">
                <a:solidFill>
                  <a:srgbClr val="C00000"/>
                </a:solidFill>
              </a:endParaRPr>
            </a:p>
          </p:txBody>
        </p:sp>
        <p:cxnSp>
          <p:nvCxnSpPr>
            <p:cNvPr id="29" name="Straight Arrow Connector 28"/>
            <p:cNvCxnSpPr>
              <a:stCxn id="28" idx="0"/>
              <a:endCxn id="8" idx="2"/>
            </p:cNvCxnSpPr>
            <p:nvPr/>
          </p:nvCxnSpPr>
          <p:spPr>
            <a:xfrm flipH="1" flipV="1">
              <a:off x="918693" y="5867400"/>
              <a:ext cx="12288" cy="304800"/>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grpSp>
      <p:sp>
        <p:nvSpPr>
          <p:cNvPr id="30" name="TextBox 29"/>
          <p:cNvSpPr txBox="1"/>
          <p:nvPr/>
        </p:nvSpPr>
        <p:spPr>
          <a:xfrm>
            <a:off x="6785197" y="3614865"/>
            <a:ext cx="134580" cy="400110"/>
          </a:xfrm>
          <a:prstGeom prst="rect">
            <a:avLst/>
          </a:prstGeom>
          <a:noFill/>
        </p:spPr>
        <p:txBody>
          <a:bodyPr wrap="square" rtlCol="0">
            <a:spAutoFit/>
          </a:bodyPr>
          <a:lstStyle/>
          <a:p>
            <a:r>
              <a:rPr lang="en-IN" sz="2000" b="1" dirty="0"/>
              <a:t>1</a:t>
            </a:r>
            <a:endParaRPr lang="en-US" sz="2000" b="1" dirty="0"/>
          </a:p>
        </p:txBody>
      </p:sp>
    </p:spTree>
    <p:extLst>
      <p:ext uri="{BB962C8B-B14F-4D97-AF65-F5344CB8AC3E}">
        <p14:creationId xmlns:p14="http://schemas.microsoft.com/office/powerpoint/2010/main" val="40898911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9" end="9"/>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13"/>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1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6"/>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8"/>
                                        </p:tgtEl>
                                        <p:attrNameLst>
                                          <p:attrName>style.visibility</p:attrName>
                                        </p:attrNameLst>
                                      </p:cBhvr>
                                      <p:to>
                                        <p:strVal val="visible"/>
                                      </p:to>
                                    </p:set>
                                  </p:childTnLst>
                                </p:cTn>
                              </p:par>
                              <p:par>
                                <p:cTn id="107" presetID="63" presetClass="path" presetSubtype="0" accel="50000" decel="50000" fill="hold" grpId="1" nodeType="withEffect">
                                  <p:stCondLst>
                                    <p:cond delay="0"/>
                                  </p:stCondLst>
                                  <p:childTnLst>
                                    <p:animMotion origin="layout" path="M -4.16667E-6 -3.7037E-7 L 0.26849 -3.7037E-7 " pathEditMode="relative" rAng="0" ptsTypes="AA">
                                      <p:cBhvr>
                                        <p:cTn id="108" dur="2000" spd="-100000" fill="hold"/>
                                        <p:tgtEl>
                                          <p:spTgt spid="8"/>
                                        </p:tgtEl>
                                        <p:attrNameLst>
                                          <p:attrName>ppt_x</p:attrName>
                                          <p:attrName>ppt_y</p:attrName>
                                        </p:attrNameLst>
                                      </p:cBhvr>
                                      <p:rCtr x="13424" y="0"/>
                                    </p:animMotion>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12"/>
                                        </p:tgtEl>
                                        <p:attrNameLst>
                                          <p:attrName>style.visibility</p:attrName>
                                        </p:attrNameLst>
                                      </p:cBhvr>
                                      <p:to>
                                        <p:strVal val="hidden"/>
                                      </p:to>
                                    </p:set>
                                  </p:childTnLst>
                                </p:cTn>
                              </p:par>
                              <p:par>
                                <p:cTn id="113" presetID="1" presetClass="entr" presetSubtype="0" fill="hold" grpId="0" nodeType="withEffect">
                                  <p:stCondLst>
                                    <p:cond delay="0"/>
                                  </p:stCondLst>
                                  <p:childTnLst>
                                    <p:set>
                                      <p:cBhvr>
                                        <p:cTn id="114" dur="1" fill="hold">
                                          <p:stCondLst>
                                            <p:cond delay="0"/>
                                          </p:stCondLst>
                                        </p:cTn>
                                        <p:tgtEl>
                                          <p:spTgt spid="3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27"/>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9"/>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15"/>
                                        </p:tgtEl>
                                        <p:attrNameLst>
                                          <p:attrName>style.visibility</p:attrName>
                                        </p:attrNameLst>
                                      </p:cBhvr>
                                      <p:to>
                                        <p:strVal val="hidden"/>
                                      </p:to>
                                    </p:set>
                                  </p:childTnLst>
                                </p:cTn>
                              </p:par>
                              <p:par>
                                <p:cTn id="127" presetID="1" presetClass="entr" presetSubtype="0" fill="hold" grpId="0" nodeType="withEffect">
                                  <p:stCondLst>
                                    <p:cond delay="0"/>
                                  </p:stCondLst>
                                  <p:childTnLst>
                                    <p:set>
                                      <p:cBhvr>
                                        <p:cTn id="128" dur="1" fill="hold">
                                          <p:stCondLst>
                                            <p:cond delay="0"/>
                                          </p:stCondLst>
                                        </p:cTn>
                                        <p:tgtEl>
                                          <p:spTgt spid="20"/>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63" presetClass="path" presetSubtype="0" accel="50000" decel="50000" fill="hold" nodeType="clickEffect">
                                  <p:stCondLst>
                                    <p:cond delay="0"/>
                                  </p:stCondLst>
                                  <p:childTnLst>
                                    <p:animMotion origin="layout" path="M 3.33333E-6 -2.22222E-6 L 0.04843 -2.22222E-6 " pathEditMode="relative" rAng="0" ptsTypes="AA">
                                      <p:cBhvr>
                                        <p:cTn id="132" dur="2000" fill="hold"/>
                                        <p:tgtEl>
                                          <p:spTgt spid="16"/>
                                        </p:tgtEl>
                                        <p:attrNameLst>
                                          <p:attrName>ppt_x</p:attrName>
                                          <p:attrName>ppt_y</p:attrName>
                                        </p:attrNameLst>
                                      </p:cBhvr>
                                      <p:rCtr x="2422" y="0"/>
                                    </p:animMotion>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21"/>
                                        </p:tgtEl>
                                        <p:attrNameLst>
                                          <p:attrName>style.visibility</p:attrName>
                                        </p:attrNameLst>
                                      </p:cBhvr>
                                      <p:to>
                                        <p:strVal val="visible"/>
                                      </p:to>
                                    </p:set>
                                  </p:childTnLst>
                                </p:cTn>
                              </p:par>
                              <p:par>
                                <p:cTn id="137" presetID="63" presetClass="path" presetSubtype="0" accel="50000" decel="50000" fill="hold" grpId="1" nodeType="withEffect">
                                  <p:stCondLst>
                                    <p:cond delay="0"/>
                                  </p:stCondLst>
                                  <p:childTnLst>
                                    <p:animMotion origin="layout" path="M 4.58333E-6 1.11111E-6 L 0.2263 1.11111E-6 " pathEditMode="relative" rAng="0" ptsTypes="AA">
                                      <p:cBhvr>
                                        <p:cTn id="138" dur="2000" spd="-100000" fill="hold"/>
                                        <p:tgtEl>
                                          <p:spTgt spid="21"/>
                                        </p:tgtEl>
                                        <p:attrNameLst>
                                          <p:attrName>ppt_x</p:attrName>
                                          <p:attrName>ppt_y</p:attrName>
                                        </p:attrNameLst>
                                      </p:cBhvr>
                                      <p:rCtr x="11315" y="0"/>
                                    </p:animMotion>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22"/>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1" nodeType="clickEffect">
                                  <p:stCondLst>
                                    <p:cond delay="0"/>
                                  </p:stCondLst>
                                  <p:childTnLst>
                                    <p:set>
                                      <p:cBhvr>
                                        <p:cTn id="146" dur="1" fill="hold">
                                          <p:stCondLst>
                                            <p:cond delay="0"/>
                                          </p:stCondLst>
                                        </p:cTn>
                                        <p:tgtEl>
                                          <p:spTgt spid="20"/>
                                        </p:tgtEl>
                                        <p:attrNameLst>
                                          <p:attrName>style.visibility</p:attrName>
                                        </p:attrNameLst>
                                      </p:cBhvr>
                                      <p:to>
                                        <p:strVal val="hidden"/>
                                      </p:to>
                                    </p:set>
                                  </p:childTnLst>
                                </p:cTn>
                              </p:par>
                              <p:par>
                                <p:cTn id="147" presetID="1" presetClass="entr" presetSubtype="0" fill="hold" grpId="0" nodeType="withEffect">
                                  <p:stCondLst>
                                    <p:cond delay="0"/>
                                  </p:stCondLst>
                                  <p:childTnLst>
                                    <p:set>
                                      <p:cBhvr>
                                        <p:cTn id="148" dur="1" fill="hold">
                                          <p:stCondLst>
                                            <p:cond delay="0"/>
                                          </p:stCondLst>
                                        </p:cTn>
                                        <p:tgtEl>
                                          <p:spTgt spid="23"/>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63" presetClass="path" presetSubtype="0" accel="50000" decel="50000" fill="hold" nodeType="clickEffect">
                                  <p:stCondLst>
                                    <p:cond delay="0"/>
                                  </p:stCondLst>
                                  <p:childTnLst>
                                    <p:animMotion origin="layout" path="M 0.04843 -2.22222E-6 L 0.09271 -2.22222E-6 " pathEditMode="relative" rAng="0" ptsTypes="AA">
                                      <p:cBhvr>
                                        <p:cTn id="152" dur="2000" fill="hold"/>
                                        <p:tgtEl>
                                          <p:spTgt spid="16"/>
                                        </p:tgtEl>
                                        <p:attrNameLst>
                                          <p:attrName>ppt_x</p:attrName>
                                          <p:attrName>ppt_y</p:attrName>
                                        </p:attrNameLst>
                                      </p:cBhvr>
                                      <p:rCtr x="2214" y="0"/>
                                    </p:animMotion>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24"/>
                                        </p:tgtEl>
                                        <p:attrNameLst>
                                          <p:attrName>style.visibility</p:attrName>
                                        </p:attrNameLst>
                                      </p:cBhvr>
                                      <p:to>
                                        <p:strVal val="visible"/>
                                      </p:to>
                                    </p:set>
                                  </p:childTnLst>
                                </p:cTn>
                              </p:par>
                              <p:par>
                                <p:cTn id="157" presetID="63" presetClass="path" presetSubtype="0" accel="50000" decel="50000" fill="hold" grpId="1" nodeType="withEffect">
                                  <p:stCondLst>
                                    <p:cond delay="0"/>
                                  </p:stCondLst>
                                  <p:childTnLst>
                                    <p:animMotion origin="layout" path="M 3.33333E-6 -3.7037E-7 L 0.1806 -3.7037E-7 " pathEditMode="relative" rAng="0" ptsTypes="AA">
                                      <p:cBhvr>
                                        <p:cTn id="158" dur="2000" spd="-100000" fill="hold"/>
                                        <p:tgtEl>
                                          <p:spTgt spid="24"/>
                                        </p:tgtEl>
                                        <p:attrNameLst>
                                          <p:attrName>ppt_x</p:attrName>
                                          <p:attrName>ppt_y</p:attrName>
                                        </p:attrNameLst>
                                      </p:cBhvr>
                                      <p:rCtr x="9023" y="0"/>
                                    </p:animMotion>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25"/>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8" grpId="1" animBg="1"/>
      <p:bldP spid="9" grpId="0" animBg="1"/>
      <p:bldP spid="10" grpId="0"/>
      <p:bldP spid="11" grpId="0"/>
      <p:bldP spid="12" grpId="0"/>
      <p:bldP spid="12" grpId="1"/>
      <p:bldP spid="13" grpId="0"/>
      <p:bldP spid="13" grpId="1"/>
      <p:bldP spid="14" grpId="0"/>
      <p:bldP spid="15" grpId="0"/>
      <p:bldP spid="15" grpId="1"/>
      <p:bldP spid="19" grpId="0"/>
      <p:bldP spid="20" grpId="0"/>
      <p:bldP spid="20" grpId="1"/>
      <p:bldP spid="21" grpId="0" animBg="1"/>
      <p:bldP spid="21" grpId="1" animBg="1"/>
      <p:bldP spid="22" grpId="0"/>
      <p:bldP spid="23" grpId="0"/>
      <p:bldP spid="24" grpId="0" animBg="1"/>
      <p:bldP spid="24" grpId="1" animBg="1"/>
      <p:bldP spid="25" grpId="0"/>
      <p:bldP spid="26" grpId="0"/>
      <p:bldP spid="3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Function</a:t>
            </a:r>
            <a:r>
              <a:rPr lang="fr-FR" dirty="0"/>
              <a:t>:  </a:t>
            </a:r>
            <a:r>
              <a:rPr lang="fr-FR" dirty="0" err="1"/>
              <a:t>Dequeue</a:t>
            </a:r>
            <a:r>
              <a:rPr lang="fr-FR" dirty="0"/>
              <a:t> (Q, F, R)</a:t>
            </a:r>
            <a:endParaRPr lang="en-US" dirty="0"/>
          </a:p>
        </p:txBody>
      </p:sp>
      <p:sp>
        <p:nvSpPr>
          <p:cNvPr id="3" name="Content Placeholder 2"/>
          <p:cNvSpPr>
            <a:spLocks noGrp="1"/>
          </p:cNvSpPr>
          <p:nvPr>
            <p:ph idx="1"/>
          </p:nvPr>
        </p:nvSpPr>
        <p:spPr/>
        <p:txBody>
          <a:bodyPr/>
          <a:lstStyle/>
          <a:p>
            <a:r>
              <a:rPr lang="en-IN" dirty="0"/>
              <a:t>This function </a:t>
            </a:r>
            <a:r>
              <a:rPr lang="en-IN" b="1" dirty="0">
                <a:solidFill>
                  <a:srgbClr val="B84742"/>
                </a:solidFill>
              </a:rPr>
              <a:t>deletes &amp; returns </a:t>
            </a:r>
            <a:r>
              <a:rPr lang="en-IN" dirty="0"/>
              <a:t>an element </a:t>
            </a:r>
            <a:r>
              <a:rPr lang="en-IN" b="1" dirty="0">
                <a:solidFill>
                  <a:srgbClr val="B84742"/>
                </a:solidFill>
              </a:rPr>
              <a:t>from front end </a:t>
            </a:r>
            <a:r>
              <a:rPr lang="en-IN" dirty="0"/>
              <a:t>of the Queue.</a:t>
            </a:r>
          </a:p>
          <a:p>
            <a:r>
              <a:rPr lang="en-IN" b="1" dirty="0">
                <a:solidFill>
                  <a:srgbClr val="B84742"/>
                </a:solidFill>
              </a:rPr>
              <a:t>Queue</a:t>
            </a:r>
            <a:r>
              <a:rPr lang="en-IN" dirty="0">
                <a:solidFill>
                  <a:srgbClr val="C00000"/>
                </a:solidFill>
              </a:rPr>
              <a:t> </a:t>
            </a:r>
            <a:r>
              <a:rPr lang="en-IN" dirty="0"/>
              <a:t>is represented by an array </a:t>
            </a:r>
            <a:r>
              <a:rPr lang="en-IN" b="1" dirty="0">
                <a:solidFill>
                  <a:srgbClr val="B84742"/>
                </a:solidFill>
              </a:rPr>
              <a:t>Q</a:t>
            </a:r>
            <a:r>
              <a:rPr lang="en-IN" dirty="0"/>
              <a:t> containing </a:t>
            </a:r>
            <a:r>
              <a:rPr lang="en-IN" b="1" dirty="0">
                <a:solidFill>
                  <a:srgbClr val="B84742"/>
                </a:solidFill>
              </a:rPr>
              <a:t>N</a:t>
            </a:r>
            <a:r>
              <a:rPr lang="en-IN" dirty="0"/>
              <a:t> elements.</a:t>
            </a:r>
          </a:p>
          <a:p>
            <a:r>
              <a:rPr lang="en-IN" b="1" dirty="0">
                <a:solidFill>
                  <a:srgbClr val="B84742"/>
                </a:solidFill>
              </a:rPr>
              <a:t>F</a:t>
            </a:r>
            <a:r>
              <a:rPr lang="en-IN" dirty="0"/>
              <a:t> is pointer to the </a:t>
            </a:r>
            <a:r>
              <a:rPr lang="en-IN" b="1" dirty="0">
                <a:solidFill>
                  <a:srgbClr val="B84742"/>
                </a:solidFill>
              </a:rPr>
              <a:t>front</a:t>
            </a:r>
            <a:r>
              <a:rPr lang="en-IN" b="1" dirty="0">
                <a:solidFill>
                  <a:srgbClr val="FF0000"/>
                </a:solidFill>
              </a:rPr>
              <a:t> </a:t>
            </a:r>
            <a:r>
              <a:rPr lang="en-IN" dirty="0"/>
              <a:t>element of a queue.</a:t>
            </a:r>
          </a:p>
          <a:p>
            <a:r>
              <a:rPr lang="en-IN" b="1" dirty="0">
                <a:solidFill>
                  <a:srgbClr val="B84742"/>
                </a:solidFill>
              </a:rPr>
              <a:t>R</a:t>
            </a:r>
            <a:r>
              <a:rPr lang="en-IN" dirty="0"/>
              <a:t> is pointer to the </a:t>
            </a:r>
            <a:r>
              <a:rPr lang="en-IN" b="1" dirty="0">
                <a:solidFill>
                  <a:srgbClr val="B84742"/>
                </a:solidFill>
              </a:rPr>
              <a:t>rear</a:t>
            </a:r>
            <a:r>
              <a:rPr lang="en-IN" dirty="0">
                <a:solidFill>
                  <a:srgbClr val="FF0000"/>
                </a:solidFill>
              </a:rPr>
              <a:t> </a:t>
            </a:r>
            <a:r>
              <a:rPr lang="en-IN" dirty="0"/>
              <a:t>element of a queue.</a:t>
            </a:r>
            <a:endParaRPr lang="en-US" dirty="0"/>
          </a:p>
        </p:txBody>
      </p:sp>
      <p:sp>
        <p:nvSpPr>
          <p:cNvPr id="4" name="TextBox 3"/>
          <p:cNvSpPr txBox="1"/>
          <p:nvPr/>
        </p:nvSpPr>
        <p:spPr>
          <a:xfrm>
            <a:off x="461682" y="2979041"/>
            <a:ext cx="5428129" cy="3508653"/>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pPr marL="457200" indent="-457200">
              <a:buAutoNum type="arabicPeriod"/>
            </a:pPr>
            <a:r>
              <a:rPr lang="en-IN" sz="2000" b="1" dirty="0">
                <a:solidFill>
                  <a:schemeClr val="tx2"/>
                </a:solidFill>
                <a:latin typeface="Consolas" pitchFamily="49" charset="0"/>
                <a:cs typeface="Consolas" pitchFamily="49" charset="0"/>
              </a:rPr>
              <a:t>[Check for Queue Underflow]</a:t>
            </a:r>
          </a:p>
          <a:p>
            <a:pPr marL="538163"/>
            <a:r>
              <a:rPr lang="en-IN" b="1" dirty="0">
                <a:solidFill>
                  <a:schemeClr val="tx2">
                    <a:lumMod val="75000"/>
                  </a:schemeClr>
                </a:solidFill>
                <a:latin typeface="Consolas" pitchFamily="49" charset="0"/>
                <a:cs typeface="Consolas" pitchFamily="49" charset="0"/>
              </a:rPr>
              <a:t>If</a:t>
            </a:r>
            <a:r>
              <a:rPr lang="en-IN" dirty="0">
                <a:solidFill>
                  <a:schemeClr val="tx2">
                    <a:lumMod val="75000"/>
                  </a:schemeClr>
                </a:solidFill>
                <a:latin typeface="Consolas" pitchFamily="49" charset="0"/>
                <a:cs typeface="Consolas" pitchFamily="49" charset="0"/>
              </a:rPr>
              <a:t> </a:t>
            </a:r>
            <a:r>
              <a:rPr lang="en-IN" dirty="0">
                <a:latin typeface="Consolas" pitchFamily="49" charset="0"/>
                <a:cs typeface="Consolas" pitchFamily="49" charset="0"/>
              </a:rPr>
              <a:t>  F = 0</a:t>
            </a:r>
          </a:p>
          <a:p>
            <a:r>
              <a:rPr lang="en-IN"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dirty="0">
                <a:solidFill>
                  <a:schemeClr val="tx2">
                    <a:lumMod val="75000"/>
                  </a:schemeClr>
                </a:solidFill>
                <a:latin typeface="Consolas" pitchFamily="49" charset="0"/>
                <a:cs typeface="Consolas" pitchFamily="49" charset="0"/>
              </a:rPr>
              <a:t> </a:t>
            </a:r>
            <a:r>
              <a:rPr lang="en-IN" dirty="0">
                <a:latin typeface="Consolas" pitchFamily="49" charset="0"/>
                <a:cs typeface="Consolas" pitchFamily="49" charset="0"/>
              </a:rPr>
              <a:t>write (‘Queue Underflow’)</a:t>
            </a:r>
          </a:p>
          <a:p>
            <a:r>
              <a:rPr lang="en-IN" dirty="0">
                <a:latin typeface="Consolas" pitchFamily="49" charset="0"/>
                <a:cs typeface="Consolas" pitchFamily="49" charset="0"/>
              </a:rPr>
              <a:t>	  Return(0)</a:t>
            </a:r>
          </a:p>
          <a:p>
            <a:r>
              <a:rPr lang="en-IN" sz="2000" b="1" dirty="0">
                <a:solidFill>
                  <a:schemeClr val="tx2"/>
                </a:solidFill>
                <a:latin typeface="Consolas" pitchFamily="49" charset="0"/>
                <a:cs typeface="Consolas" pitchFamily="49" charset="0"/>
              </a:rPr>
              <a:t>2. [Delete element]</a:t>
            </a:r>
          </a:p>
          <a:p>
            <a:r>
              <a:rPr lang="en-IN" dirty="0">
                <a:latin typeface="Consolas" pitchFamily="49" charset="0"/>
                <a:cs typeface="Consolas" pitchFamily="49" charset="0"/>
              </a:rPr>
              <a:t>    Y </a:t>
            </a:r>
            <a:r>
              <a:rPr lang="en-IN" dirty="0">
                <a:latin typeface="Consolas" pitchFamily="49" charset="0"/>
                <a:cs typeface="Consolas" pitchFamily="49" charset="0"/>
                <a:sym typeface="Wingdings" pitchFamily="2" charset="2"/>
              </a:rPr>
              <a:t></a:t>
            </a:r>
            <a:r>
              <a:rPr lang="en-IN" dirty="0">
                <a:latin typeface="Consolas" pitchFamily="49" charset="0"/>
                <a:cs typeface="Consolas" pitchFamily="49" charset="0"/>
              </a:rPr>
              <a:t> Q[F]</a:t>
            </a:r>
          </a:p>
          <a:p>
            <a:r>
              <a:rPr lang="en-IN" sz="2000" b="1" dirty="0">
                <a:solidFill>
                  <a:schemeClr val="tx2"/>
                </a:solidFill>
                <a:latin typeface="Consolas" pitchFamily="49" charset="0"/>
                <a:cs typeface="Consolas" pitchFamily="49" charset="0"/>
              </a:rPr>
              <a:t>3. [Is Queue Empty?]</a:t>
            </a: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If</a:t>
            </a:r>
            <a:r>
              <a:rPr lang="en-IN" dirty="0">
                <a:latin typeface="Consolas" pitchFamily="49" charset="0"/>
                <a:cs typeface="Consolas" pitchFamily="49" charset="0"/>
              </a:rPr>
              <a:t>   F = R</a:t>
            </a:r>
          </a:p>
          <a:p>
            <a:r>
              <a:rPr lang="en-IN"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dirty="0">
                <a:solidFill>
                  <a:schemeClr val="tx2">
                    <a:lumMod val="75000"/>
                  </a:schemeClr>
                </a:solidFill>
                <a:latin typeface="Consolas" pitchFamily="49" charset="0"/>
                <a:cs typeface="Consolas" pitchFamily="49" charset="0"/>
              </a:rPr>
              <a:t> </a:t>
            </a:r>
            <a:r>
              <a:rPr lang="en-IN" dirty="0">
                <a:latin typeface="Consolas" pitchFamily="49" charset="0"/>
                <a:cs typeface="Consolas" pitchFamily="49" charset="0"/>
              </a:rPr>
              <a:t>F </a:t>
            </a:r>
            <a:r>
              <a:rPr lang="en-IN" dirty="0">
                <a:latin typeface="Consolas" pitchFamily="49" charset="0"/>
                <a:cs typeface="Consolas" pitchFamily="49" charset="0"/>
                <a:sym typeface="Wingdings" pitchFamily="2" charset="2"/>
              </a:rPr>
              <a:t> R  0</a:t>
            </a:r>
            <a:br>
              <a:rPr lang="en-IN" dirty="0">
                <a:latin typeface="Consolas" pitchFamily="49" charset="0"/>
                <a:cs typeface="Consolas" pitchFamily="49" charset="0"/>
                <a:sym typeface="Wingdings" pitchFamily="2" charset="2"/>
              </a:rPr>
            </a:br>
            <a:r>
              <a:rPr lang="en-IN" dirty="0">
                <a:latin typeface="Consolas" pitchFamily="49" charset="0"/>
                <a:cs typeface="Consolas" pitchFamily="49" charset="0"/>
                <a:sym typeface="Wingdings" pitchFamily="2" charset="2"/>
              </a:rPr>
              <a:t>    </a:t>
            </a:r>
            <a:r>
              <a:rPr lang="en-IN" b="1" dirty="0">
                <a:solidFill>
                  <a:schemeClr val="tx2">
                    <a:lumMod val="75000"/>
                  </a:schemeClr>
                </a:solidFill>
                <a:latin typeface="Consolas" pitchFamily="49" charset="0"/>
                <a:cs typeface="Consolas" pitchFamily="49" charset="0"/>
                <a:sym typeface="Wingdings" pitchFamily="2" charset="2"/>
              </a:rPr>
              <a:t>Else</a:t>
            </a:r>
            <a:r>
              <a:rPr lang="en-IN" dirty="0">
                <a:solidFill>
                  <a:schemeClr val="tx2">
                    <a:lumMod val="75000"/>
                  </a:schemeClr>
                </a:solidFill>
                <a:latin typeface="Consolas" pitchFamily="49" charset="0"/>
                <a:cs typeface="Consolas" pitchFamily="49" charset="0"/>
                <a:sym typeface="Wingdings" pitchFamily="2" charset="2"/>
              </a:rPr>
              <a:t> </a:t>
            </a:r>
            <a:r>
              <a:rPr lang="en-IN" dirty="0">
                <a:latin typeface="Consolas" pitchFamily="49" charset="0"/>
                <a:cs typeface="Consolas" pitchFamily="49" charset="0"/>
                <a:sym typeface="Wingdings" pitchFamily="2" charset="2"/>
              </a:rPr>
              <a:t>F  F + 1</a:t>
            </a:r>
            <a:endParaRPr lang="en-IN" dirty="0">
              <a:latin typeface="Consolas" pitchFamily="49" charset="0"/>
              <a:cs typeface="Consolas" pitchFamily="49" charset="0"/>
            </a:endParaRPr>
          </a:p>
          <a:p>
            <a:r>
              <a:rPr lang="en-IN" b="1" dirty="0">
                <a:solidFill>
                  <a:schemeClr val="tx2"/>
                </a:solidFill>
                <a:latin typeface="Consolas" pitchFamily="49" charset="0"/>
                <a:cs typeface="Consolas" pitchFamily="49" charset="0"/>
              </a:rPr>
              <a:t>4. [Return Element]</a:t>
            </a:r>
          </a:p>
          <a:p>
            <a:r>
              <a:rPr lang="en-IN" b="1" dirty="0">
                <a:latin typeface="Consolas" pitchFamily="49" charset="0"/>
                <a:cs typeface="Consolas" pitchFamily="49" charset="0"/>
              </a:rPr>
              <a:t>    </a:t>
            </a:r>
            <a:r>
              <a:rPr lang="en-IN" dirty="0">
                <a:latin typeface="Consolas" pitchFamily="49" charset="0"/>
                <a:cs typeface="Consolas" pitchFamily="49" charset="0"/>
              </a:rPr>
              <a:t>Return (Y)</a:t>
            </a:r>
          </a:p>
        </p:txBody>
      </p:sp>
      <p:grpSp>
        <p:nvGrpSpPr>
          <p:cNvPr id="6" name="Group 5"/>
          <p:cNvGrpSpPr/>
          <p:nvPr/>
        </p:nvGrpSpPr>
        <p:grpSpPr>
          <a:xfrm>
            <a:off x="8373033" y="2544675"/>
            <a:ext cx="2655064" cy="457200"/>
            <a:chOff x="5486400" y="1219200"/>
            <a:chExt cx="2655064" cy="457200"/>
          </a:xfrm>
        </p:grpSpPr>
        <p:sp>
          <p:nvSpPr>
            <p:cNvPr id="7" name="Rectangle 6"/>
            <p:cNvSpPr/>
            <p:nvPr/>
          </p:nvSpPr>
          <p:spPr>
            <a:xfrm>
              <a:off x="5486400"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013378"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54219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0746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6080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8384969" y="4320985"/>
            <a:ext cx="2655064" cy="457200"/>
            <a:chOff x="5486400" y="1219200"/>
            <a:chExt cx="2655064" cy="457200"/>
          </a:xfrm>
        </p:grpSpPr>
        <p:sp>
          <p:nvSpPr>
            <p:cNvPr id="13" name="Rectangle 12"/>
            <p:cNvSpPr/>
            <p:nvPr/>
          </p:nvSpPr>
          <p:spPr>
            <a:xfrm>
              <a:off x="5486400"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013378"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54219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6" name="Rectangle 15"/>
            <p:cNvSpPr/>
            <p:nvPr/>
          </p:nvSpPr>
          <p:spPr>
            <a:xfrm>
              <a:off x="70746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6080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8384969" y="5921186"/>
            <a:ext cx="2655064" cy="457200"/>
            <a:chOff x="5486400" y="1219200"/>
            <a:chExt cx="2655064" cy="457200"/>
          </a:xfrm>
        </p:grpSpPr>
        <p:sp>
          <p:nvSpPr>
            <p:cNvPr id="19" name="Rectangle 18"/>
            <p:cNvSpPr/>
            <p:nvPr/>
          </p:nvSpPr>
          <p:spPr>
            <a:xfrm>
              <a:off x="5486400"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0" name="Rectangle 19"/>
            <p:cNvSpPr/>
            <p:nvPr/>
          </p:nvSpPr>
          <p:spPr>
            <a:xfrm>
              <a:off x="6013378"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-8</a:t>
              </a:r>
              <a:endParaRPr lang="en-US" b="1" dirty="0"/>
            </a:p>
          </p:txBody>
        </p:sp>
        <p:sp>
          <p:nvSpPr>
            <p:cNvPr id="21" name="Rectangle 20"/>
            <p:cNvSpPr/>
            <p:nvPr/>
          </p:nvSpPr>
          <p:spPr>
            <a:xfrm>
              <a:off x="654219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50</a:t>
              </a:r>
              <a:endParaRPr lang="en-US" b="1" dirty="0"/>
            </a:p>
          </p:txBody>
        </p:sp>
        <p:sp>
          <p:nvSpPr>
            <p:cNvPr id="22" name="Rectangle 21"/>
            <p:cNvSpPr/>
            <p:nvPr/>
          </p:nvSpPr>
          <p:spPr>
            <a:xfrm>
              <a:off x="70746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6080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p:cNvSpPr txBox="1"/>
          <p:nvPr/>
        </p:nvSpPr>
        <p:spPr>
          <a:xfrm>
            <a:off x="6812306" y="2066361"/>
            <a:ext cx="1327078" cy="646331"/>
          </a:xfrm>
          <a:prstGeom prst="rect">
            <a:avLst/>
          </a:prstGeom>
          <a:noFill/>
        </p:spPr>
        <p:txBody>
          <a:bodyPr wrap="square" rtlCol="0">
            <a:spAutoFit/>
          </a:bodyPr>
          <a:lstStyle/>
          <a:p>
            <a:r>
              <a:rPr lang="en-IN" b="1" dirty="0"/>
              <a:t>Case No 1: </a:t>
            </a:r>
          </a:p>
          <a:p>
            <a:r>
              <a:rPr lang="en-IN" b="1" dirty="0">
                <a:solidFill>
                  <a:schemeClr val="accent3">
                    <a:lumMod val="75000"/>
                  </a:schemeClr>
                </a:solidFill>
              </a:rPr>
              <a:t>F=0, R=0</a:t>
            </a:r>
            <a:endParaRPr lang="en-US" b="1" dirty="0">
              <a:solidFill>
                <a:schemeClr val="accent3">
                  <a:lumMod val="75000"/>
                </a:schemeClr>
              </a:solidFill>
            </a:endParaRPr>
          </a:p>
        </p:txBody>
      </p:sp>
      <p:sp>
        <p:nvSpPr>
          <p:cNvPr id="25" name="TextBox 24"/>
          <p:cNvSpPr txBox="1"/>
          <p:nvPr/>
        </p:nvSpPr>
        <p:spPr>
          <a:xfrm>
            <a:off x="8384969" y="2980760"/>
            <a:ext cx="2655064" cy="369332"/>
          </a:xfrm>
          <a:prstGeom prst="rect">
            <a:avLst/>
          </a:prstGeom>
          <a:noFill/>
        </p:spPr>
        <p:txBody>
          <a:bodyPr wrap="square" rtlCol="0">
            <a:spAutoFit/>
          </a:bodyPr>
          <a:lstStyle/>
          <a:p>
            <a:pPr algn="ctr"/>
            <a:r>
              <a:rPr lang="en-IN" b="1" dirty="0">
                <a:solidFill>
                  <a:srgbClr val="C00000"/>
                </a:solidFill>
              </a:rPr>
              <a:t>Queue Underflow</a:t>
            </a:r>
            <a:endParaRPr lang="en-US" b="1" dirty="0">
              <a:solidFill>
                <a:srgbClr val="C00000"/>
              </a:solidFill>
            </a:endParaRPr>
          </a:p>
        </p:txBody>
      </p:sp>
      <p:sp>
        <p:nvSpPr>
          <p:cNvPr id="26" name="TextBox 25"/>
          <p:cNvSpPr txBox="1"/>
          <p:nvPr/>
        </p:nvSpPr>
        <p:spPr>
          <a:xfrm>
            <a:off x="6893555" y="3482786"/>
            <a:ext cx="1327078" cy="646331"/>
          </a:xfrm>
          <a:prstGeom prst="rect">
            <a:avLst/>
          </a:prstGeom>
          <a:noFill/>
        </p:spPr>
        <p:txBody>
          <a:bodyPr wrap="square" rtlCol="0">
            <a:spAutoFit/>
          </a:bodyPr>
          <a:lstStyle/>
          <a:p>
            <a:r>
              <a:rPr lang="en-IN" b="1" dirty="0"/>
              <a:t>Case No 2: </a:t>
            </a:r>
          </a:p>
          <a:p>
            <a:r>
              <a:rPr lang="en-IN" b="1" dirty="0">
                <a:solidFill>
                  <a:schemeClr val="accent3">
                    <a:lumMod val="75000"/>
                  </a:schemeClr>
                </a:solidFill>
              </a:rPr>
              <a:t>F=3, R=3</a:t>
            </a:r>
            <a:endParaRPr lang="en-US" b="1" dirty="0">
              <a:solidFill>
                <a:schemeClr val="accent3">
                  <a:lumMod val="75000"/>
                </a:schemeClr>
              </a:solidFill>
            </a:endParaRPr>
          </a:p>
        </p:txBody>
      </p:sp>
      <p:grpSp>
        <p:nvGrpSpPr>
          <p:cNvPr id="27" name="Group 26"/>
          <p:cNvGrpSpPr/>
          <p:nvPr/>
        </p:nvGrpSpPr>
        <p:grpSpPr>
          <a:xfrm>
            <a:off x="9483901" y="3558986"/>
            <a:ext cx="228600" cy="727999"/>
            <a:chOff x="802406" y="4606001"/>
            <a:chExt cx="228600" cy="727999"/>
          </a:xfrm>
        </p:grpSpPr>
        <p:sp>
          <p:nvSpPr>
            <p:cNvPr id="28" name="TextBox 27"/>
            <p:cNvSpPr txBox="1"/>
            <p:nvPr/>
          </p:nvSpPr>
          <p:spPr>
            <a:xfrm>
              <a:off x="802406" y="4606001"/>
              <a:ext cx="228600" cy="369332"/>
            </a:xfrm>
            <a:prstGeom prst="rect">
              <a:avLst/>
            </a:prstGeom>
            <a:noFill/>
          </p:spPr>
          <p:txBody>
            <a:bodyPr wrap="square" rtlCol="0">
              <a:spAutoFit/>
            </a:bodyPr>
            <a:lstStyle/>
            <a:p>
              <a:pPr algn="ctr"/>
              <a:r>
                <a:rPr lang="en-IN" b="1" dirty="0">
                  <a:solidFill>
                    <a:srgbClr val="C00000"/>
                  </a:solidFill>
                </a:rPr>
                <a:t>F</a:t>
              </a:r>
              <a:endParaRPr lang="en-US" b="1" dirty="0">
                <a:solidFill>
                  <a:srgbClr val="C00000"/>
                </a:solidFill>
              </a:endParaRPr>
            </a:p>
          </p:txBody>
        </p:sp>
        <p:cxnSp>
          <p:nvCxnSpPr>
            <p:cNvPr id="29" name="Straight Arrow Connector 28"/>
            <p:cNvCxnSpPr>
              <a:stCxn id="28" idx="2"/>
            </p:cNvCxnSpPr>
            <p:nvPr/>
          </p:nvCxnSpPr>
          <p:spPr>
            <a:xfrm>
              <a:off x="916706" y="4975333"/>
              <a:ext cx="0" cy="35866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30" name="Group 29"/>
          <p:cNvGrpSpPr/>
          <p:nvPr/>
        </p:nvGrpSpPr>
        <p:grpSpPr>
          <a:xfrm>
            <a:off x="9678531" y="3558986"/>
            <a:ext cx="228600" cy="727999"/>
            <a:chOff x="695898" y="4606001"/>
            <a:chExt cx="228600" cy="727999"/>
          </a:xfrm>
        </p:grpSpPr>
        <p:sp>
          <p:nvSpPr>
            <p:cNvPr id="31" name="TextBox 30"/>
            <p:cNvSpPr txBox="1"/>
            <p:nvPr/>
          </p:nvSpPr>
          <p:spPr>
            <a:xfrm>
              <a:off x="695898" y="4606001"/>
              <a:ext cx="228600" cy="369332"/>
            </a:xfrm>
            <a:prstGeom prst="rect">
              <a:avLst/>
            </a:prstGeom>
            <a:noFill/>
          </p:spPr>
          <p:txBody>
            <a:bodyPr wrap="square" rtlCol="0">
              <a:spAutoFit/>
            </a:bodyPr>
            <a:lstStyle/>
            <a:p>
              <a:pPr algn="ctr"/>
              <a:r>
                <a:rPr lang="en-IN" b="1" dirty="0">
                  <a:solidFill>
                    <a:srgbClr val="C00000"/>
                  </a:solidFill>
                </a:rPr>
                <a:t>R</a:t>
              </a:r>
              <a:endParaRPr lang="en-US" b="1" dirty="0">
                <a:solidFill>
                  <a:srgbClr val="C00000"/>
                </a:solidFill>
              </a:endParaRPr>
            </a:p>
          </p:txBody>
        </p:sp>
        <p:cxnSp>
          <p:nvCxnSpPr>
            <p:cNvPr id="32" name="Straight Arrow Connector 31"/>
            <p:cNvCxnSpPr>
              <a:stCxn id="31" idx="2"/>
            </p:cNvCxnSpPr>
            <p:nvPr/>
          </p:nvCxnSpPr>
          <p:spPr>
            <a:xfrm>
              <a:off x="810198" y="4975333"/>
              <a:ext cx="0" cy="35866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cxnSp>
        <p:nvCxnSpPr>
          <p:cNvPr id="33" name="Straight Connector 32"/>
          <p:cNvCxnSpPr/>
          <p:nvPr/>
        </p:nvCxnSpPr>
        <p:spPr>
          <a:xfrm>
            <a:off x="6925233" y="3361761"/>
            <a:ext cx="4038600" cy="0"/>
          </a:xfrm>
          <a:prstGeom prst="line">
            <a:avLst/>
          </a:prstGeom>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6903199" y="4320985"/>
            <a:ext cx="1143000" cy="369332"/>
          </a:xfrm>
          <a:prstGeom prst="rect">
            <a:avLst/>
          </a:prstGeom>
          <a:noFill/>
        </p:spPr>
        <p:txBody>
          <a:bodyPr wrap="square" rtlCol="0">
            <a:spAutoFit/>
          </a:bodyPr>
          <a:lstStyle/>
          <a:p>
            <a:r>
              <a:rPr lang="en-IN" b="1" dirty="0">
                <a:solidFill>
                  <a:srgbClr val="00B050"/>
                </a:solidFill>
              </a:rPr>
              <a:t>F=0, R=0</a:t>
            </a:r>
            <a:endParaRPr lang="en-US" b="1" dirty="0">
              <a:solidFill>
                <a:srgbClr val="00B050"/>
              </a:solidFill>
            </a:endParaRPr>
          </a:p>
        </p:txBody>
      </p:sp>
      <p:cxnSp>
        <p:nvCxnSpPr>
          <p:cNvPr id="35" name="Straight Connector 34"/>
          <p:cNvCxnSpPr/>
          <p:nvPr/>
        </p:nvCxnSpPr>
        <p:spPr>
          <a:xfrm>
            <a:off x="6925233" y="4988856"/>
            <a:ext cx="4038600" cy="0"/>
          </a:xfrm>
          <a:prstGeom prst="line">
            <a:avLst/>
          </a:prstGeom>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6957819" y="5198656"/>
            <a:ext cx="1327078" cy="646331"/>
          </a:xfrm>
          <a:prstGeom prst="rect">
            <a:avLst/>
          </a:prstGeom>
          <a:noFill/>
        </p:spPr>
        <p:txBody>
          <a:bodyPr wrap="square" rtlCol="0">
            <a:spAutoFit/>
          </a:bodyPr>
          <a:lstStyle/>
          <a:p>
            <a:r>
              <a:rPr lang="en-IN" b="1" dirty="0"/>
              <a:t>Case No 3: </a:t>
            </a:r>
          </a:p>
          <a:p>
            <a:r>
              <a:rPr lang="en-IN" b="1" dirty="0">
                <a:solidFill>
                  <a:schemeClr val="accent3">
                    <a:lumMod val="75000"/>
                  </a:schemeClr>
                </a:solidFill>
              </a:rPr>
              <a:t>F=1, R=3</a:t>
            </a:r>
            <a:endParaRPr lang="en-US" b="1" dirty="0">
              <a:solidFill>
                <a:schemeClr val="accent3">
                  <a:lumMod val="75000"/>
                </a:schemeClr>
              </a:solidFill>
            </a:endParaRPr>
          </a:p>
        </p:txBody>
      </p:sp>
      <p:grpSp>
        <p:nvGrpSpPr>
          <p:cNvPr id="37" name="Group 36"/>
          <p:cNvGrpSpPr/>
          <p:nvPr/>
        </p:nvGrpSpPr>
        <p:grpSpPr>
          <a:xfrm>
            <a:off x="8525433" y="5193188"/>
            <a:ext cx="228600" cy="727999"/>
            <a:chOff x="802406" y="4606001"/>
            <a:chExt cx="228600" cy="727999"/>
          </a:xfrm>
        </p:grpSpPr>
        <p:sp>
          <p:nvSpPr>
            <p:cNvPr id="38" name="TextBox 37"/>
            <p:cNvSpPr txBox="1"/>
            <p:nvPr/>
          </p:nvSpPr>
          <p:spPr>
            <a:xfrm>
              <a:off x="802406" y="4606001"/>
              <a:ext cx="228600" cy="369332"/>
            </a:xfrm>
            <a:prstGeom prst="rect">
              <a:avLst/>
            </a:prstGeom>
            <a:noFill/>
          </p:spPr>
          <p:txBody>
            <a:bodyPr wrap="square" rtlCol="0">
              <a:spAutoFit/>
            </a:bodyPr>
            <a:lstStyle/>
            <a:p>
              <a:pPr algn="ctr"/>
              <a:r>
                <a:rPr lang="en-IN" b="1" dirty="0">
                  <a:solidFill>
                    <a:srgbClr val="C00000"/>
                  </a:solidFill>
                </a:rPr>
                <a:t>F</a:t>
              </a:r>
              <a:endParaRPr lang="en-US" b="1" dirty="0">
                <a:solidFill>
                  <a:srgbClr val="C00000"/>
                </a:solidFill>
              </a:endParaRPr>
            </a:p>
          </p:txBody>
        </p:sp>
        <p:cxnSp>
          <p:nvCxnSpPr>
            <p:cNvPr id="39" name="Straight Arrow Connector 38"/>
            <p:cNvCxnSpPr>
              <a:stCxn id="38" idx="2"/>
            </p:cNvCxnSpPr>
            <p:nvPr/>
          </p:nvCxnSpPr>
          <p:spPr>
            <a:xfrm>
              <a:off x="916706" y="4975333"/>
              <a:ext cx="0" cy="35866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40" name="Group 39"/>
          <p:cNvGrpSpPr/>
          <p:nvPr/>
        </p:nvGrpSpPr>
        <p:grpSpPr>
          <a:xfrm>
            <a:off x="9592233" y="5193188"/>
            <a:ext cx="228600" cy="727999"/>
            <a:chOff x="695898" y="4606001"/>
            <a:chExt cx="228600" cy="727999"/>
          </a:xfrm>
        </p:grpSpPr>
        <p:sp>
          <p:nvSpPr>
            <p:cNvPr id="41" name="TextBox 40"/>
            <p:cNvSpPr txBox="1"/>
            <p:nvPr/>
          </p:nvSpPr>
          <p:spPr>
            <a:xfrm>
              <a:off x="695898" y="4606001"/>
              <a:ext cx="228600" cy="369332"/>
            </a:xfrm>
            <a:prstGeom prst="rect">
              <a:avLst/>
            </a:prstGeom>
            <a:noFill/>
          </p:spPr>
          <p:txBody>
            <a:bodyPr wrap="square" rtlCol="0">
              <a:spAutoFit/>
            </a:bodyPr>
            <a:lstStyle/>
            <a:p>
              <a:pPr algn="ctr"/>
              <a:r>
                <a:rPr lang="en-IN" b="1" dirty="0">
                  <a:solidFill>
                    <a:srgbClr val="C00000"/>
                  </a:solidFill>
                </a:rPr>
                <a:t>R</a:t>
              </a:r>
              <a:endParaRPr lang="en-US" b="1" dirty="0">
                <a:solidFill>
                  <a:srgbClr val="C00000"/>
                </a:solidFill>
              </a:endParaRPr>
            </a:p>
          </p:txBody>
        </p:sp>
        <p:cxnSp>
          <p:nvCxnSpPr>
            <p:cNvPr id="42" name="Straight Arrow Connector 41"/>
            <p:cNvCxnSpPr>
              <a:stCxn id="41" idx="2"/>
            </p:cNvCxnSpPr>
            <p:nvPr/>
          </p:nvCxnSpPr>
          <p:spPr>
            <a:xfrm>
              <a:off x="810198" y="4975333"/>
              <a:ext cx="0" cy="35866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43" name="TextBox 42"/>
          <p:cNvSpPr txBox="1"/>
          <p:nvPr/>
        </p:nvSpPr>
        <p:spPr>
          <a:xfrm>
            <a:off x="9509520" y="4364919"/>
            <a:ext cx="418704" cy="369332"/>
          </a:xfrm>
          <a:prstGeom prst="rect">
            <a:avLst/>
          </a:prstGeom>
          <a:noFill/>
        </p:spPr>
        <p:txBody>
          <a:bodyPr wrap="none" rtlCol="0">
            <a:spAutoFit/>
          </a:bodyPr>
          <a:lstStyle/>
          <a:p>
            <a:r>
              <a:rPr lang="en-IN" b="1" dirty="0">
                <a:solidFill>
                  <a:schemeClr val="bg1"/>
                </a:solidFill>
              </a:rPr>
              <a:t>50</a:t>
            </a:r>
            <a:endParaRPr lang="en-US" b="1" dirty="0">
              <a:solidFill>
                <a:schemeClr val="bg1"/>
              </a:solidFill>
            </a:endParaRPr>
          </a:p>
        </p:txBody>
      </p:sp>
      <p:sp>
        <p:nvSpPr>
          <p:cNvPr id="44" name="TextBox 43"/>
          <p:cNvSpPr txBox="1"/>
          <p:nvPr/>
        </p:nvSpPr>
        <p:spPr>
          <a:xfrm>
            <a:off x="8493301" y="5976271"/>
            <a:ext cx="301686" cy="369332"/>
          </a:xfrm>
          <a:prstGeom prst="rect">
            <a:avLst/>
          </a:prstGeom>
          <a:noFill/>
        </p:spPr>
        <p:txBody>
          <a:bodyPr wrap="none" rtlCol="0">
            <a:spAutoFit/>
          </a:bodyPr>
          <a:lstStyle/>
          <a:p>
            <a:r>
              <a:rPr lang="en-IN" b="1" dirty="0">
                <a:solidFill>
                  <a:schemeClr val="bg1"/>
                </a:solidFill>
              </a:rPr>
              <a:t>5</a:t>
            </a:r>
            <a:endParaRPr lang="en-US" b="1" dirty="0">
              <a:solidFill>
                <a:schemeClr val="bg1"/>
              </a:solidFill>
            </a:endParaRPr>
          </a:p>
        </p:txBody>
      </p:sp>
      <p:sp>
        <p:nvSpPr>
          <p:cNvPr id="45" name="TextBox 44"/>
          <p:cNvSpPr txBox="1"/>
          <p:nvPr/>
        </p:nvSpPr>
        <p:spPr>
          <a:xfrm>
            <a:off x="6958284" y="6085254"/>
            <a:ext cx="1143000" cy="369332"/>
          </a:xfrm>
          <a:prstGeom prst="rect">
            <a:avLst/>
          </a:prstGeom>
          <a:noFill/>
        </p:spPr>
        <p:txBody>
          <a:bodyPr wrap="square" rtlCol="0">
            <a:spAutoFit/>
          </a:bodyPr>
          <a:lstStyle/>
          <a:p>
            <a:r>
              <a:rPr lang="en-IN" b="1" dirty="0">
                <a:solidFill>
                  <a:srgbClr val="00B050"/>
                </a:solidFill>
              </a:rPr>
              <a:t>F=2, R=3</a:t>
            </a:r>
            <a:endParaRPr lang="en-US" b="1" dirty="0">
              <a:solidFill>
                <a:srgbClr val="00B050"/>
              </a:solidFill>
            </a:endParaRPr>
          </a:p>
        </p:txBody>
      </p:sp>
    </p:spTree>
    <p:extLst>
      <p:ext uri="{BB962C8B-B14F-4D97-AF65-F5344CB8AC3E}">
        <p14:creationId xmlns:p14="http://schemas.microsoft.com/office/powerpoint/2010/main" val="26901645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3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nodeType="clickEffect">
                                  <p:stCondLst>
                                    <p:cond delay="0"/>
                                  </p:stCondLst>
                                  <p:childTnLst>
                                    <p:set>
                                      <p:cBhvr>
                                        <p:cTn id="102" dur="1" fill="hold">
                                          <p:stCondLst>
                                            <p:cond delay="0"/>
                                          </p:stCondLst>
                                        </p:cTn>
                                        <p:tgtEl>
                                          <p:spTgt spid="27"/>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nodeType="clickEffect">
                                  <p:stCondLst>
                                    <p:cond delay="0"/>
                                  </p:stCondLst>
                                  <p:childTnLst>
                                    <p:set>
                                      <p:cBhvr>
                                        <p:cTn id="106" dur="1" fill="hold">
                                          <p:stCondLst>
                                            <p:cond delay="0"/>
                                          </p:stCondLst>
                                        </p:cTn>
                                        <p:tgtEl>
                                          <p:spTgt spid="30"/>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43"/>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5"/>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6"/>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8"/>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4"/>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37"/>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40"/>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63" presetClass="path" presetSubtype="0" accel="50000" decel="50000" fill="hold" nodeType="clickEffect">
                                  <p:stCondLst>
                                    <p:cond delay="0"/>
                                  </p:stCondLst>
                                  <p:childTnLst>
                                    <p:animMotion origin="layout" path="M -3.54167E-6 4.81481E-6 L 0.04388 4.81481E-6 " pathEditMode="relative" rAng="0" ptsTypes="AA">
                                      <p:cBhvr>
                                        <p:cTn id="134" dur="2000" fill="hold"/>
                                        <p:tgtEl>
                                          <p:spTgt spid="37"/>
                                        </p:tgtEl>
                                        <p:attrNameLst>
                                          <p:attrName>ppt_x</p:attrName>
                                          <p:attrName>ppt_y</p:attrName>
                                        </p:attrNameLst>
                                      </p:cBhvr>
                                      <p:rCtr x="2201" y="0"/>
                                    </p:animMotion>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45"/>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grpId="1" nodeType="clickEffect">
                                  <p:stCondLst>
                                    <p:cond delay="0"/>
                                  </p:stCondLst>
                                  <p:childTnLst>
                                    <p:set>
                                      <p:cBhvr>
                                        <p:cTn id="142" dur="1" fill="hold">
                                          <p:stCondLst>
                                            <p:cond delay="0"/>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4" grpId="0"/>
      <p:bldP spid="25" grpId="0"/>
      <p:bldP spid="26" grpId="0"/>
      <p:bldP spid="34" grpId="0"/>
      <p:bldP spid="36" grpId="0"/>
      <p:bldP spid="43" grpId="0"/>
      <p:bldP spid="43" grpId="1"/>
      <p:bldP spid="44" grpId="0"/>
      <p:bldP spid="44" grpId="1"/>
      <p:bldP spid="4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E6EB66-2108-093A-E45D-6E60816B2C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C9D186-D759-8033-14CB-D27D06FF4778}"/>
              </a:ext>
            </a:extLst>
          </p:cNvPr>
          <p:cNvSpPr>
            <a:spLocks noGrp="1"/>
          </p:cNvSpPr>
          <p:nvPr>
            <p:ph type="title"/>
          </p:nvPr>
        </p:nvSpPr>
        <p:spPr/>
        <p:txBody>
          <a:bodyPr/>
          <a:lstStyle/>
          <a:p>
            <a:r>
              <a:rPr lang="fr-FR" dirty="0" err="1"/>
              <a:t>Function</a:t>
            </a:r>
            <a:r>
              <a:rPr lang="fr-FR" dirty="0"/>
              <a:t>:  Display (Q, F, R)</a:t>
            </a:r>
            <a:endParaRPr lang="en-US" dirty="0"/>
          </a:p>
        </p:txBody>
      </p:sp>
      <p:sp>
        <p:nvSpPr>
          <p:cNvPr id="3" name="Content Placeholder 2">
            <a:extLst>
              <a:ext uri="{FF2B5EF4-FFF2-40B4-BE49-F238E27FC236}">
                <a16:creationId xmlns:a16="http://schemas.microsoft.com/office/drawing/2014/main" id="{994D7105-C225-649B-3687-8F7C590F082C}"/>
              </a:ext>
            </a:extLst>
          </p:cNvPr>
          <p:cNvSpPr>
            <a:spLocks noGrp="1"/>
          </p:cNvSpPr>
          <p:nvPr>
            <p:ph idx="1"/>
          </p:nvPr>
        </p:nvSpPr>
        <p:spPr/>
        <p:txBody>
          <a:bodyPr/>
          <a:lstStyle/>
          <a:p>
            <a:r>
              <a:rPr lang="en-IN" dirty="0"/>
              <a:t>This function </a:t>
            </a:r>
            <a:r>
              <a:rPr lang="en-IN" b="1" dirty="0">
                <a:solidFill>
                  <a:srgbClr val="B84742"/>
                </a:solidFill>
              </a:rPr>
              <a:t>display </a:t>
            </a:r>
            <a:r>
              <a:rPr lang="en-IN" dirty="0"/>
              <a:t>all element </a:t>
            </a:r>
            <a:r>
              <a:rPr lang="en-IN" b="1" dirty="0">
                <a:solidFill>
                  <a:srgbClr val="B84742"/>
                </a:solidFill>
              </a:rPr>
              <a:t>from front end </a:t>
            </a:r>
            <a:r>
              <a:rPr lang="en-IN" dirty="0"/>
              <a:t>of the Queue.</a:t>
            </a:r>
          </a:p>
          <a:p>
            <a:r>
              <a:rPr lang="en-IN" b="1" dirty="0">
                <a:solidFill>
                  <a:srgbClr val="B84742"/>
                </a:solidFill>
              </a:rPr>
              <a:t>Queue</a:t>
            </a:r>
            <a:r>
              <a:rPr lang="en-IN" dirty="0">
                <a:solidFill>
                  <a:srgbClr val="C00000"/>
                </a:solidFill>
              </a:rPr>
              <a:t> </a:t>
            </a:r>
            <a:r>
              <a:rPr lang="en-IN" dirty="0"/>
              <a:t>is represented by an array </a:t>
            </a:r>
            <a:r>
              <a:rPr lang="en-IN" b="1" dirty="0">
                <a:solidFill>
                  <a:srgbClr val="B84742"/>
                </a:solidFill>
              </a:rPr>
              <a:t>Q</a:t>
            </a:r>
            <a:r>
              <a:rPr lang="en-IN" dirty="0"/>
              <a:t> containing space for </a:t>
            </a:r>
            <a:r>
              <a:rPr lang="en-IN" b="1" dirty="0">
                <a:solidFill>
                  <a:srgbClr val="B84742"/>
                </a:solidFill>
              </a:rPr>
              <a:t>N</a:t>
            </a:r>
            <a:r>
              <a:rPr lang="en-IN" dirty="0"/>
              <a:t> elements.</a:t>
            </a:r>
          </a:p>
          <a:p>
            <a:r>
              <a:rPr lang="en-IN" b="1" dirty="0">
                <a:solidFill>
                  <a:srgbClr val="B84742"/>
                </a:solidFill>
              </a:rPr>
              <a:t>F</a:t>
            </a:r>
            <a:r>
              <a:rPr lang="en-IN" dirty="0"/>
              <a:t> is pointer to the </a:t>
            </a:r>
            <a:r>
              <a:rPr lang="en-IN" b="1" dirty="0">
                <a:solidFill>
                  <a:srgbClr val="B84742"/>
                </a:solidFill>
              </a:rPr>
              <a:t>front</a:t>
            </a:r>
            <a:r>
              <a:rPr lang="en-IN" b="1" dirty="0">
                <a:solidFill>
                  <a:srgbClr val="FF0000"/>
                </a:solidFill>
              </a:rPr>
              <a:t> </a:t>
            </a:r>
            <a:r>
              <a:rPr lang="en-IN" dirty="0"/>
              <a:t>element of a queue.</a:t>
            </a:r>
          </a:p>
          <a:p>
            <a:r>
              <a:rPr lang="en-IN" b="1" dirty="0">
                <a:solidFill>
                  <a:srgbClr val="B84742"/>
                </a:solidFill>
              </a:rPr>
              <a:t>R</a:t>
            </a:r>
            <a:r>
              <a:rPr lang="en-IN" dirty="0"/>
              <a:t> is pointer to the </a:t>
            </a:r>
            <a:r>
              <a:rPr lang="en-IN" b="1" dirty="0">
                <a:solidFill>
                  <a:srgbClr val="B84742"/>
                </a:solidFill>
              </a:rPr>
              <a:t>rear</a:t>
            </a:r>
            <a:r>
              <a:rPr lang="en-IN" dirty="0">
                <a:solidFill>
                  <a:srgbClr val="FF0000"/>
                </a:solidFill>
              </a:rPr>
              <a:t> </a:t>
            </a:r>
            <a:r>
              <a:rPr lang="en-IN" dirty="0"/>
              <a:t>element of a queue.</a:t>
            </a:r>
            <a:endParaRPr lang="en-US" dirty="0"/>
          </a:p>
        </p:txBody>
      </p:sp>
      <p:sp>
        <p:nvSpPr>
          <p:cNvPr id="4" name="TextBox 3">
            <a:extLst>
              <a:ext uri="{FF2B5EF4-FFF2-40B4-BE49-F238E27FC236}">
                <a16:creationId xmlns:a16="http://schemas.microsoft.com/office/drawing/2014/main" id="{7DA720B1-6B0C-96AC-0A93-0AE3103FAC9B}"/>
              </a:ext>
            </a:extLst>
          </p:cNvPr>
          <p:cNvSpPr txBox="1"/>
          <p:nvPr/>
        </p:nvSpPr>
        <p:spPr>
          <a:xfrm>
            <a:off x="461682" y="2979041"/>
            <a:ext cx="5428129" cy="3016210"/>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pPr marL="457200" indent="-457200">
              <a:buAutoNum type="arabicPeriod"/>
            </a:pPr>
            <a:r>
              <a:rPr lang="en-IN" sz="2000" b="1" dirty="0">
                <a:solidFill>
                  <a:schemeClr val="tx2"/>
                </a:solidFill>
                <a:latin typeface="Consolas" pitchFamily="49" charset="0"/>
                <a:cs typeface="Consolas" pitchFamily="49" charset="0"/>
              </a:rPr>
              <a:t>[Check for Queue Underflow]</a:t>
            </a:r>
          </a:p>
          <a:p>
            <a:pPr marL="538163"/>
            <a:r>
              <a:rPr lang="en-IN" b="1" dirty="0">
                <a:solidFill>
                  <a:schemeClr val="tx2">
                    <a:lumMod val="75000"/>
                  </a:schemeClr>
                </a:solidFill>
                <a:latin typeface="Consolas" pitchFamily="49" charset="0"/>
                <a:cs typeface="Consolas" pitchFamily="49" charset="0"/>
              </a:rPr>
              <a:t>If</a:t>
            </a:r>
            <a:r>
              <a:rPr lang="en-IN" dirty="0">
                <a:solidFill>
                  <a:schemeClr val="tx2">
                    <a:lumMod val="75000"/>
                  </a:schemeClr>
                </a:solidFill>
                <a:latin typeface="Consolas" pitchFamily="49" charset="0"/>
                <a:cs typeface="Consolas" pitchFamily="49" charset="0"/>
              </a:rPr>
              <a:t> </a:t>
            </a:r>
            <a:r>
              <a:rPr lang="en-IN" dirty="0">
                <a:latin typeface="Consolas" pitchFamily="49" charset="0"/>
                <a:cs typeface="Consolas" pitchFamily="49" charset="0"/>
              </a:rPr>
              <a:t>  F = 0</a:t>
            </a:r>
          </a:p>
          <a:p>
            <a:r>
              <a:rPr lang="en-IN"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dirty="0">
                <a:solidFill>
                  <a:schemeClr val="tx2">
                    <a:lumMod val="75000"/>
                  </a:schemeClr>
                </a:solidFill>
                <a:latin typeface="Consolas" pitchFamily="49" charset="0"/>
                <a:cs typeface="Consolas" pitchFamily="49" charset="0"/>
              </a:rPr>
              <a:t> </a:t>
            </a:r>
            <a:r>
              <a:rPr lang="en-IN" dirty="0">
                <a:latin typeface="Consolas" pitchFamily="49" charset="0"/>
                <a:cs typeface="Consolas" pitchFamily="49" charset="0"/>
              </a:rPr>
              <a:t>write (‘Queue Underflow’)</a:t>
            </a:r>
          </a:p>
          <a:p>
            <a:r>
              <a:rPr lang="en-IN" dirty="0">
                <a:latin typeface="Consolas" pitchFamily="49" charset="0"/>
                <a:cs typeface="Consolas" pitchFamily="49" charset="0"/>
              </a:rPr>
              <a:t>	  Return</a:t>
            </a:r>
          </a:p>
          <a:p>
            <a:r>
              <a:rPr lang="en-IN" sz="2000" b="1" dirty="0">
                <a:solidFill>
                  <a:schemeClr val="tx2"/>
                </a:solidFill>
                <a:latin typeface="Consolas" pitchFamily="49" charset="0"/>
                <a:cs typeface="Consolas" pitchFamily="49" charset="0"/>
              </a:rPr>
              <a:t>2. </a:t>
            </a:r>
            <a:r>
              <a:rPr lang="en-US" sz="2000" b="1" dirty="0">
                <a:solidFill>
                  <a:schemeClr val="tx2"/>
                </a:solidFill>
                <a:latin typeface="Consolas" pitchFamily="49" charset="0"/>
                <a:cs typeface="Consolas" pitchFamily="49" charset="0"/>
              </a:rPr>
              <a:t>[Store value of F in I]</a:t>
            </a:r>
          </a:p>
          <a:p>
            <a:pPr marL="538163"/>
            <a:r>
              <a:rPr lang="en-US" b="1" dirty="0">
                <a:solidFill>
                  <a:schemeClr val="tx2"/>
                </a:solidFill>
                <a:latin typeface="Consolas" pitchFamily="49" charset="0"/>
                <a:cs typeface="Consolas" pitchFamily="49" charset="0"/>
              </a:rPr>
              <a:t>	  </a:t>
            </a:r>
            <a:r>
              <a:rPr lang="en-US" dirty="0">
                <a:latin typeface="Consolas" pitchFamily="49" charset="0"/>
                <a:cs typeface="Consolas" pitchFamily="49" charset="0"/>
              </a:rPr>
              <a:t>I ← F</a:t>
            </a:r>
          </a:p>
          <a:p>
            <a:r>
              <a:rPr lang="en-US" sz="2000" b="1" dirty="0">
                <a:solidFill>
                  <a:schemeClr val="tx2"/>
                </a:solidFill>
                <a:latin typeface="Consolas" pitchFamily="49" charset="0"/>
                <a:cs typeface="Consolas" pitchFamily="49" charset="0"/>
              </a:rPr>
              <a:t>3. [Display all elements in Queue]</a:t>
            </a:r>
          </a:p>
          <a:p>
            <a:pPr marL="538163"/>
            <a:r>
              <a:rPr lang="en-US" b="1" dirty="0">
                <a:solidFill>
                  <a:schemeClr val="tx2">
                    <a:lumMod val="75000"/>
                  </a:schemeClr>
                </a:solidFill>
                <a:latin typeface="Consolas" pitchFamily="49" charset="0"/>
                <a:cs typeface="Consolas" pitchFamily="49" charset="0"/>
              </a:rPr>
              <a:t>Repeat until </a:t>
            </a:r>
            <a:r>
              <a:rPr lang="en-US" dirty="0">
                <a:latin typeface="Consolas" pitchFamily="49" charset="0"/>
                <a:cs typeface="Consolas" pitchFamily="49" charset="0"/>
              </a:rPr>
              <a:t>I &lt;= R</a:t>
            </a:r>
          </a:p>
          <a:p>
            <a:pPr marL="538163"/>
            <a:r>
              <a:rPr lang="en-US" dirty="0">
                <a:latin typeface="Consolas" pitchFamily="49" charset="0"/>
                <a:cs typeface="Consolas" pitchFamily="49" charset="0"/>
              </a:rPr>
              <a:t>	  write(Q[I])</a:t>
            </a:r>
          </a:p>
          <a:p>
            <a:pPr marL="538163"/>
            <a:r>
              <a:rPr lang="en-US" dirty="0">
                <a:latin typeface="Consolas" pitchFamily="49" charset="0"/>
                <a:cs typeface="Consolas" pitchFamily="49" charset="0"/>
              </a:rPr>
              <a:t>	  I ← I + 1</a:t>
            </a:r>
            <a:endParaRPr lang="en-IN" dirty="0">
              <a:latin typeface="Consolas" pitchFamily="49" charset="0"/>
              <a:cs typeface="Consolas" pitchFamily="49" charset="0"/>
            </a:endParaRPr>
          </a:p>
        </p:txBody>
      </p:sp>
      <p:grpSp>
        <p:nvGrpSpPr>
          <p:cNvPr id="6" name="Group 5">
            <a:extLst>
              <a:ext uri="{FF2B5EF4-FFF2-40B4-BE49-F238E27FC236}">
                <a16:creationId xmlns:a16="http://schemas.microsoft.com/office/drawing/2014/main" id="{A08287D8-F57C-7B13-D959-70EC72EB6C58}"/>
              </a:ext>
            </a:extLst>
          </p:cNvPr>
          <p:cNvGrpSpPr/>
          <p:nvPr/>
        </p:nvGrpSpPr>
        <p:grpSpPr>
          <a:xfrm>
            <a:off x="8373033" y="2544675"/>
            <a:ext cx="2655064" cy="457200"/>
            <a:chOff x="5486400" y="1219200"/>
            <a:chExt cx="2655064" cy="457200"/>
          </a:xfrm>
        </p:grpSpPr>
        <p:sp>
          <p:nvSpPr>
            <p:cNvPr id="7" name="Rectangle 6">
              <a:extLst>
                <a:ext uri="{FF2B5EF4-FFF2-40B4-BE49-F238E27FC236}">
                  <a16:creationId xmlns:a16="http://schemas.microsoft.com/office/drawing/2014/main" id="{EA923CDD-DBFF-A5EA-EFC3-374AC42CDDA3}"/>
                </a:ext>
              </a:extLst>
            </p:cNvPr>
            <p:cNvSpPr/>
            <p:nvPr/>
          </p:nvSpPr>
          <p:spPr>
            <a:xfrm>
              <a:off x="5486400"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8BCC706-665D-2DC0-D768-B08FC43FEB39}"/>
                </a:ext>
              </a:extLst>
            </p:cNvPr>
            <p:cNvSpPr/>
            <p:nvPr/>
          </p:nvSpPr>
          <p:spPr>
            <a:xfrm>
              <a:off x="6013378"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84F5914-F136-B6AF-BF09-1BB5F04C02EF}"/>
                </a:ext>
              </a:extLst>
            </p:cNvPr>
            <p:cNvSpPr/>
            <p:nvPr/>
          </p:nvSpPr>
          <p:spPr>
            <a:xfrm>
              <a:off x="654219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AB57AE-06BF-2F45-2D7A-79E3FED4B4D7}"/>
                </a:ext>
              </a:extLst>
            </p:cNvPr>
            <p:cNvSpPr/>
            <p:nvPr/>
          </p:nvSpPr>
          <p:spPr>
            <a:xfrm>
              <a:off x="70746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09A029-1DEB-D3B0-7666-A8F1990AE812}"/>
                </a:ext>
              </a:extLst>
            </p:cNvPr>
            <p:cNvSpPr/>
            <p:nvPr/>
          </p:nvSpPr>
          <p:spPr>
            <a:xfrm>
              <a:off x="76080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6013A426-FFCE-0FA2-0EDC-B34147C7AEC1}"/>
              </a:ext>
            </a:extLst>
          </p:cNvPr>
          <p:cNvGrpSpPr/>
          <p:nvPr/>
        </p:nvGrpSpPr>
        <p:grpSpPr>
          <a:xfrm>
            <a:off x="8384969" y="4258638"/>
            <a:ext cx="2655064" cy="457200"/>
            <a:chOff x="5486400" y="1219200"/>
            <a:chExt cx="2655064" cy="457200"/>
          </a:xfrm>
        </p:grpSpPr>
        <p:sp>
          <p:nvSpPr>
            <p:cNvPr id="19" name="Rectangle 18">
              <a:extLst>
                <a:ext uri="{FF2B5EF4-FFF2-40B4-BE49-F238E27FC236}">
                  <a16:creationId xmlns:a16="http://schemas.microsoft.com/office/drawing/2014/main" id="{369A9FD8-25B8-CFE2-F5F8-EB14232EFA62}"/>
                </a:ext>
              </a:extLst>
            </p:cNvPr>
            <p:cNvSpPr/>
            <p:nvPr/>
          </p:nvSpPr>
          <p:spPr>
            <a:xfrm>
              <a:off x="5486400"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0" name="Rectangle 19">
              <a:extLst>
                <a:ext uri="{FF2B5EF4-FFF2-40B4-BE49-F238E27FC236}">
                  <a16:creationId xmlns:a16="http://schemas.microsoft.com/office/drawing/2014/main" id="{69B46DAF-B091-58EB-794A-FD0849A47808}"/>
                </a:ext>
              </a:extLst>
            </p:cNvPr>
            <p:cNvSpPr/>
            <p:nvPr/>
          </p:nvSpPr>
          <p:spPr>
            <a:xfrm>
              <a:off x="6013378"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-8</a:t>
              </a:r>
              <a:endParaRPr lang="en-US" b="1" dirty="0"/>
            </a:p>
          </p:txBody>
        </p:sp>
        <p:sp>
          <p:nvSpPr>
            <p:cNvPr id="21" name="Rectangle 20">
              <a:extLst>
                <a:ext uri="{FF2B5EF4-FFF2-40B4-BE49-F238E27FC236}">
                  <a16:creationId xmlns:a16="http://schemas.microsoft.com/office/drawing/2014/main" id="{DBD1F611-3590-5890-0900-1205C71DCB68}"/>
                </a:ext>
              </a:extLst>
            </p:cNvPr>
            <p:cNvSpPr/>
            <p:nvPr/>
          </p:nvSpPr>
          <p:spPr>
            <a:xfrm>
              <a:off x="654219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50</a:t>
              </a:r>
              <a:endParaRPr lang="en-US" b="1" dirty="0"/>
            </a:p>
          </p:txBody>
        </p:sp>
        <p:sp>
          <p:nvSpPr>
            <p:cNvPr id="22" name="Rectangle 21">
              <a:extLst>
                <a:ext uri="{FF2B5EF4-FFF2-40B4-BE49-F238E27FC236}">
                  <a16:creationId xmlns:a16="http://schemas.microsoft.com/office/drawing/2014/main" id="{B5BFFFAC-7D33-8865-5C2B-DE2747C9C234}"/>
                </a:ext>
              </a:extLst>
            </p:cNvPr>
            <p:cNvSpPr/>
            <p:nvPr/>
          </p:nvSpPr>
          <p:spPr>
            <a:xfrm>
              <a:off x="70746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E5905AB-CF06-F138-ECA2-C7C1921FCF8C}"/>
                </a:ext>
              </a:extLst>
            </p:cNvPr>
            <p:cNvSpPr/>
            <p:nvPr/>
          </p:nvSpPr>
          <p:spPr>
            <a:xfrm>
              <a:off x="76080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a:extLst>
              <a:ext uri="{FF2B5EF4-FFF2-40B4-BE49-F238E27FC236}">
                <a16:creationId xmlns:a16="http://schemas.microsoft.com/office/drawing/2014/main" id="{9AA29AE2-B3A8-B598-ACB3-20DC828F965F}"/>
              </a:ext>
            </a:extLst>
          </p:cNvPr>
          <p:cNvSpPr txBox="1"/>
          <p:nvPr/>
        </p:nvSpPr>
        <p:spPr>
          <a:xfrm>
            <a:off x="6812306" y="2066361"/>
            <a:ext cx="1327078" cy="646331"/>
          </a:xfrm>
          <a:prstGeom prst="rect">
            <a:avLst/>
          </a:prstGeom>
          <a:noFill/>
        </p:spPr>
        <p:txBody>
          <a:bodyPr wrap="square" rtlCol="0">
            <a:spAutoFit/>
          </a:bodyPr>
          <a:lstStyle/>
          <a:p>
            <a:r>
              <a:rPr lang="en-IN" b="1" dirty="0"/>
              <a:t>Case No 1: </a:t>
            </a:r>
          </a:p>
          <a:p>
            <a:r>
              <a:rPr lang="en-IN" b="1" dirty="0">
                <a:solidFill>
                  <a:schemeClr val="accent3">
                    <a:lumMod val="75000"/>
                  </a:schemeClr>
                </a:solidFill>
              </a:rPr>
              <a:t>F=0, R=0</a:t>
            </a:r>
            <a:endParaRPr lang="en-US" b="1" dirty="0">
              <a:solidFill>
                <a:schemeClr val="accent3">
                  <a:lumMod val="75000"/>
                </a:schemeClr>
              </a:solidFill>
            </a:endParaRPr>
          </a:p>
        </p:txBody>
      </p:sp>
      <p:sp>
        <p:nvSpPr>
          <p:cNvPr id="25" name="TextBox 24">
            <a:extLst>
              <a:ext uri="{FF2B5EF4-FFF2-40B4-BE49-F238E27FC236}">
                <a16:creationId xmlns:a16="http://schemas.microsoft.com/office/drawing/2014/main" id="{E45F7680-F698-32DF-11BF-49FFEAE38BF9}"/>
              </a:ext>
            </a:extLst>
          </p:cNvPr>
          <p:cNvSpPr txBox="1"/>
          <p:nvPr/>
        </p:nvSpPr>
        <p:spPr>
          <a:xfrm>
            <a:off x="8384969" y="2980760"/>
            <a:ext cx="2655064" cy="369332"/>
          </a:xfrm>
          <a:prstGeom prst="rect">
            <a:avLst/>
          </a:prstGeom>
          <a:noFill/>
        </p:spPr>
        <p:txBody>
          <a:bodyPr wrap="square" rtlCol="0">
            <a:spAutoFit/>
          </a:bodyPr>
          <a:lstStyle/>
          <a:p>
            <a:pPr algn="ctr"/>
            <a:r>
              <a:rPr lang="en-IN" b="1" dirty="0">
                <a:solidFill>
                  <a:srgbClr val="C00000"/>
                </a:solidFill>
              </a:rPr>
              <a:t>Queue Underflow</a:t>
            </a:r>
            <a:endParaRPr lang="en-US" b="1" dirty="0">
              <a:solidFill>
                <a:srgbClr val="C00000"/>
              </a:solidFill>
            </a:endParaRPr>
          </a:p>
        </p:txBody>
      </p:sp>
      <p:cxnSp>
        <p:nvCxnSpPr>
          <p:cNvPr id="33" name="Straight Connector 32">
            <a:extLst>
              <a:ext uri="{FF2B5EF4-FFF2-40B4-BE49-F238E27FC236}">
                <a16:creationId xmlns:a16="http://schemas.microsoft.com/office/drawing/2014/main" id="{AB11E6D0-D5DC-A60B-9679-219F360C9445}"/>
              </a:ext>
            </a:extLst>
          </p:cNvPr>
          <p:cNvCxnSpPr/>
          <p:nvPr/>
        </p:nvCxnSpPr>
        <p:spPr>
          <a:xfrm>
            <a:off x="6925233" y="3361761"/>
            <a:ext cx="4038600" cy="0"/>
          </a:xfrm>
          <a:prstGeom prst="line">
            <a:avLst/>
          </a:prstGeom>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F1096E1F-5290-C885-6D43-ED9026904EBD}"/>
              </a:ext>
            </a:extLst>
          </p:cNvPr>
          <p:cNvSpPr txBox="1"/>
          <p:nvPr/>
        </p:nvSpPr>
        <p:spPr>
          <a:xfrm>
            <a:off x="6957819" y="3536108"/>
            <a:ext cx="1327078" cy="646331"/>
          </a:xfrm>
          <a:prstGeom prst="rect">
            <a:avLst/>
          </a:prstGeom>
          <a:noFill/>
        </p:spPr>
        <p:txBody>
          <a:bodyPr wrap="square" rtlCol="0">
            <a:spAutoFit/>
          </a:bodyPr>
          <a:lstStyle/>
          <a:p>
            <a:r>
              <a:rPr lang="en-IN" b="1" dirty="0"/>
              <a:t>Case No 2: </a:t>
            </a:r>
          </a:p>
          <a:p>
            <a:r>
              <a:rPr lang="en-IN" b="1" dirty="0">
                <a:solidFill>
                  <a:schemeClr val="accent3">
                    <a:lumMod val="75000"/>
                  </a:schemeClr>
                </a:solidFill>
              </a:rPr>
              <a:t>F=1, R=3</a:t>
            </a:r>
            <a:endParaRPr lang="en-US" b="1" dirty="0">
              <a:solidFill>
                <a:schemeClr val="accent3">
                  <a:lumMod val="75000"/>
                </a:schemeClr>
              </a:solidFill>
            </a:endParaRPr>
          </a:p>
        </p:txBody>
      </p:sp>
      <p:grpSp>
        <p:nvGrpSpPr>
          <p:cNvPr id="37" name="Group 36">
            <a:extLst>
              <a:ext uri="{FF2B5EF4-FFF2-40B4-BE49-F238E27FC236}">
                <a16:creationId xmlns:a16="http://schemas.microsoft.com/office/drawing/2014/main" id="{25AB021E-E7E1-EC7E-12DA-56CF2E097197}"/>
              </a:ext>
            </a:extLst>
          </p:cNvPr>
          <p:cNvGrpSpPr/>
          <p:nvPr/>
        </p:nvGrpSpPr>
        <p:grpSpPr>
          <a:xfrm>
            <a:off x="8525433" y="3530640"/>
            <a:ext cx="228600" cy="727999"/>
            <a:chOff x="802406" y="4606001"/>
            <a:chExt cx="228600" cy="727999"/>
          </a:xfrm>
        </p:grpSpPr>
        <p:sp>
          <p:nvSpPr>
            <p:cNvPr id="38" name="TextBox 37">
              <a:extLst>
                <a:ext uri="{FF2B5EF4-FFF2-40B4-BE49-F238E27FC236}">
                  <a16:creationId xmlns:a16="http://schemas.microsoft.com/office/drawing/2014/main" id="{7541EF42-66B3-2E2E-8632-4106A98AAC7D}"/>
                </a:ext>
              </a:extLst>
            </p:cNvPr>
            <p:cNvSpPr txBox="1"/>
            <p:nvPr/>
          </p:nvSpPr>
          <p:spPr>
            <a:xfrm>
              <a:off x="802406" y="4606001"/>
              <a:ext cx="228600" cy="369332"/>
            </a:xfrm>
            <a:prstGeom prst="rect">
              <a:avLst/>
            </a:prstGeom>
            <a:noFill/>
          </p:spPr>
          <p:txBody>
            <a:bodyPr wrap="square" rtlCol="0">
              <a:spAutoFit/>
            </a:bodyPr>
            <a:lstStyle/>
            <a:p>
              <a:pPr algn="ctr"/>
              <a:r>
                <a:rPr lang="en-IN" b="1" dirty="0">
                  <a:solidFill>
                    <a:srgbClr val="C00000"/>
                  </a:solidFill>
                </a:rPr>
                <a:t>F</a:t>
              </a:r>
              <a:endParaRPr lang="en-US" b="1" dirty="0">
                <a:solidFill>
                  <a:srgbClr val="C00000"/>
                </a:solidFill>
              </a:endParaRPr>
            </a:p>
          </p:txBody>
        </p:sp>
        <p:cxnSp>
          <p:nvCxnSpPr>
            <p:cNvPr id="39" name="Straight Arrow Connector 38">
              <a:extLst>
                <a:ext uri="{FF2B5EF4-FFF2-40B4-BE49-F238E27FC236}">
                  <a16:creationId xmlns:a16="http://schemas.microsoft.com/office/drawing/2014/main" id="{652D8E29-1AFC-5A5C-A431-C5DADBA31F86}"/>
                </a:ext>
              </a:extLst>
            </p:cNvPr>
            <p:cNvCxnSpPr>
              <a:stCxn id="38" idx="2"/>
            </p:cNvCxnSpPr>
            <p:nvPr/>
          </p:nvCxnSpPr>
          <p:spPr>
            <a:xfrm>
              <a:off x="916706" y="4975333"/>
              <a:ext cx="0" cy="35866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40" name="Group 39">
            <a:extLst>
              <a:ext uri="{FF2B5EF4-FFF2-40B4-BE49-F238E27FC236}">
                <a16:creationId xmlns:a16="http://schemas.microsoft.com/office/drawing/2014/main" id="{41B4B376-424D-00EB-D160-108931896556}"/>
              </a:ext>
            </a:extLst>
          </p:cNvPr>
          <p:cNvGrpSpPr/>
          <p:nvPr/>
        </p:nvGrpSpPr>
        <p:grpSpPr>
          <a:xfrm>
            <a:off x="9592233" y="3530640"/>
            <a:ext cx="228600" cy="727999"/>
            <a:chOff x="695898" y="4606001"/>
            <a:chExt cx="228600" cy="727999"/>
          </a:xfrm>
        </p:grpSpPr>
        <p:sp>
          <p:nvSpPr>
            <p:cNvPr id="41" name="TextBox 40">
              <a:extLst>
                <a:ext uri="{FF2B5EF4-FFF2-40B4-BE49-F238E27FC236}">
                  <a16:creationId xmlns:a16="http://schemas.microsoft.com/office/drawing/2014/main" id="{16EF6DCE-AE6C-B44B-8832-9DEDFDDBA0D0}"/>
                </a:ext>
              </a:extLst>
            </p:cNvPr>
            <p:cNvSpPr txBox="1"/>
            <p:nvPr/>
          </p:nvSpPr>
          <p:spPr>
            <a:xfrm>
              <a:off x="695898" y="4606001"/>
              <a:ext cx="228600" cy="369332"/>
            </a:xfrm>
            <a:prstGeom prst="rect">
              <a:avLst/>
            </a:prstGeom>
            <a:noFill/>
          </p:spPr>
          <p:txBody>
            <a:bodyPr wrap="square" rtlCol="0">
              <a:spAutoFit/>
            </a:bodyPr>
            <a:lstStyle/>
            <a:p>
              <a:pPr algn="ctr"/>
              <a:r>
                <a:rPr lang="en-IN" b="1" dirty="0">
                  <a:solidFill>
                    <a:srgbClr val="C00000"/>
                  </a:solidFill>
                </a:rPr>
                <a:t>R</a:t>
              </a:r>
              <a:endParaRPr lang="en-US" b="1" dirty="0">
                <a:solidFill>
                  <a:srgbClr val="C00000"/>
                </a:solidFill>
              </a:endParaRPr>
            </a:p>
          </p:txBody>
        </p:sp>
        <p:cxnSp>
          <p:nvCxnSpPr>
            <p:cNvPr id="42" name="Straight Arrow Connector 41">
              <a:extLst>
                <a:ext uri="{FF2B5EF4-FFF2-40B4-BE49-F238E27FC236}">
                  <a16:creationId xmlns:a16="http://schemas.microsoft.com/office/drawing/2014/main" id="{19637BE4-9608-0646-F275-47E16057A2DB}"/>
                </a:ext>
              </a:extLst>
            </p:cNvPr>
            <p:cNvCxnSpPr>
              <a:stCxn id="41" idx="2"/>
            </p:cNvCxnSpPr>
            <p:nvPr/>
          </p:nvCxnSpPr>
          <p:spPr>
            <a:xfrm>
              <a:off x="810198" y="4975333"/>
              <a:ext cx="0" cy="35866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44" name="TextBox 43">
            <a:extLst>
              <a:ext uri="{FF2B5EF4-FFF2-40B4-BE49-F238E27FC236}">
                <a16:creationId xmlns:a16="http://schemas.microsoft.com/office/drawing/2014/main" id="{5A0CFEB8-3E54-3131-D46A-908344A3249D}"/>
              </a:ext>
            </a:extLst>
          </p:cNvPr>
          <p:cNvSpPr txBox="1"/>
          <p:nvPr/>
        </p:nvSpPr>
        <p:spPr>
          <a:xfrm>
            <a:off x="8493301" y="4313723"/>
            <a:ext cx="301686" cy="369332"/>
          </a:xfrm>
          <a:prstGeom prst="rect">
            <a:avLst/>
          </a:prstGeom>
          <a:noFill/>
        </p:spPr>
        <p:txBody>
          <a:bodyPr wrap="none" rtlCol="0">
            <a:spAutoFit/>
          </a:bodyPr>
          <a:lstStyle/>
          <a:p>
            <a:r>
              <a:rPr lang="en-IN" b="1" dirty="0">
                <a:solidFill>
                  <a:schemeClr val="bg1"/>
                </a:solidFill>
              </a:rPr>
              <a:t>5</a:t>
            </a:r>
            <a:endParaRPr lang="en-US" b="1" dirty="0">
              <a:solidFill>
                <a:schemeClr val="bg1"/>
              </a:solidFill>
            </a:endParaRPr>
          </a:p>
        </p:txBody>
      </p:sp>
      <p:sp>
        <p:nvSpPr>
          <p:cNvPr id="5" name="TextBox 4">
            <a:extLst>
              <a:ext uri="{FF2B5EF4-FFF2-40B4-BE49-F238E27FC236}">
                <a16:creationId xmlns:a16="http://schemas.microsoft.com/office/drawing/2014/main" id="{F37AEC98-AA50-1513-2A62-81304566C2B1}"/>
              </a:ext>
            </a:extLst>
          </p:cNvPr>
          <p:cNvSpPr txBox="1"/>
          <p:nvPr/>
        </p:nvSpPr>
        <p:spPr>
          <a:xfrm>
            <a:off x="6963624" y="4259312"/>
            <a:ext cx="577178" cy="369332"/>
          </a:xfrm>
          <a:prstGeom prst="rect">
            <a:avLst/>
          </a:prstGeom>
          <a:noFill/>
        </p:spPr>
        <p:txBody>
          <a:bodyPr wrap="square" rtlCol="0">
            <a:spAutoFit/>
          </a:bodyPr>
          <a:lstStyle/>
          <a:p>
            <a:r>
              <a:rPr lang="en-IN" b="1" dirty="0">
                <a:solidFill>
                  <a:schemeClr val="tx2"/>
                </a:solidFill>
              </a:rPr>
              <a:t>I=1</a:t>
            </a:r>
            <a:endParaRPr lang="en-US" b="1" dirty="0">
              <a:solidFill>
                <a:schemeClr val="tx2"/>
              </a:solidFill>
            </a:endParaRPr>
          </a:p>
        </p:txBody>
      </p:sp>
      <p:sp>
        <p:nvSpPr>
          <p:cNvPr id="46" name="Rectangle 45">
            <a:extLst>
              <a:ext uri="{FF2B5EF4-FFF2-40B4-BE49-F238E27FC236}">
                <a16:creationId xmlns:a16="http://schemas.microsoft.com/office/drawing/2014/main" id="{DF4A83C5-31B3-5560-D851-5C4890B7E6BF}"/>
              </a:ext>
            </a:extLst>
          </p:cNvPr>
          <p:cNvSpPr/>
          <p:nvPr/>
        </p:nvSpPr>
        <p:spPr>
          <a:xfrm>
            <a:off x="8393742" y="4258643"/>
            <a:ext cx="510453" cy="457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prstClr val="white"/>
                </a:solidFill>
              </a:rPr>
              <a:t>5</a:t>
            </a:r>
            <a:endParaRPr lang="en-US" b="1" dirty="0">
              <a:solidFill>
                <a:prstClr val="white"/>
              </a:solidFill>
            </a:endParaRPr>
          </a:p>
        </p:txBody>
      </p:sp>
      <p:sp>
        <p:nvSpPr>
          <p:cNvPr id="47" name="Rectangle 46">
            <a:extLst>
              <a:ext uri="{FF2B5EF4-FFF2-40B4-BE49-F238E27FC236}">
                <a16:creationId xmlns:a16="http://schemas.microsoft.com/office/drawing/2014/main" id="{689B4934-1DEA-5AAD-2815-1B8113C4B388}"/>
              </a:ext>
            </a:extLst>
          </p:cNvPr>
          <p:cNvSpPr/>
          <p:nvPr/>
        </p:nvSpPr>
        <p:spPr>
          <a:xfrm>
            <a:off x="8924267" y="4262621"/>
            <a:ext cx="510453" cy="457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-8</a:t>
            </a:r>
          </a:p>
        </p:txBody>
      </p:sp>
      <p:sp>
        <p:nvSpPr>
          <p:cNvPr id="48" name="Rectangle 47">
            <a:extLst>
              <a:ext uri="{FF2B5EF4-FFF2-40B4-BE49-F238E27FC236}">
                <a16:creationId xmlns:a16="http://schemas.microsoft.com/office/drawing/2014/main" id="{29585196-DC31-A633-15B0-DD07D8A358E5}"/>
              </a:ext>
            </a:extLst>
          </p:cNvPr>
          <p:cNvSpPr/>
          <p:nvPr/>
        </p:nvSpPr>
        <p:spPr>
          <a:xfrm>
            <a:off x="9453132" y="4254660"/>
            <a:ext cx="510453" cy="457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prstClr val="white"/>
                </a:solidFill>
              </a:rPr>
              <a:t>50</a:t>
            </a:r>
            <a:endParaRPr lang="en-US" b="1" dirty="0">
              <a:solidFill>
                <a:prstClr val="white"/>
              </a:solidFill>
            </a:endParaRPr>
          </a:p>
        </p:txBody>
      </p:sp>
      <p:sp>
        <p:nvSpPr>
          <p:cNvPr id="49" name="TextBox 48">
            <a:extLst>
              <a:ext uri="{FF2B5EF4-FFF2-40B4-BE49-F238E27FC236}">
                <a16:creationId xmlns:a16="http://schemas.microsoft.com/office/drawing/2014/main" id="{BF7AAEF6-6AEE-EE71-2968-57455CCF5904}"/>
              </a:ext>
            </a:extLst>
          </p:cNvPr>
          <p:cNvSpPr txBox="1"/>
          <p:nvPr/>
        </p:nvSpPr>
        <p:spPr>
          <a:xfrm>
            <a:off x="6956723" y="4250448"/>
            <a:ext cx="577178" cy="369332"/>
          </a:xfrm>
          <a:prstGeom prst="rect">
            <a:avLst/>
          </a:prstGeom>
          <a:noFill/>
        </p:spPr>
        <p:txBody>
          <a:bodyPr wrap="square" rtlCol="0">
            <a:spAutoFit/>
          </a:bodyPr>
          <a:lstStyle/>
          <a:p>
            <a:r>
              <a:rPr lang="en-IN" b="1" dirty="0">
                <a:solidFill>
                  <a:schemeClr val="tx2"/>
                </a:solidFill>
              </a:rPr>
              <a:t>I=2</a:t>
            </a:r>
            <a:endParaRPr lang="en-US" b="1" dirty="0">
              <a:solidFill>
                <a:schemeClr val="tx2"/>
              </a:solidFill>
            </a:endParaRPr>
          </a:p>
        </p:txBody>
      </p:sp>
      <p:sp>
        <p:nvSpPr>
          <p:cNvPr id="50" name="TextBox 49">
            <a:extLst>
              <a:ext uri="{FF2B5EF4-FFF2-40B4-BE49-F238E27FC236}">
                <a16:creationId xmlns:a16="http://schemas.microsoft.com/office/drawing/2014/main" id="{5483F9A2-B05D-2B8C-152B-36622F248B6A}"/>
              </a:ext>
            </a:extLst>
          </p:cNvPr>
          <p:cNvSpPr txBox="1"/>
          <p:nvPr/>
        </p:nvSpPr>
        <p:spPr>
          <a:xfrm>
            <a:off x="6960866" y="4268176"/>
            <a:ext cx="577178" cy="369332"/>
          </a:xfrm>
          <a:prstGeom prst="rect">
            <a:avLst/>
          </a:prstGeom>
          <a:noFill/>
        </p:spPr>
        <p:txBody>
          <a:bodyPr wrap="square" rtlCol="0">
            <a:spAutoFit/>
          </a:bodyPr>
          <a:lstStyle/>
          <a:p>
            <a:r>
              <a:rPr lang="en-IN" b="1" dirty="0">
                <a:solidFill>
                  <a:schemeClr val="tx2"/>
                </a:solidFill>
              </a:rPr>
              <a:t>I=3</a:t>
            </a:r>
            <a:endParaRPr lang="en-US" b="1" dirty="0">
              <a:solidFill>
                <a:schemeClr val="tx2"/>
              </a:solidFill>
            </a:endParaRPr>
          </a:p>
        </p:txBody>
      </p:sp>
    </p:spTree>
    <p:extLst>
      <p:ext uri="{BB962C8B-B14F-4D97-AF65-F5344CB8AC3E}">
        <p14:creationId xmlns:p14="http://schemas.microsoft.com/office/powerpoint/2010/main" val="9294792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7"/>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0"/>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5"/>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42" presetClass="path" presetSubtype="0" accel="50000" decel="50000" fill="hold" grpId="1" nodeType="clickEffect">
                                  <p:stCondLst>
                                    <p:cond delay="0"/>
                                  </p:stCondLst>
                                  <p:childTnLst>
                                    <p:animMotion origin="layout" path="M 5E-6 1.85185E-6 L -0.00078 0.16412 " pathEditMode="relative" rAng="0" ptsTypes="AA">
                                      <p:cBhvr>
                                        <p:cTn id="104" dur="2000" fill="hold"/>
                                        <p:tgtEl>
                                          <p:spTgt spid="46"/>
                                        </p:tgtEl>
                                        <p:attrNameLst>
                                          <p:attrName>ppt_x</p:attrName>
                                          <p:attrName>ppt_y</p:attrName>
                                        </p:attrNameLst>
                                      </p:cBhvr>
                                      <p:rCtr x="-39" y="8194"/>
                                    </p:animMotion>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5"/>
                                        </p:tgtEl>
                                        <p:attrNameLst>
                                          <p:attrName>style.visibility</p:attrName>
                                        </p:attrNameLst>
                                      </p:cBhvr>
                                      <p:to>
                                        <p:strVal val="hidden"/>
                                      </p:to>
                                    </p:set>
                                  </p:childTnLst>
                                </p:cTn>
                              </p:par>
                              <p:par>
                                <p:cTn id="109" presetID="1" presetClass="entr" presetSubtype="0" fill="hold" grpId="0" nodeType="withEffect">
                                  <p:stCondLst>
                                    <p:cond delay="0"/>
                                  </p:stCondLst>
                                  <p:childTnLst>
                                    <p:set>
                                      <p:cBhvr>
                                        <p:cTn id="110" dur="1" fill="hold">
                                          <p:stCondLst>
                                            <p:cond delay="0"/>
                                          </p:stCondLst>
                                        </p:cTn>
                                        <p:tgtEl>
                                          <p:spTgt spid="4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42" presetClass="path" presetSubtype="0" accel="50000" decel="50000" fill="hold" grpId="1" nodeType="clickEffect">
                                  <p:stCondLst>
                                    <p:cond delay="0"/>
                                  </p:stCondLst>
                                  <p:childTnLst>
                                    <p:animMotion origin="layout" path="M -4.58333E-6 -1.11111E-6 L -0.00026 0.16366 " pathEditMode="relative" rAng="0" ptsTypes="AA">
                                      <p:cBhvr>
                                        <p:cTn id="114" dur="2000" fill="hold"/>
                                        <p:tgtEl>
                                          <p:spTgt spid="47"/>
                                        </p:tgtEl>
                                        <p:attrNameLst>
                                          <p:attrName>ppt_x</p:attrName>
                                          <p:attrName>ppt_y</p:attrName>
                                        </p:attrNameLst>
                                      </p:cBhvr>
                                      <p:rCtr x="-13" y="8171"/>
                                    </p:animMotion>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49"/>
                                        </p:tgtEl>
                                        <p:attrNameLst>
                                          <p:attrName>style.visibility</p:attrName>
                                        </p:attrNameLst>
                                      </p:cBhvr>
                                      <p:to>
                                        <p:strVal val="hidden"/>
                                      </p:to>
                                    </p:set>
                                  </p:childTnLst>
                                </p:cTn>
                              </p:par>
                              <p:par>
                                <p:cTn id="119" presetID="1" presetClass="entr" presetSubtype="0" fill="hold" grpId="0" nodeType="withEffect">
                                  <p:stCondLst>
                                    <p:cond delay="0"/>
                                  </p:stCondLst>
                                  <p:childTnLst>
                                    <p:set>
                                      <p:cBhvr>
                                        <p:cTn id="120" dur="1" fill="hold">
                                          <p:stCondLst>
                                            <p:cond delay="0"/>
                                          </p:stCondLst>
                                        </p:cTn>
                                        <p:tgtEl>
                                          <p:spTgt spid="5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42" presetClass="path" presetSubtype="0" accel="50000" decel="50000" fill="hold" grpId="1" nodeType="clickEffect">
                                  <p:stCondLst>
                                    <p:cond delay="0"/>
                                  </p:stCondLst>
                                  <p:childTnLst>
                                    <p:animMotion origin="layout" path="M -3.95833E-6 -3.7037E-6 L -0.00013 0.16366 " pathEditMode="relative" rAng="0" ptsTypes="AA">
                                      <p:cBhvr>
                                        <p:cTn id="124" dur="2000" fill="hold"/>
                                        <p:tgtEl>
                                          <p:spTgt spid="48"/>
                                        </p:tgtEl>
                                        <p:attrNameLst>
                                          <p:attrName>ppt_x</p:attrName>
                                          <p:attrName>ppt_y</p:attrName>
                                        </p:attrNameLst>
                                      </p:cBhvr>
                                      <p:rCtr x="-13" y="817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4" grpId="0"/>
      <p:bldP spid="25" grpId="0"/>
      <p:bldP spid="36" grpId="0"/>
      <p:bldP spid="44" grpId="0"/>
      <p:bldP spid="5" grpId="0"/>
      <p:bldP spid="5" grpId="1"/>
      <p:bldP spid="46" grpId="0" animBg="1"/>
      <p:bldP spid="46" grpId="1" animBg="1"/>
      <p:bldP spid="47" grpId="0" animBg="1"/>
      <p:bldP spid="47" grpId="1" animBg="1"/>
      <p:bldP spid="48" grpId="0" animBg="1"/>
      <p:bldP spid="48" grpId="1" animBg="1"/>
      <p:bldP spid="49" grpId="0"/>
      <p:bldP spid="49" grpId="1"/>
      <p:bldP spid="5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of Queue Insert / Delete</a:t>
            </a:r>
            <a:endParaRPr lang="en-US" dirty="0"/>
          </a:p>
        </p:txBody>
      </p:sp>
      <p:grpSp>
        <p:nvGrpSpPr>
          <p:cNvPr id="9" name="Group 8"/>
          <p:cNvGrpSpPr/>
          <p:nvPr/>
        </p:nvGrpSpPr>
        <p:grpSpPr>
          <a:xfrm>
            <a:off x="1163771" y="2075330"/>
            <a:ext cx="1828800" cy="381000"/>
            <a:chOff x="381000" y="1219200"/>
            <a:chExt cx="1828800" cy="381000"/>
          </a:xfrm>
        </p:grpSpPr>
        <p:sp>
          <p:nvSpPr>
            <p:cNvPr id="4" name="Rectangle 3"/>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1163771" y="3598548"/>
            <a:ext cx="1828800" cy="381000"/>
            <a:chOff x="381000" y="1219200"/>
            <a:chExt cx="1828800" cy="381000"/>
          </a:xfrm>
        </p:grpSpPr>
        <p:sp>
          <p:nvSpPr>
            <p:cNvPr id="11" name="Rectangle 10"/>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1163771" y="5216641"/>
            <a:ext cx="1828800" cy="381000"/>
            <a:chOff x="381000" y="1219200"/>
            <a:chExt cx="1828800" cy="381000"/>
          </a:xfrm>
        </p:grpSpPr>
        <p:sp>
          <p:nvSpPr>
            <p:cNvPr id="16" name="Rectangle 15"/>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7412171" y="3642874"/>
            <a:ext cx="1828800" cy="381000"/>
            <a:chOff x="381000" y="1219200"/>
            <a:chExt cx="1828800" cy="381000"/>
          </a:xfrm>
        </p:grpSpPr>
        <p:sp>
          <p:nvSpPr>
            <p:cNvPr id="21" name="Rectangle 20"/>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476368" y="2549642"/>
            <a:ext cx="293670" cy="592488"/>
            <a:chOff x="774733" y="1681844"/>
            <a:chExt cx="293670" cy="592488"/>
          </a:xfrm>
        </p:grpSpPr>
        <p:sp>
          <p:nvSpPr>
            <p:cNvPr id="25" name="TextBox 24"/>
            <p:cNvSpPr txBox="1"/>
            <p:nvPr/>
          </p:nvSpPr>
          <p:spPr>
            <a:xfrm>
              <a:off x="774733" y="1905000"/>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27" name="Straight Arrow Connector 26"/>
            <p:cNvCxnSpPr>
              <a:stCxn id="25"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29" name="Group 28"/>
          <p:cNvGrpSpPr/>
          <p:nvPr/>
        </p:nvGrpSpPr>
        <p:grpSpPr>
          <a:xfrm>
            <a:off x="673917" y="2549642"/>
            <a:ext cx="314510" cy="592488"/>
            <a:chOff x="764313" y="1681844"/>
            <a:chExt cx="314510" cy="592488"/>
          </a:xfrm>
        </p:grpSpPr>
        <p:sp>
          <p:nvSpPr>
            <p:cNvPr id="30" name="TextBox 29"/>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31" name="Straight Arrow Connector 30"/>
            <p:cNvCxnSpPr>
              <a:stCxn id="30"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32" name="TextBox 31"/>
          <p:cNvSpPr txBox="1"/>
          <p:nvPr/>
        </p:nvSpPr>
        <p:spPr>
          <a:xfrm>
            <a:off x="623203" y="856131"/>
            <a:ext cx="8693968"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IN" dirty="0"/>
              <a:t>Perform following operations on queue with size 4 &amp; draw queue after each operation</a:t>
            </a:r>
          </a:p>
          <a:p>
            <a:pPr algn="ctr"/>
            <a:r>
              <a:rPr lang="en-IN" dirty="0"/>
              <a:t>Insert ‘A’ | Insert ‘B’ | Insert ‘C’ | Delete  | Delete  | Insert ‘D’ | Insert ‘E’ </a:t>
            </a:r>
            <a:endParaRPr lang="en-US" dirty="0"/>
          </a:p>
        </p:txBody>
      </p:sp>
      <p:sp>
        <p:nvSpPr>
          <p:cNvPr id="33" name="TextBox 32"/>
          <p:cNvSpPr txBox="1"/>
          <p:nvPr/>
        </p:nvSpPr>
        <p:spPr>
          <a:xfrm>
            <a:off x="1163771" y="1618130"/>
            <a:ext cx="1828800" cy="369332"/>
          </a:xfrm>
          <a:prstGeom prst="rect">
            <a:avLst/>
          </a:prstGeom>
          <a:noFill/>
        </p:spPr>
        <p:txBody>
          <a:bodyPr wrap="square" rtlCol="0">
            <a:spAutoFit/>
          </a:bodyPr>
          <a:lstStyle/>
          <a:p>
            <a:pPr algn="ctr"/>
            <a:r>
              <a:rPr lang="en-IN" b="1" dirty="0"/>
              <a:t>Empty Queue</a:t>
            </a:r>
            <a:endParaRPr lang="en-US" b="1" dirty="0"/>
          </a:p>
        </p:txBody>
      </p:sp>
      <p:sp>
        <p:nvSpPr>
          <p:cNvPr id="34" name="TextBox 33"/>
          <p:cNvSpPr txBox="1"/>
          <p:nvPr/>
        </p:nvSpPr>
        <p:spPr>
          <a:xfrm>
            <a:off x="477971" y="2066009"/>
            <a:ext cx="301686" cy="369332"/>
          </a:xfrm>
          <a:prstGeom prst="rect">
            <a:avLst/>
          </a:prstGeom>
          <a:noFill/>
        </p:spPr>
        <p:txBody>
          <a:bodyPr wrap="none" rtlCol="0">
            <a:spAutoFit/>
          </a:bodyPr>
          <a:lstStyle/>
          <a:p>
            <a:pPr algn="ctr"/>
            <a:r>
              <a:rPr lang="en-IN" b="1" dirty="0"/>
              <a:t>0</a:t>
            </a:r>
            <a:endParaRPr lang="en-US" b="1" dirty="0"/>
          </a:p>
        </p:txBody>
      </p:sp>
      <p:sp>
        <p:nvSpPr>
          <p:cNvPr id="35" name="TextBox 34"/>
          <p:cNvSpPr txBox="1"/>
          <p:nvPr/>
        </p:nvSpPr>
        <p:spPr>
          <a:xfrm>
            <a:off x="684801" y="2075330"/>
            <a:ext cx="301686" cy="369332"/>
          </a:xfrm>
          <a:prstGeom prst="rect">
            <a:avLst/>
          </a:prstGeom>
          <a:noFill/>
        </p:spPr>
        <p:txBody>
          <a:bodyPr wrap="none" rtlCol="0">
            <a:spAutoFit/>
          </a:bodyPr>
          <a:lstStyle/>
          <a:p>
            <a:pPr algn="ctr"/>
            <a:r>
              <a:rPr lang="en-IN" b="1" dirty="0"/>
              <a:t>0</a:t>
            </a:r>
            <a:endParaRPr lang="en-US" b="1" dirty="0"/>
          </a:p>
        </p:txBody>
      </p:sp>
      <p:cxnSp>
        <p:nvCxnSpPr>
          <p:cNvPr id="37" name="Straight Connector 36"/>
          <p:cNvCxnSpPr/>
          <p:nvPr/>
        </p:nvCxnSpPr>
        <p:spPr>
          <a:xfrm>
            <a:off x="477971" y="3142130"/>
            <a:ext cx="2971800" cy="0"/>
          </a:xfrm>
          <a:prstGeom prst="line">
            <a:avLst/>
          </a:prstGeom>
        </p:spPr>
        <p:style>
          <a:lnRef idx="2">
            <a:schemeClr val="dk1"/>
          </a:lnRef>
          <a:fillRef idx="0">
            <a:schemeClr val="dk1"/>
          </a:fillRef>
          <a:effectRef idx="1">
            <a:schemeClr val="dk1"/>
          </a:effectRef>
          <a:fontRef idx="minor">
            <a:schemeClr val="tx1"/>
          </a:fontRef>
        </p:style>
      </p:cxnSp>
      <p:sp>
        <p:nvSpPr>
          <p:cNvPr id="38" name="TextBox 37"/>
          <p:cNvSpPr txBox="1"/>
          <p:nvPr/>
        </p:nvSpPr>
        <p:spPr>
          <a:xfrm>
            <a:off x="1163771" y="3229216"/>
            <a:ext cx="1828800" cy="369332"/>
          </a:xfrm>
          <a:prstGeom prst="rect">
            <a:avLst/>
          </a:prstGeom>
          <a:noFill/>
        </p:spPr>
        <p:txBody>
          <a:bodyPr wrap="square" rtlCol="0">
            <a:spAutoFit/>
          </a:bodyPr>
          <a:lstStyle/>
          <a:p>
            <a:pPr algn="ctr"/>
            <a:r>
              <a:rPr lang="en-IN" b="1" dirty="0"/>
              <a:t>Insert ‘A’</a:t>
            </a:r>
            <a:endParaRPr lang="en-US" b="1" dirty="0"/>
          </a:p>
        </p:txBody>
      </p:sp>
      <p:grpSp>
        <p:nvGrpSpPr>
          <p:cNvPr id="39" name="Group 38"/>
          <p:cNvGrpSpPr/>
          <p:nvPr/>
        </p:nvGrpSpPr>
        <p:grpSpPr>
          <a:xfrm>
            <a:off x="454598" y="3991217"/>
            <a:ext cx="293670" cy="592488"/>
            <a:chOff x="774733" y="1681844"/>
            <a:chExt cx="293670" cy="592488"/>
          </a:xfrm>
        </p:grpSpPr>
        <p:sp>
          <p:nvSpPr>
            <p:cNvPr id="40" name="TextBox 39"/>
            <p:cNvSpPr txBox="1"/>
            <p:nvPr/>
          </p:nvSpPr>
          <p:spPr>
            <a:xfrm>
              <a:off x="774733" y="1905000"/>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41" name="Straight Arrow Connector 40"/>
            <p:cNvCxnSpPr>
              <a:stCxn id="40"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42" name="Group 41"/>
          <p:cNvGrpSpPr/>
          <p:nvPr/>
        </p:nvGrpSpPr>
        <p:grpSpPr>
          <a:xfrm>
            <a:off x="630371" y="3997442"/>
            <a:ext cx="314510" cy="592488"/>
            <a:chOff x="764313" y="1681844"/>
            <a:chExt cx="314510" cy="592488"/>
          </a:xfrm>
        </p:grpSpPr>
        <p:sp>
          <p:nvSpPr>
            <p:cNvPr id="43" name="TextBox 42"/>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44" name="Straight Arrow Connector 43"/>
            <p:cNvCxnSpPr>
              <a:stCxn id="43"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45" name="TextBox 44"/>
          <p:cNvSpPr txBox="1"/>
          <p:nvPr/>
        </p:nvSpPr>
        <p:spPr>
          <a:xfrm>
            <a:off x="477971" y="3271977"/>
            <a:ext cx="542136" cy="369332"/>
          </a:xfrm>
          <a:prstGeom prst="rect">
            <a:avLst/>
          </a:prstGeom>
          <a:noFill/>
        </p:spPr>
        <p:txBody>
          <a:bodyPr wrap="none" rtlCol="0">
            <a:spAutoFit/>
          </a:bodyPr>
          <a:lstStyle/>
          <a:p>
            <a:r>
              <a:rPr lang="en-IN" b="1" dirty="0">
                <a:solidFill>
                  <a:schemeClr val="accent3">
                    <a:lumMod val="75000"/>
                  </a:schemeClr>
                </a:solidFill>
              </a:rPr>
              <a:t>R=1</a:t>
            </a:r>
            <a:endParaRPr lang="en-US" b="1" dirty="0">
              <a:solidFill>
                <a:schemeClr val="accent3">
                  <a:lumMod val="75000"/>
                </a:schemeClr>
              </a:solidFill>
            </a:endParaRPr>
          </a:p>
        </p:txBody>
      </p:sp>
      <p:sp>
        <p:nvSpPr>
          <p:cNvPr id="46" name="TextBox 45"/>
          <p:cNvSpPr txBox="1"/>
          <p:nvPr/>
        </p:nvSpPr>
        <p:spPr>
          <a:xfrm>
            <a:off x="477971" y="3610216"/>
            <a:ext cx="542136" cy="369332"/>
          </a:xfrm>
          <a:prstGeom prst="rect">
            <a:avLst/>
          </a:prstGeom>
          <a:noFill/>
        </p:spPr>
        <p:txBody>
          <a:bodyPr wrap="none" rtlCol="0">
            <a:spAutoFit/>
          </a:bodyPr>
          <a:lstStyle/>
          <a:p>
            <a:r>
              <a:rPr lang="en-IN" b="1" dirty="0">
                <a:solidFill>
                  <a:schemeClr val="accent3">
                    <a:lumMod val="75000"/>
                  </a:schemeClr>
                </a:solidFill>
              </a:rPr>
              <a:t>F=1</a:t>
            </a:r>
            <a:endParaRPr lang="en-US" b="1" dirty="0">
              <a:solidFill>
                <a:schemeClr val="accent3">
                  <a:lumMod val="75000"/>
                </a:schemeClr>
              </a:solidFill>
            </a:endParaRPr>
          </a:p>
        </p:txBody>
      </p:sp>
      <p:sp>
        <p:nvSpPr>
          <p:cNvPr id="47" name="TextBox 46"/>
          <p:cNvSpPr txBox="1"/>
          <p:nvPr/>
        </p:nvSpPr>
        <p:spPr>
          <a:xfrm>
            <a:off x="1163771" y="3586879"/>
            <a:ext cx="457200" cy="400110"/>
          </a:xfrm>
          <a:prstGeom prst="rect">
            <a:avLst/>
          </a:prstGeom>
          <a:noFill/>
        </p:spPr>
        <p:txBody>
          <a:bodyPr wrap="square" rtlCol="0">
            <a:spAutoFit/>
          </a:bodyPr>
          <a:lstStyle/>
          <a:p>
            <a:pPr algn="ctr"/>
            <a:r>
              <a:rPr lang="en-IN" sz="2000" b="1" dirty="0">
                <a:solidFill>
                  <a:schemeClr val="bg1"/>
                </a:solidFill>
              </a:rPr>
              <a:t>A</a:t>
            </a:r>
            <a:endParaRPr lang="en-US" sz="2000" b="1" dirty="0">
              <a:solidFill>
                <a:schemeClr val="bg1"/>
              </a:solidFill>
            </a:endParaRPr>
          </a:p>
        </p:txBody>
      </p:sp>
      <p:cxnSp>
        <p:nvCxnSpPr>
          <p:cNvPr id="48" name="Straight Connector 47"/>
          <p:cNvCxnSpPr/>
          <p:nvPr/>
        </p:nvCxnSpPr>
        <p:spPr>
          <a:xfrm>
            <a:off x="477971" y="4666130"/>
            <a:ext cx="2971800" cy="0"/>
          </a:xfrm>
          <a:prstGeom prst="line">
            <a:avLst/>
          </a:prstGeom>
        </p:spPr>
        <p:style>
          <a:lnRef idx="2">
            <a:schemeClr val="dk1"/>
          </a:lnRef>
          <a:fillRef idx="0">
            <a:schemeClr val="dk1"/>
          </a:fillRef>
          <a:effectRef idx="1">
            <a:schemeClr val="dk1"/>
          </a:effectRef>
          <a:fontRef idx="minor">
            <a:schemeClr val="tx1"/>
          </a:fontRef>
        </p:style>
      </p:cxnSp>
      <p:sp>
        <p:nvSpPr>
          <p:cNvPr id="49" name="TextBox 48"/>
          <p:cNvSpPr txBox="1"/>
          <p:nvPr/>
        </p:nvSpPr>
        <p:spPr>
          <a:xfrm>
            <a:off x="1163771" y="4742330"/>
            <a:ext cx="1828800" cy="369332"/>
          </a:xfrm>
          <a:prstGeom prst="rect">
            <a:avLst/>
          </a:prstGeom>
          <a:noFill/>
        </p:spPr>
        <p:txBody>
          <a:bodyPr wrap="square" rtlCol="0">
            <a:spAutoFit/>
          </a:bodyPr>
          <a:lstStyle/>
          <a:p>
            <a:pPr algn="ctr"/>
            <a:r>
              <a:rPr lang="en-IN" b="1" dirty="0"/>
              <a:t>Insert ‘B’</a:t>
            </a:r>
            <a:endParaRPr lang="en-US" b="1" dirty="0"/>
          </a:p>
        </p:txBody>
      </p:sp>
      <p:grpSp>
        <p:nvGrpSpPr>
          <p:cNvPr id="50" name="Group 49"/>
          <p:cNvGrpSpPr/>
          <p:nvPr/>
        </p:nvGrpSpPr>
        <p:grpSpPr>
          <a:xfrm>
            <a:off x="4217336" y="2476554"/>
            <a:ext cx="293670" cy="592488"/>
            <a:chOff x="774733" y="1681844"/>
            <a:chExt cx="293670" cy="592488"/>
          </a:xfrm>
        </p:grpSpPr>
        <p:sp>
          <p:nvSpPr>
            <p:cNvPr id="51" name="TextBox 50"/>
            <p:cNvSpPr txBox="1"/>
            <p:nvPr/>
          </p:nvSpPr>
          <p:spPr>
            <a:xfrm>
              <a:off x="774733" y="1905000"/>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52" name="Straight Arrow Connector 51"/>
            <p:cNvCxnSpPr>
              <a:stCxn id="51"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53" name="Group 52"/>
          <p:cNvGrpSpPr/>
          <p:nvPr/>
        </p:nvGrpSpPr>
        <p:grpSpPr>
          <a:xfrm>
            <a:off x="1304148" y="5635422"/>
            <a:ext cx="314510" cy="565594"/>
            <a:chOff x="764313" y="1708738"/>
            <a:chExt cx="314510" cy="565594"/>
          </a:xfrm>
        </p:grpSpPr>
        <p:sp>
          <p:nvSpPr>
            <p:cNvPr id="54" name="TextBox 53"/>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55" name="Straight Arrow Connector 54"/>
            <p:cNvCxnSpPr/>
            <p:nvPr/>
          </p:nvCxnSpPr>
          <p:spPr>
            <a:xfrm flipV="1">
              <a:off x="921568" y="1708738"/>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56" name="TextBox 55"/>
          <p:cNvSpPr txBox="1"/>
          <p:nvPr/>
        </p:nvSpPr>
        <p:spPr>
          <a:xfrm>
            <a:off x="1171207" y="5201528"/>
            <a:ext cx="457200" cy="400110"/>
          </a:xfrm>
          <a:prstGeom prst="rect">
            <a:avLst/>
          </a:prstGeom>
          <a:noFill/>
        </p:spPr>
        <p:txBody>
          <a:bodyPr wrap="square" rtlCol="0">
            <a:spAutoFit/>
          </a:bodyPr>
          <a:lstStyle/>
          <a:p>
            <a:pPr algn="ctr"/>
            <a:r>
              <a:rPr lang="en-IN" sz="2000" b="1" dirty="0">
                <a:solidFill>
                  <a:schemeClr val="bg1"/>
                </a:solidFill>
              </a:rPr>
              <a:t>A</a:t>
            </a:r>
            <a:endParaRPr lang="en-US" sz="2000" b="1" dirty="0">
              <a:solidFill>
                <a:schemeClr val="bg1"/>
              </a:solidFill>
            </a:endParaRPr>
          </a:p>
        </p:txBody>
      </p:sp>
      <p:sp>
        <p:nvSpPr>
          <p:cNvPr id="57" name="TextBox 56"/>
          <p:cNvSpPr txBox="1"/>
          <p:nvPr/>
        </p:nvSpPr>
        <p:spPr>
          <a:xfrm>
            <a:off x="532400" y="4999710"/>
            <a:ext cx="546945" cy="646331"/>
          </a:xfrm>
          <a:prstGeom prst="rect">
            <a:avLst/>
          </a:prstGeom>
          <a:noFill/>
        </p:spPr>
        <p:txBody>
          <a:bodyPr wrap="none" rtlCol="0">
            <a:spAutoFit/>
          </a:bodyPr>
          <a:lstStyle/>
          <a:p>
            <a:r>
              <a:rPr lang="en-IN" b="1" dirty="0">
                <a:solidFill>
                  <a:schemeClr val="accent3">
                    <a:lumMod val="75000"/>
                  </a:schemeClr>
                </a:solidFill>
              </a:rPr>
              <a:t>R=2</a:t>
            </a:r>
          </a:p>
          <a:p>
            <a:r>
              <a:rPr lang="en-IN" b="1" dirty="0">
                <a:solidFill>
                  <a:schemeClr val="accent3">
                    <a:lumMod val="75000"/>
                  </a:schemeClr>
                </a:solidFill>
              </a:rPr>
              <a:t>F=1</a:t>
            </a:r>
            <a:endParaRPr lang="en-US" b="1" dirty="0">
              <a:solidFill>
                <a:schemeClr val="accent3">
                  <a:lumMod val="75000"/>
                </a:schemeClr>
              </a:solidFill>
            </a:endParaRPr>
          </a:p>
        </p:txBody>
      </p:sp>
      <p:sp>
        <p:nvSpPr>
          <p:cNvPr id="58" name="TextBox 57"/>
          <p:cNvSpPr txBox="1"/>
          <p:nvPr/>
        </p:nvSpPr>
        <p:spPr>
          <a:xfrm>
            <a:off x="1620971" y="5216641"/>
            <a:ext cx="457200" cy="400110"/>
          </a:xfrm>
          <a:prstGeom prst="rect">
            <a:avLst/>
          </a:prstGeom>
          <a:noFill/>
        </p:spPr>
        <p:txBody>
          <a:bodyPr wrap="square" rtlCol="0">
            <a:spAutoFit/>
          </a:bodyPr>
          <a:lstStyle/>
          <a:p>
            <a:pPr algn="ctr"/>
            <a:r>
              <a:rPr lang="en-IN" sz="2000" b="1" dirty="0">
                <a:solidFill>
                  <a:schemeClr val="bg1"/>
                </a:solidFill>
              </a:rPr>
              <a:t>B</a:t>
            </a:r>
            <a:endParaRPr lang="en-US" sz="2000" b="1" dirty="0">
              <a:solidFill>
                <a:schemeClr val="bg1"/>
              </a:solidFill>
            </a:endParaRPr>
          </a:p>
        </p:txBody>
      </p:sp>
      <p:cxnSp>
        <p:nvCxnSpPr>
          <p:cNvPr id="60" name="Straight Connector 59"/>
          <p:cNvCxnSpPr/>
          <p:nvPr/>
        </p:nvCxnSpPr>
        <p:spPr>
          <a:xfrm>
            <a:off x="3449771" y="1618130"/>
            <a:ext cx="0" cy="4572000"/>
          </a:xfrm>
          <a:prstGeom prst="line">
            <a:avLst/>
          </a:prstGeom>
        </p:spPr>
        <p:style>
          <a:lnRef idx="2">
            <a:schemeClr val="dk1"/>
          </a:lnRef>
          <a:fillRef idx="0">
            <a:schemeClr val="dk1"/>
          </a:fillRef>
          <a:effectRef idx="1">
            <a:schemeClr val="dk1"/>
          </a:effectRef>
          <a:fontRef idx="minor">
            <a:schemeClr val="tx1"/>
          </a:fontRef>
        </p:style>
      </p:cxnSp>
      <p:sp>
        <p:nvSpPr>
          <p:cNvPr id="63" name="TextBox 62"/>
          <p:cNvSpPr txBox="1"/>
          <p:nvPr/>
        </p:nvSpPr>
        <p:spPr>
          <a:xfrm>
            <a:off x="4135571" y="1618130"/>
            <a:ext cx="1828800" cy="369332"/>
          </a:xfrm>
          <a:prstGeom prst="rect">
            <a:avLst/>
          </a:prstGeom>
          <a:noFill/>
        </p:spPr>
        <p:txBody>
          <a:bodyPr wrap="square" rtlCol="0">
            <a:spAutoFit/>
          </a:bodyPr>
          <a:lstStyle/>
          <a:p>
            <a:pPr algn="ctr"/>
            <a:r>
              <a:rPr lang="en-IN" b="1" dirty="0"/>
              <a:t>Insert ‘C’</a:t>
            </a:r>
            <a:endParaRPr lang="en-US" b="1" dirty="0"/>
          </a:p>
        </p:txBody>
      </p:sp>
      <p:cxnSp>
        <p:nvCxnSpPr>
          <p:cNvPr id="64" name="Straight Connector 63"/>
          <p:cNvCxnSpPr/>
          <p:nvPr/>
        </p:nvCxnSpPr>
        <p:spPr>
          <a:xfrm>
            <a:off x="3449771" y="3142130"/>
            <a:ext cx="2971800" cy="0"/>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Connector 64"/>
          <p:cNvCxnSpPr/>
          <p:nvPr/>
        </p:nvCxnSpPr>
        <p:spPr>
          <a:xfrm>
            <a:off x="6421571" y="1618130"/>
            <a:ext cx="0" cy="4572000"/>
          </a:xfrm>
          <a:prstGeom prst="line">
            <a:avLst/>
          </a:prstGeom>
        </p:spPr>
        <p:style>
          <a:lnRef idx="2">
            <a:schemeClr val="dk1"/>
          </a:lnRef>
          <a:fillRef idx="0">
            <a:schemeClr val="dk1"/>
          </a:fillRef>
          <a:effectRef idx="1">
            <a:schemeClr val="dk1"/>
          </a:effectRef>
          <a:fontRef idx="minor">
            <a:schemeClr val="tx1"/>
          </a:fontRef>
        </p:style>
      </p:cxnSp>
      <p:cxnSp>
        <p:nvCxnSpPr>
          <p:cNvPr id="66" name="Straight Connector 65"/>
          <p:cNvCxnSpPr/>
          <p:nvPr/>
        </p:nvCxnSpPr>
        <p:spPr>
          <a:xfrm>
            <a:off x="6421571" y="3142130"/>
            <a:ext cx="2971800" cy="0"/>
          </a:xfrm>
          <a:prstGeom prst="line">
            <a:avLst/>
          </a:prstGeom>
        </p:spPr>
        <p:style>
          <a:lnRef idx="2">
            <a:schemeClr val="dk1"/>
          </a:lnRef>
          <a:fillRef idx="0">
            <a:schemeClr val="dk1"/>
          </a:fillRef>
          <a:effectRef idx="1">
            <a:schemeClr val="dk1"/>
          </a:effectRef>
          <a:fontRef idx="minor">
            <a:schemeClr val="tx1"/>
          </a:fontRef>
        </p:style>
      </p:cxnSp>
      <p:grpSp>
        <p:nvGrpSpPr>
          <p:cNvPr id="67" name="Group 66"/>
          <p:cNvGrpSpPr/>
          <p:nvPr/>
        </p:nvGrpSpPr>
        <p:grpSpPr>
          <a:xfrm>
            <a:off x="4135571" y="2075330"/>
            <a:ext cx="1828800" cy="381000"/>
            <a:chOff x="381000" y="1219200"/>
            <a:chExt cx="1828800" cy="381000"/>
          </a:xfrm>
        </p:grpSpPr>
        <p:sp>
          <p:nvSpPr>
            <p:cNvPr id="68" name="Rectangle 67"/>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TextBox 71"/>
          <p:cNvSpPr txBox="1"/>
          <p:nvPr/>
        </p:nvSpPr>
        <p:spPr>
          <a:xfrm>
            <a:off x="4135571" y="2075330"/>
            <a:ext cx="457200" cy="400110"/>
          </a:xfrm>
          <a:prstGeom prst="rect">
            <a:avLst/>
          </a:prstGeom>
          <a:noFill/>
        </p:spPr>
        <p:txBody>
          <a:bodyPr wrap="square" rtlCol="0">
            <a:spAutoFit/>
          </a:bodyPr>
          <a:lstStyle/>
          <a:p>
            <a:pPr algn="ctr"/>
            <a:r>
              <a:rPr lang="en-IN" sz="2000" b="1" dirty="0">
                <a:solidFill>
                  <a:schemeClr val="bg1"/>
                </a:solidFill>
              </a:rPr>
              <a:t>A</a:t>
            </a:r>
            <a:endParaRPr lang="en-US" sz="2000" b="1" dirty="0">
              <a:solidFill>
                <a:schemeClr val="bg1"/>
              </a:solidFill>
            </a:endParaRPr>
          </a:p>
        </p:txBody>
      </p:sp>
      <p:sp>
        <p:nvSpPr>
          <p:cNvPr id="73" name="TextBox 72"/>
          <p:cNvSpPr txBox="1"/>
          <p:nvPr/>
        </p:nvSpPr>
        <p:spPr>
          <a:xfrm>
            <a:off x="4592771" y="2075330"/>
            <a:ext cx="457200" cy="400110"/>
          </a:xfrm>
          <a:prstGeom prst="rect">
            <a:avLst/>
          </a:prstGeom>
          <a:noFill/>
        </p:spPr>
        <p:txBody>
          <a:bodyPr wrap="square" rtlCol="0">
            <a:spAutoFit/>
          </a:bodyPr>
          <a:lstStyle/>
          <a:p>
            <a:pPr algn="ctr"/>
            <a:r>
              <a:rPr lang="en-IN" sz="2000" b="1" dirty="0">
                <a:solidFill>
                  <a:schemeClr val="bg1"/>
                </a:solidFill>
              </a:rPr>
              <a:t>B</a:t>
            </a:r>
            <a:endParaRPr lang="en-US" sz="2000" b="1" dirty="0">
              <a:solidFill>
                <a:schemeClr val="bg1"/>
              </a:solidFill>
            </a:endParaRPr>
          </a:p>
        </p:txBody>
      </p:sp>
      <p:grpSp>
        <p:nvGrpSpPr>
          <p:cNvPr id="74" name="Group 73"/>
          <p:cNvGrpSpPr/>
          <p:nvPr/>
        </p:nvGrpSpPr>
        <p:grpSpPr>
          <a:xfrm>
            <a:off x="1140394" y="5629732"/>
            <a:ext cx="293670" cy="572201"/>
            <a:chOff x="774733" y="1681843"/>
            <a:chExt cx="293670" cy="629422"/>
          </a:xfrm>
        </p:grpSpPr>
        <p:sp>
          <p:nvSpPr>
            <p:cNvPr id="75" name="TextBox 74"/>
            <p:cNvSpPr txBox="1"/>
            <p:nvPr/>
          </p:nvSpPr>
          <p:spPr>
            <a:xfrm>
              <a:off x="774733" y="1905000"/>
              <a:ext cx="293670" cy="406265"/>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76" name="Straight Arrow Connector 75"/>
            <p:cNvCxnSpPr>
              <a:stCxn id="75" idx="0"/>
            </p:cNvCxnSpPr>
            <p:nvPr/>
          </p:nvCxnSpPr>
          <p:spPr>
            <a:xfrm flipV="1">
              <a:off x="921568" y="1681843"/>
              <a:ext cx="0" cy="22315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77" name="Group 76"/>
          <p:cNvGrpSpPr/>
          <p:nvPr/>
        </p:nvGrpSpPr>
        <p:grpSpPr>
          <a:xfrm>
            <a:off x="4682170" y="2478103"/>
            <a:ext cx="314510" cy="592488"/>
            <a:chOff x="764313" y="1681844"/>
            <a:chExt cx="314510" cy="592488"/>
          </a:xfrm>
        </p:grpSpPr>
        <p:sp>
          <p:nvSpPr>
            <p:cNvPr id="78" name="TextBox 77"/>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79" name="Straight Arrow Connector 78"/>
            <p:cNvCxnSpPr>
              <a:stCxn id="78"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80" name="TextBox 79"/>
          <p:cNvSpPr txBox="1"/>
          <p:nvPr/>
        </p:nvSpPr>
        <p:spPr>
          <a:xfrm>
            <a:off x="3493315" y="1661675"/>
            <a:ext cx="542136" cy="646331"/>
          </a:xfrm>
          <a:prstGeom prst="rect">
            <a:avLst/>
          </a:prstGeom>
          <a:noFill/>
        </p:spPr>
        <p:txBody>
          <a:bodyPr wrap="none" rtlCol="0">
            <a:spAutoFit/>
          </a:bodyPr>
          <a:lstStyle/>
          <a:p>
            <a:r>
              <a:rPr lang="en-IN" b="1" dirty="0">
                <a:solidFill>
                  <a:schemeClr val="accent3">
                    <a:lumMod val="75000"/>
                  </a:schemeClr>
                </a:solidFill>
              </a:rPr>
              <a:t>R=3</a:t>
            </a:r>
          </a:p>
          <a:p>
            <a:r>
              <a:rPr lang="en-IN" b="1" dirty="0">
                <a:solidFill>
                  <a:schemeClr val="accent3">
                    <a:lumMod val="75000"/>
                  </a:schemeClr>
                </a:solidFill>
              </a:rPr>
              <a:t>F=1</a:t>
            </a:r>
          </a:p>
        </p:txBody>
      </p:sp>
      <p:sp>
        <p:nvSpPr>
          <p:cNvPr id="82" name="TextBox 81"/>
          <p:cNvSpPr txBox="1"/>
          <p:nvPr/>
        </p:nvSpPr>
        <p:spPr>
          <a:xfrm>
            <a:off x="5049971" y="2075330"/>
            <a:ext cx="457200" cy="400110"/>
          </a:xfrm>
          <a:prstGeom prst="rect">
            <a:avLst/>
          </a:prstGeom>
          <a:noFill/>
        </p:spPr>
        <p:txBody>
          <a:bodyPr wrap="square" rtlCol="0">
            <a:spAutoFit/>
          </a:bodyPr>
          <a:lstStyle/>
          <a:p>
            <a:pPr algn="ctr"/>
            <a:r>
              <a:rPr lang="en-IN" sz="2000" b="1" dirty="0">
                <a:solidFill>
                  <a:schemeClr val="bg1"/>
                </a:solidFill>
              </a:rPr>
              <a:t>C</a:t>
            </a:r>
            <a:endParaRPr lang="en-US" sz="2000" b="1" dirty="0">
              <a:solidFill>
                <a:schemeClr val="bg1"/>
              </a:solidFill>
            </a:endParaRPr>
          </a:p>
        </p:txBody>
      </p:sp>
      <p:grpSp>
        <p:nvGrpSpPr>
          <p:cNvPr id="83" name="Group 82"/>
          <p:cNvGrpSpPr/>
          <p:nvPr/>
        </p:nvGrpSpPr>
        <p:grpSpPr>
          <a:xfrm>
            <a:off x="4135571" y="3641309"/>
            <a:ext cx="1828800" cy="381000"/>
            <a:chOff x="381000" y="1219200"/>
            <a:chExt cx="1828800" cy="381000"/>
          </a:xfrm>
        </p:grpSpPr>
        <p:sp>
          <p:nvSpPr>
            <p:cNvPr id="84" name="Rectangle 83"/>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TextBox 87"/>
          <p:cNvSpPr txBox="1"/>
          <p:nvPr/>
        </p:nvSpPr>
        <p:spPr>
          <a:xfrm>
            <a:off x="4124685" y="3271977"/>
            <a:ext cx="1828800" cy="369332"/>
          </a:xfrm>
          <a:prstGeom prst="rect">
            <a:avLst/>
          </a:prstGeom>
          <a:noFill/>
        </p:spPr>
        <p:txBody>
          <a:bodyPr wrap="square" rtlCol="0">
            <a:spAutoFit/>
          </a:bodyPr>
          <a:lstStyle/>
          <a:p>
            <a:pPr algn="ctr"/>
            <a:r>
              <a:rPr lang="en-IN" b="1" dirty="0"/>
              <a:t>Delete </a:t>
            </a:r>
            <a:endParaRPr lang="en-US" b="1" dirty="0"/>
          </a:p>
        </p:txBody>
      </p:sp>
      <p:sp>
        <p:nvSpPr>
          <p:cNvPr id="89" name="TextBox 88"/>
          <p:cNvSpPr txBox="1"/>
          <p:nvPr/>
        </p:nvSpPr>
        <p:spPr>
          <a:xfrm>
            <a:off x="4124685" y="3631986"/>
            <a:ext cx="457200" cy="400110"/>
          </a:xfrm>
          <a:prstGeom prst="rect">
            <a:avLst/>
          </a:prstGeom>
          <a:noFill/>
        </p:spPr>
        <p:txBody>
          <a:bodyPr wrap="square" rtlCol="0">
            <a:spAutoFit/>
          </a:bodyPr>
          <a:lstStyle/>
          <a:p>
            <a:pPr algn="ctr"/>
            <a:r>
              <a:rPr lang="en-IN" sz="2000" b="1" dirty="0">
                <a:solidFill>
                  <a:schemeClr val="bg1"/>
                </a:solidFill>
              </a:rPr>
              <a:t>A</a:t>
            </a:r>
            <a:endParaRPr lang="en-US" sz="2000" b="1" dirty="0">
              <a:solidFill>
                <a:schemeClr val="bg1"/>
              </a:solidFill>
            </a:endParaRPr>
          </a:p>
        </p:txBody>
      </p:sp>
      <p:sp>
        <p:nvSpPr>
          <p:cNvPr id="90" name="TextBox 89"/>
          <p:cNvSpPr txBox="1"/>
          <p:nvPr/>
        </p:nvSpPr>
        <p:spPr>
          <a:xfrm>
            <a:off x="4592771" y="3631988"/>
            <a:ext cx="457200" cy="400110"/>
          </a:xfrm>
          <a:prstGeom prst="rect">
            <a:avLst/>
          </a:prstGeom>
          <a:noFill/>
        </p:spPr>
        <p:txBody>
          <a:bodyPr wrap="square" rtlCol="0">
            <a:spAutoFit/>
          </a:bodyPr>
          <a:lstStyle/>
          <a:p>
            <a:pPr algn="ctr"/>
            <a:r>
              <a:rPr lang="en-IN" sz="2000" b="1" dirty="0">
                <a:solidFill>
                  <a:schemeClr val="bg1"/>
                </a:solidFill>
              </a:rPr>
              <a:t>B</a:t>
            </a:r>
            <a:endParaRPr lang="en-US" sz="2000" b="1" dirty="0">
              <a:solidFill>
                <a:schemeClr val="bg1"/>
              </a:solidFill>
            </a:endParaRPr>
          </a:p>
        </p:txBody>
      </p:sp>
      <p:sp>
        <p:nvSpPr>
          <p:cNvPr id="91" name="TextBox 90"/>
          <p:cNvSpPr txBox="1"/>
          <p:nvPr/>
        </p:nvSpPr>
        <p:spPr>
          <a:xfrm>
            <a:off x="5049971" y="3631988"/>
            <a:ext cx="457200" cy="400110"/>
          </a:xfrm>
          <a:prstGeom prst="rect">
            <a:avLst/>
          </a:prstGeom>
          <a:noFill/>
        </p:spPr>
        <p:txBody>
          <a:bodyPr wrap="square" rtlCol="0">
            <a:spAutoFit/>
          </a:bodyPr>
          <a:lstStyle/>
          <a:p>
            <a:pPr algn="ctr"/>
            <a:r>
              <a:rPr lang="en-IN" sz="2000" b="1" dirty="0">
                <a:solidFill>
                  <a:schemeClr val="bg1"/>
                </a:solidFill>
              </a:rPr>
              <a:t>C</a:t>
            </a:r>
            <a:endParaRPr lang="en-US" sz="2000" b="1" dirty="0">
              <a:solidFill>
                <a:schemeClr val="bg1"/>
              </a:solidFill>
            </a:endParaRPr>
          </a:p>
        </p:txBody>
      </p:sp>
      <p:grpSp>
        <p:nvGrpSpPr>
          <p:cNvPr id="92" name="Group 91"/>
          <p:cNvGrpSpPr/>
          <p:nvPr/>
        </p:nvGrpSpPr>
        <p:grpSpPr>
          <a:xfrm>
            <a:off x="4210168" y="4040984"/>
            <a:ext cx="293670" cy="592488"/>
            <a:chOff x="774733" y="1681844"/>
            <a:chExt cx="293670" cy="592488"/>
          </a:xfrm>
        </p:grpSpPr>
        <p:sp>
          <p:nvSpPr>
            <p:cNvPr id="93" name="TextBox 92"/>
            <p:cNvSpPr txBox="1"/>
            <p:nvPr/>
          </p:nvSpPr>
          <p:spPr>
            <a:xfrm>
              <a:off x="774733" y="1905000"/>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94" name="Straight Arrow Connector 93"/>
            <p:cNvCxnSpPr>
              <a:stCxn id="93"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95" name="Group 94"/>
          <p:cNvGrpSpPr/>
          <p:nvPr/>
        </p:nvGrpSpPr>
        <p:grpSpPr>
          <a:xfrm>
            <a:off x="5128484" y="4056531"/>
            <a:ext cx="314510" cy="592488"/>
            <a:chOff x="764313" y="1681844"/>
            <a:chExt cx="314510" cy="592488"/>
          </a:xfrm>
        </p:grpSpPr>
        <p:sp>
          <p:nvSpPr>
            <p:cNvPr id="96" name="TextBox 95"/>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97" name="Straight Arrow Connector 96"/>
            <p:cNvCxnSpPr>
              <a:stCxn id="96"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98" name="TextBox 97"/>
          <p:cNvSpPr txBox="1"/>
          <p:nvPr/>
        </p:nvSpPr>
        <p:spPr>
          <a:xfrm>
            <a:off x="3493315" y="3186495"/>
            <a:ext cx="542136" cy="646331"/>
          </a:xfrm>
          <a:prstGeom prst="rect">
            <a:avLst/>
          </a:prstGeom>
          <a:noFill/>
        </p:spPr>
        <p:txBody>
          <a:bodyPr wrap="none" rtlCol="0">
            <a:spAutoFit/>
          </a:bodyPr>
          <a:lstStyle/>
          <a:p>
            <a:r>
              <a:rPr lang="en-IN" b="1" dirty="0">
                <a:solidFill>
                  <a:schemeClr val="accent3">
                    <a:lumMod val="75000"/>
                  </a:schemeClr>
                </a:solidFill>
              </a:rPr>
              <a:t>R=3</a:t>
            </a:r>
          </a:p>
          <a:p>
            <a:r>
              <a:rPr lang="en-IN" b="1" dirty="0">
                <a:solidFill>
                  <a:schemeClr val="accent3">
                    <a:lumMod val="75000"/>
                  </a:schemeClr>
                </a:solidFill>
              </a:rPr>
              <a:t>F=2</a:t>
            </a:r>
          </a:p>
        </p:txBody>
      </p:sp>
      <p:cxnSp>
        <p:nvCxnSpPr>
          <p:cNvPr id="99" name="Straight Connector 98"/>
          <p:cNvCxnSpPr/>
          <p:nvPr/>
        </p:nvCxnSpPr>
        <p:spPr>
          <a:xfrm>
            <a:off x="3449771" y="4666130"/>
            <a:ext cx="2971800" cy="0"/>
          </a:xfrm>
          <a:prstGeom prst="line">
            <a:avLst/>
          </a:prstGeom>
        </p:spPr>
        <p:style>
          <a:lnRef idx="2">
            <a:schemeClr val="dk1"/>
          </a:lnRef>
          <a:fillRef idx="0">
            <a:schemeClr val="dk1"/>
          </a:fillRef>
          <a:effectRef idx="1">
            <a:schemeClr val="dk1"/>
          </a:effectRef>
          <a:fontRef idx="minor">
            <a:schemeClr val="tx1"/>
          </a:fontRef>
        </p:style>
      </p:cxnSp>
      <p:sp>
        <p:nvSpPr>
          <p:cNvPr id="100" name="TextBox 99"/>
          <p:cNvSpPr txBox="1"/>
          <p:nvPr/>
        </p:nvSpPr>
        <p:spPr>
          <a:xfrm>
            <a:off x="4218939" y="4742330"/>
            <a:ext cx="1828800" cy="369332"/>
          </a:xfrm>
          <a:prstGeom prst="rect">
            <a:avLst/>
          </a:prstGeom>
          <a:noFill/>
        </p:spPr>
        <p:txBody>
          <a:bodyPr wrap="square" rtlCol="0">
            <a:spAutoFit/>
          </a:bodyPr>
          <a:lstStyle/>
          <a:p>
            <a:pPr algn="ctr"/>
            <a:r>
              <a:rPr lang="en-IN" b="1" dirty="0"/>
              <a:t>Delete </a:t>
            </a:r>
            <a:endParaRPr lang="en-US" b="1" dirty="0"/>
          </a:p>
        </p:txBody>
      </p:sp>
      <p:grpSp>
        <p:nvGrpSpPr>
          <p:cNvPr id="101" name="Group 100"/>
          <p:cNvGrpSpPr/>
          <p:nvPr/>
        </p:nvGrpSpPr>
        <p:grpSpPr>
          <a:xfrm>
            <a:off x="4218939" y="5201528"/>
            <a:ext cx="1828800" cy="381000"/>
            <a:chOff x="381000" y="1219200"/>
            <a:chExt cx="1828800" cy="381000"/>
          </a:xfrm>
        </p:grpSpPr>
        <p:sp>
          <p:nvSpPr>
            <p:cNvPr id="102" name="Rectangle 101"/>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6" name="TextBox 105"/>
          <p:cNvSpPr txBox="1"/>
          <p:nvPr/>
        </p:nvSpPr>
        <p:spPr>
          <a:xfrm>
            <a:off x="4671285" y="5199532"/>
            <a:ext cx="451169" cy="400110"/>
          </a:xfrm>
          <a:prstGeom prst="rect">
            <a:avLst/>
          </a:prstGeom>
          <a:noFill/>
        </p:spPr>
        <p:txBody>
          <a:bodyPr wrap="square" rtlCol="0">
            <a:spAutoFit/>
          </a:bodyPr>
          <a:lstStyle/>
          <a:p>
            <a:pPr algn="ctr"/>
            <a:r>
              <a:rPr lang="en-IN" sz="2000" b="1" dirty="0">
                <a:solidFill>
                  <a:schemeClr val="bg1"/>
                </a:solidFill>
              </a:rPr>
              <a:t>B</a:t>
            </a:r>
            <a:endParaRPr lang="en-US" sz="2000" b="1" dirty="0">
              <a:solidFill>
                <a:schemeClr val="bg1"/>
              </a:solidFill>
            </a:endParaRPr>
          </a:p>
        </p:txBody>
      </p:sp>
      <p:sp>
        <p:nvSpPr>
          <p:cNvPr id="107" name="TextBox 106"/>
          <p:cNvSpPr txBox="1"/>
          <p:nvPr/>
        </p:nvSpPr>
        <p:spPr>
          <a:xfrm>
            <a:off x="5128485" y="5189611"/>
            <a:ext cx="451169" cy="400110"/>
          </a:xfrm>
          <a:prstGeom prst="rect">
            <a:avLst/>
          </a:prstGeom>
          <a:noFill/>
        </p:spPr>
        <p:txBody>
          <a:bodyPr wrap="square" rtlCol="0">
            <a:spAutoFit/>
          </a:bodyPr>
          <a:lstStyle/>
          <a:p>
            <a:pPr algn="ctr"/>
            <a:r>
              <a:rPr lang="en-IN" sz="2000" b="1" dirty="0">
                <a:solidFill>
                  <a:schemeClr val="bg1"/>
                </a:solidFill>
              </a:rPr>
              <a:t>C</a:t>
            </a:r>
            <a:endParaRPr lang="en-US" sz="2000" b="1" dirty="0">
              <a:solidFill>
                <a:schemeClr val="bg1"/>
              </a:solidFill>
            </a:endParaRPr>
          </a:p>
        </p:txBody>
      </p:sp>
      <p:grpSp>
        <p:nvGrpSpPr>
          <p:cNvPr id="108" name="Group 107"/>
          <p:cNvGrpSpPr/>
          <p:nvPr/>
        </p:nvGrpSpPr>
        <p:grpSpPr>
          <a:xfrm>
            <a:off x="5232485" y="5589721"/>
            <a:ext cx="314510" cy="592488"/>
            <a:chOff x="764313" y="1681844"/>
            <a:chExt cx="314510" cy="592488"/>
          </a:xfrm>
        </p:grpSpPr>
        <p:sp>
          <p:nvSpPr>
            <p:cNvPr id="109" name="TextBox 108"/>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110" name="Straight Arrow Connector 109"/>
            <p:cNvCxnSpPr>
              <a:stCxn id="109"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111" name="Group 110"/>
          <p:cNvGrpSpPr/>
          <p:nvPr/>
        </p:nvGrpSpPr>
        <p:grpSpPr>
          <a:xfrm>
            <a:off x="4755591" y="5591416"/>
            <a:ext cx="293670" cy="592488"/>
            <a:chOff x="774733" y="1681844"/>
            <a:chExt cx="293670" cy="592488"/>
          </a:xfrm>
        </p:grpSpPr>
        <p:sp>
          <p:nvSpPr>
            <p:cNvPr id="112" name="TextBox 111"/>
            <p:cNvSpPr txBox="1"/>
            <p:nvPr/>
          </p:nvSpPr>
          <p:spPr>
            <a:xfrm>
              <a:off x="774733" y="1905000"/>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113" name="Straight Arrow Connector 112"/>
            <p:cNvCxnSpPr>
              <a:stCxn id="112"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114" name="TextBox 113"/>
          <p:cNvSpPr txBox="1"/>
          <p:nvPr/>
        </p:nvSpPr>
        <p:spPr>
          <a:xfrm>
            <a:off x="3525971" y="4705600"/>
            <a:ext cx="542136" cy="646331"/>
          </a:xfrm>
          <a:prstGeom prst="rect">
            <a:avLst/>
          </a:prstGeom>
          <a:noFill/>
        </p:spPr>
        <p:txBody>
          <a:bodyPr wrap="none" rtlCol="0">
            <a:spAutoFit/>
          </a:bodyPr>
          <a:lstStyle/>
          <a:p>
            <a:r>
              <a:rPr lang="en-IN" b="1" dirty="0">
                <a:solidFill>
                  <a:schemeClr val="accent3">
                    <a:lumMod val="75000"/>
                  </a:schemeClr>
                </a:solidFill>
              </a:rPr>
              <a:t>R=3</a:t>
            </a:r>
          </a:p>
          <a:p>
            <a:r>
              <a:rPr lang="en-IN" b="1" dirty="0">
                <a:solidFill>
                  <a:schemeClr val="accent3">
                    <a:lumMod val="75000"/>
                  </a:schemeClr>
                </a:solidFill>
              </a:rPr>
              <a:t>F=3</a:t>
            </a:r>
          </a:p>
        </p:txBody>
      </p:sp>
      <p:sp>
        <p:nvSpPr>
          <p:cNvPr id="115" name="TextBox 114"/>
          <p:cNvSpPr txBox="1"/>
          <p:nvPr/>
        </p:nvSpPr>
        <p:spPr>
          <a:xfrm>
            <a:off x="7259771" y="1618130"/>
            <a:ext cx="1828800" cy="369332"/>
          </a:xfrm>
          <a:prstGeom prst="rect">
            <a:avLst/>
          </a:prstGeom>
          <a:noFill/>
        </p:spPr>
        <p:txBody>
          <a:bodyPr wrap="square" rtlCol="0">
            <a:spAutoFit/>
          </a:bodyPr>
          <a:lstStyle/>
          <a:p>
            <a:pPr algn="ctr"/>
            <a:r>
              <a:rPr lang="en-IN" b="1" dirty="0"/>
              <a:t>Insert ‘D’</a:t>
            </a:r>
            <a:endParaRPr lang="en-US" b="1" dirty="0"/>
          </a:p>
        </p:txBody>
      </p:sp>
      <p:grpSp>
        <p:nvGrpSpPr>
          <p:cNvPr id="116" name="Group 115"/>
          <p:cNvGrpSpPr/>
          <p:nvPr/>
        </p:nvGrpSpPr>
        <p:grpSpPr>
          <a:xfrm>
            <a:off x="7335971" y="2054341"/>
            <a:ext cx="1828800" cy="381000"/>
            <a:chOff x="381000" y="1219200"/>
            <a:chExt cx="1828800" cy="381000"/>
          </a:xfrm>
        </p:grpSpPr>
        <p:sp>
          <p:nvSpPr>
            <p:cNvPr id="117" name="Rectangle 116"/>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p:cNvGrpSpPr/>
          <p:nvPr/>
        </p:nvGrpSpPr>
        <p:grpSpPr>
          <a:xfrm>
            <a:off x="8226997" y="2451512"/>
            <a:ext cx="293670" cy="592488"/>
            <a:chOff x="774733" y="1681844"/>
            <a:chExt cx="293670" cy="592488"/>
          </a:xfrm>
        </p:grpSpPr>
        <p:sp>
          <p:nvSpPr>
            <p:cNvPr id="122" name="TextBox 121"/>
            <p:cNvSpPr txBox="1"/>
            <p:nvPr/>
          </p:nvSpPr>
          <p:spPr>
            <a:xfrm>
              <a:off x="774733" y="1905000"/>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123" name="Straight Arrow Connector 122"/>
            <p:cNvCxnSpPr>
              <a:stCxn id="122"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124" name="Group 123"/>
          <p:cNvGrpSpPr/>
          <p:nvPr/>
        </p:nvGrpSpPr>
        <p:grpSpPr>
          <a:xfrm>
            <a:off x="8434292" y="2440784"/>
            <a:ext cx="314510" cy="592488"/>
            <a:chOff x="764313" y="1681844"/>
            <a:chExt cx="314510" cy="592488"/>
          </a:xfrm>
        </p:grpSpPr>
        <p:sp>
          <p:nvSpPr>
            <p:cNvPr id="125" name="TextBox 124"/>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126" name="Straight Arrow Connector 125"/>
            <p:cNvCxnSpPr>
              <a:stCxn id="125"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127" name="TextBox 126"/>
          <p:cNvSpPr txBox="1"/>
          <p:nvPr/>
        </p:nvSpPr>
        <p:spPr>
          <a:xfrm>
            <a:off x="8250371" y="2054341"/>
            <a:ext cx="457200" cy="400110"/>
          </a:xfrm>
          <a:prstGeom prst="rect">
            <a:avLst/>
          </a:prstGeom>
          <a:noFill/>
        </p:spPr>
        <p:txBody>
          <a:bodyPr wrap="square" rtlCol="0">
            <a:spAutoFit/>
          </a:bodyPr>
          <a:lstStyle/>
          <a:p>
            <a:pPr algn="ctr"/>
            <a:r>
              <a:rPr lang="en-IN" sz="2000" b="1" dirty="0">
                <a:solidFill>
                  <a:schemeClr val="bg1"/>
                </a:solidFill>
              </a:rPr>
              <a:t>C</a:t>
            </a:r>
            <a:endParaRPr lang="en-US" sz="2000" b="1" dirty="0">
              <a:solidFill>
                <a:schemeClr val="bg1"/>
              </a:solidFill>
            </a:endParaRPr>
          </a:p>
        </p:txBody>
      </p:sp>
      <p:sp>
        <p:nvSpPr>
          <p:cNvPr id="128" name="TextBox 127"/>
          <p:cNvSpPr txBox="1"/>
          <p:nvPr/>
        </p:nvSpPr>
        <p:spPr>
          <a:xfrm>
            <a:off x="6497771" y="1635437"/>
            <a:ext cx="542136" cy="646331"/>
          </a:xfrm>
          <a:prstGeom prst="rect">
            <a:avLst/>
          </a:prstGeom>
          <a:noFill/>
        </p:spPr>
        <p:txBody>
          <a:bodyPr wrap="none" rtlCol="0">
            <a:spAutoFit/>
          </a:bodyPr>
          <a:lstStyle/>
          <a:p>
            <a:r>
              <a:rPr lang="en-IN" b="1" dirty="0">
                <a:solidFill>
                  <a:schemeClr val="accent3">
                    <a:lumMod val="75000"/>
                  </a:schemeClr>
                </a:solidFill>
              </a:rPr>
              <a:t>R=4</a:t>
            </a:r>
          </a:p>
          <a:p>
            <a:r>
              <a:rPr lang="en-IN" b="1" dirty="0">
                <a:solidFill>
                  <a:schemeClr val="accent3">
                    <a:lumMod val="75000"/>
                  </a:schemeClr>
                </a:solidFill>
              </a:rPr>
              <a:t>F=3</a:t>
            </a:r>
          </a:p>
        </p:txBody>
      </p:sp>
      <p:sp>
        <p:nvSpPr>
          <p:cNvPr id="130" name="TextBox 129"/>
          <p:cNvSpPr txBox="1"/>
          <p:nvPr/>
        </p:nvSpPr>
        <p:spPr>
          <a:xfrm>
            <a:off x="8707571" y="2054341"/>
            <a:ext cx="457200" cy="400110"/>
          </a:xfrm>
          <a:prstGeom prst="rect">
            <a:avLst/>
          </a:prstGeom>
          <a:noFill/>
        </p:spPr>
        <p:txBody>
          <a:bodyPr wrap="square" rtlCol="0">
            <a:spAutoFit/>
          </a:bodyPr>
          <a:lstStyle/>
          <a:p>
            <a:pPr algn="ctr"/>
            <a:r>
              <a:rPr lang="en-IN" sz="2000" b="1" dirty="0">
                <a:solidFill>
                  <a:schemeClr val="bg1"/>
                </a:solidFill>
              </a:rPr>
              <a:t>D</a:t>
            </a:r>
            <a:endParaRPr lang="en-US" sz="2000" b="1" dirty="0">
              <a:solidFill>
                <a:schemeClr val="bg1"/>
              </a:solidFill>
            </a:endParaRPr>
          </a:p>
        </p:txBody>
      </p:sp>
      <p:sp>
        <p:nvSpPr>
          <p:cNvPr id="131" name="TextBox 130"/>
          <p:cNvSpPr txBox="1"/>
          <p:nvPr/>
        </p:nvSpPr>
        <p:spPr>
          <a:xfrm>
            <a:off x="7354293" y="3270954"/>
            <a:ext cx="1828800" cy="369332"/>
          </a:xfrm>
          <a:prstGeom prst="rect">
            <a:avLst/>
          </a:prstGeom>
          <a:noFill/>
        </p:spPr>
        <p:txBody>
          <a:bodyPr wrap="square" rtlCol="0">
            <a:spAutoFit/>
          </a:bodyPr>
          <a:lstStyle/>
          <a:p>
            <a:pPr algn="ctr"/>
            <a:r>
              <a:rPr lang="en-IN" b="1" dirty="0"/>
              <a:t>Insert ‘E’</a:t>
            </a:r>
            <a:endParaRPr lang="en-US" b="1" dirty="0"/>
          </a:p>
        </p:txBody>
      </p:sp>
      <p:grpSp>
        <p:nvGrpSpPr>
          <p:cNvPr id="132" name="Group 131"/>
          <p:cNvGrpSpPr/>
          <p:nvPr/>
        </p:nvGrpSpPr>
        <p:grpSpPr>
          <a:xfrm>
            <a:off x="8850261" y="4040984"/>
            <a:ext cx="314510" cy="592488"/>
            <a:chOff x="764313" y="1681844"/>
            <a:chExt cx="314510" cy="592488"/>
          </a:xfrm>
        </p:grpSpPr>
        <p:sp>
          <p:nvSpPr>
            <p:cNvPr id="133" name="TextBox 132"/>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134" name="Straight Arrow Connector 133"/>
            <p:cNvCxnSpPr>
              <a:stCxn id="133"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135" name="Group 134"/>
          <p:cNvGrpSpPr/>
          <p:nvPr/>
        </p:nvGrpSpPr>
        <p:grpSpPr>
          <a:xfrm>
            <a:off x="8403481" y="4045644"/>
            <a:ext cx="293670" cy="592488"/>
            <a:chOff x="774733" y="1681844"/>
            <a:chExt cx="293670" cy="592488"/>
          </a:xfrm>
        </p:grpSpPr>
        <p:sp>
          <p:nvSpPr>
            <p:cNvPr id="136" name="TextBox 135"/>
            <p:cNvSpPr txBox="1"/>
            <p:nvPr/>
          </p:nvSpPr>
          <p:spPr>
            <a:xfrm>
              <a:off x="774733" y="1905000"/>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137" name="Straight Arrow Connector 136"/>
            <p:cNvCxnSpPr>
              <a:stCxn id="136"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138" name="TextBox 137"/>
          <p:cNvSpPr txBox="1"/>
          <p:nvPr/>
        </p:nvSpPr>
        <p:spPr>
          <a:xfrm>
            <a:off x="8337457" y="3642874"/>
            <a:ext cx="457200" cy="400110"/>
          </a:xfrm>
          <a:prstGeom prst="rect">
            <a:avLst/>
          </a:prstGeom>
          <a:noFill/>
        </p:spPr>
        <p:txBody>
          <a:bodyPr wrap="square" rtlCol="0">
            <a:spAutoFit/>
          </a:bodyPr>
          <a:lstStyle/>
          <a:p>
            <a:pPr algn="ctr"/>
            <a:r>
              <a:rPr lang="en-IN" sz="2000" b="1" dirty="0">
                <a:solidFill>
                  <a:schemeClr val="bg1"/>
                </a:solidFill>
              </a:rPr>
              <a:t>C</a:t>
            </a:r>
            <a:endParaRPr lang="en-US" sz="2000" b="1" dirty="0">
              <a:solidFill>
                <a:schemeClr val="bg1"/>
              </a:solidFill>
            </a:endParaRPr>
          </a:p>
        </p:txBody>
      </p:sp>
      <p:sp>
        <p:nvSpPr>
          <p:cNvPr id="139" name="TextBox 138"/>
          <p:cNvSpPr txBox="1"/>
          <p:nvPr/>
        </p:nvSpPr>
        <p:spPr>
          <a:xfrm>
            <a:off x="8783771" y="3642874"/>
            <a:ext cx="457200" cy="400110"/>
          </a:xfrm>
          <a:prstGeom prst="rect">
            <a:avLst/>
          </a:prstGeom>
          <a:noFill/>
        </p:spPr>
        <p:txBody>
          <a:bodyPr wrap="square" rtlCol="0">
            <a:spAutoFit/>
          </a:bodyPr>
          <a:lstStyle/>
          <a:p>
            <a:pPr algn="ctr"/>
            <a:r>
              <a:rPr lang="en-IN" sz="2000" b="1" dirty="0">
                <a:solidFill>
                  <a:schemeClr val="bg1"/>
                </a:solidFill>
              </a:rPr>
              <a:t>D</a:t>
            </a:r>
            <a:endParaRPr lang="en-US" sz="2000" b="1" dirty="0">
              <a:solidFill>
                <a:schemeClr val="bg1"/>
              </a:solidFill>
            </a:endParaRPr>
          </a:p>
        </p:txBody>
      </p:sp>
      <p:sp>
        <p:nvSpPr>
          <p:cNvPr id="140" name="TextBox 139"/>
          <p:cNvSpPr txBox="1"/>
          <p:nvPr/>
        </p:nvSpPr>
        <p:spPr>
          <a:xfrm>
            <a:off x="6497771" y="3257800"/>
            <a:ext cx="542136" cy="646331"/>
          </a:xfrm>
          <a:prstGeom prst="rect">
            <a:avLst/>
          </a:prstGeom>
          <a:noFill/>
        </p:spPr>
        <p:txBody>
          <a:bodyPr wrap="none" rtlCol="0">
            <a:spAutoFit/>
          </a:bodyPr>
          <a:lstStyle/>
          <a:p>
            <a:r>
              <a:rPr lang="en-IN" b="1" dirty="0">
                <a:solidFill>
                  <a:schemeClr val="accent3">
                    <a:lumMod val="75000"/>
                  </a:schemeClr>
                </a:solidFill>
              </a:rPr>
              <a:t>R=4</a:t>
            </a:r>
          </a:p>
          <a:p>
            <a:r>
              <a:rPr lang="en-IN" b="1" dirty="0">
                <a:solidFill>
                  <a:schemeClr val="accent3">
                    <a:lumMod val="75000"/>
                  </a:schemeClr>
                </a:solidFill>
              </a:rPr>
              <a:t>F=3</a:t>
            </a:r>
          </a:p>
        </p:txBody>
      </p:sp>
      <p:sp>
        <p:nvSpPr>
          <p:cNvPr id="141" name="TextBox 140"/>
          <p:cNvSpPr txBox="1"/>
          <p:nvPr/>
        </p:nvSpPr>
        <p:spPr>
          <a:xfrm>
            <a:off x="6497771" y="4742330"/>
            <a:ext cx="2895600" cy="369332"/>
          </a:xfrm>
          <a:prstGeom prst="rect">
            <a:avLst/>
          </a:prstGeom>
          <a:noFill/>
        </p:spPr>
        <p:txBody>
          <a:bodyPr wrap="square" rtlCol="0">
            <a:spAutoFit/>
          </a:bodyPr>
          <a:lstStyle/>
          <a:p>
            <a:pPr algn="ctr"/>
            <a:r>
              <a:rPr lang="en-IN" b="1" dirty="0">
                <a:solidFill>
                  <a:srgbClr val="C00000"/>
                </a:solidFill>
              </a:rPr>
              <a:t>(R=4) &gt;= (N=4) (</a:t>
            </a:r>
            <a:r>
              <a:rPr lang="en-IN" sz="1600" b="1" dirty="0">
                <a:solidFill>
                  <a:srgbClr val="C00000"/>
                </a:solidFill>
              </a:rPr>
              <a:t>Size of Queue</a:t>
            </a:r>
            <a:r>
              <a:rPr lang="en-IN" b="1" dirty="0">
                <a:solidFill>
                  <a:srgbClr val="C00000"/>
                </a:solidFill>
              </a:rPr>
              <a:t>)</a:t>
            </a:r>
            <a:endParaRPr lang="en-US" b="1" dirty="0">
              <a:solidFill>
                <a:srgbClr val="C00000"/>
              </a:solidFill>
            </a:endParaRPr>
          </a:p>
        </p:txBody>
      </p:sp>
      <p:sp>
        <p:nvSpPr>
          <p:cNvPr id="142" name="TextBox 141"/>
          <p:cNvSpPr txBox="1"/>
          <p:nvPr/>
        </p:nvSpPr>
        <p:spPr>
          <a:xfrm>
            <a:off x="6497771" y="5047910"/>
            <a:ext cx="2895600" cy="369332"/>
          </a:xfrm>
          <a:prstGeom prst="rect">
            <a:avLst/>
          </a:prstGeom>
          <a:noFill/>
        </p:spPr>
        <p:txBody>
          <a:bodyPr wrap="square" rtlCol="0">
            <a:spAutoFit/>
          </a:bodyPr>
          <a:lstStyle/>
          <a:p>
            <a:pPr algn="ctr"/>
            <a:r>
              <a:rPr lang="en-IN" b="1" dirty="0">
                <a:solidFill>
                  <a:schemeClr val="accent3">
                    <a:lumMod val="50000"/>
                  </a:schemeClr>
                </a:solidFill>
              </a:rPr>
              <a:t>Queue Overflow</a:t>
            </a:r>
            <a:endParaRPr lang="en-US" b="1" dirty="0">
              <a:solidFill>
                <a:schemeClr val="accent3">
                  <a:lumMod val="50000"/>
                </a:schemeClr>
              </a:solidFill>
            </a:endParaRPr>
          </a:p>
        </p:txBody>
      </p:sp>
      <p:cxnSp>
        <p:nvCxnSpPr>
          <p:cNvPr id="143" name="Straight Connector 142"/>
          <p:cNvCxnSpPr/>
          <p:nvPr/>
        </p:nvCxnSpPr>
        <p:spPr>
          <a:xfrm>
            <a:off x="6421571" y="4666130"/>
            <a:ext cx="2971800" cy="0"/>
          </a:xfrm>
          <a:prstGeom prst="line">
            <a:avLst/>
          </a:prstGeom>
        </p:spPr>
        <p:style>
          <a:lnRef idx="2">
            <a:schemeClr val="dk1"/>
          </a:lnRef>
          <a:fillRef idx="0">
            <a:schemeClr val="dk1"/>
          </a:fillRef>
          <a:effectRef idx="1">
            <a:schemeClr val="dk1"/>
          </a:effectRef>
          <a:fontRef idx="minor">
            <a:schemeClr val="tx1"/>
          </a:fontRef>
        </p:style>
      </p:cxnSp>
      <p:sp>
        <p:nvSpPr>
          <p:cNvPr id="144" name="TextBox 143"/>
          <p:cNvSpPr txBox="1"/>
          <p:nvPr/>
        </p:nvSpPr>
        <p:spPr>
          <a:xfrm>
            <a:off x="6497771" y="5439017"/>
            <a:ext cx="28956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IN" sz="1600" b="1" dirty="0"/>
              <a:t>Queue Overflow, but space is there with Queue, this leads to the memory wastage</a:t>
            </a:r>
            <a:endParaRPr lang="en-US" sz="1600" b="1" dirty="0"/>
          </a:p>
        </p:txBody>
      </p:sp>
    </p:spTree>
    <p:extLst>
      <p:ext uri="{BB962C8B-B14F-4D97-AF65-F5344CB8AC3E}">
        <p14:creationId xmlns:p14="http://schemas.microsoft.com/office/powerpoint/2010/main" val="22113360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63" presetClass="path" presetSubtype="0" accel="50000" decel="50000" fill="hold" nodeType="clickEffect">
                                  <p:stCondLst>
                                    <p:cond delay="0"/>
                                  </p:stCondLst>
                                  <p:childTnLst>
                                    <p:animMotion origin="layout" path="M -6.25E-7 4.07407E-6 L 0.05521 4.07407E-6 " pathEditMode="relative" rAng="0" ptsTypes="AA">
                                      <p:cBhvr>
                                        <p:cTn id="48" dur="2000" fill="hold"/>
                                        <p:tgtEl>
                                          <p:spTgt spid="42"/>
                                        </p:tgtEl>
                                        <p:attrNameLst>
                                          <p:attrName>ppt_x</p:attrName>
                                          <p:attrName>ppt_y</p:attrName>
                                        </p:attrNameLst>
                                      </p:cBhvr>
                                      <p:rCtr x="2760" y="0"/>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63" presetClass="path" presetSubtype="0" accel="50000" decel="50000" fill="hold" nodeType="clickEffect">
                                  <p:stCondLst>
                                    <p:cond delay="0"/>
                                  </p:stCondLst>
                                  <p:childTnLst>
                                    <p:animMotion origin="layout" path="M 3.95833E-6 1.11022E-16 L 0.05768 1.11022E-16 " pathEditMode="relative" rAng="0" ptsTypes="AA">
                                      <p:cBhvr>
                                        <p:cTn id="60" dur="2000" fill="hold"/>
                                        <p:tgtEl>
                                          <p:spTgt spid="39"/>
                                        </p:tgtEl>
                                        <p:attrNameLst>
                                          <p:attrName>ppt_x</p:attrName>
                                          <p:attrName>ppt_y</p:attrName>
                                        </p:attrNameLst>
                                      </p:cBhvr>
                                      <p:rCtr x="2878" y="0"/>
                                    </p:animMotion>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63" presetClass="path" presetSubtype="0" accel="50000" decel="50000" fill="hold" nodeType="clickEffect">
                                  <p:stCondLst>
                                    <p:cond delay="0"/>
                                  </p:stCondLst>
                                  <p:childTnLst>
                                    <p:animMotion origin="layout" path="M 1.04167E-6 -2.96296E-6 L 0.03216 -2.96296E-6 " pathEditMode="relative" rAng="0" ptsTypes="AA">
                                      <p:cBhvr>
                                        <p:cTn id="86" dur="2000" fill="hold"/>
                                        <p:tgtEl>
                                          <p:spTgt spid="53"/>
                                        </p:tgtEl>
                                        <p:attrNameLst>
                                          <p:attrName>ppt_x</p:attrName>
                                          <p:attrName>ppt_y</p:attrName>
                                        </p:attrNameLst>
                                      </p:cBhvr>
                                      <p:rCtr x="1602" y="0"/>
                                    </p:animMotion>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6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6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3"/>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50"/>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7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63" presetClass="path" presetSubtype="0" accel="50000" decel="50000" fill="hold" nodeType="clickEffect">
                                  <p:stCondLst>
                                    <p:cond delay="0"/>
                                  </p:stCondLst>
                                  <p:childTnLst>
                                    <p:animMotion origin="layout" path="M -2.29167E-6 1.85185E-6 L 0.04024 1.85185E-6 " pathEditMode="relative" rAng="0" ptsTypes="AA">
                                      <p:cBhvr>
                                        <p:cTn id="118" dur="2000" fill="hold"/>
                                        <p:tgtEl>
                                          <p:spTgt spid="77"/>
                                        </p:tgtEl>
                                        <p:attrNameLst>
                                          <p:attrName>ppt_x</p:attrName>
                                          <p:attrName>ppt_y</p:attrName>
                                        </p:attrNameLst>
                                      </p:cBhvr>
                                      <p:rCtr x="2005" y="0"/>
                                    </p:animMotion>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80"/>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82">
                                            <p:txEl>
                                              <p:pRg st="0" end="0"/>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64"/>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88"/>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89"/>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9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91"/>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83"/>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92"/>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95"/>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63" presetClass="path" presetSubtype="0" accel="50000" decel="50000" fill="hold" nodeType="clickEffect">
                                  <p:stCondLst>
                                    <p:cond delay="0"/>
                                  </p:stCondLst>
                                  <p:childTnLst>
                                    <p:animMotion origin="layout" path="M 1.04167E-6 2.59259E-6 L 0.03958 2.59259E-6 " pathEditMode="relative" rAng="0" ptsTypes="AA">
                                      <p:cBhvr>
                                        <p:cTn id="152" dur="2000" fill="hold"/>
                                        <p:tgtEl>
                                          <p:spTgt spid="92"/>
                                        </p:tgtEl>
                                        <p:attrNameLst>
                                          <p:attrName>ppt_x</p:attrName>
                                          <p:attrName>ppt_y</p:attrName>
                                        </p:attrNameLst>
                                      </p:cBhvr>
                                      <p:rCtr x="1979" y="0"/>
                                    </p:animMotion>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98"/>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grpId="1" nodeType="clickEffect">
                                  <p:stCondLst>
                                    <p:cond delay="0"/>
                                  </p:stCondLst>
                                  <p:childTnLst>
                                    <p:set>
                                      <p:cBhvr>
                                        <p:cTn id="160" dur="1" fill="hold">
                                          <p:stCondLst>
                                            <p:cond delay="0"/>
                                          </p:stCondLst>
                                        </p:cTn>
                                        <p:tgtEl>
                                          <p:spTgt spid="89"/>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99"/>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100"/>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nodeType="clickEffect">
                                  <p:stCondLst>
                                    <p:cond delay="0"/>
                                  </p:stCondLst>
                                  <p:childTnLst>
                                    <p:set>
                                      <p:cBhvr>
                                        <p:cTn id="172" dur="1" fill="hold">
                                          <p:stCondLst>
                                            <p:cond delay="0"/>
                                          </p:stCondLst>
                                        </p:cTn>
                                        <p:tgtEl>
                                          <p:spTgt spid="101"/>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06"/>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07"/>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111"/>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108"/>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63" presetClass="path" presetSubtype="0" accel="50000" decel="50000" fill="hold" nodeType="clickEffect">
                                  <p:stCondLst>
                                    <p:cond delay="0"/>
                                  </p:stCondLst>
                                  <p:childTnLst>
                                    <p:animMotion origin="layout" path="M -1.04167E-6 -3.33333E-6 L 0.02734 -3.33333E-6 " pathEditMode="relative" rAng="0" ptsTypes="AA">
                                      <p:cBhvr>
                                        <p:cTn id="184" dur="2000" fill="hold"/>
                                        <p:tgtEl>
                                          <p:spTgt spid="111"/>
                                        </p:tgtEl>
                                        <p:attrNameLst>
                                          <p:attrName>ppt_x</p:attrName>
                                          <p:attrName>ppt_y</p:attrName>
                                        </p:attrNameLst>
                                      </p:cBhvr>
                                      <p:rCtr x="1354" y="0"/>
                                    </p:animMotion>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114"/>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106"/>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65"/>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115"/>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nodeType="clickEffect">
                                  <p:stCondLst>
                                    <p:cond delay="0"/>
                                  </p:stCondLst>
                                  <p:childTnLst>
                                    <p:set>
                                      <p:cBhvr>
                                        <p:cTn id="204" dur="1" fill="hold">
                                          <p:stCondLst>
                                            <p:cond delay="0"/>
                                          </p:stCondLst>
                                        </p:cTn>
                                        <p:tgtEl>
                                          <p:spTgt spid="116"/>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27"/>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121"/>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124"/>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63" presetClass="path" presetSubtype="0" accel="50000" decel="50000" fill="hold" nodeType="clickEffect">
                                  <p:stCondLst>
                                    <p:cond delay="0"/>
                                  </p:stCondLst>
                                  <p:childTnLst>
                                    <p:animMotion origin="layout" path="M 6.25E-7 -4.07407E-6 L 0.0293 -4.07407E-6 " pathEditMode="relative" rAng="0" ptsTypes="AA">
                                      <p:cBhvr>
                                        <p:cTn id="214" dur="2000" fill="hold"/>
                                        <p:tgtEl>
                                          <p:spTgt spid="124"/>
                                        </p:tgtEl>
                                        <p:attrNameLst>
                                          <p:attrName>ppt_x</p:attrName>
                                          <p:attrName>ppt_y</p:attrName>
                                        </p:attrNameLst>
                                      </p:cBhvr>
                                      <p:rCtr x="1628" y="0"/>
                                    </p:animMotion>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0" nodeType="clickEffect">
                                  <p:stCondLst>
                                    <p:cond delay="0"/>
                                  </p:stCondLst>
                                  <p:childTnLst>
                                    <p:set>
                                      <p:cBhvr>
                                        <p:cTn id="218" dur="1" fill="hold">
                                          <p:stCondLst>
                                            <p:cond delay="0"/>
                                          </p:stCondLst>
                                        </p:cTn>
                                        <p:tgtEl>
                                          <p:spTgt spid="128"/>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p:stCondLst>
                                    <p:cond delay="0"/>
                                  </p:stCondLst>
                                  <p:childTnLst>
                                    <p:set>
                                      <p:cBhvr>
                                        <p:cTn id="222" dur="1" fill="hold">
                                          <p:stCondLst>
                                            <p:cond delay="0"/>
                                          </p:stCondLst>
                                        </p:cTn>
                                        <p:tgtEl>
                                          <p:spTgt spid="130"/>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nodeType="clickEffect">
                                  <p:stCondLst>
                                    <p:cond delay="0"/>
                                  </p:stCondLst>
                                  <p:childTnLst>
                                    <p:set>
                                      <p:cBhvr>
                                        <p:cTn id="226" dur="1" fill="hold">
                                          <p:stCondLst>
                                            <p:cond delay="0"/>
                                          </p:stCondLst>
                                        </p:cTn>
                                        <p:tgtEl>
                                          <p:spTgt spid="66"/>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131"/>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nodeType="clickEffect">
                                  <p:stCondLst>
                                    <p:cond delay="0"/>
                                  </p:stCondLst>
                                  <p:childTnLst>
                                    <p:set>
                                      <p:cBhvr>
                                        <p:cTn id="234" dur="1" fill="hold">
                                          <p:stCondLst>
                                            <p:cond delay="0"/>
                                          </p:stCondLst>
                                        </p:cTn>
                                        <p:tgtEl>
                                          <p:spTgt spid="20"/>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138"/>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139"/>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135"/>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32"/>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ntr" presetSubtype="0" fill="hold" grpId="0" nodeType="clickEffect">
                                  <p:stCondLst>
                                    <p:cond delay="0"/>
                                  </p:stCondLst>
                                  <p:childTnLst>
                                    <p:set>
                                      <p:cBhvr>
                                        <p:cTn id="246" dur="1" fill="hold">
                                          <p:stCondLst>
                                            <p:cond delay="0"/>
                                          </p:stCondLst>
                                        </p:cTn>
                                        <p:tgtEl>
                                          <p:spTgt spid="140"/>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nodeType="clickEffect">
                                  <p:stCondLst>
                                    <p:cond delay="0"/>
                                  </p:stCondLst>
                                  <p:childTnLst>
                                    <p:set>
                                      <p:cBhvr>
                                        <p:cTn id="250" dur="1" fill="hold">
                                          <p:stCondLst>
                                            <p:cond delay="0"/>
                                          </p:stCondLst>
                                        </p:cTn>
                                        <p:tgtEl>
                                          <p:spTgt spid="143"/>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presetID="1" presetClass="entr" presetSubtype="0" fill="hold" grpId="0" nodeType="clickEffect">
                                  <p:stCondLst>
                                    <p:cond delay="0"/>
                                  </p:stCondLst>
                                  <p:childTnLst>
                                    <p:set>
                                      <p:cBhvr>
                                        <p:cTn id="254" dur="1" fill="hold">
                                          <p:stCondLst>
                                            <p:cond delay="0"/>
                                          </p:stCondLst>
                                        </p:cTn>
                                        <p:tgtEl>
                                          <p:spTgt spid="141"/>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presetID="1" presetClass="entr" presetSubtype="0" fill="hold" grpId="0" nodeType="clickEffect">
                                  <p:stCondLst>
                                    <p:cond delay="0"/>
                                  </p:stCondLst>
                                  <p:childTnLst>
                                    <p:set>
                                      <p:cBhvr>
                                        <p:cTn id="258" dur="1" fill="hold">
                                          <p:stCondLst>
                                            <p:cond delay="0"/>
                                          </p:stCondLst>
                                        </p:cTn>
                                        <p:tgtEl>
                                          <p:spTgt spid="142"/>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0" nodeType="clickEffect">
                                  <p:stCondLst>
                                    <p:cond delay="0"/>
                                  </p:stCondLst>
                                  <p:childTnLst>
                                    <p:set>
                                      <p:cBhvr>
                                        <p:cTn id="262"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34" grpId="0"/>
      <p:bldP spid="35" grpId="0"/>
      <p:bldP spid="38" grpId="0"/>
      <p:bldP spid="45" grpId="0"/>
      <p:bldP spid="46" grpId="0"/>
      <p:bldP spid="47" grpId="0"/>
      <p:bldP spid="49" grpId="0"/>
      <p:bldP spid="56" grpId="0"/>
      <p:bldP spid="57" grpId="0"/>
      <p:bldP spid="58" grpId="0"/>
      <p:bldP spid="63" grpId="0"/>
      <p:bldP spid="72" grpId="0"/>
      <p:bldP spid="73" grpId="0"/>
      <p:bldP spid="80" grpId="0"/>
      <p:bldP spid="88" grpId="0"/>
      <p:bldP spid="89" grpId="0"/>
      <p:bldP spid="89" grpId="1"/>
      <p:bldP spid="90" grpId="0"/>
      <p:bldP spid="91" grpId="0"/>
      <p:bldP spid="98" grpId="0"/>
      <p:bldP spid="100" grpId="0"/>
      <p:bldP spid="106" grpId="0"/>
      <p:bldP spid="106" grpId="1"/>
      <p:bldP spid="107" grpId="0"/>
      <p:bldP spid="114" grpId="0"/>
      <p:bldP spid="115" grpId="0"/>
      <p:bldP spid="127" grpId="0"/>
      <p:bldP spid="128" grpId="0"/>
      <p:bldP spid="130" grpId="0"/>
      <p:bldP spid="131" grpId="0"/>
      <p:bldP spid="138" grpId="0"/>
      <p:bldP spid="139" grpId="0"/>
      <p:bldP spid="140" grpId="0"/>
      <p:bldP spid="141" grpId="0"/>
      <p:bldP spid="142" grpId="0"/>
      <p:bldP spid="14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Circular Queue</a:t>
            </a:r>
            <a:endParaRPr lang="en-US" dirty="0"/>
          </a:p>
        </p:txBody>
      </p:sp>
      <p:sp>
        <p:nvSpPr>
          <p:cNvPr id="3" name="Content Placeholder 2"/>
          <p:cNvSpPr>
            <a:spLocks noGrp="1"/>
          </p:cNvSpPr>
          <p:nvPr>
            <p:ph idx="1"/>
          </p:nvPr>
        </p:nvSpPr>
        <p:spPr/>
        <p:txBody>
          <a:bodyPr>
            <a:normAutofit/>
          </a:bodyPr>
          <a:lstStyle/>
          <a:p>
            <a:r>
              <a:rPr lang="en-IN" dirty="0"/>
              <a:t>A more suitable method of representing simple queue which prevents an excessive use of memory is to </a:t>
            </a:r>
            <a:r>
              <a:rPr lang="en-IN" b="1" dirty="0">
                <a:solidFill>
                  <a:srgbClr val="C00000"/>
                </a:solidFill>
              </a:rPr>
              <a:t>a</a:t>
            </a:r>
            <a:r>
              <a:rPr lang="en-IN" b="1" dirty="0">
                <a:solidFill>
                  <a:srgbClr val="B84742"/>
                </a:solidFill>
              </a:rPr>
              <a:t>rrange the elements </a:t>
            </a:r>
            <a:r>
              <a:rPr lang="en-IN" dirty="0"/>
              <a:t>Q[1], Q[2]….,Q[n] </a:t>
            </a:r>
            <a:r>
              <a:rPr lang="en-IN" b="1" dirty="0">
                <a:solidFill>
                  <a:srgbClr val="B84742"/>
                </a:solidFill>
              </a:rPr>
              <a:t>in a circular fashion </a:t>
            </a:r>
            <a:r>
              <a:rPr lang="en-IN" dirty="0"/>
              <a:t>with Q[1] following Q[n], this is called </a:t>
            </a:r>
            <a:r>
              <a:rPr lang="en-IN" b="1" dirty="0">
                <a:solidFill>
                  <a:srgbClr val="B84742"/>
                </a:solidFill>
              </a:rPr>
              <a:t>circular queue</a:t>
            </a:r>
            <a:r>
              <a:rPr lang="en-IN" b="1" dirty="0"/>
              <a:t>.</a:t>
            </a:r>
          </a:p>
          <a:p>
            <a:r>
              <a:rPr lang="en-IN" dirty="0"/>
              <a:t>In  circular queue the last node is connected back to the first node to make a  circle.</a:t>
            </a:r>
          </a:p>
          <a:p>
            <a:r>
              <a:rPr lang="en-IN" dirty="0"/>
              <a:t>Circular queue is a linear data structure. It follows </a:t>
            </a:r>
            <a:r>
              <a:rPr lang="en-IN" b="1" dirty="0">
                <a:solidFill>
                  <a:srgbClr val="B84742"/>
                </a:solidFill>
              </a:rPr>
              <a:t>FIFO</a:t>
            </a:r>
            <a:r>
              <a:rPr lang="en-IN" dirty="0"/>
              <a:t> principle. </a:t>
            </a:r>
          </a:p>
          <a:p>
            <a:r>
              <a:rPr lang="en-IN" dirty="0"/>
              <a:t>It is also called as </a:t>
            </a:r>
            <a:r>
              <a:rPr lang="en-IN" b="1" dirty="0">
                <a:solidFill>
                  <a:srgbClr val="B84742"/>
                </a:solidFill>
              </a:rPr>
              <a:t>“Ring buffer”.</a:t>
            </a:r>
            <a:endParaRPr lang="en-US" b="1" dirty="0">
              <a:solidFill>
                <a:srgbClr val="B84742"/>
              </a:solidFill>
            </a:endParaRPr>
          </a:p>
        </p:txBody>
      </p:sp>
      <p:pic>
        <p:nvPicPr>
          <p:cNvPr id="1026" name="Picture 2" descr="E:\Clients\Darshan\Data Structure\images\circularqueu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6695" y="3482886"/>
            <a:ext cx="3198650" cy="291733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1797422" y="4572580"/>
            <a:ext cx="3567953" cy="739008"/>
            <a:chOff x="5486400" y="1219200"/>
            <a:chExt cx="2655064" cy="457200"/>
          </a:xfrm>
        </p:grpSpPr>
        <p:sp>
          <p:nvSpPr>
            <p:cNvPr id="6" name="Rectangle 5"/>
            <p:cNvSpPr/>
            <p:nvPr/>
          </p:nvSpPr>
          <p:spPr>
            <a:xfrm>
              <a:off x="5486400"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Q[1]</a:t>
              </a:r>
              <a:endParaRPr lang="en-US" sz="2000" b="1" dirty="0"/>
            </a:p>
          </p:txBody>
        </p:sp>
        <p:sp>
          <p:nvSpPr>
            <p:cNvPr id="7" name="Rectangle 6"/>
            <p:cNvSpPr/>
            <p:nvPr/>
          </p:nvSpPr>
          <p:spPr>
            <a:xfrm>
              <a:off x="6013378"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Q[2]</a:t>
              </a:r>
              <a:endParaRPr lang="en-US" sz="2000" b="1" dirty="0"/>
            </a:p>
          </p:txBody>
        </p:sp>
        <p:sp>
          <p:nvSpPr>
            <p:cNvPr id="8" name="Rectangle 7"/>
            <p:cNvSpPr/>
            <p:nvPr/>
          </p:nvSpPr>
          <p:spPr>
            <a:xfrm>
              <a:off x="654219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Rectangle 8"/>
            <p:cNvSpPr/>
            <p:nvPr/>
          </p:nvSpPr>
          <p:spPr>
            <a:xfrm>
              <a:off x="70746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Rectangle 9"/>
            <p:cNvSpPr/>
            <p:nvPr/>
          </p:nvSpPr>
          <p:spPr>
            <a:xfrm>
              <a:off x="76080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Q[n]</a:t>
              </a:r>
              <a:endParaRPr lang="en-US" sz="2000" b="1" dirty="0"/>
            </a:p>
          </p:txBody>
        </p:sp>
      </p:grpSp>
      <p:cxnSp>
        <p:nvCxnSpPr>
          <p:cNvPr id="11" name="Straight Connector 10"/>
          <p:cNvCxnSpPr>
            <a:stCxn id="10" idx="3"/>
          </p:cNvCxnSpPr>
          <p:nvPr/>
        </p:nvCxnSpPr>
        <p:spPr>
          <a:xfrm>
            <a:off x="5365375" y="4942084"/>
            <a:ext cx="349245" cy="0"/>
          </a:xfrm>
          <a:prstGeom prst="line">
            <a:avLst/>
          </a:prstGeom>
          <a:ln w="28575">
            <a:solidFill>
              <a:schemeClr val="tx1"/>
            </a:solidFill>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a:off x="5714620" y="4942084"/>
            <a:ext cx="0" cy="598104"/>
          </a:xfrm>
          <a:prstGeom prst="line">
            <a:avLst/>
          </a:prstGeom>
          <a:ln w="28575">
            <a:solidFill>
              <a:schemeClr val="tx1"/>
            </a:solidFill>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flipH="1">
            <a:off x="1492623" y="5540188"/>
            <a:ext cx="4221997" cy="0"/>
          </a:xfrm>
          <a:prstGeom prst="line">
            <a:avLst/>
          </a:prstGeom>
          <a:ln w="28575">
            <a:solidFill>
              <a:schemeClr val="tx1"/>
            </a:solidFill>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flipV="1">
            <a:off x="1492623" y="4942084"/>
            <a:ext cx="0" cy="598104"/>
          </a:xfrm>
          <a:prstGeom prst="line">
            <a:avLst/>
          </a:prstGeom>
          <a:ln w="28575">
            <a:solidFill>
              <a:schemeClr val="tx1"/>
            </a:solidFill>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9" name="Straight Arrow Connector 18"/>
          <p:cNvCxnSpPr>
            <a:endCxn id="6" idx="1"/>
          </p:cNvCxnSpPr>
          <p:nvPr/>
        </p:nvCxnSpPr>
        <p:spPr>
          <a:xfrm>
            <a:off x="1492622" y="4942084"/>
            <a:ext cx="304800" cy="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564637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Procedure: CQInsert (F, R, Q, N, Y) </a:t>
            </a:r>
            <a:endParaRPr lang="en-US" dirty="0"/>
          </a:p>
        </p:txBody>
      </p:sp>
      <p:sp>
        <p:nvSpPr>
          <p:cNvPr id="3" name="Content Placeholder 2"/>
          <p:cNvSpPr>
            <a:spLocks noGrp="1"/>
          </p:cNvSpPr>
          <p:nvPr>
            <p:ph idx="1"/>
          </p:nvPr>
        </p:nvSpPr>
        <p:spPr/>
        <p:txBody>
          <a:bodyPr/>
          <a:lstStyle/>
          <a:p>
            <a:r>
              <a:rPr lang="en-IN" dirty="0"/>
              <a:t>This procedure inserts </a:t>
            </a:r>
            <a:r>
              <a:rPr lang="en-IN" b="1" dirty="0">
                <a:solidFill>
                  <a:srgbClr val="B84742"/>
                </a:solidFill>
              </a:rPr>
              <a:t>Y</a:t>
            </a:r>
            <a:r>
              <a:rPr lang="en-IN" dirty="0"/>
              <a:t> at rear end of the Circular Queue.</a:t>
            </a:r>
          </a:p>
          <a:p>
            <a:r>
              <a:rPr lang="en-IN" b="1" dirty="0">
                <a:solidFill>
                  <a:srgbClr val="B84742"/>
                </a:solidFill>
              </a:rPr>
              <a:t>Queue</a:t>
            </a:r>
            <a:r>
              <a:rPr lang="en-IN" dirty="0">
                <a:solidFill>
                  <a:srgbClr val="C00000"/>
                </a:solidFill>
              </a:rPr>
              <a:t> </a:t>
            </a:r>
            <a:r>
              <a:rPr lang="en-IN" dirty="0"/>
              <a:t>is represented by a vector</a:t>
            </a:r>
            <a:r>
              <a:rPr lang="en-IN" b="1" dirty="0">
                <a:solidFill>
                  <a:srgbClr val="B84742"/>
                </a:solidFill>
              </a:rPr>
              <a:t> Q </a:t>
            </a:r>
            <a:r>
              <a:rPr lang="en-IN" dirty="0"/>
              <a:t>containing </a:t>
            </a:r>
            <a:r>
              <a:rPr lang="en-IN" b="1" dirty="0">
                <a:solidFill>
                  <a:srgbClr val="B84742"/>
                </a:solidFill>
              </a:rPr>
              <a:t>N</a:t>
            </a:r>
            <a:r>
              <a:rPr lang="en-IN" dirty="0">
                <a:solidFill>
                  <a:srgbClr val="C00000"/>
                </a:solidFill>
              </a:rPr>
              <a:t> </a:t>
            </a:r>
            <a:r>
              <a:rPr lang="en-IN" dirty="0"/>
              <a:t>elements.</a:t>
            </a:r>
          </a:p>
          <a:p>
            <a:r>
              <a:rPr lang="en-IN" b="1" dirty="0">
                <a:solidFill>
                  <a:srgbClr val="B84742"/>
                </a:solidFill>
              </a:rPr>
              <a:t>F</a:t>
            </a:r>
            <a:r>
              <a:rPr lang="en-IN" dirty="0">
                <a:solidFill>
                  <a:srgbClr val="C00000"/>
                </a:solidFill>
              </a:rPr>
              <a:t> </a:t>
            </a:r>
            <a:r>
              <a:rPr lang="en-IN" dirty="0"/>
              <a:t>is pointer to the front element of a queue.</a:t>
            </a:r>
          </a:p>
          <a:p>
            <a:r>
              <a:rPr lang="en-IN" b="1" dirty="0">
                <a:solidFill>
                  <a:srgbClr val="B84742"/>
                </a:solidFill>
              </a:rPr>
              <a:t>R</a:t>
            </a:r>
            <a:r>
              <a:rPr lang="en-IN" dirty="0">
                <a:solidFill>
                  <a:srgbClr val="C00000"/>
                </a:solidFill>
              </a:rPr>
              <a:t> </a:t>
            </a:r>
            <a:r>
              <a:rPr lang="en-IN" dirty="0"/>
              <a:t>is pointer to the rear element of a queue.</a:t>
            </a:r>
          </a:p>
          <a:p>
            <a:endParaRPr lang="en-US" dirty="0"/>
          </a:p>
        </p:txBody>
      </p:sp>
      <p:sp>
        <p:nvSpPr>
          <p:cNvPr id="4" name="TextBox 3"/>
          <p:cNvSpPr txBox="1"/>
          <p:nvPr/>
        </p:nvSpPr>
        <p:spPr>
          <a:xfrm>
            <a:off x="426290" y="3066629"/>
            <a:ext cx="4140000" cy="3200876"/>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[Reset Rear Pointer]</a:t>
            </a: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If</a:t>
            </a:r>
            <a:r>
              <a:rPr lang="en-IN" b="1" dirty="0">
                <a:latin typeface="Consolas" pitchFamily="49" charset="0"/>
                <a:cs typeface="Consolas" pitchFamily="49" charset="0"/>
              </a:rPr>
              <a:t> 	  R = N</a:t>
            </a: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b="1" dirty="0">
                <a:latin typeface="Consolas" pitchFamily="49" charset="0"/>
                <a:cs typeface="Consolas" pitchFamily="49" charset="0"/>
              </a:rPr>
              <a:t>  R </a:t>
            </a:r>
            <a:r>
              <a:rPr lang="en-IN" b="1" dirty="0">
                <a:latin typeface="Consolas" pitchFamily="49" charset="0"/>
                <a:cs typeface="Consolas" pitchFamily="49" charset="0"/>
                <a:sym typeface="Wingdings" pitchFamily="2" charset="2"/>
              </a:rPr>
              <a:t>  1</a:t>
            </a:r>
            <a:endParaRPr lang="en-IN" b="1" dirty="0">
              <a:latin typeface="Consolas" pitchFamily="49" charset="0"/>
              <a:cs typeface="Consolas" pitchFamily="49" charset="0"/>
            </a:endParaRP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Else</a:t>
            </a:r>
            <a:r>
              <a:rPr lang="en-IN" b="1" dirty="0">
                <a:latin typeface="Consolas" pitchFamily="49" charset="0"/>
                <a:cs typeface="Consolas" pitchFamily="49" charset="0"/>
              </a:rPr>
              <a:t>  R </a:t>
            </a:r>
            <a:r>
              <a:rPr lang="en-IN" b="1" dirty="0">
                <a:latin typeface="Consolas" pitchFamily="49" charset="0"/>
                <a:cs typeface="Consolas" pitchFamily="49" charset="0"/>
                <a:sym typeface="Wingdings" pitchFamily="2" charset="2"/>
              </a:rPr>
              <a:t> R + 1</a:t>
            </a:r>
            <a:endParaRPr lang="en-IN" b="1"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2. [Overflow]</a:t>
            </a: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If</a:t>
            </a:r>
            <a:r>
              <a:rPr lang="en-IN" b="1" dirty="0">
                <a:latin typeface="Consolas" pitchFamily="49" charset="0"/>
                <a:cs typeface="Consolas" pitchFamily="49" charset="0"/>
              </a:rPr>
              <a:t>    F=R</a:t>
            </a: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b="1" dirty="0">
                <a:latin typeface="Consolas" pitchFamily="49" charset="0"/>
                <a:cs typeface="Consolas" pitchFamily="49" charset="0"/>
              </a:rPr>
              <a:t>	  Write(‘Overflow’)</a:t>
            </a:r>
          </a:p>
          <a:p>
            <a:r>
              <a:rPr lang="en-IN" b="1" dirty="0">
                <a:solidFill>
                  <a:schemeClr val="tx2">
                    <a:lumMod val="75000"/>
                  </a:schemeClr>
                </a:solidFill>
                <a:latin typeface="Consolas" pitchFamily="49" charset="0"/>
                <a:cs typeface="Consolas" pitchFamily="49" charset="0"/>
              </a:rPr>
              <a:t>	  If</a:t>
            </a:r>
            <a:r>
              <a:rPr lang="en-IN" b="1" dirty="0">
                <a:latin typeface="Consolas" pitchFamily="49" charset="0"/>
                <a:cs typeface="Consolas" pitchFamily="49" charset="0"/>
              </a:rPr>
              <a:t> R = 1</a:t>
            </a: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b="1" dirty="0">
                <a:latin typeface="Consolas" pitchFamily="49" charset="0"/>
                <a:cs typeface="Consolas" pitchFamily="49" charset="0"/>
              </a:rPr>
              <a:t>  R </a:t>
            </a:r>
            <a:r>
              <a:rPr lang="en-IN" b="1" dirty="0">
                <a:latin typeface="Consolas" pitchFamily="49" charset="0"/>
                <a:cs typeface="Consolas" pitchFamily="49" charset="0"/>
                <a:sym typeface="Wingdings" pitchFamily="2" charset="2"/>
              </a:rPr>
              <a:t>  N</a:t>
            </a:r>
            <a:endParaRPr lang="en-IN" b="1" dirty="0">
              <a:latin typeface="Consolas" pitchFamily="49" charset="0"/>
              <a:cs typeface="Consolas" pitchFamily="49" charset="0"/>
            </a:endParaRP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Else</a:t>
            </a:r>
            <a:r>
              <a:rPr lang="en-IN" b="1" dirty="0">
                <a:latin typeface="Consolas" pitchFamily="49" charset="0"/>
                <a:cs typeface="Consolas" pitchFamily="49" charset="0"/>
              </a:rPr>
              <a:t>  R </a:t>
            </a:r>
            <a:r>
              <a:rPr lang="en-IN" b="1" dirty="0">
                <a:latin typeface="Consolas" pitchFamily="49" charset="0"/>
                <a:cs typeface="Consolas" pitchFamily="49" charset="0"/>
                <a:sym typeface="Wingdings" pitchFamily="2" charset="2"/>
              </a:rPr>
              <a:t> R - 1</a:t>
            </a:r>
            <a:endParaRPr lang="en-IN" b="1" dirty="0">
              <a:latin typeface="Consolas" pitchFamily="49" charset="0"/>
              <a:cs typeface="Consolas" pitchFamily="49" charset="0"/>
            </a:endParaRPr>
          </a:p>
          <a:p>
            <a:r>
              <a:rPr lang="en-IN" b="1" dirty="0">
                <a:latin typeface="Consolas" pitchFamily="49" charset="0"/>
                <a:cs typeface="Consolas" pitchFamily="49" charset="0"/>
              </a:rPr>
              <a:t>	  Return</a:t>
            </a:r>
          </a:p>
        </p:txBody>
      </p:sp>
      <p:sp>
        <p:nvSpPr>
          <p:cNvPr id="5" name="TextBox 4"/>
          <p:cNvSpPr txBox="1"/>
          <p:nvPr/>
        </p:nvSpPr>
        <p:spPr>
          <a:xfrm>
            <a:off x="4579737" y="3066629"/>
            <a:ext cx="4140000" cy="2462400"/>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3. [Insert element]</a:t>
            </a:r>
          </a:p>
          <a:p>
            <a:r>
              <a:rPr lang="en-IN" b="1" dirty="0">
                <a:latin typeface="Consolas" pitchFamily="49" charset="0"/>
                <a:cs typeface="Consolas" pitchFamily="49" charset="0"/>
              </a:rPr>
              <a:t>	Q[R] </a:t>
            </a:r>
            <a:r>
              <a:rPr lang="en-IN" b="1" dirty="0">
                <a:latin typeface="Consolas" pitchFamily="49" charset="0"/>
                <a:cs typeface="Consolas" pitchFamily="49" charset="0"/>
                <a:sym typeface="Wingdings" pitchFamily="2" charset="2"/>
              </a:rPr>
              <a:t></a:t>
            </a:r>
            <a:r>
              <a:rPr lang="en-IN" b="1" dirty="0">
                <a:latin typeface="Consolas" pitchFamily="49" charset="0"/>
                <a:cs typeface="Consolas" pitchFamily="49" charset="0"/>
              </a:rPr>
              <a:t> Y</a:t>
            </a:r>
          </a:p>
          <a:p>
            <a:pPr marL="444500" indent="-444500"/>
            <a:r>
              <a:rPr lang="en-IN" sz="2000" b="1" dirty="0">
                <a:solidFill>
                  <a:schemeClr val="tx2"/>
                </a:solidFill>
                <a:latin typeface="Consolas" pitchFamily="49" charset="0"/>
                <a:cs typeface="Consolas" pitchFamily="49" charset="0"/>
              </a:rPr>
              <a:t>4. [Is front pointer properly set?]</a:t>
            </a:r>
          </a:p>
          <a:p>
            <a:r>
              <a:rPr lang="en-IN" dirty="0">
                <a:latin typeface="Consolas" pitchFamily="49" charset="0"/>
                <a:cs typeface="Consolas" pitchFamily="49" charset="0"/>
              </a:rPr>
              <a:t>      </a:t>
            </a:r>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IF</a:t>
            </a:r>
            <a:r>
              <a:rPr lang="en-IN" b="1" dirty="0">
                <a:latin typeface="Consolas" pitchFamily="49" charset="0"/>
                <a:cs typeface="Consolas" pitchFamily="49" charset="0"/>
              </a:rPr>
              <a:t> 	F=0</a:t>
            </a: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b="1" dirty="0">
                <a:latin typeface="Consolas" pitchFamily="49" charset="0"/>
                <a:cs typeface="Consolas" pitchFamily="49" charset="0"/>
              </a:rPr>
              <a:t>	F </a:t>
            </a:r>
            <a:r>
              <a:rPr lang="en-IN" b="1" dirty="0">
                <a:latin typeface="Consolas" pitchFamily="49" charset="0"/>
                <a:cs typeface="Consolas" pitchFamily="49" charset="0"/>
                <a:sym typeface="Wingdings" pitchFamily="2" charset="2"/>
              </a:rPr>
              <a:t></a:t>
            </a:r>
            <a:r>
              <a:rPr lang="en-IN" b="1" dirty="0">
                <a:latin typeface="Consolas" pitchFamily="49" charset="0"/>
                <a:cs typeface="Consolas" pitchFamily="49" charset="0"/>
              </a:rPr>
              <a:t> 1</a:t>
            </a:r>
          </a:p>
          <a:p>
            <a:r>
              <a:rPr lang="en-IN" b="1" dirty="0">
                <a:latin typeface="Consolas" pitchFamily="49" charset="0"/>
                <a:cs typeface="Consolas" pitchFamily="49" charset="0"/>
              </a:rPr>
              <a:t>       Return</a:t>
            </a:r>
          </a:p>
        </p:txBody>
      </p:sp>
      <p:grpSp>
        <p:nvGrpSpPr>
          <p:cNvPr id="36" name="Group 35"/>
          <p:cNvGrpSpPr/>
          <p:nvPr/>
        </p:nvGrpSpPr>
        <p:grpSpPr>
          <a:xfrm>
            <a:off x="9400637" y="968842"/>
            <a:ext cx="2286000" cy="1306320"/>
            <a:chOff x="239486" y="2480130"/>
            <a:chExt cx="2286000" cy="1306320"/>
          </a:xfrm>
        </p:grpSpPr>
        <p:grpSp>
          <p:nvGrpSpPr>
            <p:cNvPr id="7" name="Group 6"/>
            <p:cNvGrpSpPr/>
            <p:nvPr/>
          </p:nvGrpSpPr>
          <p:grpSpPr>
            <a:xfrm>
              <a:off x="500744" y="3176850"/>
              <a:ext cx="1828800" cy="381000"/>
              <a:chOff x="381000" y="1219200"/>
              <a:chExt cx="1828800" cy="381000"/>
            </a:xfrm>
          </p:grpSpPr>
          <p:sp>
            <p:nvSpPr>
              <p:cNvPr id="8" name="Rectangle 7"/>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8</a:t>
                </a:r>
                <a:endParaRPr lang="en-US" b="1" dirty="0"/>
              </a:p>
            </p:txBody>
          </p:sp>
          <p:sp>
            <p:nvSpPr>
              <p:cNvPr id="11" name="Rectangle 10"/>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15</a:t>
                </a:r>
                <a:endParaRPr lang="en-US" b="1" dirty="0"/>
              </a:p>
            </p:txBody>
          </p:sp>
        </p:grpSp>
        <p:cxnSp>
          <p:nvCxnSpPr>
            <p:cNvPr id="13" name="Straight Connector 12"/>
            <p:cNvCxnSpPr>
              <a:stCxn id="11" idx="3"/>
            </p:cNvCxnSpPr>
            <p:nvPr/>
          </p:nvCxnSpPr>
          <p:spPr>
            <a:xfrm>
              <a:off x="2329544" y="3367350"/>
              <a:ext cx="190500"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a:off x="2514602" y="3367350"/>
              <a:ext cx="0" cy="419100"/>
            </a:xfrm>
            <a:prstGeom prst="line">
              <a:avLst/>
            </a:prstGeom>
            <a:ln w="28575"/>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a:xfrm flipH="1">
              <a:off x="239486" y="3786450"/>
              <a:ext cx="2286000"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flipV="1">
              <a:off x="239486" y="3367350"/>
              <a:ext cx="0" cy="419100"/>
            </a:xfrm>
            <a:prstGeom prst="line">
              <a:avLst/>
            </a:prstGeom>
            <a:ln w="28575"/>
          </p:spPr>
          <p:style>
            <a:lnRef idx="2">
              <a:schemeClr val="dk1"/>
            </a:lnRef>
            <a:fillRef idx="0">
              <a:schemeClr val="dk1"/>
            </a:fillRef>
            <a:effectRef idx="1">
              <a:schemeClr val="dk1"/>
            </a:effectRef>
            <a:fontRef idx="minor">
              <a:schemeClr val="tx1"/>
            </a:fontRef>
          </p:style>
        </p:cxnSp>
        <p:cxnSp>
          <p:nvCxnSpPr>
            <p:cNvPr id="23" name="Straight Arrow Connector 22"/>
            <p:cNvCxnSpPr/>
            <p:nvPr/>
          </p:nvCxnSpPr>
          <p:spPr>
            <a:xfrm>
              <a:off x="239486" y="3367350"/>
              <a:ext cx="261258" cy="0"/>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grpSp>
          <p:nvGrpSpPr>
            <p:cNvPr id="31" name="Group 30"/>
            <p:cNvGrpSpPr/>
            <p:nvPr/>
          </p:nvGrpSpPr>
          <p:grpSpPr>
            <a:xfrm>
              <a:off x="1937650" y="2480142"/>
              <a:ext cx="314510" cy="680083"/>
              <a:chOff x="1937650" y="5094504"/>
              <a:chExt cx="314510" cy="680083"/>
            </a:xfrm>
          </p:grpSpPr>
          <p:sp>
            <p:nvSpPr>
              <p:cNvPr id="24" name="TextBox 23"/>
              <p:cNvSpPr txBox="1"/>
              <p:nvPr/>
            </p:nvSpPr>
            <p:spPr>
              <a:xfrm>
                <a:off x="1937650" y="5094504"/>
                <a:ext cx="314510" cy="369332"/>
              </a:xfrm>
              <a:prstGeom prst="rect">
                <a:avLst/>
              </a:prstGeom>
              <a:noFill/>
              <a:ln>
                <a:noFill/>
              </a:ln>
            </p:spPr>
            <p:txBody>
              <a:bodyPr wrap="none" rtlCol="0">
                <a:spAutoFit/>
              </a:bodyPr>
              <a:lstStyle/>
              <a:p>
                <a:r>
                  <a:rPr lang="en-IN" b="1" dirty="0">
                    <a:solidFill>
                      <a:srgbClr val="C00000"/>
                    </a:solidFill>
                  </a:rPr>
                  <a:t>R</a:t>
                </a:r>
                <a:endParaRPr lang="en-US" b="1" dirty="0">
                  <a:solidFill>
                    <a:srgbClr val="C00000"/>
                  </a:solidFill>
                </a:endParaRPr>
              </a:p>
            </p:txBody>
          </p:sp>
          <p:cxnSp>
            <p:nvCxnSpPr>
              <p:cNvPr id="28" name="Straight Arrow Connector 27"/>
              <p:cNvCxnSpPr>
                <a:stCxn id="24" idx="2"/>
                <a:endCxn id="11" idx="0"/>
              </p:cNvCxnSpPr>
              <p:nvPr/>
            </p:nvCxnSpPr>
            <p:spPr>
              <a:xfrm>
                <a:off x="2094905" y="5463836"/>
                <a:ext cx="6039" cy="31075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32" name="Group 31"/>
            <p:cNvGrpSpPr/>
            <p:nvPr/>
          </p:nvGrpSpPr>
          <p:grpSpPr>
            <a:xfrm>
              <a:off x="1490955" y="2480130"/>
              <a:ext cx="293670" cy="696708"/>
              <a:chOff x="1936047" y="5094504"/>
              <a:chExt cx="293670" cy="696708"/>
            </a:xfrm>
          </p:grpSpPr>
          <p:sp>
            <p:nvSpPr>
              <p:cNvPr id="33" name="TextBox 32"/>
              <p:cNvSpPr txBox="1"/>
              <p:nvPr/>
            </p:nvSpPr>
            <p:spPr>
              <a:xfrm>
                <a:off x="1936047" y="5094504"/>
                <a:ext cx="293670" cy="369332"/>
              </a:xfrm>
              <a:prstGeom prst="rect">
                <a:avLst/>
              </a:prstGeom>
              <a:noFill/>
              <a:ln>
                <a:noFill/>
              </a:ln>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34" name="Straight Arrow Connector 33"/>
              <p:cNvCxnSpPr>
                <a:stCxn id="33" idx="2"/>
              </p:cNvCxnSpPr>
              <p:nvPr/>
            </p:nvCxnSpPr>
            <p:spPr>
              <a:xfrm>
                <a:off x="2082882" y="5463836"/>
                <a:ext cx="18062" cy="32737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grpSp>
        <p:nvGrpSpPr>
          <p:cNvPr id="54" name="Group 53"/>
          <p:cNvGrpSpPr/>
          <p:nvPr/>
        </p:nvGrpSpPr>
        <p:grpSpPr>
          <a:xfrm>
            <a:off x="9405048" y="3773842"/>
            <a:ext cx="2286000" cy="1306320"/>
            <a:chOff x="2971800" y="2480735"/>
            <a:chExt cx="2286000" cy="1306320"/>
          </a:xfrm>
        </p:grpSpPr>
        <p:grpSp>
          <p:nvGrpSpPr>
            <p:cNvPr id="38" name="Group 37"/>
            <p:cNvGrpSpPr/>
            <p:nvPr/>
          </p:nvGrpSpPr>
          <p:grpSpPr>
            <a:xfrm>
              <a:off x="3233058" y="3177455"/>
              <a:ext cx="1828800" cy="381000"/>
              <a:chOff x="381000" y="1219200"/>
              <a:chExt cx="1828800" cy="381000"/>
            </a:xfrm>
          </p:grpSpPr>
          <p:sp>
            <p:nvSpPr>
              <p:cNvPr id="50" name="Rectangle 49"/>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8</a:t>
                </a:r>
                <a:endParaRPr lang="en-US" b="1" dirty="0"/>
              </a:p>
            </p:txBody>
          </p:sp>
          <p:sp>
            <p:nvSpPr>
              <p:cNvPr id="51" name="Rectangle 50"/>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15</a:t>
                </a:r>
                <a:endParaRPr lang="en-US" b="1" dirty="0"/>
              </a:p>
            </p:txBody>
          </p:sp>
          <p:sp>
            <p:nvSpPr>
              <p:cNvPr id="52" name="Rectangle 51"/>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3" name="Rectangle 52"/>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cxnSp>
          <p:nvCxnSpPr>
            <p:cNvPr id="39" name="Straight Connector 38"/>
            <p:cNvCxnSpPr>
              <a:stCxn id="53" idx="3"/>
            </p:cNvCxnSpPr>
            <p:nvPr/>
          </p:nvCxnSpPr>
          <p:spPr>
            <a:xfrm>
              <a:off x="5061858" y="3367955"/>
              <a:ext cx="190500"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40" name="Straight Connector 39"/>
            <p:cNvCxnSpPr/>
            <p:nvPr/>
          </p:nvCxnSpPr>
          <p:spPr>
            <a:xfrm>
              <a:off x="5246916" y="3367955"/>
              <a:ext cx="0" cy="419100"/>
            </a:xfrm>
            <a:prstGeom prst="line">
              <a:avLst/>
            </a:prstGeom>
            <a:ln w="28575"/>
          </p:spPr>
          <p:style>
            <a:lnRef idx="2">
              <a:schemeClr val="dk1"/>
            </a:lnRef>
            <a:fillRef idx="0">
              <a:schemeClr val="dk1"/>
            </a:fillRef>
            <a:effectRef idx="1">
              <a:schemeClr val="dk1"/>
            </a:effectRef>
            <a:fontRef idx="minor">
              <a:schemeClr val="tx1"/>
            </a:fontRef>
          </p:style>
        </p:cxnSp>
        <p:cxnSp>
          <p:nvCxnSpPr>
            <p:cNvPr id="41" name="Straight Connector 40"/>
            <p:cNvCxnSpPr/>
            <p:nvPr/>
          </p:nvCxnSpPr>
          <p:spPr>
            <a:xfrm flipH="1">
              <a:off x="2971800" y="3787055"/>
              <a:ext cx="2286000"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42" name="Straight Connector 41"/>
            <p:cNvCxnSpPr/>
            <p:nvPr/>
          </p:nvCxnSpPr>
          <p:spPr>
            <a:xfrm flipV="1">
              <a:off x="2971800" y="3367955"/>
              <a:ext cx="0" cy="419100"/>
            </a:xfrm>
            <a:prstGeom prst="line">
              <a:avLst/>
            </a:prstGeom>
            <a:ln w="28575"/>
          </p:spPr>
          <p:style>
            <a:lnRef idx="2">
              <a:schemeClr val="dk1"/>
            </a:lnRef>
            <a:fillRef idx="0">
              <a:schemeClr val="dk1"/>
            </a:fillRef>
            <a:effectRef idx="1">
              <a:schemeClr val="dk1"/>
            </a:effectRef>
            <a:fontRef idx="minor">
              <a:schemeClr val="tx1"/>
            </a:fontRef>
          </p:style>
        </p:cxnSp>
        <p:cxnSp>
          <p:nvCxnSpPr>
            <p:cNvPr id="43" name="Straight Arrow Connector 42"/>
            <p:cNvCxnSpPr>
              <a:endCxn id="50" idx="1"/>
            </p:cNvCxnSpPr>
            <p:nvPr/>
          </p:nvCxnSpPr>
          <p:spPr>
            <a:xfrm>
              <a:off x="2971800" y="3367955"/>
              <a:ext cx="261258" cy="0"/>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grpSp>
          <p:nvGrpSpPr>
            <p:cNvPr id="44" name="Group 43"/>
            <p:cNvGrpSpPr/>
            <p:nvPr/>
          </p:nvGrpSpPr>
          <p:grpSpPr>
            <a:xfrm>
              <a:off x="3742264" y="2480747"/>
              <a:ext cx="314510" cy="680083"/>
              <a:chOff x="1937650" y="5094504"/>
              <a:chExt cx="314510" cy="680083"/>
            </a:xfrm>
          </p:grpSpPr>
          <p:sp>
            <p:nvSpPr>
              <p:cNvPr id="48" name="TextBox 47"/>
              <p:cNvSpPr txBox="1"/>
              <p:nvPr/>
            </p:nvSpPr>
            <p:spPr>
              <a:xfrm>
                <a:off x="1937650" y="5094504"/>
                <a:ext cx="314510" cy="369332"/>
              </a:xfrm>
              <a:prstGeom prst="rect">
                <a:avLst/>
              </a:prstGeom>
              <a:noFill/>
            </p:spPr>
            <p:txBody>
              <a:bodyPr wrap="none" rtlCol="0">
                <a:spAutoFit/>
              </a:bodyPr>
              <a:lstStyle/>
              <a:p>
                <a:r>
                  <a:rPr lang="en-IN" b="1" dirty="0">
                    <a:solidFill>
                      <a:srgbClr val="C00000"/>
                    </a:solidFill>
                  </a:rPr>
                  <a:t>R</a:t>
                </a:r>
                <a:endParaRPr lang="en-US" b="1" dirty="0">
                  <a:solidFill>
                    <a:srgbClr val="C00000"/>
                  </a:solidFill>
                </a:endParaRPr>
              </a:p>
            </p:txBody>
          </p:sp>
          <p:cxnSp>
            <p:nvCxnSpPr>
              <p:cNvPr id="49" name="Straight Arrow Connector 48"/>
              <p:cNvCxnSpPr>
                <a:stCxn id="48" idx="2"/>
                <a:endCxn id="53" idx="0"/>
              </p:cNvCxnSpPr>
              <p:nvPr/>
            </p:nvCxnSpPr>
            <p:spPr>
              <a:xfrm>
                <a:off x="2094905" y="5463836"/>
                <a:ext cx="6039" cy="31075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45" name="Group 44"/>
            <p:cNvGrpSpPr/>
            <p:nvPr/>
          </p:nvGrpSpPr>
          <p:grpSpPr>
            <a:xfrm>
              <a:off x="3300395" y="2480735"/>
              <a:ext cx="293670" cy="696708"/>
              <a:chOff x="1936047" y="5094504"/>
              <a:chExt cx="293670" cy="696708"/>
            </a:xfrm>
          </p:grpSpPr>
          <p:sp>
            <p:nvSpPr>
              <p:cNvPr id="46" name="TextBox 45"/>
              <p:cNvSpPr txBox="1"/>
              <p:nvPr/>
            </p:nvSpPr>
            <p:spPr>
              <a:xfrm>
                <a:off x="1936047" y="5094504"/>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47" name="Straight Arrow Connector 46"/>
              <p:cNvCxnSpPr>
                <a:stCxn id="46" idx="2"/>
              </p:cNvCxnSpPr>
              <p:nvPr/>
            </p:nvCxnSpPr>
            <p:spPr>
              <a:xfrm>
                <a:off x="2082882" y="5463836"/>
                <a:ext cx="18062" cy="32737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grpSp>
        <p:nvGrpSpPr>
          <p:cNvPr id="72" name="Group 71"/>
          <p:cNvGrpSpPr/>
          <p:nvPr/>
        </p:nvGrpSpPr>
        <p:grpSpPr>
          <a:xfrm>
            <a:off x="9400637" y="5172072"/>
            <a:ext cx="2286000" cy="1306320"/>
            <a:chOff x="6324600" y="2472268"/>
            <a:chExt cx="2286000" cy="1306320"/>
          </a:xfrm>
        </p:grpSpPr>
        <p:grpSp>
          <p:nvGrpSpPr>
            <p:cNvPr id="56" name="Group 55"/>
            <p:cNvGrpSpPr/>
            <p:nvPr/>
          </p:nvGrpSpPr>
          <p:grpSpPr>
            <a:xfrm>
              <a:off x="6585858" y="3168988"/>
              <a:ext cx="1828800" cy="381000"/>
              <a:chOff x="381000" y="1219200"/>
              <a:chExt cx="1828800" cy="381000"/>
            </a:xfrm>
          </p:grpSpPr>
          <p:sp>
            <p:nvSpPr>
              <p:cNvPr id="68" name="Rectangle 67"/>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23</a:t>
                </a:r>
                <a:endParaRPr lang="en-US" b="1" dirty="0"/>
              </a:p>
            </p:txBody>
          </p:sp>
          <p:sp>
            <p:nvSpPr>
              <p:cNvPr id="69" name="Rectangle 68"/>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6</a:t>
                </a:r>
                <a:endParaRPr lang="en-US" b="1" dirty="0"/>
              </a:p>
            </p:txBody>
          </p:sp>
          <p:sp>
            <p:nvSpPr>
              <p:cNvPr id="70" name="Rectangle 69"/>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8</a:t>
                </a:r>
                <a:endParaRPr lang="en-US" b="1" dirty="0"/>
              </a:p>
            </p:txBody>
          </p:sp>
          <p:sp>
            <p:nvSpPr>
              <p:cNvPr id="71" name="Rectangle 70"/>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15</a:t>
                </a:r>
                <a:endParaRPr lang="en-US" b="1" dirty="0"/>
              </a:p>
            </p:txBody>
          </p:sp>
        </p:grpSp>
        <p:cxnSp>
          <p:nvCxnSpPr>
            <p:cNvPr id="57" name="Straight Connector 56"/>
            <p:cNvCxnSpPr>
              <a:stCxn id="71" idx="3"/>
            </p:cNvCxnSpPr>
            <p:nvPr/>
          </p:nvCxnSpPr>
          <p:spPr>
            <a:xfrm>
              <a:off x="8414658" y="3359488"/>
              <a:ext cx="190500"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58" name="Straight Connector 57"/>
            <p:cNvCxnSpPr/>
            <p:nvPr/>
          </p:nvCxnSpPr>
          <p:spPr>
            <a:xfrm>
              <a:off x="8599716" y="3359488"/>
              <a:ext cx="0" cy="419100"/>
            </a:xfrm>
            <a:prstGeom prst="line">
              <a:avLst/>
            </a:prstGeom>
            <a:ln w="28575"/>
          </p:spPr>
          <p:style>
            <a:lnRef idx="2">
              <a:schemeClr val="dk1"/>
            </a:lnRef>
            <a:fillRef idx="0">
              <a:schemeClr val="dk1"/>
            </a:fillRef>
            <a:effectRef idx="1">
              <a:schemeClr val="dk1"/>
            </a:effectRef>
            <a:fontRef idx="minor">
              <a:schemeClr val="tx1"/>
            </a:fontRef>
          </p:style>
        </p:cxnSp>
        <p:cxnSp>
          <p:nvCxnSpPr>
            <p:cNvPr id="59" name="Straight Connector 58"/>
            <p:cNvCxnSpPr/>
            <p:nvPr/>
          </p:nvCxnSpPr>
          <p:spPr>
            <a:xfrm flipH="1">
              <a:off x="6324600" y="3778588"/>
              <a:ext cx="2286000"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60" name="Straight Connector 59"/>
            <p:cNvCxnSpPr/>
            <p:nvPr/>
          </p:nvCxnSpPr>
          <p:spPr>
            <a:xfrm flipV="1">
              <a:off x="6324600" y="3359488"/>
              <a:ext cx="0" cy="419100"/>
            </a:xfrm>
            <a:prstGeom prst="line">
              <a:avLst/>
            </a:prstGeom>
            <a:ln w="28575"/>
          </p:spPr>
          <p:style>
            <a:lnRef idx="2">
              <a:schemeClr val="dk1"/>
            </a:lnRef>
            <a:fillRef idx="0">
              <a:schemeClr val="dk1"/>
            </a:fillRef>
            <a:effectRef idx="1">
              <a:schemeClr val="dk1"/>
            </a:effectRef>
            <a:fontRef idx="minor">
              <a:schemeClr val="tx1"/>
            </a:fontRef>
          </p:style>
        </p:cxnSp>
        <p:cxnSp>
          <p:nvCxnSpPr>
            <p:cNvPr id="61" name="Straight Arrow Connector 60"/>
            <p:cNvCxnSpPr>
              <a:endCxn id="68" idx="1"/>
            </p:cNvCxnSpPr>
            <p:nvPr/>
          </p:nvCxnSpPr>
          <p:spPr>
            <a:xfrm>
              <a:off x="6324600" y="3359488"/>
              <a:ext cx="261258" cy="0"/>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grpSp>
          <p:nvGrpSpPr>
            <p:cNvPr id="62" name="Group 61"/>
            <p:cNvGrpSpPr/>
            <p:nvPr/>
          </p:nvGrpSpPr>
          <p:grpSpPr>
            <a:xfrm>
              <a:off x="8022764" y="2472280"/>
              <a:ext cx="314510" cy="680083"/>
              <a:chOff x="1937650" y="5094504"/>
              <a:chExt cx="314510" cy="680083"/>
            </a:xfrm>
          </p:grpSpPr>
          <p:sp>
            <p:nvSpPr>
              <p:cNvPr id="66" name="TextBox 65"/>
              <p:cNvSpPr txBox="1"/>
              <p:nvPr/>
            </p:nvSpPr>
            <p:spPr>
              <a:xfrm>
                <a:off x="1937650" y="5094504"/>
                <a:ext cx="314510" cy="369332"/>
              </a:xfrm>
              <a:prstGeom prst="rect">
                <a:avLst/>
              </a:prstGeom>
              <a:noFill/>
            </p:spPr>
            <p:txBody>
              <a:bodyPr wrap="none" rtlCol="0">
                <a:spAutoFit/>
              </a:bodyPr>
              <a:lstStyle/>
              <a:p>
                <a:r>
                  <a:rPr lang="en-IN" b="1" dirty="0">
                    <a:solidFill>
                      <a:srgbClr val="C00000"/>
                    </a:solidFill>
                  </a:rPr>
                  <a:t>R</a:t>
                </a:r>
                <a:endParaRPr lang="en-US" b="1" dirty="0">
                  <a:solidFill>
                    <a:srgbClr val="C00000"/>
                  </a:solidFill>
                </a:endParaRPr>
              </a:p>
            </p:txBody>
          </p:sp>
          <p:cxnSp>
            <p:nvCxnSpPr>
              <p:cNvPr id="67" name="Straight Arrow Connector 66"/>
              <p:cNvCxnSpPr>
                <a:stCxn id="66" idx="2"/>
                <a:endCxn id="71" idx="0"/>
              </p:cNvCxnSpPr>
              <p:nvPr/>
            </p:nvCxnSpPr>
            <p:spPr>
              <a:xfrm>
                <a:off x="2094905" y="5463836"/>
                <a:ext cx="6039" cy="31075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63" name="Group 62"/>
            <p:cNvGrpSpPr/>
            <p:nvPr/>
          </p:nvGrpSpPr>
          <p:grpSpPr>
            <a:xfrm>
              <a:off x="6642133" y="2472268"/>
              <a:ext cx="293670" cy="696708"/>
              <a:chOff x="1936047" y="5094504"/>
              <a:chExt cx="293670" cy="696708"/>
            </a:xfrm>
          </p:grpSpPr>
          <p:sp>
            <p:nvSpPr>
              <p:cNvPr id="64" name="TextBox 63"/>
              <p:cNvSpPr txBox="1"/>
              <p:nvPr/>
            </p:nvSpPr>
            <p:spPr>
              <a:xfrm>
                <a:off x="1936047" y="5094504"/>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65" name="Straight Arrow Connector 64"/>
              <p:cNvCxnSpPr>
                <a:stCxn id="64" idx="2"/>
              </p:cNvCxnSpPr>
              <p:nvPr/>
            </p:nvCxnSpPr>
            <p:spPr>
              <a:xfrm>
                <a:off x="2082882" y="5463836"/>
                <a:ext cx="18062" cy="32737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grpSp>
        <p:nvGrpSpPr>
          <p:cNvPr id="73" name="Group 72"/>
          <p:cNvGrpSpPr/>
          <p:nvPr/>
        </p:nvGrpSpPr>
        <p:grpSpPr>
          <a:xfrm>
            <a:off x="9400637" y="2392238"/>
            <a:ext cx="2286000" cy="1332860"/>
            <a:chOff x="239486" y="2453590"/>
            <a:chExt cx="2286000" cy="1332860"/>
          </a:xfrm>
        </p:grpSpPr>
        <p:grpSp>
          <p:nvGrpSpPr>
            <p:cNvPr id="74" name="Group 73"/>
            <p:cNvGrpSpPr/>
            <p:nvPr/>
          </p:nvGrpSpPr>
          <p:grpSpPr>
            <a:xfrm>
              <a:off x="500744" y="3176850"/>
              <a:ext cx="1828800" cy="381000"/>
              <a:chOff x="381000" y="1219200"/>
              <a:chExt cx="1828800" cy="381000"/>
            </a:xfrm>
          </p:grpSpPr>
          <p:sp>
            <p:nvSpPr>
              <p:cNvPr id="86" name="Rectangle 85"/>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9" name="Rectangle 88"/>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cxnSp>
          <p:nvCxnSpPr>
            <p:cNvPr id="75" name="Straight Connector 74"/>
            <p:cNvCxnSpPr>
              <a:stCxn id="89" idx="3"/>
            </p:cNvCxnSpPr>
            <p:nvPr/>
          </p:nvCxnSpPr>
          <p:spPr>
            <a:xfrm>
              <a:off x="2329544" y="3367350"/>
              <a:ext cx="190500"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76" name="Straight Connector 75"/>
            <p:cNvCxnSpPr/>
            <p:nvPr/>
          </p:nvCxnSpPr>
          <p:spPr>
            <a:xfrm>
              <a:off x="2514602" y="3367350"/>
              <a:ext cx="0" cy="419100"/>
            </a:xfrm>
            <a:prstGeom prst="line">
              <a:avLst/>
            </a:prstGeom>
            <a:ln w="28575"/>
          </p:spPr>
          <p:style>
            <a:lnRef idx="2">
              <a:schemeClr val="dk1"/>
            </a:lnRef>
            <a:fillRef idx="0">
              <a:schemeClr val="dk1"/>
            </a:fillRef>
            <a:effectRef idx="1">
              <a:schemeClr val="dk1"/>
            </a:effectRef>
            <a:fontRef idx="minor">
              <a:schemeClr val="tx1"/>
            </a:fontRef>
          </p:style>
        </p:cxnSp>
        <p:cxnSp>
          <p:nvCxnSpPr>
            <p:cNvPr id="77" name="Straight Connector 76"/>
            <p:cNvCxnSpPr/>
            <p:nvPr/>
          </p:nvCxnSpPr>
          <p:spPr>
            <a:xfrm flipH="1">
              <a:off x="239486" y="3786450"/>
              <a:ext cx="2286000"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78" name="Straight Connector 77"/>
            <p:cNvCxnSpPr/>
            <p:nvPr/>
          </p:nvCxnSpPr>
          <p:spPr>
            <a:xfrm flipV="1">
              <a:off x="239486" y="3367350"/>
              <a:ext cx="0" cy="419100"/>
            </a:xfrm>
            <a:prstGeom prst="line">
              <a:avLst/>
            </a:prstGeom>
            <a:ln w="28575"/>
          </p:spPr>
          <p:style>
            <a:lnRef idx="2">
              <a:schemeClr val="dk1"/>
            </a:lnRef>
            <a:fillRef idx="0">
              <a:schemeClr val="dk1"/>
            </a:fillRef>
            <a:effectRef idx="1">
              <a:schemeClr val="dk1"/>
            </a:effectRef>
            <a:fontRef idx="minor">
              <a:schemeClr val="tx1"/>
            </a:fontRef>
          </p:style>
        </p:cxnSp>
        <p:cxnSp>
          <p:nvCxnSpPr>
            <p:cNvPr id="79" name="Straight Arrow Connector 78"/>
            <p:cNvCxnSpPr/>
            <p:nvPr/>
          </p:nvCxnSpPr>
          <p:spPr>
            <a:xfrm>
              <a:off x="239486" y="3367350"/>
              <a:ext cx="261258" cy="0"/>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sp>
          <p:nvSpPr>
            <p:cNvPr id="84" name="TextBox 83"/>
            <p:cNvSpPr txBox="1"/>
            <p:nvPr/>
          </p:nvSpPr>
          <p:spPr>
            <a:xfrm>
              <a:off x="383724" y="2761564"/>
              <a:ext cx="545342" cy="369332"/>
            </a:xfrm>
            <a:prstGeom prst="rect">
              <a:avLst/>
            </a:prstGeom>
            <a:noFill/>
            <a:ln>
              <a:noFill/>
            </a:ln>
          </p:spPr>
          <p:txBody>
            <a:bodyPr wrap="none" rtlCol="0">
              <a:spAutoFit/>
            </a:bodyPr>
            <a:lstStyle/>
            <a:p>
              <a:r>
                <a:rPr lang="en-IN" b="1" dirty="0" smtClean="0">
                  <a:solidFill>
                    <a:srgbClr val="C00000"/>
                  </a:solidFill>
                </a:rPr>
                <a:t>R=0</a:t>
              </a:r>
              <a:endParaRPr lang="en-US" b="1" dirty="0">
                <a:solidFill>
                  <a:srgbClr val="C00000"/>
                </a:solidFill>
              </a:endParaRPr>
            </a:p>
          </p:txBody>
        </p:sp>
        <p:sp>
          <p:nvSpPr>
            <p:cNvPr id="82" name="TextBox 81"/>
            <p:cNvSpPr txBox="1"/>
            <p:nvPr/>
          </p:nvSpPr>
          <p:spPr>
            <a:xfrm>
              <a:off x="383724" y="2453590"/>
              <a:ext cx="527710" cy="369332"/>
            </a:xfrm>
            <a:prstGeom prst="rect">
              <a:avLst/>
            </a:prstGeom>
            <a:noFill/>
            <a:ln>
              <a:noFill/>
            </a:ln>
          </p:spPr>
          <p:txBody>
            <a:bodyPr wrap="none" rtlCol="0">
              <a:spAutoFit/>
            </a:bodyPr>
            <a:lstStyle/>
            <a:p>
              <a:pPr algn="ctr"/>
              <a:r>
                <a:rPr lang="en-IN" b="1" dirty="0" smtClean="0">
                  <a:solidFill>
                    <a:srgbClr val="C00000"/>
                  </a:solidFill>
                </a:rPr>
                <a:t>F=0</a:t>
              </a:r>
              <a:endParaRPr lang="en-US" b="1" dirty="0">
                <a:solidFill>
                  <a:srgbClr val="C00000"/>
                </a:solidFill>
              </a:endParaRPr>
            </a:p>
          </p:txBody>
        </p:sp>
      </p:grpSp>
    </p:spTree>
    <p:extLst>
      <p:ext uri="{BB962C8B-B14F-4D97-AF65-F5344CB8AC3E}">
        <p14:creationId xmlns:p14="http://schemas.microsoft.com/office/powerpoint/2010/main" val="28772018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4" end="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5" end="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7" end="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8" end="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9" end="9"/>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
                                            <p:txEl>
                                              <p:pRg st="0" end="0"/>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xEl>
                                              <p:pRg st="2" end="2"/>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
                                            <p:txEl>
                                              <p:pRg st="3" end="3"/>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
                                            <p:txEl>
                                              <p:pRg st="4" end="4"/>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Function: CQDelete (F, R, Q, N) </a:t>
            </a:r>
            <a:endParaRPr lang="en-US" dirty="0"/>
          </a:p>
        </p:txBody>
      </p:sp>
      <p:sp>
        <p:nvSpPr>
          <p:cNvPr id="3" name="Content Placeholder 2"/>
          <p:cNvSpPr>
            <a:spLocks noGrp="1"/>
          </p:cNvSpPr>
          <p:nvPr>
            <p:ph idx="1"/>
          </p:nvPr>
        </p:nvSpPr>
        <p:spPr>
          <a:xfrm>
            <a:off x="131180" y="863444"/>
            <a:ext cx="9100503" cy="5590565"/>
          </a:xfrm>
        </p:spPr>
        <p:txBody>
          <a:bodyPr/>
          <a:lstStyle/>
          <a:p>
            <a:r>
              <a:rPr lang="en-IN" dirty="0"/>
              <a:t>This function </a:t>
            </a:r>
            <a:r>
              <a:rPr lang="en-IN" b="1" dirty="0">
                <a:solidFill>
                  <a:srgbClr val="B84742"/>
                </a:solidFill>
              </a:rPr>
              <a:t>deletes &amp; returns </a:t>
            </a:r>
            <a:r>
              <a:rPr lang="en-IN" dirty="0"/>
              <a:t>an element </a:t>
            </a:r>
            <a:r>
              <a:rPr lang="en-IN" b="1" dirty="0">
                <a:solidFill>
                  <a:srgbClr val="B84742"/>
                </a:solidFill>
              </a:rPr>
              <a:t>from front end </a:t>
            </a:r>
            <a:r>
              <a:rPr lang="en-IN" dirty="0"/>
              <a:t>of the Circular Queue.</a:t>
            </a:r>
          </a:p>
          <a:p>
            <a:r>
              <a:rPr lang="en-IN" b="1" dirty="0">
                <a:solidFill>
                  <a:srgbClr val="B84742"/>
                </a:solidFill>
              </a:rPr>
              <a:t>Queue</a:t>
            </a:r>
            <a:r>
              <a:rPr lang="en-IN" dirty="0">
                <a:solidFill>
                  <a:srgbClr val="C00000"/>
                </a:solidFill>
              </a:rPr>
              <a:t> </a:t>
            </a:r>
            <a:r>
              <a:rPr lang="en-IN" dirty="0"/>
              <a:t>is represented by a vector </a:t>
            </a:r>
            <a:r>
              <a:rPr lang="en-IN" b="1" dirty="0">
                <a:solidFill>
                  <a:srgbClr val="B84742"/>
                </a:solidFill>
              </a:rPr>
              <a:t>Q</a:t>
            </a:r>
            <a:r>
              <a:rPr lang="en-IN" dirty="0">
                <a:solidFill>
                  <a:srgbClr val="C00000"/>
                </a:solidFill>
              </a:rPr>
              <a:t> </a:t>
            </a:r>
            <a:r>
              <a:rPr lang="en-IN" dirty="0"/>
              <a:t>containing </a:t>
            </a:r>
            <a:r>
              <a:rPr lang="en-IN" b="1" dirty="0">
                <a:solidFill>
                  <a:srgbClr val="B84742"/>
                </a:solidFill>
              </a:rPr>
              <a:t>N</a:t>
            </a:r>
            <a:r>
              <a:rPr lang="en-IN" dirty="0">
                <a:solidFill>
                  <a:srgbClr val="C00000"/>
                </a:solidFill>
              </a:rPr>
              <a:t> </a:t>
            </a:r>
            <a:r>
              <a:rPr lang="en-IN" dirty="0"/>
              <a:t>elements.</a:t>
            </a:r>
          </a:p>
          <a:p>
            <a:r>
              <a:rPr lang="en-IN" b="1" dirty="0">
                <a:solidFill>
                  <a:srgbClr val="B84742"/>
                </a:solidFill>
              </a:rPr>
              <a:t>F</a:t>
            </a:r>
            <a:r>
              <a:rPr lang="en-IN" dirty="0">
                <a:solidFill>
                  <a:srgbClr val="C00000"/>
                </a:solidFill>
              </a:rPr>
              <a:t> </a:t>
            </a:r>
            <a:r>
              <a:rPr lang="en-IN" dirty="0"/>
              <a:t>is pointer to the </a:t>
            </a:r>
            <a:r>
              <a:rPr lang="en-IN" b="1" dirty="0">
                <a:solidFill>
                  <a:srgbClr val="B84742"/>
                </a:solidFill>
              </a:rPr>
              <a:t>front</a:t>
            </a:r>
            <a:r>
              <a:rPr lang="en-IN" b="1" dirty="0">
                <a:solidFill>
                  <a:srgbClr val="FF0000"/>
                </a:solidFill>
              </a:rPr>
              <a:t> </a:t>
            </a:r>
            <a:r>
              <a:rPr lang="en-IN" dirty="0"/>
              <a:t>element of a queue.</a:t>
            </a:r>
          </a:p>
          <a:p>
            <a:r>
              <a:rPr lang="en-IN" b="1" dirty="0">
                <a:solidFill>
                  <a:srgbClr val="B84742"/>
                </a:solidFill>
              </a:rPr>
              <a:t>R</a:t>
            </a:r>
            <a:r>
              <a:rPr lang="en-IN" dirty="0">
                <a:solidFill>
                  <a:srgbClr val="C00000"/>
                </a:solidFill>
              </a:rPr>
              <a:t> </a:t>
            </a:r>
            <a:r>
              <a:rPr lang="en-IN" dirty="0"/>
              <a:t>is pointer to the </a:t>
            </a:r>
            <a:r>
              <a:rPr lang="en-IN" b="1" dirty="0">
                <a:solidFill>
                  <a:srgbClr val="B84742"/>
                </a:solidFill>
              </a:rPr>
              <a:t>rear</a:t>
            </a:r>
            <a:r>
              <a:rPr lang="en-IN" dirty="0">
                <a:solidFill>
                  <a:srgbClr val="C00000"/>
                </a:solidFill>
              </a:rPr>
              <a:t> </a:t>
            </a:r>
            <a:r>
              <a:rPr lang="en-IN" dirty="0"/>
              <a:t>element of a queue.</a:t>
            </a:r>
            <a:endParaRPr lang="en-US" dirty="0"/>
          </a:p>
          <a:p>
            <a:pPr marL="0" indent="0">
              <a:buNone/>
            </a:pPr>
            <a:endParaRPr lang="en-US" dirty="0"/>
          </a:p>
        </p:txBody>
      </p:sp>
      <p:sp>
        <p:nvSpPr>
          <p:cNvPr id="4" name="TextBox 3"/>
          <p:cNvSpPr txBox="1"/>
          <p:nvPr/>
        </p:nvSpPr>
        <p:spPr>
          <a:xfrm>
            <a:off x="415612" y="3531096"/>
            <a:ext cx="4191000" cy="295465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[Underflow?]</a:t>
            </a:r>
          </a:p>
          <a:p>
            <a:r>
              <a:rPr lang="en-IN"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If</a:t>
            </a:r>
            <a:r>
              <a:rPr lang="en-IN" dirty="0">
                <a:solidFill>
                  <a:schemeClr val="tx2">
                    <a:lumMod val="75000"/>
                  </a:schemeClr>
                </a:solidFill>
                <a:latin typeface="Consolas" pitchFamily="49" charset="0"/>
                <a:cs typeface="Consolas" pitchFamily="49" charset="0"/>
              </a:rPr>
              <a:t> </a:t>
            </a:r>
            <a:r>
              <a:rPr lang="en-IN" dirty="0">
                <a:latin typeface="Consolas" pitchFamily="49" charset="0"/>
                <a:cs typeface="Consolas" pitchFamily="49" charset="0"/>
              </a:rPr>
              <a:t>	  F = 0</a:t>
            </a:r>
          </a:p>
          <a:p>
            <a:r>
              <a:rPr lang="en-IN"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dirty="0">
                <a:latin typeface="Consolas" pitchFamily="49" charset="0"/>
                <a:cs typeface="Consolas" pitchFamily="49" charset="0"/>
              </a:rPr>
              <a:t>  Write(‘Underflow’)</a:t>
            </a:r>
          </a:p>
          <a:p>
            <a:r>
              <a:rPr lang="en-IN" dirty="0">
                <a:latin typeface="Consolas" pitchFamily="49" charset="0"/>
                <a:cs typeface="Consolas" pitchFamily="49" charset="0"/>
              </a:rPr>
              <a:t>         Return(0)</a:t>
            </a:r>
          </a:p>
          <a:p>
            <a:r>
              <a:rPr lang="en-IN" sz="2000" b="1" dirty="0">
                <a:solidFill>
                  <a:schemeClr val="tx2"/>
                </a:solidFill>
                <a:latin typeface="Consolas" pitchFamily="49" charset="0"/>
                <a:cs typeface="Consolas" pitchFamily="49" charset="0"/>
              </a:rPr>
              <a:t>2. [Delete Element]</a:t>
            </a:r>
          </a:p>
          <a:p>
            <a:r>
              <a:rPr lang="en-IN" b="1" dirty="0">
                <a:latin typeface="Consolas" pitchFamily="49" charset="0"/>
                <a:cs typeface="Consolas" pitchFamily="49" charset="0"/>
              </a:rPr>
              <a:t>    </a:t>
            </a:r>
            <a:r>
              <a:rPr lang="en-IN" dirty="0">
                <a:latin typeface="Consolas" pitchFamily="49" charset="0"/>
                <a:cs typeface="Consolas" pitchFamily="49" charset="0"/>
              </a:rPr>
              <a:t>Y </a:t>
            </a:r>
            <a:r>
              <a:rPr lang="en-IN" dirty="0">
                <a:latin typeface="Consolas" pitchFamily="49" charset="0"/>
                <a:cs typeface="Consolas" pitchFamily="49" charset="0"/>
                <a:sym typeface="Wingdings" pitchFamily="2" charset="2"/>
              </a:rPr>
              <a:t> Q[F]</a:t>
            </a:r>
          </a:p>
          <a:p>
            <a:r>
              <a:rPr lang="en-IN" sz="2000" b="1" dirty="0">
                <a:solidFill>
                  <a:schemeClr val="tx2"/>
                </a:solidFill>
                <a:latin typeface="Consolas" pitchFamily="49" charset="0"/>
                <a:cs typeface="Consolas" pitchFamily="49" charset="0"/>
              </a:rPr>
              <a:t>3. [Queue Empty?]</a:t>
            </a: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If</a:t>
            </a:r>
            <a:r>
              <a:rPr lang="en-IN" dirty="0">
                <a:latin typeface="Consolas" pitchFamily="49" charset="0"/>
                <a:cs typeface="Consolas" pitchFamily="49" charset="0"/>
              </a:rPr>
              <a:t> 	  F = R</a:t>
            </a:r>
          </a:p>
          <a:p>
            <a:r>
              <a:rPr lang="en-IN"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dirty="0">
                <a:latin typeface="Consolas" pitchFamily="49" charset="0"/>
                <a:cs typeface="Consolas" pitchFamily="49" charset="0"/>
              </a:rPr>
              <a:t>  F </a:t>
            </a:r>
            <a:r>
              <a:rPr lang="en-IN" dirty="0">
                <a:latin typeface="Consolas" pitchFamily="49" charset="0"/>
                <a:cs typeface="Consolas" pitchFamily="49" charset="0"/>
                <a:sym typeface="Wingdings" pitchFamily="2" charset="2"/>
              </a:rPr>
              <a:t> R   0</a:t>
            </a:r>
            <a:endParaRPr lang="en-IN" dirty="0">
              <a:latin typeface="Consolas" pitchFamily="49" charset="0"/>
              <a:cs typeface="Consolas" pitchFamily="49" charset="0"/>
            </a:endParaRPr>
          </a:p>
          <a:p>
            <a:r>
              <a:rPr lang="en-IN" dirty="0">
                <a:latin typeface="Consolas" pitchFamily="49" charset="0"/>
                <a:cs typeface="Consolas" pitchFamily="49" charset="0"/>
              </a:rPr>
              <a:t>         Return(Y)</a:t>
            </a:r>
          </a:p>
        </p:txBody>
      </p:sp>
      <p:sp>
        <p:nvSpPr>
          <p:cNvPr id="5" name="TextBox 4"/>
          <p:cNvSpPr txBox="1"/>
          <p:nvPr/>
        </p:nvSpPr>
        <p:spPr>
          <a:xfrm>
            <a:off x="4620059" y="3526785"/>
            <a:ext cx="4191000" cy="150810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4. [Increment Front Pointer]</a:t>
            </a: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IF</a:t>
            </a:r>
            <a:r>
              <a:rPr lang="en-IN" dirty="0">
                <a:latin typeface="Consolas" pitchFamily="49" charset="0"/>
                <a:cs typeface="Consolas" pitchFamily="49" charset="0"/>
              </a:rPr>
              <a:t> F = N</a:t>
            </a:r>
          </a:p>
          <a:p>
            <a:r>
              <a:rPr lang="en-IN"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dirty="0">
                <a:latin typeface="Consolas" pitchFamily="49" charset="0"/>
                <a:cs typeface="Consolas" pitchFamily="49" charset="0"/>
              </a:rPr>
              <a:t> F </a:t>
            </a:r>
            <a:r>
              <a:rPr lang="en-IN" dirty="0">
                <a:latin typeface="Consolas" pitchFamily="49" charset="0"/>
                <a:cs typeface="Consolas" pitchFamily="49" charset="0"/>
                <a:sym typeface="Wingdings" pitchFamily="2" charset="2"/>
              </a:rPr>
              <a:t> 1</a:t>
            </a:r>
          </a:p>
          <a:p>
            <a:r>
              <a:rPr lang="en-IN" dirty="0">
                <a:latin typeface="Consolas" pitchFamily="49" charset="0"/>
                <a:cs typeface="Consolas" pitchFamily="49" charset="0"/>
                <a:sym typeface="Wingdings" pitchFamily="2" charset="2"/>
              </a:rPr>
              <a:t>    </a:t>
            </a:r>
            <a:r>
              <a:rPr lang="en-IN" b="1" dirty="0">
                <a:solidFill>
                  <a:schemeClr val="tx2">
                    <a:lumMod val="75000"/>
                  </a:schemeClr>
                </a:solidFill>
                <a:latin typeface="Consolas" pitchFamily="49" charset="0"/>
                <a:cs typeface="Consolas" pitchFamily="49" charset="0"/>
                <a:sym typeface="Wingdings" pitchFamily="2" charset="2"/>
              </a:rPr>
              <a:t>Else</a:t>
            </a:r>
            <a:r>
              <a:rPr lang="en-IN" dirty="0">
                <a:latin typeface="Consolas" pitchFamily="49" charset="0"/>
                <a:cs typeface="Consolas" pitchFamily="49" charset="0"/>
                <a:sym typeface="Wingdings" pitchFamily="2" charset="2"/>
              </a:rPr>
              <a:t> F  F + 1</a:t>
            </a:r>
          </a:p>
          <a:p>
            <a:r>
              <a:rPr lang="en-IN" dirty="0">
                <a:latin typeface="Consolas" pitchFamily="49" charset="0"/>
                <a:cs typeface="Consolas" pitchFamily="49" charset="0"/>
                <a:sym typeface="Wingdings" pitchFamily="2" charset="2"/>
              </a:rPr>
              <a:t>    Return(Y)</a:t>
            </a:r>
            <a:endParaRPr lang="en-IN" dirty="0">
              <a:latin typeface="Consolas" pitchFamily="49" charset="0"/>
              <a:cs typeface="Consolas" pitchFamily="49" charset="0"/>
            </a:endParaRPr>
          </a:p>
        </p:txBody>
      </p:sp>
      <p:grpSp>
        <p:nvGrpSpPr>
          <p:cNvPr id="37" name="Group 36"/>
          <p:cNvGrpSpPr/>
          <p:nvPr/>
        </p:nvGrpSpPr>
        <p:grpSpPr>
          <a:xfrm>
            <a:off x="9676461" y="2069967"/>
            <a:ext cx="2109964" cy="1471788"/>
            <a:chOff x="9226890" y="1588093"/>
            <a:chExt cx="2109964" cy="1471788"/>
          </a:xfrm>
        </p:grpSpPr>
        <p:grpSp>
          <p:nvGrpSpPr>
            <p:cNvPr id="57" name="Group 56"/>
            <p:cNvGrpSpPr/>
            <p:nvPr/>
          </p:nvGrpSpPr>
          <p:grpSpPr>
            <a:xfrm>
              <a:off x="9226890" y="1588093"/>
              <a:ext cx="2109964" cy="1471788"/>
              <a:chOff x="6324600" y="2457490"/>
              <a:chExt cx="2286000" cy="1321098"/>
            </a:xfrm>
          </p:grpSpPr>
          <p:grpSp>
            <p:nvGrpSpPr>
              <p:cNvPr id="58" name="Group 57"/>
              <p:cNvGrpSpPr/>
              <p:nvPr/>
            </p:nvGrpSpPr>
            <p:grpSpPr>
              <a:xfrm>
                <a:off x="6585858" y="3168988"/>
                <a:ext cx="1828800" cy="381000"/>
                <a:chOff x="381000" y="1219200"/>
                <a:chExt cx="1828800" cy="381000"/>
              </a:xfrm>
            </p:grpSpPr>
            <p:sp>
              <p:nvSpPr>
                <p:cNvPr id="70" name="Rectangle 69"/>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1" name="Rectangle 70"/>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6</a:t>
                  </a:r>
                  <a:endParaRPr lang="en-US" b="1" dirty="0"/>
                </a:p>
              </p:txBody>
            </p:sp>
            <p:sp>
              <p:nvSpPr>
                <p:cNvPr id="72" name="Rectangle 71"/>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3" name="Rectangle 72"/>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cxnSp>
            <p:nvCxnSpPr>
              <p:cNvPr id="59" name="Straight Connector 58"/>
              <p:cNvCxnSpPr>
                <a:stCxn id="73" idx="3"/>
              </p:cNvCxnSpPr>
              <p:nvPr/>
            </p:nvCxnSpPr>
            <p:spPr>
              <a:xfrm>
                <a:off x="8414658" y="3359488"/>
                <a:ext cx="190500"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60" name="Straight Connector 59"/>
              <p:cNvCxnSpPr/>
              <p:nvPr/>
            </p:nvCxnSpPr>
            <p:spPr>
              <a:xfrm>
                <a:off x="8599716" y="3359488"/>
                <a:ext cx="0" cy="419100"/>
              </a:xfrm>
              <a:prstGeom prst="line">
                <a:avLst/>
              </a:prstGeom>
              <a:ln w="28575"/>
            </p:spPr>
            <p:style>
              <a:lnRef idx="2">
                <a:schemeClr val="dk1"/>
              </a:lnRef>
              <a:fillRef idx="0">
                <a:schemeClr val="dk1"/>
              </a:fillRef>
              <a:effectRef idx="1">
                <a:schemeClr val="dk1"/>
              </a:effectRef>
              <a:fontRef idx="minor">
                <a:schemeClr val="tx1"/>
              </a:fontRef>
            </p:style>
          </p:cxnSp>
          <p:cxnSp>
            <p:nvCxnSpPr>
              <p:cNvPr id="61" name="Straight Connector 60"/>
              <p:cNvCxnSpPr/>
              <p:nvPr/>
            </p:nvCxnSpPr>
            <p:spPr>
              <a:xfrm flipH="1">
                <a:off x="6324600" y="3778588"/>
                <a:ext cx="2286000"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62" name="Straight Connector 61"/>
              <p:cNvCxnSpPr/>
              <p:nvPr/>
            </p:nvCxnSpPr>
            <p:spPr>
              <a:xfrm flipV="1">
                <a:off x="6324600" y="3359488"/>
                <a:ext cx="0" cy="419100"/>
              </a:xfrm>
              <a:prstGeom prst="line">
                <a:avLst/>
              </a:prstGeom>
              <a:ln w="28575"/>
            </p:spPr>
            <p:style>
              <a:lnRef idx="2">
                <a:schemeClr val="dk1"/>
              </a:lnRef>
              <a:fillRef idx="0">
                <a:schemeClr val="dk1"/>
              </a:fillRef>
              <a:effectRef idx="1">
                <a:schemeClr val="dk1"/>
              </a:effectRef>
              <a:fontRef idx="minor">
                <a:schemeClr val="tx1"/>
              </a:fontRef>
            </p:style>
          </p:cxnSp>
          <p:cxnSp>
            <p:nvCxnSpPr>
              <p:cNvPr id="63" name="Straight Arrow Connector 62"/>
              <p:cNvCxnSpPr>
                <a:endCxn id="70" idx="1"/>
              </p:cNvCxnSpPr>
              <p:nvPr/>
            </p:nvCxnSpPr>
            <p:spPr>
              <a:xfrm>
                <a:off x="6324600" y="3359488"/>
                <a:ext cx="261258" cy="0"/>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sp>
            <p:nvSpPr>
              <p:cNvPr id="68" name="TextBox 67"/>
              <p:cNvSpPr txBox="1"/>
              <p:nvPr/>
            </p:nvSpPr>
            <p:spPr>
              <a:xfrm>
                <a:off x="6981351" y="2457490"/>
                <a:ext cx="307460" cy="331517"/>
              </a:xfrm>
              <a:prstGeom prst="rect">
                <a:avLst/>
              </a:prstGeom>
              <a:noFill/>
            </p:spPr>
            <p:txBody>
              <a:bodyPr wrap="square" rtlCol="0">
                <a:spAutoFit/>
              </a:bodyPr>
              <a:lstStyle/>
              <a:p>
                <a:pPr algn="ctr"/>
                <a:r>
                  <a:rPr lang="en-IN" b="1" dirty="0">
                    <a:solidFill>
                      <a:srgbClr val="C00000"/>
                    </a:solidFill>
                  </a:rPr>
                  <a:t>F</a:t>
                </a:r>
                <a:endParaRPr lang="en-US" b="1" dirty="0">
                  <a:solidFill>
                    <a:srgbClr val="C00000"/>
                  </a:solidFill>
                </a:endParaRPr>
              </a:p>
            </p:txBody>
          </p:sp>
          <p:sp>
            <p:nvSpPr>
              <p:cNvPr id="66" name="TextBox 65"/>
              <p:cNvSpPr txBox="1"/>
              <p:nvPr/>
            </p:nvSpPr>
            <p:spPr>
              <a:xfrm>
                <a:off x="7236808" y="2457490"/>
                <a:ext cx="309999" cy="331529"/>
              </a:xfrm>
              <a:prstGeom prst="rect">
                <a:avLst/>
              </a:prstGeom>
              <a:noFill/>
            </p:spPr>
            <p:txBody>
              <a:bodyPr wrap="square" rtlCol="0">
                <a:spAutoFit/>
              </a:bodyPr>
              <a:lstStyle/>
              <a:p>
                <a:pPr algn="ctr"/>
                <a:r>
                  <a:rPr lang="en-IN" b="1" dirty="0">
                    <a:solidFill>
                      <a:srgbClr val="C00000"/>
                    </a:solidFill>
                  </a:rPr>
                  <a:t>R</a:t>
                </a:r>
                <a:endParaRPr lang="en-US" b="1" dirty="0">
                  <a:solidFill>
                    <a:srgbClr val="C00000"/>
                  </a:solidFill>
                </a:endParaRPr>
              </a:p>
            </p:txBody>
          </p:sp>
        </p:grpSp>
        <p:cxnSp>
          <p:nvCxnSpPr>
            <p:cNvPr id="30" name="Straight Arrow Connector 29"/>
            <p:cNvCxnSpPr>
              <a:stCxn id="68" idx="2"/>
            </p:cNvCxnSpPr>
            <p:nvPr/>
          </p:nvCxnSpPr>
          <p:spPr>
            <a:xfrm>
              <a:off x="9974959" y="1957432"/>
              <a:ext cx="0" cy="430949"/>
            </a:xfrm>
            <a:prstGeom prst="straightConnector1">
              <a:avLst/>
            </a:prstGeom>
            <a:ln w="28575">
              <a:solidFill>
                <a:srgbClr val="B84742"/>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66" idx="2"/>
            </p:cNvCxnSpPr>
            <p:nvPr/>
          </p:nvCxnSpPr>
          <p:spPr>
            <a:xfrm>
              <a:off x="10211916" y="1957445"/>
              <a:ext cx="0" cy="428616"/>
            </a:xfrm>
            <a:prstGeom prst="straightConnector1">
              <a:avLst/>
            </a:prstGeom>
            <a:ln w="28575">
              <a:solidFill>
                <a:srgbClr val="B84742"/>
              </a:solidFill>
              <a:headEnd w="lg" len="lg"/>
              <a:tailEnd type="stealth" w="lg" len="lg"/>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9668038" y="3540414"/>
            <a:ext cx="2109964" cy="1488676"/>
            <a:chOff x="9266248" y="3461060"/>
            <a:chExt cx="2109964" cy="1488676"/>
          </a:xfrm>
        </p:grpSpPr>
        <p:grpSp>
          <p:nvGrpSpPr>
            <p:cNvPr id="6" name="Group 5"/>
            <p:cNvGrpSpPr/>
            <p:nvPr/>
          </p:nvGrpSpPr>
          <p:grpSpPr>
            <a:xfrm>
              <a:off x="9266248" y="4270599"/>
              <a:ext cx="2109964" cy="679137"/>
              <a:chOff x="6324600" y="3168988"/>
              <a:chExt cx="2286000" cy="609601"/>
            </a:xfrm>
          </p:grpSpPr>
          <p:grpSp>
            <p:nvGrpSpPr>
              <p:cNvPr id="7" name="Group 6"/>
              <p:cNvGrpSpPr/>
              <p:nvPr/>
            </p:nvGrpSpPr>
            <p:grpSpPr>
              <a:xfrm>
                <a:off x="6585858" y="3168988"/>
                <a:ext cx="1828800" cy="381000"/>
                <a:chOff x="381000" y="1219200"/>
                <a:chExt cx="1828800" cy="381000"/>
              </a:xfrm>
            </p:grpSpPr>
            <p:sp>
              <p:nvSpPr>
                <p:cNvPr id="19" name="Rectangle 18"/>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endParaRPr lang="en-US" b="1" dirty="0"/>
                </a:p>
              </p:txBody>
            </p:sp>
            <p:sp>
              <p:nvSpPr>
                <p:cNvPr id="20" name="Rectangle 19"/>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6</a:t>
                  </a:r>
                  <a:endParaRPr lang="en-US" b="1" dirty="0"/>
                </a:p>
              </p:txBody>
            </p:sp>
            <p:sp>
              <p:nvSpPr>
                <p:cNvPr id="21" name="Rectangle 20"/>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2" name="Rectangle 21"/>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endParaRPr lang="en-US" b="1" dirty="0"/>
                </a:p>
              </p:txBody>
            </p:sp>
          </p:grpSp>
          <p:cxnSp>
            <p:nvCxnSpPr>
              <p:cNvPr id="8" name="Straight Connector 7"/>
              <p:cNvCxnSpPr>
                <a:stCxn id="22" idx="3"/>
              </p:cNvCxnSpPr>
              <p:nvPr/>
            </p:nvCxnSpPr>
            <p:spPr>
              <a:xfrm>
                <a:off x="8414658" y="3359488"/>
                <a:ext cx="190500"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a:off x="8599716" y="3359488"/>
                <a:ext cx="0" cy="419100"/>
              </a:xfrm>
              <a:prstGeom prst="line">
                <a:avLst/>
              </a:prstGeom>
              <a:ln w="28575"/>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flipH="1">
                <a:off x="6324600" y="3778588"/>
                <a:ext cx="2286000"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flipV="1">
                <a:off x="6324600" y="3359489"/>
                <a:ext cx="0" cy="419100"/>
              </a:xfrm>
              <a:prstGeom prst="line">
                <a:avLst/>
              </a:prstGeom>
              <a:ln w="28575"/>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6324600" y="3359489"/>
                <a:ext cx="261259" cy="0"/>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grpSp>
        <p:grpSp>
          <p:nvGrpSpPr>
            <p:cNvPr id="39" name="Group 38"/>
            <p:cNvGrpSpPr/>
            <p:nvPr/>
          </p:nvGrpSpPr>
          <p:grpSpPr>
            <a:xfrm>
              <a:off x="10818097" y="3461060"/>
              <a:ext cx="283784" cy="800288"/>
              <a:chOff x="8932592" y="3377871"/>
              <a:chExt cx="283784" cy="800288"/>
            </a:xfrm>
          </p:grpSpPr>
          <p:sp>
            <p:nvSpPr>
              <p:cNvPr id="75" name="TextBox 74"/>
              <p:cNvSpPr txBox="1"/>
              <p:nvPr/>
            </p:nvSpPr>
            <p:spPr>
              <a:xfrm>
                <a:off x="8932592" y="3377871"/>
                <a:ext cx="283784" cy="369331"/>
              </a:xfrm>
              <a:prstGeom prst="rect">
                <a:avLst/>
              </a:prstGeom>
              <a:noFill/>
            </p:spPr>
            <p:txBody>
              <a:bodyPr wrap="square" rtlCol="0">
                <a:spAutoFit/>
              </a:bodyPr>
              <a:lstStyle/>
              <a:p>
                <a:r>
                  <a:rPr lang="en-IN" b="1" dirty="0">
                    <a:solidFill>
                      <a:srgbClr val="C00000"/>
                    </a:solidFill>
                  </a:rPr>
                  <a:t>F</a:t>
                </a:r>
                <a:endParaRPr lang="en-US" b="1" dirty="0">
                  <a:solidFill>
                    <a:srgbClr val="C00000"/>
                  </a:solidFill>
                </a:endParaRPr>
              </a:p>
            </p:txBody>
          </p:sp>
          <p:cxnSp>
            <p:nvCxnSpPr>
              <p:cNvPr id="77" name="Straight Arrow Connector 76"/>
              <p:cNvCxnSpPr>
                <a:stCxn id="75" idx="2"/>
              </p:cNvCxnSpPr>
              <p:nvPr/>
            </p:nvCxnSpPr>
            <p:spPr>
              <a:xfrm>
                <a:off x="9074484" y="3747210"/>
                <a:ext cx="0" cy="430949"/>
              </a:xfrm>
              <a:prstGeom prst="straightConnector1">
                <a:avLst/>
              </a:prstGeom>
              <a:ln w="28575">
                <a:solidFill>
                  <a:srgbClr val="B84742"/>
                </a:solidFill>
                <a:headEnd w="lg" len="lg"/>
                <a:tailEnd type="stealth" w="lg" len="lg"/>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9997537" y="3461060"/>
              <a:ext cx="286127" cy="797968"/>
              <a:chOff x="9168377" y="3377871"/>
              <a:chExt cx="286127" cy="797968"/>
            </a:xfrm>
          </p:grpSpPr>
          <p:sp>
            <p:nvSpPr>
              <p:cNvPr id="76" name="TextBox 75"/>
              <p:cNvSpPr txBox="1"/>
              <p:nvPr/>
            </p:nvSpPr>
            <p:spPr>
              <a:xfrm>
                <a:off x="9168377" y="3377871"/>
                <a:ext cx="286127" cy="369345"/>
              </a:xfrm>
              <a:prstGeom prst="rect">
                <a:avLst/>
              </a:prstGeom>
              <a:noFill/>
            </p:spPr>
            <p:txBody>
              <a:bodyPr wrap="square" rtlCol="0">
                <a:spAutoFit/>
              </a:bodyPr>
              <a:lstStyle/>
              <a:p>
                <a:pPr algn="ctr"/>
                <a:r>
                  <a:rPr lang="en-IN" b="1" dirty="0">
                    <a:solidFill>
                      <a:srgbClr val="C00000"/>
                    </a:solidFill>
                  </a:rPr>
                  <a:t>R</a:t>
                </a:r>
                <a:endParaRPr lang="en-US" b="1" dirty="0">
                  <a:solidFill>
                    <a:srgbClr val="C00000"/>
                  </a:solidFill>
                </a:endParaRPr>
              </a:p>
            </p:txBody>
          </p:sp>
          <p:cxnSp>
            <p:nvCxnSpPr>
              <p:cNvPr id="78" name="Straight Arrow Connector 77"/>
              <p:cNvCxnSpPr>
                <a:stCxn id="76" idx="2"/>
              </p:cNvCxnSpPr>
              <p:nvPr/>
            </p:nvCxnSpPr>
            <p:spPr>
              <a:xfrm>
                <a:off x="9311441" y="3747223"/>
                <a:ext cx="0" cy="428616"/>
              </a:xfrm>
              <a:prstGeom prst="straightConnector1">
                <a:avLst/>
              </a:prstGeom>
              <a:ln w="28575">
                <a:solidFill>
                  <a:srgbClr val="B84742"/>
                </a:solidFill>
                <a:headEnd w="lg" len="lg"/>
                <a:tailEnd type="stealth" w="lg" len="lg"/>
              </a:ln>
            </p:spPr>
            <p:style>
              <a:lnRef idx="1">
                <a:schemeClr val="accent1"/>
              </a:lnRef>
              <a:fillRef idx="0">
                <a:schemeClr val="accent1"/>
              </a:fillRef>
              <a:effectRef idx="0">
                <a:schemeClr val="accent1"/>
              </a:effectRef>
              <a:fontRef idx="minor">
                <a:schemeClr val="tx1"/>
              </a:fontRef>
            </p:style>
          </p:cxnSp>
        </p:grpSp>
      </p:grpSp>
      <p:grpSp>
        <p:nvGrpSpPr>
          <p:cNvPr id="86" name="Group 85"/>
          <p:cNvGrpSpPr/>
          <p:nvPr/>
        </p:nvGrpSpPr>
        <p:grpSpPr>
          <a:xfrm>
            <a:off x="9668038" y="5036539"/>
            <a:ext cx="2109964" cy="1473687"/>
            <a:chOff x="9266248" y="4604386"/>
            <a:chExt cx="2109964" cy="1473687"/>
          </a:xfrm>
        </p:grpSpPr>
        <p:grpSp>
          <p:nvGrpSpPr>
            <p:cNvPr id="40" name="Group 39"/>
            <p:cNvGrpSpPr/>
            <p:nvPr/>
          </p:nvGrpSpPr>
          <p:grpSpPr>
            <a:xfrm>
              <a:off x="9266248" y="5398937"/>
              <a:ext cx="2109964" cy="679136"/>
              <a:chOff x="6324600" y="3168988"/>
              <a:chExt cx="2286000" cy="609600"/>
            </a:xfrm>
          </p:grpSpPr>
          <p:grpSp>
            <p:nvGrpSpPr>
              <p:cNvPr id="41" name="Group 40"/>
              <p:cNvGrpSpPr/>
              <p:nvPr/>
            </p:nvGrpSpPr>
            <p:grpSpPr>
              <a:xfrm>
                <a:off x="6585858" y="3168988"/>
                <a:ext cx="1828800" cy="381000"/>
                <a:chOff x="381000" y="1219200"/>
                <a:chExt cx="1828800" cy="381000"/>
              </a:xfrm>
            </p:grpSpPr>
            <p:sp>
              <p:nvSpPr>
                <p:cNvPr id="53" name="Rectangle 52"/>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4" name="Rectangle 53"/>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6</a:t>
                  </a:r>
                  <a:endParaRPr lang="en-US" b="1" dirty="0"/>
                </a:p>
              </p:txBody>
            </p:sp>
            <p:sp>
              <p:nvSpPr>
                <p:cNvPr id="55" name="Rectangle 54"/>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8</a:t>
                  </a:r>
                  <a:endParaRPr lang="en-US" b="1" dirty="0"/>
                </a:p>
              </p:txBody>
            </p:sp>
            <p:sp>
              <p:nvSpPr>
                <p:cNvPr id="56" name="Rectangle 55"/>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endParaRPr lang="en-US" b="1" dirty="0"/>
                </a:p>
              </p:txBody>
            </p:sp>
          </p:grpSp>
          <p:cxnSp>
            <p:nvCxnSpPr>
              <p:cNvPr id="42" name="Straight Connector 41"/>
              <p:cNvCxnSpPr>
                <a:stCxn id="56" idx="3"/>
              </p:cNvCxnSpPr>
              <p:nvPr/>
            </p:nvCxnSpPr>
            <p:spPr>
              <a:xfrm>
                <a:off x="8414658" y="3359488"/>
                <a:ext cx="190500"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43" name="Straight Connector 42"/>
              <p:cNvCxnSpPr/>
              <p:nvPr/>
            </p:nvCxnSpPr>
            <p:spPr>
              <a:xfrm>
                <a:off x="8599716" y="3359488"/>
                <a:ext cx="0" cy="419100"/>
              </a:xfrm>
              <a:prstGeom prst="line">
                <a:avLst/>
              </a:prstGeom>
              <a:ln w="28575"/>
            </p:spPr>
            <p:style>
              <a:lnRef idx="2">
                <a:schemeClr val="dk1"/>
              </a:lnRef>
              <a:fillRef idx="0">
                <a:schemeClr val="dk1"/>
              </a:fillRef>
              <a:effectRef idx="1">
                <a:schemeClr val="dk1"/>
              </a:effectRef>
              <a:fontRef idx="minor">
                <a:schemeClr val="tx1"/>
              </a:fontRef>
            </p:style>
          </p:cxnSp>
          <p:cxnSp>
            <p:nvCxnSpPr>
              <p:cNvPr id="44" name="Straight Connector 43"/>
              <p:cNvCxnSpPr/>
              <p:nvPr/>
            </p:nvCxnSpPr>
            <p:spPr>
              <a:xfrm flipH="1">
                <a:off x="6324600" y="3778588"/>
                <a:ext cx="2286000"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45" name="Straight Connector 44"/>
              <p:cNvCxnSpPr/>
              <p:nvPr/>
            </p:nvCxnSpPr>
            <p:spPr>
              <a:xfrm flipV="1">
                <a:off x="6324600" y="3359488"/>
                <a:ext cx="0" cy="419100"/>
              </a:xfrm>
              <a:prstGeom prst="line">
                <a:avLst/>
              </a:prstGeom>
              <a:ln w="28575"/>
            </p:spPr>
            <p:style>
              <a:lnRef idx="2">
                <a:schemeClr val="dk1"/>
              </a:lnRef>
              <a:fillRef idx="0">
                <a:schemeClr val="dk1"/>
              </a:fillRef>
              <a:effectRef idx="1">
                <a:schemeClr val="dk1"/>
              </a:effectRef>
              <a:fontRef idx="minor">
                <a:schemeClr val="tx1"/>
              </a:fontRef>
            </p:style>
          </p:cxnSp>
          <p:cxnSp>
            <p:nvCxnSpPr>
              <p:cNvPr id="46" name="Straight Arrow Connector 45"/>
              <p:cNvCxnSpPr>
                <a:endCxn id="53" idx="1"/>
              </p:cNvCxnSpPr>
              <p:nvPr/>
            </p:nvCxnSpPr>
            <p:spPr>
              <a:xfrm>
                <a:off x="6324600" y="3359488"/>
                <a:ext cx="261258" cy="0"/>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grpSp>
        <p:grpSp>
          <p:nvGrpSpPr>
            <p:cNvPr id="85" name="Group 84"/>
            <p:cNvGrpSpPr/>
            <p:nvPr/>
          </p:nvGrpSpPr>
          <p:grpSpPr>
            <a:xfrm>
              <a:off x="9985235" y="4606306"/>
              <a:ext cx="283784" cy="800288"/>
              <a:chOff x="9833067" y="4719218"/>
              <a:chExt cx="283784" cy="800288"/>
            </a:xfrm>
          </p:grpSpPr>
          <p:sp>
            <p:nvSpPr>
              <p:cNvPr id="80" name="TextBox 79"/>
              <p:cNvSpPr txBox="1"/>
              <p:nvPr/>
            </p:nvSpPr>
            <p:spPr>
              <a:xfrm>
                <a:off x="9833067" y="4719218"/>
                <a:ext cx="283784" cy="369331"/>
              </a:xfrm>
              <a:prstGeom prst="rect">
                <a:avLst/>
              </a:prstGeom>
              <a:noFill/>
            </p:spPr>
            <p:txBody>
              <a:bodyPr wrap="square" rtlCol="0">
                <a:spAutoFit/>
              </a:bodyPr>
              <a:lstStyle/>
              <a:p>
                <a:r>
                  <a:rPr lang="en-IN" b="1" dirty="0">
                    <a:solidFill>
                      <a:srgbClr val="C00000"/>
                    </a:solidFill>
                  </a:rPr>
                  <a:t>F</a:t>
                </a:r>
                <a:endParaRPr lang="en-US" b="1" dirty="0">
                  <a:solidFill>
                    <a:srgbClr val="C00000"/>
                  </a:solidFill>
                </a:endParaRPr>
              </a:p>
            </p:txBody>
          </p:sp>
          <p:cxnSp>
            <p:nvCxnSpPr>
              <p:cNvPr id="82" name="Straight Arrow Connector 81"/>
              <p:cNvCxnSpPr>
                <a:stCxn id="80" idx="2"/>
              </p:cNvCxnSpPr>
              <p:nvPr/>
            </p:nvCxnSpPr>
            <p:spPr>
              <a:xfrm>
                <a:off x="9974959" y="5088557"/>
                <a:ext cx="0" cy="430949"/>
              </a:xfrm>
              <a:prstGeom prst="straightConnector1">
                <a:avLst/>
              </a:prstGeom>
              <a:ln w="28575">
                <a:solidFill>
                  <a:srgbClr val="B84742"/>
                </a:solidFill>
                <a:headEnd w="lg" len="lg"/>
                <a:tailEnd type="stealth" w="lg" len="lg"/>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10841299" y="4604386"/>
              <a:ext cx="286127" cy="797968"/>
              <a:chOff x="10068852" y="4719218"/>
              <a:chExt cx="286127" cy="797968"/>
            </a:xfrm>
          </p:grpSpPr>
          <p:sp>
            <p:nvSpPr>
              <p:cNvPr id="81" name="TextBox 80"/>
              <p:cNvSpPr txBox="1"/>
              <p:nvPr/>
            </p:nvSpPr>
            <p:spPr>
              <a:xfrm>
                <a:off x="10068852" y="4719218"/>
                <a:ext cx="286127" cy="369345"/>
              </a:xfrm>
              <a:prstGeom prst="rect">
                <a:avLst/>
              </a:prstGeom>
              <a:noFill/>
            </p:spPr>
            <p:txBody>
              <a:bodyPr wrap="square" rtlCol="0">
                <a:spAutoFit/>
              </a:bodyPr>
              <a:lstStyle/>
              <a:p>
                <a:pPr algn="ctr"/>
                <a:r>
                  <a:rPr lang="en-IN" b="1" dirty="0">
                    <a:solidFill>
                      <a:srgbClr val="C00000"/>
                    </a:solidFill>
                  </a:rPr>
                  <a:t>R</a:t>
                </a:r>
                <a:endParaRPr lang="en-US" b="1" dirty="0">
                  <a:solidFill>
                    <a:srgbClr val="C00000"/>
                  </a:solidFill>
                </a:endParaRPr>
              </a:p>
            </p:txBody>
          </p:sp>
          <p:cxnSp>
            <p:nvCxnSpPr>
              <p:cNvPr id="83" name="Straight Arrow Connector 82"/>
              <p:cNvCxnSpPr>
                <a:stCxn id="81" idx="2"/>
              </p:cNvCxnSpPr>
              <p:nvPr/>
            </p:nvCxnSpPr>
            <p:spPr>
              <a:xfrm>
                <a:off x="10211916" y="5088570"/>
                <a:ext cx="0" cy="428616"/>
              </a:xfrm>
              <a:prstGeom prst="straightConnector1">
                <a:avLst/>
              </a:prstGeom>
              <a:ln w="28575">
                <a:solidFill>
                  <a:srgbClr val="B84742"/>
                </a:solidFill>
                <a:headEnd w="lg" len="lg"/>
                <a:tailEnd type="stealth" w="lg" len="lg"/>
              </a:ln>
            </p:spPr>
            <p:style>
              <a:lnRef idx="1">
                <a:schemeClr val="accent1"/>
              </a:lnRef>
              <a:fillRef idx="0">
                <a:schemeClr val="accent1"/>
              </a:fillRef>
              <a:effectRef idx="0">
                <a:schemeClr val="accent1"/>
              </a:effectRef>
              <a:fontRef idx="minor">
                <a:schemeClr val="tx1"/>
              </a:fontRef>
            </p:style>
          </p:cxnSp>
        </p:grpSp>
      </p:grpSp>
      <p:grpSp>
        <p:nvGrpSpPr>
          <p:cNvPr id="65" name="Group 64"/>
          <p:cNvGrpSpPr/>
          <p:nvPr/>
        </p:nvGrpSpPr>
        <p:grpSpPr>
          <a:xfrm>
            <a:off x="9526146" y="764627"/>
            <a:ext cx="2260279" cy="1339777"/>
            <a:chOff x="6161744" y="2575985"/>
            <a:chExt cx="2448856" cy="1202603"/>
          </a:xfrm>
        </p:grpSpPr>
        <p:grpSp>
          <p:nvGrpSpPr>
            <p:cNvPr id="87" name="Group 86"/>
            <p:cNvGrpSpPr/>
            <p:nvPr/>
          </p:nvGrpSpPr>
          <p:grpSpPr>
            <a:xfrm>
              <a:off x="6585858" y="3168988"/>
              <a:ext cx="1828800" cy="381000"/>
              <a:chOff x="381000" y="1219200"/>
              <a:chExt cx="1828800" cy="381000"/>
            </a:xfrm>
          </p:grpSpPr>
          <p:sp>
            <p:nvSpPr>
              <p:cNvPr id="95" name="Rectangle 94"/>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6" name="Rectangle 95"/>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7" name="Rectangle 96"/>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8" name="Rectangle 97"/>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cxnSp>
          <p:nvCxnSpPr>
            <p:cNvPr id="88" name="Straight Connector 87"/>
            <p:cNvCxnSpPr>
              <a:stCxn id="98" idx="3"/>
            </p:cNvCxnSpPr>
            <p:nvPr/>
          </p:nvCxnSpPr>
          <p:spPr>
            <a:xfrm>
              <a:off x="8414658" y="3359488"/>
              <a:ext cx="190500"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89" name="Straight Connector 88"/>
            <p:cNvCxnSpPr/>
            <p:nvPr/>
          </p:nvCxnSpPr>
          <p:spPr>
            <a:xfrm>
              <a:off x="8599716" y="3359488"/>
              <a:ext cx="0" cy="419100"/>
            </a:xfrm>
            <a:prstGeom prst="line">
              <a:avLst/>
            </a:prstGeom>
            <a:ln w="28575"/>
          </p:spPr>
          <p:style>
            <a:lnRef idx="2">
              <a:schemeClr val="dk1"/>
            </a:lnRef>
            <a:fillRef idx="0">
              <a:schemeClr val="dk1"/>
            </a:fillRef>
            <a:effectRef idx="1">
              <a:schemeClr val="dk1"/>
            </a:effectRef>
            <a:fontRef idx="minor">
              <a:schemeClr val="tx1"/>
            </a:fontRef>
          </p:style>
        </p:cxnSp>
        <p:cxnSp>
          <p:nvCxnSpPr>
            <p:cNvPr id="90" name="Straight Connector 89"/>
            <p:cNvCxnSpPr/>
            <p:nvPr/>
          </p:nvCxnSpPr>
          <p:spPr>
            <a:xfrm flipH="1">
              <a:off x="6324600" y="3778588"/>
              <a:ext cx="2286000"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91" name="Straight Connector 90"/>
            <p:cNvCxnSpPr/>
            <p:nvPr/>
          </p:nvCxnSpPr>
          <p:spPr>
            <a:xfrm flipV="1">
              <a:off x="6324600" y="3359488"/>
              <a:ext cx="0" cy="419100"/>
            </a:xfrm>
            <a:prstGeom prst="line">
              <a:avLst/>
            </a:prstGeom>
            <a:ln w="28575"/>
          </p:spPr>
          <p:style>
            <a:lnRef idx="2">
              <a:schemeClr val="dk1"/>
            </a:lnRef>
            <a:fillRef idx="0">
              <a:schemeClr val="dk1"/>
            </a:fillRef>
            <a:effectRef idx="1">
              <a:schemeClr val="dk1"/>
            </a:effectRef>
            <a:fontRef idx="minor">
              <a:schemeClr val="tx1"/>
            </a:fontRef>
          </p:style>
        </p:cxnSp>
        <p:cxnSp>
          <p:nvCxnSpPr>
            <p:cNvPr id="92" name="Straight Arrow Connector 91"/>
            <p:cNvCxnSpPr>
              <a:endCxn id="95" idx="1"/>
            </p:cNvCxnSpPr>
            <p:nvPr/>
          </p:nvCxnSpPr>
          <p:spPr>
            <a:xfrm>
              <a:off x="6324600" y="3359488"/>
              <a:ext cx="261258" cy="0"/>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sp>
          <p:nvSpPr>
            <p:cNvPr id="93" name="TextBox 92"/>
            <p:cNvSpPr txBox="1"/>
            <p:nvPr/>
          </p:nvSpPr>
          <p:spPr>
            <a:xfrm>
              <a:off x="6161744" y="2575985"/>
              <a:ext cx="690815" cy="331518"/>
            </a:xfrm>
            <a:prstGeom prst="rect">
              <a:avLst/>
            </a:prstGeom>
            <a:noFill/>
          </p:spPr>
          <p:txBody>
            <a:bodyPr wrap="square" rtlCol="0">
              <a:spAutoFit/>
            </a:bodyPr>
            <a:lstStyle/>
            <a:p>
              <a:pPr algn="ctr"/>
              <a:r>
                <a:rPr lang="en-IN" b="1" dirty="0" smtClean="0">
                  <a:solidFill>
                    <a:srgbClr val="C00000"/>
                  </a:solidFill>
                </a:rPr>
                <a:t>F=0</a:t>
              </a:r>
              <a:endParaRPr lang="en-US" b="1" dirty="0">
                <a:solidFill>
                  <a:srgbClr val="C00000"/>
                </a:solidFill>
              </a:endParaRPr>
            </a:p>
          </p:txBody>
        </p:sp>
        <p:sp>
          <p:nvSpPr>
            <p:cNvPr id="94" name="TextBox 93"/>
            <p:cNvSpPr txBox="1"/>
            <p:nvPr/>
          </p:nvSpPr>
          <p:spPr>
            <a:xfrm>
              <a:off x="6198093" y="2797812"/>
              <a:ext cx="648400" cy="331518"/>
            </a:xfrm>
            <a:prstGeom prst="rect">
              <a:avLst/>
            </a:prstGeom>
            <a:noFill/>
          </p:spPr>
          <p:txBody>
            <a:bodyPr wrap="square" rtlCol="0">
              <a:spAutoFit/>
            </a:bodyPr>
            <a:lstStyle/>
            <a:p>
              <a:pPr algn="ctr"/>
              <a:r>
                <a:rPr lang="en-IN" b="1" dirty="0" smtClean="0">
                  <a:solidFill>
                    <a:srgbClr val="C00000"/>
                  </a:solidFill>
                </a:rPr>
                <a:t>R=0</a:t>
              </a:r>
              <a:endParaRPr lang="en-US" b="1" dirty="0">
                <a:solidFill>
                  <a:srgbClr val="C00000"/>
                </a:solidFill>
              </a:endParaRPr>
            </a:p>
          </p:txBody>
        </p:sp>
      </p:grpSp>
    </p:spTree>
    <p:extLst>
      <p:ext uri="{BB962C8B-B14F-4D97-AF65-F5344CB8AC3E}">
        <p14:creationId xmlns:p14="http://schemas.microsoft.com/office/powerpoint/2010/main" val="30907933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7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C2E65-45BA-9392-FCE0-B0ED71A080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B02451-7DCB-BB9A-2AED-7609D8ABC8DA}"/>
              </a:ext>
            </a:extLst>
          </p:cNvPr>
          <p:cNvSpPr>
            <a:spLocks noGrp="1"/>
          </p:cNvSpPr>
          <p:nvPr>
            <p:ph type="title"/>
          </p:nvPr>
        </p:nvSpPr>
        <p:spPr/>
        <p:txBody>
          <a:bodyPr/>
          <a:lstStyle/>
          <a:p>
            <a:r>
              <a:rPr lang="fr-FR" dirty="0" err="1"/>
              <a:t>Function</a:t>
            </a:r>
            <a:r>
              <a:rPr lang="fr-FR" dirty="0"/>
              <a:t>:  </a:t>
            </a:r>
            <a:r>
              <a:rPr lang="pt-BR" dirty="0"/>
              <a:t>CQ</a:t>
            </a:r>
            <a:r>
              <a:rPr lang="fr-FR" dirty="0"/>
              <a:t>Display (Q, F, R)</a:t>
            </a:r>
            <a:endParaRPr lang="en-US" dirty="0"/>
          </a:p>
        </p:txBody>
      </p:sp>
      <p:sp>
        <p:nvSpPr>
          <p:cNvPr id="3" name="Content Placeholder 2">
            <a:extLst>
              <a:ext uri="{FF2B5EF4-FFF2-40B4-BE49-F238E27FC236}">
                <a16:creationId xmlns:a16="http://schemas.microsoft.com/office/drawing/2014/main" id="{FD171FB8-C59D-175B-CABB-423692E3FD4C}"/>
              </a:ext>
            </a:extLst>
          </p:cNvPr>
          <p:cNvSpPr>
            <a:spLocks noGrp="1"/>
          </p:cNvSpPr>
          <p:nvPr>
            <p:ph idx="1"/>
          </p:nvPr>
        </p:nvSpPr>
        <p:spPr>
          <a:xfrm>
            <a:off x="131181" y="863444"/>
            <a:ext cx="5964820" cy="5590565"/>
          </a:xfrm>
        </p:spPr>
        <p:txBody>
          <a:bodyPr/>
          <a:lstStyle/>
          <a:p>
            <a:r>
              <a:rPr lang="en-IN" dirty="0"/>
              <a:t>This function </a:t>
            </a:r>
            <a:r>
              <a:rPr lang="en-IN" b="1" dirty="0">
                <a:solidFill>
                  <a:srgbClr val="B84742"/>
                </a:solidFill>
              </a:rPr>
              <a:t>display </a:t>
            </a:r>
            <a:r>
              <a:rPr lang="en-IN" dirty="0"/>
              <a:t>all element </a:t>
            </a:r>
            <a:r>
              <a:rPr lang="en-IN" b="1" dirty="0">
                <a:solidFill>
                  <a:srgbClr val="B84742"/>
                </a:solidFill>
              </a:rPr>
              <a:t>from front end </a:t>
            </a:r>
            <a:r>
              <a:rPr lang="en-IN" dirty="0"/>
              <a:t>of the Circular Queue.</a:t>
            </a:r>
          </a:p>
          <a:p>
            <a:r>
              <a:rPr lang="en-IN" b="1" dirty="0">
                <a:solidFill>
                  <a:srgbClr val="B84742"/>
                </a:solidFill>
              </a:rPr>
              <a:t>Queue</a:t>
            </a:r>
            <a:r>
              <a:rPr lang="en-IN" dirty="0">
                <a:solidFill>
                  <a:srgbClr val="C00000"/>
                </a:solidFill>
              </a:rPr>
              <a:t> </a:t>
            </a:r>
            <a:r>
              <a:rPr lang="en-IN" dirty="0"/>
              <a:t>is represented by an array </a:t>
            </a:r>
            <a:r>
              <a:rPr lang="en-IN" b="1" dirty="0">
                <a:solidFill>
                  <a:srgbClr val="B84742"/>
                </a:solidFill>
              </a:rPr>
              <a:t>Q</a:t>
            </a:r>
            <a:r>
              <a:rPr lang="en-IN" dirty="0"/>
              <a:t> containing space for </a:t>
            </a:r>
            <a:r>
              <a:rPr lang="en-IN" b="1" dirty="0">
                <a:solidFill>
                  <a:srgbClr val="B84742"/>
                </a:solidFill>
              </a:rPr>
              <a:t>N</a:t>
            </a:r>
            <a:r>
              <a:rPr lang="en-IN" dirty="0"/>
              <a:t> elements.</a:t>
            </a:r>
          </a:p>
          <a:p>
            <a:r>
              <a:rPr lang="en-IN" b="1" dirty="0">
                <a:solidFill>
                  <a:srgbClr val="B84742"/>
                </a:solidFill>
              </a:rPr>
              <a:t>F</a:t>
            </a:r>
            <a:r>
              <a:rPr lang="en-IN" dirty="0"/>
              <a:t> is pointer to the </a:t>
            </a:r>
            <a:r>
              <a:rPr lang="en-IN" b="1" dirty="0">
                <a:solidFill>
                  <a:srgbClr val="B84742"/>
                </a:solidFill>
              </a:rPr>
              <a:t>front</a:t>
            </a:r>
            <a:r>
              <a:rPr lang="en-IN" b="1" dirty="0">
                <a:solidFill>
                  <a:srgbClr val="FF0000"/>
                </a:solidFill>
              </a:rPr>
              <a:t> </a:t>
            </a:r>
            <a:r>
              <a:rPr lang="en-IN" dirty="0"/>
              <a:t>element of a queue.</a:t>
            </a:r>
          </a:p>
          <a:p>
            <a:r>
              <a:rPr lang="en-IN" b="1" dirty="0">
                <a:solidFill>
                  <a:srgbClr val="B84742"/>
                </a:solidFill>
              </a:rPr>
              <a:t>R</a:t>
            </a:r>
            <a:r>
              <a:rPr lang="en-IN" dirty="0"/>
              <a:t> is pointer to the </a:t>
            </a:r>
            <a:r>
              <a:rPr lang="en-IN" b="1" dirty="0">
                <a:solidFill>
                  <a:srgbClr val="B84742"/>
                </a:solidFill>
              </a:rPr>
              <a:t>rear</a:t>
            </a:r>
            <a:r>
              <a:rPr lang="en-IN" dirty="0">
                <a:solidFill>
                  <a:srgbClr val="FF0000"/>
                </a:solidFill>
              </a:rPr>
              <a:t> </a:t>
            </a:r>
            <a:r>
              <a:rPr lang="en-IN" dirty="0"/>
              <a:t>element of a queue.</a:t>
            </a:r>
            <a:endParaRPr lang="en-US" dirty="0"/>
          </a:p>
        </p:txBody>
      </p:sp>
      <p:sp>
        <p:nvSpPr>
          <p:cNvPr id="4" name="TextBox 3">
            <a:extLst>
              <a:ext uri="{FF2B5EF4-FFF2-40B4-BE49-F238E27FC236}">
                <a16:creationId xmlns:a16="http://schemas.microsoft.com/office/drawing/2014/main" id="{6D0C8AF4-3FEB-56E2-323B-F32400CAD7A6}"/>
              </a:ext>
            </a:extLst>
          </p:cNvPr>
          <p:cNvSpPr txBox="1"/>
          <p:nvPr/>
        </p:nvSpPr>
        <p:spPr>
          <a:xfrm>
            <a:off x="7048501" y="1288846"/>
            <a:ext cx="4990671" cy="5201424"/>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pPr marL="457200" indent="-457200">
              <a:buAutoNum type="arabicPeriod"/>
            </a:pPr>
            <a:r>
              <a:rPr lang="en-IN" sz="2000" b="1" dirty="0">
                <a:solidFill>
                  <a:schemeClr val="tx2"/>
                </a:solidFill>
                <a:latin typeface="Consolas" pitchFamily="49" charset="0"/>
                <a:cs typeface="Consolas" pitchFamily="49" charset="0"/>
              </a:rPr>
              <a:t>[Check for Queue Underflow]</a:t>
            </a:r>
          </a:p>
          <a:p>
            <a:pPr marL="538163"/>
            <a:r>
              <a:rPr lang="en-IN" b="1" dirty="0">
                <a:solidFill>
                  <a:schemeClr val="tx2">
                    <a:lumMod val="75000"/>
                  </a:schemeClr>
                </a:solidFill>
                <a:latin typeface="Consolas" pitchFamily="49" charset="0"/>
                <a:cs typeface="Consolas" pitchFamily="49" charset="0"/>
              </a:rPr>
              <a:t>If</a:t>
            </a:r>
            <a:r>
              <a:rPr lang="en-IN" dirty="0">
                <a:solidFill>
                  <a:schemeClr val="tx2">
                    <a:lumMod val="75000"/>
                  </a:schemeClr>
                </a:solidFill>
                <a:latin typeface="Consolas" pitchFamily="49" charset="0"/>
                <a:cs typeface="Consolas" pitchFamily="49" charset="0"/>
              </a:rPr>
              <a:t> </a:t>
            </a:r>
            <a:r>
              <a:rPr lang="en-IN" dirty="0">
                <a:latin typeface="Consolas" pitchFamily="49" charset="0"/>
                <a:cs typeface="Consolas" pitchFamily="49" charset="0"/>
              </a:rPr>
              <a:t>  F = 0</a:t>
            </a:r>
          </a:p>
          <a:p>
            <a:r>
              <a:rPr lang="en-IN"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dirty="0">
                <a:solidFill>
                  <a:schemeClr val="tx2">
                    <a:lumMod val="75000"/>
                  </a:schemeClr>
                </a:solidFill>
                <a:latin typeface="Consolas" pitchFamily="49" charset="0"/>
                <a:cs typeface="Consolas" pitchFamily="49" charset="0"/>
              </a:rPr>
              <a:t> </a:t>
            </a:r>
            <a:r>
              <a:rPr lang="en-IN" dirty="0">
                <a:latin typeface="Consolas" pitchFamily="49" charset="0"/>
                <a:cs typeface="Consolas" pitchFamily="49" charset="0"/>
              </a:rPr>
              <a:t>write (‘Queue Underflow’)</a:t>
            </a:r>
          </a:p>
          <a:p>
            <a:r>
              <a:rPr lang="en-IN" dirty="0">
                <a:latin typeface="Consolas" pitchFamily="49" charset="0"/>
                <a:cs typeface="Consolas" pitchFamily="49" charset="0"/>
              </a:rPr>
              <a:t>	  Return</a:t>
            </a:r>
          </a:p>
          <a:p>
            <a:r>
              <a:rPr lang="en-IN" sz="2000" b="1" dirty="0">
                <a:solidFill>
                  <a:schemeClr val="tx2"/>
                </a:solidFill>
                <a:latin typeface="Consolas" pitchFamily="49" charset="0"/>
                <a:cs typeface="Consolas" pitchFamily="49" charset="0"/>
              </a:rPr>
              <a:t>2. </a:t>
            </a:r>
            <a:r>
              <a:rPr lang="en-US" sz="2000" b="1" dirty="0">
                <a:solidFill>
                  <a:schemeClr val="tx2"/>
                </a:solidFill>
                <a:latin typeface="Consolas" pitchFamily="49" charset="0"/>
                <a:cs typeface="Consolas" pitchFamily="49" charset="0"/>
              </a:rPr>
              <a:t>[Store value of F in I]</a:t>
            </a:r>
          </a:p>
          <a:p>
            <a:r>
              <a:rPr lang="en-US" b="1" dirty="0">
                <a:solidFill>
                  <a:schemeClr val="tx2"/>
                </a:solidFill>
                <a:latin typeface="Consolas" pitchFamily="49" charset="0"/>
                <a:cs typeface="Consolas" pitchFamily="49" charset="0"/>
              </a:rPr>
              <a:t>	</a:t>
            </a:r>
            <a:r>
              <a:rPr lang="en-US" dirty="0">
                <a:latin typeface="Consolas" pitchFamily="49" charset="0"/>
                <a:cs typeface="Consolas" pitchFamily="49" charset="0"/>
              </a:rPr>
              <a:t>I ← F</a:t>
            </a:r>
          </a:p>
          <a:p>
            <a:r>
              <a:rPr lang="en-US" sz="2000" b="1" dirty="0">
                <a:solidFill>
                  <a:schemeClr val="tx2"/>
                </a:solidFill>
                <a:latin typeface="Consolas" pitchFamily="49" charset="0"/>
                <a:cs typeface="Consolas" pitchFamily="49" charset="0"/>
              </a:rPr>
              <a:t>3. [Display all elements in Queue]</a:t>
            </a:r>
          </a:p>
          <a:p>
            <a:pPr marL="538163"/>
            <a:r>
              <a:rPr lang="en-IN" b="1" dirty="0">
                <a:solidFill>
                  <a:schemeClr val="tx2">
                    <a:lumMod val="75000"/>
                  </a:schemeClr>
                </a:solidFill>
                <a:latin typeface="Consolas" pitchFamily="49" charset="0"/>
                <a:cs typeface="Consolas" pitchFamily="49" charset="0"/>
              </a:rPr>
              <a:t>If   </a:t>
            </a:r>
            <a:r>
              <a:rPr lang="en-IN" dirty="0">
                <a:latin typeface="Consolas" pitchFamily="49" charset="0"/>
                <a:cs typeface="Consolas" pitchFamily="49" charset="0"/>
              </a:rPr>
              <a:t>I &lt;= R</a:t>
            </a:r>
          </a:p>
          <a:p>
            <a:r>
              <a:rPr lang="en-IN" sz="2000"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 </a:t>
            </a:r>
            <a:r>
              <a:rPr lang="en-US" b="1" dirty="0">
                <a:solidFill>
                  <a:schemeClr val="tx2">
                    <a:lumMod val="75000"/>
                  </a:schemeClr>
                </a:solidFill>
                <a:latin typeface="Consolas" pitchFamily="49" charset="0"/>
                <a:cs typeface="Consolas" pitchFamily="49" charset="0"/>
              </a:rPr>
              <a:t>Repeat until </a:t>
            </a:r>
            <a:r>
              <a:rPr lang="en-US" dirty="0">
                <a:latin typeface="Consolas" pitchFamily="49" charset="0"/>
                <a:cs typeface="Consolas" pitchFamily="49" charset="0"/>
              </a:rPr>
              <a:t>I &lt;= R</a:t>
            </a:r>
          </a:p>
          <a:p>
            <a:pPr marL="538163"/>
            <a:r>
              <a:rPr lang="en-US" dirty="0">
                <a:latin typeface="Consolas" pitchFamily="49" charset="0"/>
                <a:cs typeface="Consolas" pitchFamily="49" charset="0"/>
              </a:rPr>
              <a:t>		write(Q[I])</a:t>
            </a:r>
          </a:p>
          <a:p>
            <a:pPr marL="538163"/>
            <a:r>
              <a:rPr lang="en-US" dirty="0">
                <a:latin typeface="Consolas" pitchFamily="49" charset="0"/>
                <a:cs typeface="Consolas" pitchFamily="49" charset="0"/>
              </a:rPr>
              <a:t>		I ← I + 1</a:t>
            </a:r>
          </a:p>
          <a:p>
            <a:r>
              <a:rPr lang="en-US" dirty="0">
                <a:latin typeface="Consolas" pitchFamily="49" charset="0"/>
                <a:cs typeface="Consolas" pitchFamily="49" charset="0"/>
              </a:rPr>
              <a:t>     </a:t>
            </a:r>
            <a:r>
              <a:rPr lang="en-US" b="1" dirty="0">
                <a:solidFill>
                  <a:schemeClr val="tx2">
                    <a:lumMod val="75000"/>
                  </a:schemeClr>
                </a:solidFill>
                <a:latin typeface="Consolas" pitchFamily="49" charset="0"/>
                <a:cs typeface="Consolas" pitchFamily="49" charset="0"/>
              </a:rPr>
              <a:t>Else Repeat until </a:t>
            </a:r>
            <a:r>
              <a:rPr lang="en-US" dirty="0">
                <a:latin typeface="Consolas" pitchFamily="49" charset="0"/>
                <a:cs typeface="Consolas" pitchFamily="49" charset="0"/>
              </a:rPr>
              <a:t>I &lt;= N</a:t>
            </a:r>
          </a:p>
          <a:p>
            <a:pPr marL="538163"/>
            <a:r>
              <a:rPr lang="en-US" dirty="0">
                <a:latin typeface="Consolas" pitchFamily="49" charset="0"/>
                <a:cs typeface="Consolas" pitchFamily="49" charset="0"/>
              </a:rPr>
              <a:t>		write(Q[I])</a:t>
            </a:r>
          </a:p>
          <a:p>
            <a:pPr marL="538163"/>
            <a:r>
              <a:rPr lang="en-US" dirty="0">
                <a:latin typeface="Consolas" pitchFamily="49" charset="0"/>
                <a:cs typeface="Consolas" pitchFamily="49" charset="0"/>
              </a:rPr>
              <a:t>		I ← I + 1</a:t>
            </a:r>
          </a:p>
          <a:p>
            <a:r>
              <a:rPr lang="en-US" dirty="0">
                <a:latin typeface="Consolas" pitchFamily="49" charset="0"/>
                <a:cs typeface="Consolas" pitchFamily="49" charset="0"/>
              </a:rPr>
              <a:t>	   I ← 1</a:t>
            </a:r>
          </a:p>
          <a:p>
            <a:r>
              <a:rPr lang="en-US" b="1" dirty="0">
                <a:solidFill>
                  <a:schemeClr val="tx2">
                    <a:lumMod val="75000"/>
                  </a:schemeClr>
                </a:solidFill>
                <a:latin typeface="Consolas" pitchFamily="49" charset="0"/>
                <a:cs typeface="Consolas" pitchFamily="49" charset="0"/>
              </a:rPr>
              <a:t>	   Repeat until </a:t>
            </a:r>
            <a:r>
              <a:rPr lang="en-US" dirty="0">
                <a:latin typeface="Consolas" pitchFamily="49" charset="0"/>
                <a:cs typeface="Consolas" pitchFamily="49" charset="0"/>
              </a:rPr>
              <a:t>I &lt;= R</a:t>
            </a:r>
          </a:p>
          <a:p>
            <a:pPr marL="538163"/>
            <a:r>
              <a:rPr lang="en-US" dirty="0">
                <a:latin typeface="Consolas" pitchFamily="49" charset="0"/>
                <a:cs typeface="Consolas" pitchFamily="49" charset="0"/>
              </a:rPr>
              <a:t>		write(Q[I])</a:t>
            </a:r>
          </a:p>
          <a:p>
            <a:pPr marL="538163"/>
            <a:r>
              <a:rPr lang="en-US" dirty="0">
                <a:latin typeface="Consolas" pitchFamily="49" charset="0"/>
                <a:cs typeface="Consolas" pitchFamily="49" charset="0"/>
              </a:rPr>
              <a:t>		I ← I + 1	</a:t>
            </a:r>
            <a:endParaRPr lang="en-IN" dirty="0">
              <a:latin typeface="Consolas" pitchFamily="49" charset="0"/>
              <a:cs typeface="Consolas" pitchFamily="49" charset="0"/>
            </a:endParaRPr>
          </a:p>
        </p:txBody>
      </p:sp>
      <p:grpSp>
        <p:nvGrpSpPr>
          <p:cNvPr id="6" name="Group 5">
            <a:extLst>
              <a:ext uri="{FF2B5EF4-FFF2-40B4-BE49-F238E27FC236}">
                <a16:creationId xmlns:a16="http://schemas.microsoft.com/office/drawing/2014/main" id="{2F31FA86-24F3-AAD1-4797-C25F9F4041D5}"/>
              </a:ext>
            </a:extLst>
          </p:cNvPr>
          <p:cNvGrpSpPr/>
          <p:nvPr/>
        </p:nvGrpSpPr>
        <p:grpSpPr>
          <a:xfrm>
            <a:off x="251085" y="3739986"/>
            <a:ext cx="2121664" cy="457200"/>
            <a:chOff x="5486400" y="1219200"/>
            <a:chExt cx="2121664" cy="457200"/>
          </a:xfrm>
        </p:grpSpPr>
        <p:sp>
          <p:nvSpPr>
            <p:cNvPr id="7" name="Rectangle 6">
              <a:extLst>
                <a:ext uri="{FF2B5EF4-FFF2-40B4-BE49-F238E27FC236}">
                  <a16:creationId xmlns:a16="http://schemas.microsoft.com/office/drawing/2014/main" id="{B239C70D-4154-810E-F822-8C80B8AA4ED4}"/>
                </a:ext>
              </a:extLst>
            </p:cNvPr>
            <p:cNvSpPr/>
            <p:nvPr/>
          </p:nvSpPr>
          <p:spPr>
            <a:xfrm>
              <a:off x="5486400"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CAD7CBE-B05F-AAB9-7080-2ABF243EF4F7}"/>
                </a:ext>
              </a:extLst>
            </p:cNvPr>
            <p:cNvSpPr/>
            <p:nvPr/>
          </p:nvSpPr>
          <p:spPr>
            <a:xfrm>
              <a:off x="6013378"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B914ED7-8257-7ADD-0316-EE323037D5BA}"/>
                </a:ext>
              </a:extLst>
            </p:cNvPr>
            <p:cNvSpPr/>
            <p:nvPr/>
          </p:nvSpPr>
          <p:spPr>
            <a:xfrm>
              <a:off x="654219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364D3A2-1BB7-FF84-1846-DE903E3CFE38}"/>
                </a:ext>
              </a:extLst>
            </p:cNvPr>
            <p:cNvSpPr/>
            <p:nvPr/>
          </p:nvSpPr>
          <p:spPr>
            <a:xfrm>
              <a:off x="70746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0892FEE5-A6ED-5CEE-5DA8-F776F192DD23}"/>
              </a:ext>
            </a:extLst>
          </p:cNvPr>
          <p:cNvGrpSpPr/>
          <p:nvPr/>
        </p:nvGrpSpPr>
        <p:grpSpPr>
          <a:xfrm>
            <a:off x="272254" y="5527837"/>
            <a:ext cx="2121664" cy="457200"/>
            <a:chOff x="5486400" y="1219200"/>
            <a:chExt cx="2121664" cy="457200"/>
          </a:xfrm>
        </p:grpSpPr>
        <p:sp>
          <p:nvSpPr>
            <p:cNvPr id="19" name="Rectangle 18">
              <a:extLst>
                <a:ext uri="{FF2B5EF4-FFF2-40B4-BE49-F238E27FC236}">
                  <a16:creationId xmlns:a16="http://schemas.microsoft.com/office/drawing/2014/main" id="{B64EBE91-E6A8-28CA-E74C-2F5EC74E8F00}"/>
                </a:ext>
              </a:extLst>
            </p:cNvPr>
            <p:cNvSpPr/>
            <p:nvPr/>
          </p:nvSpPr>
          <p:spPr>
            <a:xfrm>
              <a:off x="5486400"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0" name="Rectangle 19">
              <a:extLst>
                <a:ext uri="{FF2B5EF4-FFF2-40B4-BE49-F238E27FC236}">
                  <a16:creationId xmlns:a16="http://schemas.microsoft.com/office/drawing/2014/main" id="{EC184327-9CBA-EB6D-5A04-3E9DB9A7DB51}"/>
                </a:ext>
              </a:extLst>
            </p:cNvPr>
            <p:cNvSpPr/>
            <p:nvPr/>
          </p:nvSpPr>
          <p:spPr>
            <a:xfrm>
              <a:off x="6013378"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-8</a:t>
              </a:r>
              <a:endParaRPr lang="en-US" b="1" dirty="0"/>
            </a:p>
          </p:txBody>
        </p:sp>
        <p:sp>
          <p:nvSpPr>
            <p:cNvPr id="21" name="Rectangle 20">
              <a:extLst>
                <a:ext uri="{FF2B5EF4-FFF2-40B4-BE49-F238E27FC236}">
                  <a16:creationId xmlns:a16="http://schemas.microsoft.com/office/drawing/2014/main" id="{FD7DBDB5-2775-173C-F2FE-3A88346F1C4B}"/>
                </a:ext>
              </a:extLst>
            </p:cNvPr>
            <p:cNvSpPr/>
            <p:nvPr/>
          </p:nvSpPr>
          <p:spPr>
            <a:xfrm>
              <a:off x="654219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50</a:t>
              </a:r>
              <a:endParaRPr lang="en-US" b="1" dirty="0"/>
            </a:p>
          </p:txBody>
        </p:sp>
        <p:sp>
          <p:nvSpPr>
            <p:cNvPr id="22" name="Rectangle 21">
              <a:extLst>
                <a:ext uri="{FF2B5EF4-FFF2-40B4-BE49-F238E27FC236}">
                  <a16:creationId xmlns:a16="http://schemas.microsoft.com/office/drawing/2014/main" id="{8A25F321-30A1-D3EF-F78F-C5F34AAC3152}"/>
                </a:ext>
              </a:extLst>
            </p:cNvPr>
            <p:cNvSpPr/>
            <p:nvPr/>
          </p:nvSpPr>
          <p:spPr>
            <a:xfrm>
              <a:off x="70746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a:extLst>
              <a:ext uri="{FF2B5EF4-FFF2-40B4-BE49-F238E27FC236}">
                <a16:creationId xmlns:a16="http://schemas.microsoft.com/office/drawing/2014/main" id="{70FB5627-0852-D9E9-3461-1E2F42B9CBC4}"/>
              </a:ext>
            </a:extLst>
          </p:cNvPr>
          <p:cNvSpPr txBox="1"/>
          <p:nvPr/>
        </p:nvSpPr>
        <p:spPr>
          <a:xfrm>
            <a:off x="131180" y="3335560"/>
            <a:ext cx="2106064" cy="369332"/>
          </a:xfrm>
          <a:prstGeom prst="rect">
            <a:avLst/>
          </a:prstGeom>
          <a:noFill/>
        </p:spPr>
        <p:txBody>
          <a:bodyPr wrap="square" rtlCol="0">
            <a:spAutoFit/>
          </a:bodyPr>
          <a:lstStyle/>
          <a:p>
            <a:r>
              <a:rPr lang="en-IN" b="1" dirty="0"/>
              <a:t>Case No 1: </a:t>
            </a:r>
            <a:r>
              <a:rPr lang="en-IN" b="1" dirty="0">
                <a:solidFill>
                  <a:schemeClr val="accent3">
                    <a:lumMod val="75000"/>
                  </a:schemeClr>
                </a:solidFill>
              </a:rPr>
              <a:t>F=0, R=0</a:t>
            </a:r>
            <a:endParaRPr lang="en-US" b="1" dirty="0">
              <a:solidFill>
                <a:schemeClr val="accent3">
                  <a:lumMod val="75000"/>
                </a:schemeClr>
              </a:solidFill>
            </a:endParaRPr>
          </a:p>
        </p:txBody>
      </p:sp>
      <p:sp>
        <p:nvSpPr>
          <p:cNvPr id="25" name="TextBox 24">
            <a:extLst>
              <a:ext uri="{FF2B5EF4-FFF2-40B4-BE49-F238E27FC236}">
                <a16:creationId xmlns:a16="http://schemas.microsoft.com/office/drawing/2014/main" id="{585718B8-0F4A-2697-B6FC-F0EF962831FF}"/>
              </a:ext>
            </a:extLst>
          </p:cNvPr>
          <p:cNvSpPr txBox="1"/>
          <p:nvPr/>
        </p:nvSpPr>
        <p:spPr>
          <a:xfrm>
            <a:off x="263021" y="4176071"/>
            <a:ext cx="2109728" cy="369332"/>
          </a:xfrm>
          <a:prstGeom prst="rect">
            <a:avLst/>
          </a:prstGeom>
          <a:noFill/>
        </p:spPr>
        <p:txBody>
          <a:bodyPr wrap="square" rtlCol="0">
            <a:spAutoFit/>
          </a:bodyPr>
          <a:lstStyle/>
          <a:p>
            <a:pPr algn="ctr"/>
            <a:r>
              <a:rPr lang="en-IN" b="1" dirty="0">
                <a:solidFill>
                  <a:srgbClr val="C00000"/>
                </a:solidFill>
              </a:rPr>
              <a:t>Queue Underflow</a:t>
            </a:r>
            <a:endParaRPr lang="en-US" b="1" dirty="0">
              <a:solidFill>
                <a:srgbClr val="C00000"/>
              </a:solidFill>
            </a:endParaRPr>
          </a:p>
        </p:txBody>
      </p:sp>
      <p:cxnSp>
        <p:nvCxnSpPr>
          <p:cNvPr id="33" name="Straight Connector 32">
            <a:extLst>
              <a:ext uri="{FF2B5EF4-FFF2-40B4-BE49-F238E27FC236}">
                <a16:creationId xmlns:a16="http://schemas.microsoft.com/office/drawing/2014/main" id="{5959E8BC-32C9-982B-057B-88D292950C53}"/>
              </a:ext>
            </a:extLst>
          </p:cNvPr>
          <p:cNvCxnSpPr>
            <a:cxnSpLocks/>
          </p:cNvCxnSpPr>
          <p:nvPr/>
        </p:nvCxnSpPr>
        <p:spPr>
          <a:xfrm>
            <a:off x="244108" y="4501656"/>
            <a:ext cx="2351310" cy="0"/>
          </a:xfrm>
          <a:prstGeom prst="line">
            <a:avLst/>
          </a:prstGeom>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21D2081C-0195-2CC8-B839-65B81BAD94F4}"/>
              </a:ext>
            </a:extLst>
          </p:cNvPr>
          <p:cNvSpPr txBox="1"/>
          <p:nvPr/>
        </p:nvSpPr>
        <p:spPr>
          <a:xfrm>
            <a:off x="276694" y="4518991"/>
            <a:ext cx="2161706" cy="369332"/>
          </a:xfrm>
          <a:prstGeom prst="rect">
            <a:avLst/>
          </a:prstGeom>
          <a:noFill/>
        </p:spPr>
        <p:txBody>
          <a:bodyPr wrap="square" rtlCol="0">
            <a:spAutoFit/>
          </a:bodyPr>
          <a:lstStyle/>
          <a:p>
            <a:r>
              <a:rPr lang="en-IN" b="1" dirty="0"/>
              <a:t>Case No 2: </a:t>
            </a:r>
            <a:r>
              <a:rPr lang="en-IN" b="1" dirty="0">
                <a:solidFill>
                  <a:schemeClr val="accent3">
                    <a:lumMod val="75000"/>
                  </a:schemeClr>
                </a:solidFill>
              </a:rPr>
              <a:t>F=1, R=3</a:t>
            </a:r>
            <a:endParaRPr lang="en-US" b="1" dirty="0">
              <a:solidFill>
                <a:schemeClr val="accent3">
                  <a:lumMod val="75000"/>
                </a:schemeClr>
              </a:solidFill>
            </a:endParaRPr>
          </a:p>
        </p:txBody>
      </p:sp>
      <p:grpSp>
        <p:nvGrpSpPr>
          <p:cNvPr id="37" name="Group 36">
            <a:extLst>
              <a:ext uri="{FF2B5EF4-FFF2-40B4-BE49-F238E27FC236}">
                <a16:creationId xmlns:a16="http://schemas.microsoft.com/office/drawing/2014/main" id="{75FA06A6-274C-E617-0E0B-62F6FBD1055B}"/>
              </a:ext>
            </a:extLst>
          </p:cNvPr>
          <p:cNvGrpSpPr/>
          <p:nvPr/>
        </p:nvGrpSpPr>
        <p:grpSpPr>
          <a:xfrm>
            <a:off x="412718" y="4799839"/>
            <a:ext cx="228600" cy="727999"/>
            <a:chOff x="802406" y="4606001"/>
            <a:chExt cx="228600" cy="727999"/>
          </a:xfrm>
        </p:grpSpPr>
        <p:sp>
          <p:nvSpPr>
            <p:cNvPr id="38" name="TextBox 37">
              <a:extLst>
                <a:ext uri="{FF2B5EF4-FFF2-40B4-BE49-F238E27FC236}">
                  <a16:creationId xmlns:a16="http://schemas.microsoft.com/office/drawing/2014/main" id="{ACD9BF5F-C414-3287-4949-E9E29F07787B}"/>
                </a:ext>
              </a:extLst>
            </p:cNvPr>
            <p:cNvSpPr txBox="1"/>
            <p:nvPr/>
          </p:nvSpPr>
          <p:spPr>
            <a:xfrm>
              <a:off x="802406" y="4606001"/>
              <a:ext cx="228600" cy="369332"/>
            </a:xfrm>
            <a:prstGeom prst="rect">
              <a:avLst/>
            </a:prstGeom>
            <a:noFill/>
          </p:spPr>
          <p:txBody>
            <a:bodyPr wrap="square" rtlCol="0">
              <a:spAutoFit/>
            </a:bodyPr>
            <a:lstStyle/>
            <a:p>
              <a:pPr algn="ctr"/>
              <a:r>
                <a:rPr lang="en-IN" b="1" dirty="0">
                  <a:solidFill>
                    <a:srgbClr val="C00000"/>
                  </a:solidFill>
                </a:rPr>
                <a:t>F</a:t>
              </a:r>
              <a:endParaRPr lang="en-US" b="1" dirty="0">
                <a:solidFill>
                  <a:srgbClr val="C00000"/>
                </a:solidFill>
              </a:endParaRPr>
            </a:p>
          </p:txBody>
        </p:sp>
        <p:cxnSp>
          <p:nvCxnSpPr>
            <p:cNvPr id="39" name="Straight Arrow Connector 38">
              <a:extLst>
                <a:ext uri="{FF2B5EF4-FFF2-40B4-BE49-F238E27FC236}">
                  <a16:creationId xmlns:a16="http://schemas.microsoft.com/office/drawing/2014/main" id="{96BB7022-1081-C04E-35B1-A156F56AEC8B}"/>
                </a:ext>
              </a:extLst>
            </p:cNvPr>
            <p:cNvCxnSpPr>
              <a:stCxn id="38" idx="2"/>
            </p:cNvCxnSpPr>
            <p:nvPr/>
          </p:nvCxnSpPr>
          <p:spPr>
            <a:xfrm>
              <a:off x="916706" y="4975333"/>
              <a:ext cx="0" cy="35866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40" name="Group 39">
            <a:extLst>
              <a:ext uri="{FF2B5EF4-FFF2-40B4-BE49-F238E27FC236}">
                <a16:creationId xmlns:a16="http://schemas.microsoft.com/office/drawing/2014/main" id="{8458850F-F620-6D71-3C2B-84763440E6F0}"/>
              </a:ext>
            </a:extLst>
          </p:cNvPr>
          <p:cNvGrpSpPr/>
          <p:nvPr/>
        </p:nvGrpSpPr>
        <p:grpSpPr>
          <a:xfrm>
            <a:off x="1479518" y="4799839"/>
            <a:ext cx="228600" cy="727999"/>
            <a:chOff x="695898" y="4606001"/>
            <a:chExt cx="228600" cy="727999"/>
          </a:xfrm>
        </p:grpSpPr>
        <p:sp>
          <p:nvSpPr>
            <p:cNvPr id="41" name="TextBox 40">
              <a:extLst>
                <a:ext uri="{FF2B5EF4-FFF2-40B4-BE49-F238E27FC236}">
                  <a16:creationId xmlns:a16="http://schemas.microsoft.com/office/drawing/2014/main" id="{F0B53B83-5D20-64B7-DEB9-654918E785FA}"/>
                </a:ext>
              </a:extLst>
            </p:cNvPr>
            <p:cNvSpPr txBox="1"/>
            <p:nvPr/>
          </p:nvSpPr>
          <p:spPr>
            <a:xfrm>
              <a:off x="695898" y="4606001"/>
              <a:ext cx="228600" cy="369332"/>
            </a:xfrm>
            <a:prstGeom prst="rect">
              <a:avLst/>
            </a:prstGeom>
            <a:noFill/>
          </p:spPr>
          <p:txBody>
            <a:bodyPr wrap="square" rtlCol="0">
              <a:spAutoFit/>
            </a:bodyPr>
            <a:lstStyle/>
            <a:p>
              <a:pPr algn="ctr"/>
              <a:r>
                <a:rPr lang="en-IN" b="1" dirty="0">
                  <a:solidFill>
                    <a:srgbClr val="C00000"/>
                  </a:solidFill>
                </a:rPr>
                <a:t>R</a:t>
              </a:r>
              <a:endParaRPr lang="en-US" b="1" dirty="0">
                <a:solidFill>
                  <a:srgbClr val="C00000"/>
                </a:solidFill>
              </a:endParaRPr>
            </a:p>
          </p:txBody>
        </p:sp>
        <p:cxnSp>
          <p:nvCxnSpPr>
            <p:cNvPr id="42" name="Straight Arrow Connector 41">
              <a:extLst>
                <a:ext uri="{FF2B5EF4-FFF2-40B4-BE49-F238E27FC236}">
                  <a16:creationId xmlns:a16="http://schemas.microsoft.com/office/drawing/2014/main" id="{D5244127-C772-C230-22C7-3E4CE2519019}"/>
                </a:ext>
              </a:extLst>
            </p:cNvPr>
            <p:cNvCxnSpPr>
              <a:stCxn id="41" idx="2"/>
            </p:cNvCxnSpPr>
            <p:nvPr/>
          </p:nvCxnSpPr>
          <p:spPr>
            <a:xfrm>
              <a:off x="810198" y="4975333"/>
              <a:ext cx="0" cy="35866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44" name="TextBox 43">
            <a:extLst>
              <a:ext uri="{FF2B5EF4-FFF2-40B4-BE49-F238E27FC236}">
                <a16:creationId xmlns:a16="http://schemas.microsoft.com/office/drawing/2014/main" id="{06AF8FC7-169E-18A7-73A8-E09776BBA49E}"/>
              </a:ext>
            </a:extLst>
          </p:cNvPr>
          <p:cNvSpPr txBox="1"/>
          <p:nvPr/>
        </p:nvSpPr>
        <p:spPr>
          <a:xfrm>
            <a:off x="380586" y="5582922"/>
            <a:ext cx="301686" cy="369332"/>
          </a:xfrm>
          <a:prstGeom prst="rect">
            <a:avLst/>
          </a:prstGeom>
          <a:noFill/>
        </p:spPr>
        <p:txBody>
          <a:bodyPr wrap="none" rtlCol="0">
            <a:spAutoFit/>
          </a:bodyPr>
          <a:lstStyle/>
          <a:p>
            <a:r>
              <a:rPr lang="en-IN" b="1" dirty="0">
                <a:solidFill>
                  <a:schemeClr val="bg1"/>
                </a:solidFill>
              </a:rPr>
              <a:t>5</a:t>
            </a:r>
            <a:endParaRPr lang="en-US" b="1" dirty="0">
              <a:solidFill>
                <a:schemeClr val="bg1"/>
              </a:solidFill>
            </a:endParaRPr>
          </a:p>
        </p:txBody>
      </p:sp>
      <p:sp>
        <p:nvSpPr>
          <p:cNvPr id="5" name="TextBox 4">
            <a:extLst>
              <a:ext uri="{FF2B5EF4-FFF2-40B4-BE49-F238E27FC236}">
                <a16:creationId xmlns:a16="http://schemas.microsoft.com/office/drawing/2014/main" id="{776D7467-CE5E-CFAC-A3FA-77E359C3DBE2}"/>
              </a:ext>
            </a:extLst>
          </p:cNvPr>
          <p:cNvSpPr txBox="1"/>
          <p:nvPr/>
        </p:nvSpPr>
        <p:spPr>
          <a:xfrm>
            <a:off x="1914270" y="4985086"/>
            <a:ext cx="577178" cy="369332"/>
          </a:xfrm>
          <a:prstGeom prst="rect">
            <a:avLst/>
          </a:prstGeom>
          <a:noFill/>
        </p:spPr>
        <p:txBody>
          <a:bodyPr wrap="square" rtlCol="0">
            <a:spAutoFit/>
          </a:bodyPr>
          <a:lstStyle/>
          <a:p>
            <a:r>
              <a:rPr lang="en-IN" b="1" dirty="0">
                <a:solidFill>
                  <a:schemeClr val="tx2"/>
                </a:solidFill>
              </a:rPr>
              <a:t>I=1</a:t>
            </a:r>
            <a:endParaRPr lang="en-US" b="1" dirty="0">
              <a:solidFill>
                <a:schemeClr val="tx2"/>
              </a:solidFill>
            </a:endParaRPr>
          </a:p>
        </p:txBody>
      </p:sp>
      <p:sp>
        <p:nvSpPr>
          <p:cNvPr id="46" name="Rectangle 45">
            <a:extLst>
              <a:ext uri="{FF2B5EF4-FFF2-40B4-BE49-F238E27FC236}">
                <a16:creationId xmlns:a16="http://schemas.microsoft.com/office/drawing/2014/main" id="{23EC94AC-18FC-4D60-D768-37A8FA96ACE4}"/>
              </a:ext>
            </a:extLst>
          </p:cNvPr>
          <p:cNvSpPr/>
          <p:nvPr/>
        </p:nvSpPr>
        <p:spPr>
          <a:xfrm>
            <a:off x="281027" y="5527842"/>
            <a:ext cx="510453" cy="457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prstClr val="white"/>
                </a:solidFill>
              </a:rPr>
              <a:t>5</a:t>
            </a:r>
            <a:endParaRPr lang="en-US" b="1" dirty="0">
              <a:solidFill>
                <a:prstClr val="white"/>
              </a:solidFill>
            </a:endParaRPr>
          </a:p>
        </p:txBody>
      </p:sp>
      <p:sp>
        <p:nvSpPr>
          <p:cNvPr id="47" name="Rectangle 46">
            <a:extLst>
              <a:ext uri="{FF2B5EF4-FFF2-40B4-BE49-F238E27FC236}">
                <a16:creationId xmlns:a16="http://schemas.microsoft.com/office/drawing/2014/main" id="{EA32C2A5-9812-4E6A-036C-DF98640FCF3B}"/>
              </a:ext>
            </a:extLst>
          </p:cNvPr>
          <p:cNvSpPr/>
          <p:nvPr/>
        </p:nvSpPr>
        <p:spPr>
          <a:xfrm>
            <a:off x="811552" y="5531820"/>
            <a:ext cx="510453" cy="457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-8</a:t>
            </a:r>
          </a:p>
        </p:txBody>
      </p:sp>
      <p:sp>
        <p:nvSpPr>
          <p:cNvPr id="48" name="Rectangle 47">
            <a:extLst>
              <a:ext uri="{FF2B5EF4-FFF2-40B4-BE49-F238E27FC236}">
                <a16:creationId xmlns:a16="http://schemas.microsoft.com/office/drawing/2014/main" id="{0E2910F6-236F-5063-8DA7-2D61A9C3B58D}"/>
              </a:ext>
            </a:extLst>
          </p:cNvPr>
          <p:cNvSpPr/>
          <p:nvPr/>
        </p:nvSpPr>
        <p:spPr>
          <a:xfrm>
            <a:off x="1340417" y="5523859"/>
            <a:ext cx="510453" cy="457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prstClr val="white"/>
                </a:solidFill>
              </a:rPr>
              <a:t>50</a:t>
            </a:r>
            <a:endParaRPr lang="en-US" b="1" dirty="0">
              <a:solidFill>
                <a:prstClr val="white"/>
              </a:solidFill>
            </a:endParaRPr>
          </a:p>
        </p:txBody>
      </p:sp>
      <p:sp>
        <p:nvSpPr>
          <p:cNvPr id="49" name="TextBox 48">
            <a:extLst>
              <a:ext uri="{FF2B5EF4-FFF2-40B4-BE49-F238E27FC236}">
                <a16:creationId xmlns:a16="http://schemas.microsoft.com/office/drawing/2014/main" id="{10D430D2-9332-BE29-4EEA-BF2E00015BC2}"/>
              </a:ext>
            </a:extLst>
          </p:cNvPr>
          <p:cNvSpPr txBox="1"/>
          <p:nvPr/>
        </p:nvSpPr>
        <p:spPr>
          <a:xfrm>
            <a:off x="1907369" y="4976222"/>
            <a:ext cx="577178" cy="369332"/>
          </a:xfrm>
          <a:prstGeom prst="rect">
            <a:avLst/>
          </a:prstGeom>
          <a:noFill/>
        </p:spPr>
        <p:txBody>
          <a:bodyPr wrap="square" rtlCol="0">
            <a:spAutoFit/>
          </a:bodyPr>
          <a:lstStyle/>
          <a:p>
            <a:r>
              <a:rPr lang="en-IN" b="1" dirty="0">
                <a:solidFill>
                  <a:schemeClr val="tx2"/>
                </a:solidFill>
              </a:rPr>
              <a:t>I=2</a:t>
            </a:r>
            <a:endParaRPr lang="en-US" b="1" dirty="0">
              <a:solidFill>
                <a:schemeClr val="tx2"/>
              </a:solidFill>
            </a:endParaRPr>
          </a:p>
        </p:txBody>
      </p:sp>
      <p:sp>
        <p:nvSpPr>
          <p:cNvPr id="50" name="TextBox 49">
            <a:extLst>
              <a:ext uri="{FF2B5EF4-FFF2-40B4-BE49-F238E27FC236}">
                <a16:creationId xmlns:a16="http://schemas.microsoft.com/office/drawing/2014/main" id="{EF3DDA52-53E4-E83C-4509-0EFD34CD910F}"/>
              </a:ext>
            </a:extLst>
          </p:cNvPr>
          <p:cNvSpPr txBox="1"/>
          <p:nvPr/>
        </p:nvSpPr>
        <p:spPr>
          <a:xfrm>
            <a:off x="1911512" y="4993950"/>
            <a:ext cx="577178" cy="369332"/>
          </a:xfrm>
          <a:prstGeom prst="rect">
            <a:avLst/>
          </a:prstGeom>
          <a:noFill/>
        </p:spPr>
        <p:txBody>
          <a:bodyPr wrap="square" rtlCol="0">
            <a:spAutoFit/>
          </a:bodyPr>
          <a:lstStyle/>
          <a:p>
            <a:r>
              <a:rPr lang="en-IN" b="1" dirty="0">
                <a:solidFill>
                  <a:schemeClr val="tx2"/>
                </a:solidFill>
              </a:rPr>
              <a:t>I=3</a:t>
            </a:r>
            <a:endParaRPr lang="en-US" b="1" dirty="0">
              <a:solidFill>
                <a:schemeClr val="tx2"/>
              </a:solidFill>
            </a:endParaRPr>
          </a:p>
        </p:txBody>
      </p:sp>
      <p:cxnSp>
        <p:nvCxnSpPr>
          <p:cNvPr id="17" name="Straight Connector 16">
            <a:extLst>
              <a:ext uri="{FF2B5EF4-FFF2-40B4-BE49-F238E27FC236}">
                <a16:creationId xmlns:a16="http://schemas.microsoft.com/office/drawing/2014/main" id="{433D7E11-E457-762F-4D2B-3393818776CD}"/>
              </a:ext>
            </a:extLst>
          </p:cNvPr>
          <p:cNvCxnSpPr/>
          <p:nvPr/>
        </p:nvCxnSpPr>
        <p:spPr>
          <a:xfrm>
            <a:off x="2595418" y="3335560"/>
            <a:ext cx="0" cy="315471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7A5E6E1D-E748-49C2-408B-8328039A29F5}"/>
              </a:ext>
            </a:extLst>
          </p:cNvPr>
          <p:cNvGrpSpPr/>
          <p:nvPr/>
        </p:nvGrpSpPr>
        <p:grpSpPr>
          <a:xfrm>
            <a:off x="2736491" y="4344406"/>
            <a:ext cx="2121664" cy="457200"/>
            <a:chOff x="5486400" y="1219200"/>
            <a:chExt cx="2121664" cy="457200"/>
          </a:xfrm>
        </p:grpSpPr>
        <p:sp>
          <p:nvSpPr>
            <p:cNvPr id="27" name="Rectangle 26">
              <a:extLst>
                <a:ext uri="{FF2B5EF4-FFF2-40B4-BE49-F238E27FC236}">
                  <a16:creationId xmlns:a16="http://schemas.microsoft.com/office/drawing/2014/main" id="{614FF787-C348-C267-FA35-DFB4604CDC42}"/>
                </a:ext>
              </a:extLst>
            </p:cNvPr>
            <p:cNvSpPr/>
            <p:nvPr/>
          </p:nvSpPr>
          <p:spPr>
            <a:xfrm>
              <a:off x="5486400"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8" name="Rectangle 27">
              <a:extLst>
                <a:ext uri="{FF2B5EF4-FFF2-40B4-BE49-F238E27FC236}">
                  <a16:creationId xmlns:a16="http://schemas.microsoft.com/office/drawing/2014/main" id="{29462714-7890-9CA8-CF44-98E93DA543A0}"/>
                </a:ext>
              </a:extLst>
            </p:cNvPr>
            <p:cNvSpPr/>
            <p:nvPr/>
          </p:nvSpPr>
          <p:spPr>
            <a:xfrm>
              <a:off x="6013378"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-8</a:t>
              </a:r>
              <a:endParaRPr lang="en-US" b="1" dirty="0"/>
            </a:p>
          </p:txBody>
        </p:sp>
        <p:sp>
          <p:nvSpPr>
            <p:cNvPr id="29" name="Rectangle 28">
              <a:extLst>
                <a:ext uri="{FF2B5EF4-FFF2-40B4-BE49-F238E27FC236}">
                  <a16:creationId xmlns:a16="http://schemas.microsoft.com/office/drawing/2014/main" id="{6A8EF778-7780-C6B4-9441-408D17CEDD0A}"/>
                </a:ext>
              </a:extLst>
            </p:cNvPr>
            <p:cNvSpPr/>
            <p:nvPr/>
          </p:nvSpPr>
          <p:spPr>
            <a:xfrm>
              <a:off x="654219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50</a:t>
              </a:r>
              <a:endParaRPr lang="en-US" b="1" dirty="0"/>
            </a:p>
          </p:txBody>
        </p:sp>
        <p:sp>
          <p:nvSpPr>
            <p:cNvPr id="30" name="Rectangle 29">
              <a:extLst>
                <a:ext uri="{FF2B5EF4-FFF2-40B4-BE49-F238E27FC236}">
                  <a16:creationId xmlns:a16="http://schemas.microsoft.com/office/drawing/2014/main" id="{E06E7604-53CE-BC6C-3E48-71F1B79E082D}"/>
                </a:ext>
              </a:extLst>
            </p:cNvPr>
            <p:cNvSpPr/>
            <p:nvPr/>
          </p:nvSpPr>
          <p:spPr>
            <a:xfrm>
              <a:off x="70746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7</a:t>
              </a:r>
            </a:p>
          </p:txBody>
        </p:sp>
      </p:grpSp>
      <p:sp>
        <p:nvSpPr>
          <p:cNvPr id="31" name="TextBox 30">
            <a:extLst>
              <a:ext uri="{FF2B5EF4-FFF2-40B4-BE49-F238E27FC236}">
                <a16:creationId xmlns:a16="http://schemas.microsoft.com/office/drawing/2014/main" id="{1D7DD43D-7B97-2BF8-BBFB-40818017CB61}"/>
              </a:ext>
            </a:extLst>
          </p:cNvPr>
          <p:cNvSpPr txBox="1"/>
          <p:nvPr/>
        </p:nvSpPr>
        <p:spPr>
          <a:xfrm>
            <a:off x="2740931" y="3335560"/>
            <a:ext cx="2161706" cy="369332"/>
          </a:xfrm>
          <a:prstGeom prst="rect">
            <a:avLst/>
          </a:prstGeom>
          <a:noFill/>
        </p:spPr>
        <p:txBody>
          <a:bodyPr wrap="square" rtlCol="0">
            <a:spAutoFit/>
          </a:bodyPr>
          <a:lstStyle/>
          <a:p>
            <a:r>
              <a:rPr lang="en-IN" b="1" dirty="0"/>
              <a:t>Case No 3: </a:t>
            </a:r>
            <a:r>
              <a:rPr lang="en-IN" b="1" dirty="0">
                <a:solidFill>
                  <a:schemeClr val="accent3">
                    <a:lumMod val="75000"/>
                  </a:schemeClr>
                </a:solidFill>
              </a:rPr>
              <a:t>F=1, R=3</a:t>
            </a:r>
            <a:endParaRPr lang="en-US" b="1" dirty="0">
              <a:solidFill>
                <a:schemeClr val="accent3">
                  <a:lumMod val="75000"/>
                </a:schemeClr>
              </a:solidFill>
            </a:endParaRPr>
          </a:p>
        </p:txBody>
      </p:sp>
      <p:grpSp>
        <p:nvGrpSpPr>
          <p:cNvPr id="32" name="Group 31">
            <a:extLst>
              <a:ext uri="{FF2B5EF4-FFF2-40B4-BE49-F238E27FC236}">
                <a16:creationId xmlns:a16="http://schemas.microsoft.com/office/drawing/2014/main" id="{42AE1B8E-5B27-659A-CD21-0CAF1F6DD317}"/>
              </a:ext>
            </a:extLst>
          </p:cNvPr>
          <p:cNvGrpSpPr/>
          <p:nvPr/>
        </p:nvGrpSpPr>
        <p:grpSpPr>
          <a:xfrm>
            <a:off x="3948376" y="3616408"/>
            <a:ext cx="228600" cy="727999"/>
            <a:chOff x="802406" y="4606001"/>
            <a:chExt cx="228600" cy="727999"/>
          </a:xfrm>
        </p:grpSpPr>
        <p:sp>
          <p:nvSpPr>
            <p:cNvPr id="34" name="TextBox 33">
              <a:extLst>
                <a:ext uri="{FF2B5EF4-FFF2-40B4-BE49-F238E27FC236}">
                  <a16:creationId xmlns:a16="http://schemas.microsoft.com/office/drawing/2014/main" id="{585F58B0-D56F-6B80-33BC-BE348132C05F}"/>
                </a:ext>
              </a:extLst>
            </p:cNvPr>
            <p:cNvSpPr txBox="1"/>
            <p:nvPr/>
          </p:nvSpPr>
          <p:spPr>
            <a:xfrm>
              <a:off x="802406" y="4606001"/>
              <a:ext cx="228600" cy="369332"/>
            </a:xfrm>
            <a:prstGeom prst="rect">
              <a:avLst/>
            </a:prstGeom>
            <a:noFill/>
          </p:spPr>
          <p:txBody>
            <a:bodyPr wrap="square" rtlCol="0">
              <a:spAutoFit/>
            </a:bodyPr>
            <a:lstStyle/>
            <a:p>
              <a:pPr algn="ctr"/>
              <a:r>
                <a:rPr lang="en-IN" b="1" dirty="0">
                  <a:solidFill>
                    <a:srgbClr val="C00000"/>
                  </a:solidFill>
                </a:rPr>
                <a:t>F</a:t>
              </a:r>
              <a:endParaRPr lang="en-US" b="1" dirty="0">
                <a:solidFill>
                  <a:srgbClr val="C00000"/>
                </a:solidFill>
              </a:endParaRPr>
            </a:p>
          </p:txBody>
        </p:sp>
        <p:cxnSp>
          <p:nvCxnSpPr>
            <p:cNvPr id="35" name="Straight Arrow Connector 34">
              <a:extLst>
                <a:ext uri="{FF2B5EF4-FFF2-40B4-BE49-F238E27FC236}">
                  <a16:creationId xmlns:a16="http://schemas.microsoft.com/office/drawing/2014/main" id="{9492E33E-37A5-849C-997C-E14EB463EAA3}"/>
                </a:ext>
              </a:extLst>
            </p:cNvPr>
            <p:cNvCxnSpPr>
              <a:stCxn id="34" idx="2"/>
            </p:cNvCxnSpPr>
            <p:nvPr/>
          </p:nvCxnSpPr>
          <p:spPr>
            <a:xfrm>
              <a:off x="916706" y="4975333"/>
              <a:ext cx="0" cy="35866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43" name="Group 42">
            <a:extLst>
              <a:ext uri="{FF2B5EF4-FFF2-40B4-BE49-F238E27FC236}">
                <a16:creationId xmlns:a16="http://schemas.microsoft.com/office/drawing/2014/main" id="{04CDDE67-7373-5BF8-DD5E-EA85F04460B4}"/>
              </a:ext>
            </a:extLst>
          </p:cNvPr>
          <p:cNvGrpSpPr/>
          <p:nvPr/>
        </p:nvGrpSpPr>
        <p:grpSpPr>
          <a:xfrm>
            <a:off x="3426520" y="3616408"/>
            <a:ext cx="228600" cy="727999"/>
            <a:chOff x="695898" y="4606001"/>
            <a:chExt cx="228600" cy="727999"/>
          </a:xfrm>
        </p:grpSpPr>
        <p:sp>
          <p:nvSpPr>
            <p:cNvPr id="45" name="TextBox 44">
              <a:extLst>
                <a:ext uri="{FF2B5EF4-FFF2-40B4-BE49-F238E27FC236}">
                  <a16:creationId xmlns:a16="http://schemas.microsoft.com/office/drawing/2014/main" id="{DDCE5655-145B-FA8E-88E1-AEA02BF8AB0B}"/>
                </a:ext>
              </a:extLst>
            </p:cNvPr>
            <p:cNvSpPr txBox="1"/>
            <p:nvPr/>
          </p:nvSpPr>
          <p:spPr>
            <a:xfrm>
              <a:off x="695898" y="4606001"/>
              <a:ext cx="228600" cy="369332"/>
            </a:xfrm>
            <a:prstGeom prst="rect">
              <a:avLst/>
            </a:prstGeom>
            <a:noFill/>
          </p:spPr>
          <p:txBody>
            <a:bodyPr wrap="square" rtlCol="0">
              <a:spAutoFit/>
            </a:bodyPr>
            <a:lstStyle/>
            <a:p>
              <a:pPr algn="ctr"/>
              <a:r>
                <a:rPr lang="en-IN" b="1" dirty="0">
                  <a:solidFill>
                    <a:srgbClr val="C00000"/>
                  </a:solidFill>
                </a:rPr>
                <a:t>R</a:t>
              </a:r>
              <a:endParaRPr lang="en-US" b="1" dirty="0">
                <a:solidFill>
                  <a:srgbClr val="C00000"/>
                </a:solidFill>
              </a:endParaRPr>
            </a:p>
          </p:txBody>
        </p:sp>
        <p:cxnSp>
          <p:nvCxnSpPr>
            <p:cNvPr id="51" name="Straight Arrow Connector 50">
              <a:extLst>
                <a:ext uri="{FF2B5EF4-FFF2-40B4-BE49-F238E27FC236}">
                  <a16:creationId xmlns:a16="http://schemas.microsoft.com/office/drawing/2014/main" id="{D8080F33-ABF0-8B36-FAD7-C0410D58D668}"/>
                </a:ext>
              </a:extLst>
            </p:cNvPr>
            <p:cNvCxnSpPr>
              <a:stCxn id="45" idx="2"/>
            </p:cNvCxnSpPr>
            <p:nvPr/>
          </p:nvCxnSpPr>
          <p:spPr>
            <a:xfrm>
              <a:off x="810198" y="4975333"/>
              <a:ext cx="0" cy="35866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52" name="TextBox 51">
            <a:extLst>
              <a:ext uri="{FF2B5EF4-FFF2-40B4-BE49-F238E27FC236}">
                <a16:creationId xmlns:a16="http://schemas.microsoft.com/office/drawing/2014/main" id="{DFB58FCF-588B-9BFE-111E-0D67A48A4CEF}"/>
              </a:ext>
            </a:extLst>
          </p:cNvPr>
          <p:cNvSpPr txBox="1"/>
          <p:nvPr/>
        </p:nvSpPr>
        <p:spPr>
          <a:xfrm>
            <a:off x="2844823" y="4399491"/>
            <a:ext cx="301686" cy="369332"/>
          </a:xfrm>
          <a:prstGeom prst="rect">
            <a:avLst/>
          </a:prstGeom>
          <a:noFill/>
        </p:spPr>
        <p:txBody>
          <a:bodyPr wrap="none" rtlCol="0">
            <a:spAutoFit/>
          </a:bodyPr>
          <a:lstStyle/>
          <a:p>
            <a:r>
              <a:rPr lang="en-IN" b="1" dirty="0">
                <a:solidFill>
                  <a:schemeClr val="bg1"/>
                </a:solidFill>
              </a:rPr>
              <a:t>5</a:t>
            </a:r>
            <a:endParaRPr lang="en-US" b="1" dirty="0">
              <a:solidFill>
                <a:schemeClr val="bg1"/>
              </a:solidFill>
            </a:endParaRPr>
          </a:p>
        </p:txBody>
      </p:sp>
      <p:sp>
        <p:nvSpPr>
          <p:cNvPr id="53" name="TextBox 52">
            <a:extLst>
              <a:ext uri="{FF2B5EF4-FFF2-40B4-BE49-F238E27FC236}">
                <a16:creationId xmlns:a16="http://schemas.microsoft.com/office/drawing/2014/main" id="{DBE94620-08F9-0851-BAA4-3FD4E0489E4D}"/>
              </a:ext>
            </a:extLst>
          </p:cNvPr>
          <p:cNvSpPr txBox="1"/>
          <p:nvPr/>
        </p:nvSpPr>
        <p:spPr>
          <a:xfrm>
            <a:off x="4378507" y="3801655"/>
            <a:ext cx="577178" cy="369332"/>
          </a:xfrm>
          <a:prstGeom prst="rect">
            <a:avLst/>
          </a:prstGeom>
          <a:noFill/>
        </p:spPr>
        <p:txBody>
          <a:bodyPr wrap="square" rtlCol="0">
            <a:spAutoFit/>
          </a:bodyPr>
          <a:lstStyle/>
          <a:p>
            <a:r>
              <a:rPr lang="en-IN" b="1" dirty="0">
                <a:solidFill>
                  <a:schemeClr val="tx2"/>
                </a:solidFill>
              </a:rPr>
              <a:t>I=3</a:t>
            </a:r>
            <a:endParaRPr lang="en-US" b="1" dirty="0">
              <a:solidFill>
                <a:schemeClr val="tx2"/>
              </a:solidFill>
            </a:endParaRPr>
          </a:p>
        </p:txBody>
      </p:sp>
      <p:sp>
        <p:nvSpPr>
          <p:cNvPr id="54" name="Rectangle 53">
            <a:extLst>
              <a:ext uri="{FF2B5EF4-FFF2-40B4-BE49-F238E27FC236}">
                <a16:creationId xmlns:a16="http://schemas.microsoft.com/office/drawing/2014/main" id="{6E59BCB6-0C23-20A9-3006-E085C4879A76}"/>
              </a:ext>
            </a:extLst>
          </p:cNvPr>
          <p:cNvSpPr/>
          <p:nvPr/>
        </p:nvSpPr>
        <p:spPr>
          <a:xfrm>
            <a:off x="2745264" y="4344411"/>
            <a:ext cx="510453" cy="457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prstClr val="white"/>
                </a:solidFill>
              </a:rPr>
              <a:t>5</a:t>
            </a:r>
            <a:endParaRPr lang="en-US" b="1" dirty="0">
              <a:solidFill>
                <a:prstClr val="white"/>
              </a:solidFill>
            </a:endParaRPr>
          </a:p>
        </p:txBody>
      </p:sp>
      <p:sp>
        <p:nvSpPr>
          <p:cNvPr id="55" name="Rectangle 54">
            <a:extLst>
              <a:ext uri="{FF2B5EF4-FFF2-40B4-BE49-F238E27FC236}">
                <a16:creationId xmlns:a16="http://schemas.microsoft.com/office/drawing/2014/main" id="{CBFA6F0C-5C6D-736D-8508-F5F75AD3ED8D}"/>
              </a:ext>
            </a:extLst>
          </p:cNvPr>
          <p:cNvSpPr/>
          <p:nvPr/>
        </p:nvSpPr>
        <p:spPr>
          <a:xfrm>
            <a:off x="3275789" y="4348389"/>
            <a:ext cx="510453" cy="457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-8</a:t>
            </a:r>
          </a:p>
        </p:txBody>
      </p:sp>
      <p:sp>
        <p:nvSpPr>
          <p:cNvPr id="56" name="Rectangle 55">
            <a:extLst>
              <a:ext uri="{FF2B5EF4-FFF2-40B4-BE49-F238E27FC236}">
                <a16:creationId xmlns:a16="http://schemas.microsoft.com/office/drawing/2014/main" id="{FEED2E68-E381-A7DD-23A4-AB720A9B9FD3}"/>
              </a:ext>
            </a:extLst>
          </p:cNvPr>
          <p:cNvSpPr/>
          <p:nvPr/>
        </p:nvSpPr>
        <p:spPr>
          <a:xfrm>
            <a:off x="3804654" y="4340428"/>
            <a:ext cx="510453" cy="457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prstClr val="white"/>
                </a:solidFill>
              </a:rPr>
              <a:t>50</a:t>
            </a:r>
            <a:endParaRPr lang="en-US" b="1" dirty="0">
              <a:solidFill>
                <a:prstClr val="white"/>
              </a:solidFill>
            </a:endParaRPr>
          </a:p>
        </p:txBody>
      </p:sp>
      <p:sp>
        <p:nvSpPr>
          <p:cNvPr id="57" name="TextBox 56">
            <a:extLst>
              <a:ext uri="{FF2B5EF4-FFF2-40B4-BE49-F238E27FC236}">
                <a16:creationId xmlns:a16="http://schemas.microsoft.com/office/drawing/2014/main" id="{3E06E49C-3392-3874-69A7-C7D95ABD8A18}"/>
              </a:ext>
            </a:extLst>
          </p:cNvPr>
          <p:cNvSpPr txBox="1"/>
          <p:nvPr/>
        </p:nvSpPr>
        <p:spPr>
          <a:xfrm>
            <a:off x="4374075" y="3801074"/>
            <a:ext cx="577178" cy="369332"/>
          </a:xfrm>
          <a:prstGeom prst="rect">
            <a:avLst/>
          </a:prstGeom>
          <a:noFill/>
        </p:spPr>
        <p:txBody>
          <a:bodyPr wrap="square" rtlCol="0">
            <a:spAutoFit/>
          </a:bodyPr>
          <a:lstStyle/>
          <a:p>
            <a:r>
              <a:rPr lang="en-IN" b="1" dirty="0">
                <a:solidFill>
                  <a:schemeClr val="tx2"/>
                </a:solidFill>
              </a:rPr>
              <a:t>I=4</a:t>
            </a:r>
            <a:endParaRPr lang="en-US" b="1" dirty="0">
              <a:solidFill>
                <a:schemeClr val="tx2"/>
              </a:solidFill>
            </a:endParaRPr>
          </a:p>
        </p:txBody>
      </p:sp>
      <p:sp>
        <p:nvSpPr>
          <p:cNvPr id="58" name="TextBox 57">
            <a:extLst>
              <a:ext uri="{FF2B5EF4-FFF2-40B4-BE49-F238E27FC236}">
                <a16:creationId xmlns:a16="http://schemas.microsoft.com/office/drawing/2014/main" id="{34A3A0ED-1BE7-0EB4-3D99-9D820995EC50}"/>
              </a:ext>
            </a:extLst>
          </p:cNvPr>
          <p:cNvSpPr txBox="1"/>
          <p:nvPr/>
        </p:nvSpPr>
        <p:spPr>
          <a:xfrm>
            <a:off x="4373530" y="3810642"/>
            <a:ext cx="577178" cy="369332"/>
          </a:xfrm>
          <a:prstGeom prst="rect">
            <a:avLst/>
          </a:prstGeom>
          <a:noFill/>
        </p:spPr>
        <p:txBody>
          <a:bodyPr wrap="square" rtlCol="0">
            <a:spAutoFit/>
          </a:bodyPr>
          <a:lstStyle/>
          <a:p>
            <a:r>
              <a:rPr lang="en-IN" b="1" dirty="0">
                <a:solidFill>
                  <a:schemeClr val="tx2"/>
                </a:solidFill>
              </a:rPr>
              <a:t>I=1</a:t>
            </a:r>
            <a:endParaRPr lang="en-US" b="1" dirty="0">
              <a:solidFill>
                <a:schemeClr val="tx2"/>
              </a:solidFill>
            </a:endParaRPr>
          </a:p>
        </p:txBody>
      </p:sp>
      <p:sp>
        <p:nvSpPr>
          <p:cNvPr id="59" name="TextBox 58">
            <a:extLst>
              <a:ext uri="{FF2B5EF4-FFF2-40B4-BE49-F238E27FC236}">
                <a16:creationId xmlns:a16="http://schemas.microsoft.com/office/drawing/2014/main" id="{5E49A098-0088-1669-FE94-6231A395EC0B}"/>
              </a:ext>
            </a:extLst>
          </p:cNvPr>
          <p:cNvSpPr txBox="1"/>
          <p:nvPr/>
        </p:nvSpPr>
        <p:spPr>
          <a:xfrm>
            <a:off x="4381255" y="3810061"/>
            <a:ext cx="577178" cy="369332"/>
          </a:xfrm>
          <a:prstGeom prst="rect">
            <a:avLst/>
          </a:prstGeom>
          <a:noFill/>
        </p:spPr>
        <p:txBody>
          <a:bodyPr wrap="square" rtlCol="0">
            <a:spAutoFit/>
          </a:bodyPr>
          <a:lstStyle/>
          <a:p>
            <a:r>
              <a:rPr lang="en-IN" b="1" dirty="0">
                <a:solidFill>
                  <a:schemeClr val="tx2"/>
                </a:solidFill>
              </a:rPr>
              <a:t>I=2</a:t>
            </a:r>
            <a:endParaRPr lang="en-US" b="1" dirty="0">
              <a:solidFill>
                <a:schemeClr val="tx2"/>
              </a:solidFill>
            </a:endParaRPr>
          </a:p>
        </p:txBody>
      </p:sp>
      <p:sp>
        <p:nvSpPr>
          <p:cNvPr id="60" name="Rectangle 59">
            <a:extLst>
              <a:ext uri="{FF2B5EF4-FFF2-40B4-BE49-F238E27FC236}">
                <a16:creationId xmlns:a16="http://schemas.microsoft.com/office/drawing/2014/main" id="{AF7EF4A0-EDC1-5C68-58D8-CCA2489C8DC4}"/>
              </a:ext>
            </a:extLst>
          </p:cNvPr>
          <p:cNvSpPr/>
          <p:nvPr/>
        </p:nvSpPr>
        <p:spPr>
          <a:xfrm>
            <a:off x="4326509" y="4347415"/>
            <a:ext cx="510453" cy="457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7</a:t>
            </a:r>
          </a:p>
        </p:txBody>
      </p:sp>
    </p:spTree>
    <p:extLst>
      <p:ext uri="{BB962C8B-B14F-4D97-AF65-F5344CB8AC3E}">
        <p14:creationId xmlns:p14="http://schemas.microsoft.com/office/powerpoint/2010/main" val="17236357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3"/>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3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8"/>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37"/>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40"/>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5"/>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42" presetClass="path" presetSubtype="0" accel="50000" decel="50000" fill="hold" grpId="1" nodeType="clickEffect">
                                  <p:stCondLst>
                                    <p:cond delay="0"/>
                                  </p:stCondLst>
                                  <p:childTnLst>
                                    <p:animMotion origin="layout" path="M -4.16667E-7 -1.85185E-6 L -0.00065 0.08565 " pathEditMode="relative" rAng="0" ptsTypes="AA">
                                      <p:cBhvr>
                                        <p:cTn id="136" dur="2000" fill="hold"/>
                                        <p:tgtEl>
                                          <p:spTgt spid="46"/>
                                        </p:tgtEl>
                                        <p:attrNameLst>
                                          <p:attrName>ppt_x</p:attrName>
                                          <p:attrName>ppt_y</p:attrName>
                                        </p:attrNameLst>
                                      </p:cBhvr>
                                      <p:rCtr x="-39" y="4282"/>
                                    </p:animMotion>
                                  </p:childTnLst>
                                </p:cTn>
                              </p:par>
                            </p:childTnLst>
                          </p:cTn>
                        </p:par>
                      </p:childTnLst>
                    </p:cTn>
                  </p:par>
                  <p:par>
                    <p:cTn id="137" fill="hold">
                      <p:stCondLst>
                        <p:cond delay="indefinite"/>
                      </p:stCondLst>
                      <p:childTnLst>
                        <p:par>
                          <p:cTn id="138" fill="hold">
                            <p:stCondLst>
                              <p:cond delay="0"/>
                            </p:stCondLst>
                            <p:childTnLst>
                              <p:par>
                                <p:cTn id="139" presetID="1" presetClass="exit" presetSubtype="0" fill="hold" grpId="1" nodeType="clickEffect">
                                  <p:stCondLst>
                                    <p:cond delay="0"/>
                                  </p:stCondLst>
                                  <p:childTnLst>
                                    <p:set>
                                      <p:cBhvr>
                                        <p:cTn id="140" dur="1" fill="hold">
                                          <p:stCondLst>
                                            <p:cond delay="0"/>
                                          </p:stCondLst>
                                        </p:cTn>
                                        <p:tgtEl>
                                          <p:spTgt spid="5"/>
                                        </p:tgtEl>
                                        <p:attrNameLst>
                                          <p:attrName>style.visibility</p:attrName>
                                        </p:attrNameLst>
                                      </p:cBhvr>
                                      <p:to>
                                        <p:strVal val="hidden"/>
                                      </p:to>
                                    </p:set>
                                  </p:childTnLst>
                                </p:cTn>
                              </p:par>
                              <p:par>
                                <p:cTn id="141" presetID="1" presetClass="entr" presetSubtype="0" fill="hold" grpId="0" nodeType="withEffect">
                                  <p:stCondLst>
                                    <p:cond delay="0"/>
                                  </p:stCondLst>
                                  <p:childTnLst>
                                    <p:set>
                                      <p:cBhvr>
                                        <p:cTn id="142" dur="1" fill="hold">
                                          <p:stCondLst>
                                            <p:cond delay="0"/>
                                          </p:stCondLst>
                                        </p:cTn>
                                        <p:tgtEl>
                                          <p:spTgt spid="49"/>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42" presetClass="path" presetSubtype="0" accel="50000" decel="50000" fill="hold" grpId="1" nodeType="clickEffect">
                                  <p:stCondLst>
                                    <p:cond delay="0"/>
                                  </p:stCondLst>
                                  <p:childTnLst>
                                    <p:animMotion origin="layout" path="M 2.77556E-17 3.7037E-6 L -0.00026 0.08518 " pathEditMode="relative" rAng="0" ptsTypes="AA">
                                      <p:cBhvr>
                                        <p:cTn id="146" dur="2000" fill="hold"/>
                                        <p:tgtEl>
                                          <p:spTgt spid="47"/>
                                        </p:tgtEl>
                                        <p:attrNameLst>
                                          <p:attrName>ppt_x</p:attrName>
                                          <p:attrName>ppt_y</p:attrName>
                                        </p:attrNameLst>
                                      </p:cBhvr>
                                      <p:rCtr x="-13" y="4259"/>
                                    </p:animMotion>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grpId="1" nodeType="clickEffect">
                                  <p:stCondLst>
                                    <p:cond delay="0"/>
                                  </p:stCondLst>
                                  <p:childTnLst>
                                    <p:set>
                                      <p:cBhvr>
                                        <p:cTn id="150" dur="1" fill="hold">
                                          <p:stCondLst>
                                            <p:cond delay="0"/>
                                          </p:stCondLst>
                                        </p:cTn>
                                        <p:tgtEl>
                                          <p:spTgt spid="49"/>
                                        </p:tgtEl>
                                        <p:attrNameLst>
                                          <p:attrName>style.visibility</p:attrName>
                                        </p:attrNameLst>
                                      </p:cBhvr>
                                      <p:to>
                                        <p:strVal val="hidden"/>
                                      </p:to>
                                    </p:set>
                                  </p:childTnLst>
                                </p:cTn>
                              </p:par>
                              <p:par>
                                <p:cTn id="151" presetID="1" presetClass="entr" presetSubtype="0" fill="hold" grpId="0" nodeType="withEffect">
                                  <p:stCondLst>
                                    <p:cond delay="0"/>
                                  </p:stCondLst>
                                  <p:childTnLst>
                                    <p:set>
                                      <p:cBhvr>
                                        <p:cTn id="152" dur="1" fill="hold">
                                          <p:stCondLst>
                                            <p:cond delay="0"/>
                                          </p:stCondLst>
                                        </p:cTn>
                                        <p:tgtEl>
                                          <p:spTgt spid="50"/>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42" presetClass="path" presetSubtype="0" accel="50000" decel="50000" fill="hold" grpId="1" nodeType="clickEffect">
                                  <p:stCondLst>
                                    <p:cond delay="0"/>
                                  </p:stCondLst>
                                  <p:childTnLst>
                                    <p:animMotion origin="layout" path="M 6.25E-7 0.00139 L -0.00013 0.08634 " pathEditMode="relative" rAng="0" ptsTypes="AA">
                                      <p:cBhvr>
                                        <p:cTn id="156" dur="2000" fill="hold"/>
                                        <p:tgtEl>
                                          <p:spTgt spid="48"/>
                                        </p:tgtEl>
                                        <p:attrNameLst>
                                          <p:attrName>ppt_x</p:attrName>
                                          <p:attrName>ppt_y</p:attrName>
                                        </p:attrNameLst>
                                      </p:cBhvr>
                                      <p:rCtr x="-13" y="4236"/>
                                    </p:animMotion>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17"/>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31"/>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nodeType="clickEffect">
                                  <p:stCondLst>
                                    <p:cond delay="0"/>
                                  </p:stCondLst>
                                  <p:childTnLst>
                                    <p:set>
                                      <p:cBhvr>
                                        <p:cTn id="168" dur="1" fill="hold">
                                          <p:stCondLst>
                                            <p:cond delay="0"/>
                                          </p:stCondLst>
                                        </p:cTn>
                                        <p:tgtEl>
                                          <p:spTgt spid="26"/>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52"/>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54"/>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55"/>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56"/>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60"/>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nodeType="clickEffect">
                                  <p:stCondLst>
                                    <p:cond delay="0"/>
                                  </p:stCondLst>
                                  <p:childTnLst>
                                    <p:set>
                                      <p:cBhvr>
                                        <p:cTn id="182" dur="1" fill="hold">
                                          <p:stCondLst>
                                            <p:cond delay="0"/>
                                          </p:stCondLst>
                                        </p:cTn>
                                        <p:tgtEl>
                                          <p:spTgt spid="32"/>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43"/>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53"/>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42" presetClass="path" presetSubtype="0" accel="50000" decel="50000" fill="hold" grpId="1" nodeType="clickEffect">
                                  <p:stCondLst>
                                    <p:cond delay="0"/>
                                  </p:stCondLst>
                                  <p:childTnLst>
                                    <p:animMotion origin="layout" path="M -2.70833E-6 -3.7037E-6 L -0.08633 0.17292 " pathEditMode="relative" rAng="0" ptsTypes="AA">
                                      <p:cBhvr>
                                        <p:cTn id="192" dur="2000" fill="hold"/>
                                        <p:tgtEl>
                                          <p:spTgt spid="56"/>
                                        </p:tgtEl>
                                        <p:attrNameLst>
                                          <p:attrName>ppt_x</p:attrName>
                                          <p:attrName>ppt_y</p:attrName>
                                        </p:attrNameLst>
                                      </p:cBhvr>
                                      <p:rCtr x="-4323" y="8634"/>
                                    </p:animMotion>
                                  </p:childTnLst>
                                </p:cTn>
                              </p:par>
                            </p:childTnLst>
                          </p:cTn>
                        </p:par>
                      </p:childTnLst>
                    </p:cTn>
                  </p:par>
                  <p:par>
                    <p:cTn id="193" fill="hold">
                      <p:stCondLst>
                        <p:cond delay="indefinite"/>
                      </p:stCondLst>
                      <p:childTnLst>
                        <p:par>
                          <p:cTn id="194" fill="hold">
                            <p:stCondLst>
                              <p:cond delay="0"/>
                            </p:stCondLst>
                            <p:childTnLst>
                              <p:par>
                                <p:cTn id="195" presetID="1" presetClass="exit" presetSubtype="0" fill="hold" grpId="1" nodeType="clickEffect">
                                  <p:stCondLst>
                                    <p:cond delay="0"/>
                                  </p:stCondLst>
                                  <p:childTnLst>
                                    <p:set>
                                      <p:cBhvr>
                                        <p:cTn id="196" dur="1" fill="hold">
                                          <p:stCondLst>
                                            <p:cond delay="0"/>
                                          </p:stCondLst>
                                        </p:cTn>
                                        <p:tgtEl>
                                          <p:spTgt spid="53"/>
                                        </p:tgtEl>
                                        <p:attrNameLst>
                                          <p:attrName>style.visibility</p:attrName>
                                        </p:attrNameLst>
                                      </p:cBhvr>
                                      <p:to>
                                        <p:strVal val="hidden"/>
                                      </p:to>
                                    </p:set>
                                  </p:childTnLst>
                                </p:cTn>
                              </p:par>
                              <p:par>
                                <p:cTn id="197" presetID="1" presetClass="entr" presetSubtype="0" fill="hold" grpId="0" nodeType="withEffect">
                                  <p:stCondLst>
                                    <p:cond delay="0"/>
                                  </p:stCondLst>
                                  <p:childTnLst>
                                    <p:set>
                                      <p:cBhvr>
                                        <p:cTn id="198" dur="1" fill="hold">
                                          <p:stCondLst>
                                            <p:cond delay="0"/>
                                          </p:stCondLst>
                                        </p:cTn>
                                        <p:tgtEl>
                                          <p:spTgt spid="57"/>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42" presetClass="path" presetSubtype="0" accel="50000" decel="50000" fill="hold" grpId="1" nodeType="clickEffect">
                                  <p:stCondLst>
                                    <p:cond delay="0"/>
                                  </p:stCondLst>
                                  <p:childTnLst>
                                    <p:animMotion origin="layout" path="M -1.25E-6 0.00139 L -0.08476 0.17176 " pathEditMode="relative" rAng="0" ptsTypes="AA">
                                      <p:cBhvr>
                                        <p:cTn id="202" dur="2000" fill="hold"/>
                                        <p:tgtEl>
                                          <p:spTgt spid="60"/>
                                        </p:tgtEl>
                                        <p:attrNameLst>
                                          <p:attrName>ppt_x</p:attrName>
                                          <p:attrName>ppt_y</p:attrName>
                                        </p:attrNameLst>
                                      </p:cBhvr>
                                      <p:rCtr x="-4245" y="8519"/>
                                    </p:animMotion>
                                  </p:childTnLst>
                                </p:cTn>
                              </p:par>
                            </p:childTnLst>
                          </p:cTn>
                        </p:par>
                      </p:childTnLst>
                    </p:cTn>
                  </p:par>
                  <p:par>
                    <p:cTn id="203" fill="hold">
                      <p:stCondLst>
                        <p:cond delay="indefinite"/>
                      </p:stCondLst>
                      <p:childTnLst>
                        <p:par>
                          <p:cTn id="204" fill="hold">
                            <p:stCondLst>
                              <p:cond delay="0"/>
                            </p:stCondLst>
                            <p:childTnLst>
                              <p:par>
                                <p:cTn id="205" presetID="1" presetClass="exit" presetSubtype="0" fill="hold" grpId="1" nodeType="clickEffect">
                                  <p:stCondLst>
                                    <p:cond delay="0"/>
                                  </p:stCondLst>
                                  <p:childTnLst>
                                    <p:set>
                                      <p:cBhvr>
                                        <p:cTn id="206" dur="1" fill="hold">
                                          <p:stCondLst>
                                            <p:cond delay="0"/>
                                          </p:stCondLst>
                                        </p:cTn>
                                        <p:tgtEl>
                                          <p:spTgt spid="57"/>
                                        </p:tgtEl>
                                        <p:attrNameLst>
                                          <p:attrName>style.visibility</p:attrName>
                                        </p:attrNameLst>
                                      </p:cBhvr>
                                      <p:to>
                                        <p:strVal val="hidden"/>
                                      </p:to>
                                    </p:set>
                                  </p:childTnLst>
                                </p:cTn>
                              </p:par>
                              <p:par>
                                <p:cTn id="207" presetID="1" presetClass="entr" presetSubtype="0" fill="hold" grpId="0" nodeType="withEffect">
                                  <p:stCondLst>
                                    <p:cond delay="0"/>
                                  </p:stCondLst>
                                  <p:childTnLst>
                                    <p:set>
                                      <p:cBhvr>
                                        <p:cTn id="208" dur="1" fill="hold">
                                          <p:stCondLst>
                                            <p:cond delay="0"/>
                                          </p:stCondLst>
                                        </p:cTn>
                                        <p:tgtEl>
                                          <p:spTgt spid="58"/>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42" presetClass="path" presetSubtype="0" accel="50000" decel="50000" fill="hold" grpId="1" nodeType="clickEffect">
                                  <p:stCondLst>
                                    <p:cond delay="0"/>
                                  </p:stCondLst>
                                  <p:childTnLst>
                                    <p:animMotion origin="layout" path="M -3.75E-6 1.85185E-6 L 0.09011 0.17222 " pathEditMode="relative" rAng="0" ptsTypes="AA">
                                      <p:cBhvr>
                                        <p:cTn id="212" dur="2000" fill="hold"/>
                                        <p:tgtEl>
                                          <p:spTgt spid="54"/>
                                        </p:tgtEl>
                                        <p:attrNameLst>
                                          <p:attrName>ppt_x</p:attrName>
                                          <p:attrName>ppt_y</p:attrName>
                                        </p:attrNameLst>
                                      </p:cBhvr>
                                      <p:rCtr x="4505" y="8611"/>
                                    </p:animMotion>
                                  </p:childTnLst>
                                </p:cTn>
                              </p:par>
                            </p:childTnLst>
                          </p:cTn>
                        </p:par>
                      </p:childTnLst>
                    </p:cTn>
                  </p:par>
                  <p:par>
                    <p:cTn id="213" fill="hold">
                      <p:stCondLst>
                        <p:cond delay="indefinite"/>
                      </p:stCondLst>
                      <p:childTnLst>
                        <p:par>
                          <p:cTn id="214" fill="hold">
                            <p:stCondLst>
                              <p:cond delay="0"/>
                            </p:stCondLst>
                            <p:childTnLst>
                              <p:par>
                                <p:cTn id="215" presetID="1" presetClass="exit" presetSubtype="0" fill="hold" grpId="1" nodeType="clickEffect">
                                  <p:stCondLst>
                                    <p:cond delay="0"/>
                                  </p:stCondLst>
                                  <p:childTnLst>
                                    <p:set>
                                      <p:cBhvr>
                                        <p:cTn id="216" dur="1" fill="hold">
                                          <p:stCondLst>
                                            <p:cond delay="0"/>
                                          </p:stCondLst>
                                        </p:cTn>
                                        <p:tgtEl>
                                          <p:spTgt spid="58"/>
                                        </p:tgtEl>
                                        <p:attrNameLst>
                                          <p:attrName>style.visibility</p:attrName>
                                        </p:attrNameLst>
                                      </p:cBhvr>
                                      <p:to>
                                        <p:strVal val="hidden"/>
                                      </p:to>
                                    </p:set>
                                  </p:childTnLst>
                                </p:cTn>
                              </p:par>
                              <p:par>
                                <p:cTn id="217" presetID="1" presetClass="entr" presetSubtype="0" fill="hold" grpId="0" nodeType="withEffect">
                                  <p:stCondLst>
                                    <p:cond delay="0"/>
                                  </p:stCondLst>
                                  <p:childTnLst>
                                    <p:set>
                                      <p:cBhvr>
                                        <p:cTn id="218" dur="1" fill="hold">
                                          <p:stCondLst>
                                            <p:cond delay="0"/>
                                          </p:stCondLst>
                                        </p:cTn>
                                        <p:tgtEl>
                                          <p:spTgt spid="59"/>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42" presetClass="path" presetSubtype="0" accel="50000" decel="50000" fill="hold" grpId="1" nodeType="clickEffect">
                                  <p:stCondLst>
                                    <p:cond delay="0"/>
                                  </p:stCondLst>
                                  <p:childTnLst>
                                    <p:animMotion origin="layout" path="M -3.33333E-6 -1.11111E-6 L 0.0905 0.17176 " pathEditMode="relative" rAng="0" ptsTypes="AA">
                                      <p:cBhvr>
                                        <p:cTn id="222" dur="2000" fill="hold"/>
                                        <p:tgtEl>
                                          <p:spTgt spid="55"/>
                                        </p:tgtEl>
                                        <p:attrNameLst>
                                          <p:attrName>ppt_x</p:attrName>
                                          <p:attrName>ppt_y</p:attrName>
                                        </p:attrNameLst>
                                      </p:cBhvr>
                                      <p:rCtr x="4518" y="858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4" grpId="0"/>
      <p:bldP spid="25" grpId="0"/>
      <p:bldP spid="36" grpId="0"/>
      <p:bldP spid="44" grpId="0"/>
      <p:bldP spid="5" grpId="0"/>
      <p:bldP spid="5" grpId="1"/>
      <p:bldP spid="46" grpId="0" animBg="1"/>
      <p:bldP spid="46" grpId="1" animBg="1"/>
      <p:bldP spid="47" grpId="0" animBg="1"/>
      <p:bldP spid="47" grpId="1" animBg="1"/>
      <p:bldP spid="48" grpId="0" animBg="1"/>
      <p:bldP spid="48" grpId="1" animBg="1"/>
      <p:bldP spid="49" grpId="0"/>
      <p:bldP spid="49" grpId="1"/>
      <p:bldP spid="50" grpId="0"/>
      <p:bldP spid="31" grpId="0"/>
      <p:bldP spid="52" grpId="0"/>
      <p:bldP spid="53" grpId="0"/>
      <p:bldP spid="53" grpId="1"/>
      <p:bldP spid="54" grpId="0" animBg="1"/>
      <p:bldP spid="54" grpId="1" animBg="1"/>
      <p:bldP spid="55" grpId="0" animBg="1"/>
      <p:bldP spid="55" grpId="1" animBg="1"/>
      <p:bldP spid="56" grpId="0" animBg="1"/>
      <p:bldP spid="56" grpId="1" animBg="1"/>
      <p:bldP spid="57" grpId="0"/>
      <p:bldP spid="57" grpId="1"/>
      <p:bldP spid="58" grpId="0"/>
      <p:bldP spid="58" grpId="1"/>
      <p:bldP spid="59" grpId="0"/>
      <p:bldP spid="60" grpId="0" animBg="1"/>
      <p:bldP spid="60"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itle 1"/>
          <p:cNvSpPr>
            <a:spLocks noGrp="1"/>
          </p:cNvSpPr>
          <p:nvPr>
            <p:ph type="title"/>
          </p:nvPr>
        </p:nvSpPr>
        <p:spPr/>
        <p:txBody>
          <a:bodyPr/>
          <a:lstStyle/>
          <a:p>
            <a:r>
              <a:rPr lang="en-IN" dirty="0"/>
              <a:t>Example of </a:t>
            </a:r>
            <a:r>
              <a:rPr lang="en-IN" dirty="0" err="1"/>
              <a:t>CQueue</a:t>
            </a:r>
            <a:r>
              <a:rPr lang="en-IN" dirty="0"/>
              <a:t> Insert / Delete</a:t>
            </a:r>
            <a:endParaRPr lang="en-US" dirty="0"/>
          </a:p>
        </p:txBody>
      </p:sp>
      <p:grpSp>
        <p:nvGrpSpPr>
          <p:cNvPr id="139" name="Group 138"/>
          <p:cNvGrpSpPr/>
          <p:nvPr/>
        </p:nvGrpSpPr>
        <p:grpSpPr>
          <a:xfrm>
            <a:off x="2286000" y="2209800"/>
            <a:ext cx="1828800" cy="381000"/>
            <a:chOff x="381000" y="1219200"/>
            <a:chExt cx="1828800" cy="381000"/>
          </a:xfrm>
        </p:grpSpPr>
        <p:sp>
          <p:nvSpPr>
            <p:cNvPr id="140" name="Rectangle 139"/>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4" name="Group 143"/>
          <p:cNvGrpSpPr/>
          <p:nvPr/>
        </p:nvGrpSpPr>
        <p:grpSpPr>
          <a:xfrm>
            <a:off x="2286000" y="3733018"/>
            <a:ext cx="1828800" cy="381000"/>
            <a:chOff x="381000" y="1219200"/>
            <a:chExt cx="1828800" cy="381000"/>
          </a:xfrm>
        </p:grpSpPr>
        <p:sp>
          <p:nvSpPr>
            <p:cNvPr id="145" name="Rectangle 144"/>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9" name="Group 148"/>
          <p:cNvGrpSpPr/>
          <p:nvPr/>
        </p:nvGrpSpPr>
        <p:grpSpPr>
          <a:xfrm>
            <a:off x="2286000" y="5351111"/>
            <a:ext cx="1828800" cy="381000"/>
            <a:chOff x="381000" y="1219200"/>
            <a:chExt cx="1828800" cy="381000"/>
          </a:xfrm>
        </p:grpSpPr>
        <p:sp>
          <p:nvSpPr>
            <p:cNvPr id="150" name="Rectangle 149"/>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4" name="Group 153"/>
          <p:cNvGrpSpPr/>
          <p:nvPr/>
        </p:nvGrpSpPr>
        <p:grpSpPr>
          <a:xfrm>
            <a:off x="8534400" y="3777344"/>
            <a:ext cx="1828800" cy="381000"/>
            <a:chOff x="381000" y="1219200"/>
            <a:chExt cx="1828800" cy="381000"/>
          </a:xfrm>
        </p:grpSpPr>
        <p:sp>
          <p:nvSpPr>
            <p:cNvPr id="155" name="Rectangle 154"/>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Rectangle 155"/>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9" name="Group 158"/>
          <p:cNvGrpSpPr/>
          <p:nvPr/>
        </p:nvGrpSpPr>
        <p:grpSpPr>
          <a:xfrm>
            <a:off x="1598597" y="2684112"/>
            <a:ext cx="293670" cy="592488"/>
            <a:chOff x="774733" y="1681844"/>
            <a:chExt cx="293670" cy="592488"/>
          </a:xfrm>
        </p:grpSpPr>
        <p:sp>
          <p:nvSpPr>
            <p:cNvPr id="160" name="TextBox 159"/>
            <p:cNvSpPr txBox="1"/>
            <p:nvPr/>
          </p:nvSpPr>
          <p:spPr>
            <a:xfrm>
              <a:off x="774733" y="1905000"/>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161" name="Straight Arrow Connector 160"/>
            <p:cNvCxnSpPr>
              <a:stCxn id="160"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162" name="Group 161"/>
          <p:cNvGrpSpPr/>
          <p:nvPr/>
        </p:nvGrpSpPr>
        <p:grpSpPr>
          <a:xfrm>
            <a:off x="1796146" y="2684112"/>
            <a:ext cx="314510" cy="592488"/>
            <a:chOff x="764313" y="1681844"/>
            <a:chExt cx="314510" cy="592488"/>
          </a:xfrm>
        </p:grpSpPr>
        <p:sp>
          <p:nvSpPr>
            <p:cNvPr id="163" name="TextBox 162"/>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164" name="Straight Arrow Connector 163"/>
            <p:cNvCxnSpPr>
              <a:stCxn id="163"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166" name="TextBox 165"/>
          <p:cNvSpPr txBox="1"/>
          <p:nvPr/>
        </p:nvSpPr>
        <p:spPr>
          <a:xfrm>
            <a:off x="2286000" y="1752600"/>
            <a:ext cx="1828800" cy="369332"/>
          </a:xfrm>
          <a:prstGeom prst="rect">
            <a:avLst/>
          </a:prstGeom>
          <a:noFill/>
        </p:spPr>
        <p:txBody>
          <a:bodyPr wrap="square" rtlCol="0">
            <a:spAutoFit/>
          </a:bodyPr>
          <a:lstStyle/>
          <a:p>
            <a:pPr algn="ctr"/>
            <a:r>
              <a:rPr lang="en-IN" b="1" dirty="0"/>
              <a:t>Empty Queue</a:t>
            </a:r>
            <a:endParaRPr lang="en-US" b="1" dirty="0"/>
          </a:p>
        </p:txBody>
      </p:sp>
      <p:sp>
        <p:nvSpPr>
          <p:cNvPr id="167" name="TextBox 166"/>
          <p:cNvSpPr txBox="1"/>
          <p:nvPr/>
        </p:nvSpPr>
        <p:spPr>
          <a:xfrm>
            <a:off x="1600200" y="2200479"/>
            <a:ext cx="301686" cy="369332"/>
          </a:xfrm>
          <a:prstGeom prst="rect">
            <a:avLst/>
          </a:prstGeom>
          <a:noFill/>
        </p:spPr>
        <p:txBody>
          <a:bodyPr wrap="none" rtlCol="0">
            <a:spAutoFit/>
          </a:bodyPr>
          <a:lstStyle/>
          <a:p>
            <a:pPr algn="ctr"/>
            <a:r>
              <a:rPr lang="en-IN" b="1" dirty="0"/>
              <a:t>0</a:t>
            </a:r>
            <a:endParaRPr lang="en-US" b="1" dirty="0"/>
          </a:p>
        </p:txBody>
      </p:sp>
      <p:sp>
        <p:nvSpPr>
          <p:cNvPr id="168" name="TextBox 167"/>
          <p:cNvSpPr txBox="1"/>
          <p:nvPr/>
        </p:nvSpPr>
        <p:spPr>
          <a:xfrm>
            <a:off x="1807030" y="2200479"/>
            <a:ext cx="301686" cy="369332"/>
          </a:xfrm>
          <a:prstGeom prst="rect">
            <a:avLst/>
          </a:prstGeom>
          <a:noFill/>
        </p:spPr>
        <p:txBody>
          <a:bodyPr wrap="none" rtlCol="0">
            <a:spAutoFit/>
          </a:bodyPr>
          <a:lstStyle/>
          <a:p>
            <a:pPr algn="ctr"/>
            <a:r>
              <a:rPr lang="en-IN" b="1" dirty="0"/>
              <a:t>0</a:t>
            </a:r>
            <a:endParaRPr lang="en-US" b="1" dirty="0"/>
          </a:p>
        </p:txBody>
      </p:sp>
      <p:cxnSp>
        <p:nvCxnSpPr>
          <p:cNvPr id="169" name="Straight Connector 168"/>
          <p:cNvCxnSpPr/>
          <p:nvPr/>
        </p:nvCxnSpPr>
        <p:spPr>
          <a:xfrm>
            <a:off x="1600200" y="3276600"/>
            <a:ext cx="2971800" cy="0"/>
          </a:xfrm>
          <a:prstGeom prst="line">
            <a:avLst/>
          </a:prstGeom>
        </p:spPr>
        <p:style>
          <a:lnRef idx="2">
            <a:schemeClr val="dk1"/>
          </a:lnRef>
          <a:fillRef idx="0">
            <a:schemeClr val="dk1"/>
          </a:fillRef>
          <a:effectRef idx="1">
            <a:schemeClr val="dk1"/>
          </a:effectRef>
          <a:fontRef idx="minor">
            <a:schemeClr val="tx1"/>
          </a:fontRef>
        </p:style>
      </p:cxnSp>
      <p:sp>
        <p:nvSpPr>
          <p:cNvPr id="170" name="TextBox 169"/>
          <p:cNvSpPr txBox="1"/>
          <p:nvPr/>
        </p:nvSpPr>
        <p:spPr>
          <a:xfrm>
            <a:off x="2286000" y="3363686"/>
            <a:ext cx="1828800" cy="369332"/>
          </a:xfrm>
          <a:prstGeom prst="rect">
            <a:avLst/>
          </a:prstGeom>
          <a:noFill/>
        </p:spPr>
        <p:txBody>
          <a:bodyPr wrap="square" rtlCol="0">
            <a:spAutoFit/>
          </a:bodyPr>
          <a:lstStyle/>
          <a:p>
            <a:pPr algn="ctr"/>
            <a:r>
              <a:rPr lang="en-IN" b="1" dirty="0"/>
              <a:t>Insert ‘A’</a:t>
            </a:r>
            <a:endParaRPr lang="en-US" b="1" dirty="0"/>
          </a:p>
        </p:txBody>
      </p:sp>
      <p:grpSp>
        <p:nvGrpSpPr>
          <p:cNvPr id="171" name="Group 170"/>
          <p:cNvGrpSpPr/>
          <p:nvPr/>
        </p:nvGrpSpPr>
        <p:grpSpPr>
          <a:xfrm>
            <a:off x="1576827" y="4125687"/>
            <a:ext cx="293670" cy="592488"/>
            <a:chOff x="774733" y="1681844"/>
            <a:chExt cx="293670" cy="592488"/>
          </a:xfrm>
        </p:grpSpPr>
        <p:sp>
          <p:nvSpPr>
            <p:cNvPr id="172" name="TextBox 171"/>
            <p:cNvSpPr txBox="1"/>
            <p:nvPr/>
          </p:nvSpPr>
          <p:spPr>
            <a:xfrm>
              <a:off x="774733" y="1905000"/>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173" name="Straight Arrow Connector 172"/>
            <p:cNvCxnSpPr>
              <a:stCxn id="172"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174" name="Group 173"/>
          <p:cNvGrpSpPr/>
          <p:nvPr/>
        </p:nvGrpSpPr>
        <p:grpSpPr>
          <a:xfrm>
            <a:off x="1752600" y="4131912"/>
            <a:ext cx="314510" cy="592488"/>
            <a:chOff x="764313" y="1681844"/>
            <a:chExt cx="314510" cy="592488"/>
          </a:xfrm>
        </p:grpSpPr>
        <p:sp>
          <p:nvSpPr>
            <p:cNvPr id="175" name="TextBox 174"/>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176" name="Straight Arrow Connector 175"/>
            <p:cNvCxnSpPr>
              <a:stCxn id="175"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177" name="TextBox 176"/>
          <p:cNvSpPr txBox="1"/>
          <p:nvPr/>
        </p:nvSpPr>
        <p:spPr>
          <a:xfrm>
            <a:off x="1600200" y="3406447"/>
            <a:ext cx="542136" cy="369332"/>
          </a:xfrm>
          <a:prstGeom prst="rect">
            <a:avLst/>
          </a:prstGeom>
          <a:noFill/>
        </p:spPr>
        <p:txBody>
          <a:bodyPr wrap="none" rtlCol="0">
            <a:spAutoFit/>
          </a:bodyPr>
          <a:lstStyle/>
          <a:p>
            <a:r>
              <a:rPr lang="en-IN" b="1" dirty="0">
                <a:solidFill>
                  <a:schemeClr val="accent3">
                    <a:lumMod val="75000"/>
                  </a:schemeClr>
                </a:solidFill>
              </a:rPr>
              <a:t>R=1</a:t>
            </a:r>
            <a:endParaRPr lang="en-US" b="1" dirty="0">
              <a:solidFill>
                <a:schemeClr val="accent3">
                  <a:lumMod val="75000"/>
                </a:schemeClr>
              </a:solidFill>
            </a:endParaRPr>
          </a:p>
        </p:txBody>
      </p:sp>
      <p:sp>
        <p:nvSpPr>
          <p:cNvPr id="178" name="TextBox 177"/>
          <p:cNvSpPr txBox="1"/>
          <p:nvPr/>
        </p:nvSpPr>
        <p:spPr>
          <a:xfrm>
            <a:off x="1600200" y="3744686"/>
            <a:ext cx="542136" cy="369332"/>
          </a:xfrm>
          <a:prstGeom prst="rect">
            <a:avLst/>
          </a:prstGeom>
          <a:noFill/>
        </p:spPr>
        <p:txBody>
          <a:bodyPr wrap="none" rtlCol="0">
            <a:spAutoFit/>
          </a:bodyPr>
          <a:lstStyle/>
          <a:p>
            <a:r>
              <a:rPr lang="en-IN" b="1" dirty="0">
                <a:solidFill>
                  <a:schemeClr val="accent3">
                    <a:lumMod val="75000"/>
                  </a:schemeClr>
                </a:solidFill>
              </a:rPr>
              <a:t>F=1</a:t>
            </a:r>
            <a:endParaRPr lang="en-US" b="1" dirty="0">
              <a:solidFill>
                <a:schemeClr val="accent3">
                  <a:lumMod val="75000"/>
                </a:schemeClr>
              </a:solidFill>
            </a:endParaRPr>
          </a:p>
        </p:txBody>
      </p:sp>
      <p:sp>
        <p:nvSpPr>
          <p:cNvPr id="179" name="TextBox 178"/>
          <p:cNvSpPr txBox="1"/>
          <p:nvPr/>
        </p:nvSpPr>
        <p:spPr>
          <a:xfrm>
            <a:off x="2286000" y="3721349"/>
            <a:ext cx="457200" cy="400110"/>
          </a:xfrm>
          <a:prstGeom prst="rect">
            <a:avLst/>
          </a:prstGeom>
          <a:noFill/>
        </p:spPr>
        <p:txBody>
          <a:bodyPr wrap="square" rtlCol="0">
            <a:spAutoFit/>
          </a:bodyPr>
          <a:lstStyle/>
          <a:p>
            <a:pPr algn="ctr"/>
            <a:r>
              <a:rPr lang="en-IN" sz="2000" b="1" dirty="0">
                <a:solidFill>
                  <a:schemeClr val="bg1"/>
                </a:solidFill>
              </a:rPr>
              <a:t>A</a:t>
            </a:r>
            <a:endParaRPr lang="en-US" sz="2000" b="1" dirty="0">
              <a:solidFill>
                <a:schemeClr val="bg1"/>
              </a:solidFill>
            </a:endParaRPr>
          </a:p>
        </p:txBody>
      </p:sp>
      <p:cxnSp>
        <p:nvCxnSpPr>
          <p:cNvPr id="180" name="Straight Connector 179"/>
          <p:cNvCxnSpPr/>
          <p:nvPr/>
        </p:nvCxnSpPr>
        <p:spPr>
          <a:xfrm>
            <a:off x="1600200" y="4800600"/>
            <a:ext cx="2971800" cy="0"/>
          </a:xfrm>
          <a:prstGeom prst="line">
            <a:avLst/>
          </a:prstGeom>
        </p:spPr>
        <p:style>
          <a:lnRef idx="2">
            <a:schemeClr val="dk1"/>
          </a:lnRef>
          <a:fillRef idx="0">
            <a:schemeClr val="dk1"/>
          </a:fillRef>
          <a:effectRef idx="1">
            <a:schemeClr val="dk1"/>
          </a:effectRef>
          <a:fontRef idx="minor">
            <a:schemeClr val="tx1"/>
          </a:fontRef>
        </p:style>
      </p:cxnSp>
      <p:sp>
        <p:nvSpPr>
          <p:cNvPr id="181" name="TextBox 180"/>
          <p:cNvSpPr txBox="1"/>
          <p:nvPr/>
        </p:nvSpPr>
        <p:spPr>
          <a:xfrm>
            <a:off x="2286000" y="4876800"/>
            <a:ext cx="1828800" cy="369332"/>
          </a:xfrm>
          <a:prstGeom prst="rect">
            <a:avLst/>
          </a:prstGeom>
          <a:noFill/>
        </p:spPr>
        <p:txBody>
          <a:bodyPr wrap="square" rtlCol="0">
            <a:spAutoFit/>
          </a:bodyPr>
          <a:lstStyle/>
          <a:p>
            <a:pPr algn="ctr"/>
            <a:r>
              <a:rPr lang="en-IN" b="1" dirty="0"/>
              <a:t>Insert ‘B’</a:t>
            </a:r>
            <a:endParaRPr lang="en-US" b="1" dirty="0"/>
          </a:p>
        </p:txBody>
      </p:sp>
      <p:grpSp>
        <p:nvGrpSpPr>
          <p:cNvPr id="182" name="Group 181"/>
          <p:cNvGrpSpPr/>
          <p:nvPr/>
        </p:nvGrpSpPr>
        <p:grpSpPr>
          <a:xfrm>
            <a:off x="5339565" y="2611024"/>
            <a:ext cx="293670" cy="592488"/>
            <a:chOff x="774733" y="1681844"/>
            <a:chExt cx="293670" cy="592488"/>
          </a:xfrm>
        </p:grpSpPr>
        <p:sp>
          <p:nvSpPr>
            <p:cNvPr id="183" name="TextBox 182"/>
            <p:cNvSpPr txBox="1"/>
            <p:nvPr/>
          </p:nvSpPr>
          <p:spPr>
            <a:xfrm>
              <a:off x="774733" y="1905000"/>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184" name="Straight Arrow Connector 183"/>
            <p:cNvCxnSpPr>
              <a:stCxn id="183"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185" name="Group 184"/>
          <p:cNvGrpSpPr/>
          <p:nvPr/>
        </p:nvGrpSpPr>
        <p:grpSpPr>
          <a:xfrm>
            <a:off x="2426377" y="5742998"/>
            <a:ext cx="314510" cy="592488"/>
            <a:chOff x="764313" y="1681844"/>
            <a:chExt cx="314510" cy="592488"/>
          </a:xfrm>
        </p:grpSpPr>
        <p:sp>
          <p:nvSpPr>
            <p:cNvPr id="186" name="TextBox 185"/>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187" name="Straight Arrow Connector 186"/>
            <p:cNvCxnSpPr>
              <a:stCxn id="186"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188" name="TextBox 187"/>
          <p:cNvSpPr txBox="1"/>
          <p:nvPr/>
        </p:nvSpPr>
        <p:spPr>
          <a:xfrm>
            <a:off x="2293436" y="5335998"/>
            <a:ext cx="457200" cy="400110"/>
          </a:xfrm>
          <a:prstGeom prst="rect">
            <a:avLst/>
          </a:prstGeom>
          <a:noFill/>
        </p:spPr>
        <p:txBody>
          <a:bodyPr wrap="square" rtlCol="0">
            <a:spAutoFit/>
          </a:bodyPr>
          <a:lstStyle/>
          <a:p>
            <a:pPr algn="ctr"/>
            <a:r>
              <a:rPr lang="en-IN" sz="2000" b="1" dirty="0">
                <a:solidFill>
                  <a:schemeClr val="bg1"/>
                </a:solidFill>
              </a:rPr>
              <a:t>A</a:t>
            </a:r>
            <a:endParaRPr lang="en-US" sz="2000" b="1" dirty="0">
              <a:solidFill>
                <a:schemeClr val="bg1"/>
              </a:solidFill>
            </a:endParaRPr>
          </a:p>
        </p:txBody>
      </p:sp>
      <p:sp>
        <p:nvSpPr>
          <p:cNvPr id="189" name="TextBox 188"/>
          <p:cNvSpPr txBox="1"/>
          <p:nvPr/>
        </p:nvSpPr>
        <p:spPr>
          <a:xfrm>
            <a:off x="1654629" y="5134180"/>
            <a:ext cx="546945" cy="646331"/>
          </a:xfrm>
          <a:prstGeom prst="rect">
            <a:avLst/>
          </a:prstGeom>
          <a:noFill/>
        </p:spPr>
        <p:txBody>
          <a:bodyPr wrap="none" rtlCol="0">
            <a:spAutoFit/>
          </a:bodyPr>
          <a:lstStyle/>
          <a:p>
            <a:r>
              <a:rPr lang="en-IN" b="1" dirty="0">
                <a:solidFill>
                  <a:schemeClr val="accent3">
                    <a:lumMod val="75000"/>
                  </a:schemeClr>
                </a:solidFill>
              </a:rPr>
              <a:t>R=2</a:t>
            </a:r>
          </a:p>
          <a:p>
            <a:r>
              <a:rPr lang="en-IN" b="1" dirty="0">
                <a:solidFill>
                  <a:schemeClr val="accent3">
                    <a:lumMod val="75000"/>
                  </a:schemeClr>
                </a:solidFill>
              </a:rPr>
              <a:t>F=1</a:t>
            </a:r>
            <a:endParaRPr lang="en-US" b="1" dirty="0">
              <a:solidFill>
                <a:schemeClr val="accent3">
                  <a:lumMod val="75000"/>
                </a:schemeClr>
              </a:solidFill>
            </a:endParaRPr>
          </a:p>
        </p:txBody>
      </p:sp>
      <p:sp>
        <p:nvSpPr>
          <p:cNvPr id="190" name="TextBox 189"/>
          <p:cNvSpPr txBox="1"/>
          <p:nvPr/>
        </p:nvSpPr>
        <p:spPr>
          <a:xfrm>
            <a:off x="2743200" y="5351111"/>
            <a:ext cx="457200" cy="400110"/>
          </a:xfrm>
          <a:prstGeom prst="rect">
            <a:avLst/>
          </a:prstGeom>
          <a:noFill/>
        </p:spPr>
        <p:txBody>
          <a:bodyPr wrap="square" rtlCol="0">
            <a:spAutoFit/>
          </a:bodyPr>
          <a:lstStyle/>
          <a:p>
            <a:pPr algn="ctr"/>
            <a:r>
              <a:rPr lang="en-IN" sz="2000" b="1" dirty="0">
                <a:solidFill>
                  <a:schemeClr val="bg1"/>
                </a:solidFill>
              </a:rPr>
              <a:t>B</a:t>
            </a:r>
            <a:endParaRPr lang="en-US" sz="2000" b="1" dirty="0">
              <a:solidFill>
                <a:schemeClr val="bg1"/>
              </a:solidFill>
            </a:endParaRPr>
          </a:p>
        </p:txBody>
      </p:sp>
      <p:cxnSp>
        <p:nvCxnSpPr>
          <p:cNvPr id="191" name="Straight Connector 190"/>
          <p:cNvCxnSpPr/>
          <p:nvPr/>
        </p:nvCxnSpPr>
        <p:spPr>
          <a:xfrm>
            <a:off x="4572000" y="1752600"/>
            <a:ext cx="0" cy="4572000"/>
          </a:xfrm>
          <a:prstGeom prst="line">
            <a:avLst/>
          </a:prstGeom>
        </p:spPr>
        <p:style>
          <a:lnRef idx="2">
            <a:schemeClr val="dk1"/>
          </a:lnRef>
          <a:fillRef idx="0">
            <a:schemeClr val="dk1"/>
          </a:fillRef>
          <a:effectRef idx="1">
            <a:schemeClr val="dk1"/>
          </a:effectRef>
          <a:fontRef idx="minor">
            <a:schemeClr val="tx1"/>
          </a:fontRef>
        </p:style>
      </p:cxnSp>
      <p:sp>
        <p:nvSpPr>
          <p:cNvPr id="192" name="TextBox 191"/>
          <p:cNvSpPr txBox="1"/>
          <p:nvPr/>
        </p:nvSpPr>
        <p:spPr>
          <a:xfrm>
            <a:off x="5257800" y="1752600"/>
            <a:ext cx="1828800" cy="369332"/>
          </a:xfrm>
          <a:prstGeom prst="rect">
            <a:avLst/>
          </a:prstGeom>
          <a:noFill/>
        </p:spPr>
        <p:txBody>
          <a:bodyPr wrap="square" rtlCol="0">
            <a:spAutoFit/>
          </a:bodyPr>
          <a:lstStyle/>
          <a:p>
            <a:pPr algn="ctr"/>
            <a:r>
              <a:rPr lang="en-IN" b="1" dirty="0"/>
              <a:t>Insert ‘C’</a:t>
            </a:r>
            <a:endParaRPr lang="en-US" b="1" dirty="0"/>
          </a:p>
        </p:txBody>
      </p:sp>
      <p:cxnSp>
        <p:nvCxnSpPr>
          <p:cNvPr id="193" name="Straight Connector 192"/>
          <p:cNvCxnSpPr/>
          <p:nvPr/>
        </p:nvCxnSpPr>
        <p:spPr>
          <a:xfrm>
            <a:off x="4572000" y="3276600"/>
            <a:ext cx="2971800" cy="0"/>
          </a:xfrm>
          <a:prstGeom prst="line">
            <a:avLst/>
          </a:prstGeom>
        </p:spPr>
        <p:style>
          <a:lnRef idx="2">
            <a:schemeClr val="dk1"/>
          </a:lnRef>
          <a:fillRef idx="0">
            <a:schemeClr val="dk1"/>
          </a:fillRef>
          <a:effectRef idx="1">
            <a:schemeClr val="dk1"/>
          </a:effectRef>
          <a:fontRef idx="minor">
            <a:schemeClr val="tx1"/>
          </a:fontRef>
        </p:style>
      </p:cxnSp>
      <p:cxnSp>
        <p:nvCxnSpPr>
          <p:cNvPr id="194" name="Straight Connector 193"/>
          <p:cNvCxnSpPr/>
          <p:nvPr/>
        </p:nvCxnSpPr>
        <p:spPr>
          <a:xfrm>
            <a:off x="7543800" y="1752600"/>
            <a:ext cx="0" cy="4572000"/>
          </a:xfrm>
          <a:prstGeom prst="line">
            <a:avLst/>
          </a:prstGeom>
        </p:spPr>
        <p:style>
          <a:lnRef idx="2">
            <a:schemeClr val="dk1"/>
          </a:lnRef>
          <a:fillRef idx="0">
            <a:schemeClr val="dk1"/>
          </a:fillRef>
          <a:effectRef idx="1">
            <a:schemeClr val="dk1"/>
          </a:effectRef>
          <a:fontRef idx="minor">
            <a:schemeClr val="tx1"/>
          </a:fontRef>
        </p:style>
      </p:cxnSp>
      <p:cxnSp>
        <p:nvCxnSpPr>
          <p:cNvPr id="195" name="Straight Connector 194"/>
          <p:cNvCxnSpPr/>
          <p:nvPr/>
        </p:nvCxnSpPr>
        <p:spPr>
          <a:xfrm>
            <a:off x="7543800" y="3276600"/>
            <a:ext cx="2971800" cy="0"/>
          </a:xfrm>
          <a:prstGeom prst="line">
            <a:avLst/>
          </a:prstGeom>
        </p:spPr>
        <p:style>
          <a:lnRef idx="2">
            <a:schemeClr val="dk1"/>
          </a:lnRef>
          <a:fillRef idx="0">
            <a:schemeClr val="dk1"/>
          </a:fillRef>
          <a:effectRef idx="1">
            <a:schemeClr val="dk1"/>
          </a:effectRef>
          <a:fontRef idx="minor">
            <a:schemeClr val="tx1"/>
          </a:fontRef>
        </p:style>
      </p:cxnSp>
      <p:grpSp>
        <p:nvGrpSpPr>
          <p:cNvPr id="196" name="Group 195"/>
          <p:cNvGrpSpPr/>
          <p:nvPr/>
        </p:nvGrpSpPr>
        <p:grpSpPr>
          <a:xfrm>
            <a:off x="5257800" y="2209800"/>
            <a:ext cx="1828800" cy="381000"/>
            <a:chOff x="381000" y="1219200"/>
            <a:chExt cx="1828800" cy="381000"/>
          </a:xfrm>
        </p:grpSpPr>
        <p:sp>
          <p:nvSpPr>
            <p:cNvPr id="197" name="Rectangle 196"/>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1" name="TextBox 200"/>
          <p:cNvSpPr txBox="1"/>
          <p:nvPr/>
        </p:nvSpPr>
        <p:spPr>
          <a:xfrm>
            <a:off x="5257800" y="2209800"/>
            <a:ext cx="457200" cy="400110"/>
          </a:xfrm>
          <a:prstGeom prst="rect">
            <a:avLst/>
          </a:prstGeom>
          <a:noFill/>
        </p:spPr>
        <p:txBody>
          <a:bodyPr wrap="square" rtlCol="0">
            <a:spAutoFit/>
          </a:bodyPr>
          <a:lstStyle/>
          <a:p>
            <a:pPr algn="ctr"/>
            <a:r>
              <a:rPr lang="en-IN" sz="2000" b="1" dirty="0">
                <a:solidFill>
                  <a:schemeClr val="bg1"/>
                </a:solidFill>
              </a:rPr>
              <a:t>A</a:t>
            </a:r>
            <a:endParaRPr lang="en-US" sz="2000" b="1" dirty="0">
              <a:solidFill>
                <a:schemeClr val="bg1"/>
              </a:solidFill>
            </a:endParaRPr>
          </a:p>
        </p:txBody>
      </p:sp>
      <p:sp>
        <p:nvSpPr>
          <p:cNvPr id="202" name="TextBox 201"/>
          <p:cNvSpPr txBox="1"/>
          <p:nvPr/>
        </p:nvSpPr>
        <p:spPr>
          <a:xfrm>
            <a:off x="5715000" y="2209800"/>
            <a:ext cx="457200" cy="400110"/>
          </a:xfrm>
          <a:prstGeom prst="rect">
            <a:avLst/>
          </a:prstGeom>
          <a:noFill/>
        </p:spPr>
        <p:txBody>
          <a:bodyPr wrap="square" rtlCol="0">
            <a:spAutoFit/>
          </a:bodyPr>
          <a:lstStyle/>
          <a:p>
            <a:pPr algn="ctr"/>
            <a:r>
              <a:rPr lang="en-IN" sz="2000" b="1" dirty="0">
                <a:solidFill>
                  <a:schemeClr val="bg1"/>
                </a:solidFill>
              </a:rPr>
              <a:t>B</a:t>
            </a:r>
            <a:endParaRPr lang="en-US" sz="2000" b="1" dirty="0">
              <a:solidFill>
                <a:schemeClr val="bg1"/>
              </a:solidFill>
            </a:endParaRPr>
          </a:p>
        </p:txBody>
      </p:sp>
      <p:grpSp>
        <p:nvGrpSpPr>
          <p:cNvPr id="203" name="Group 202"/>
          <p:cNvGrpSpPr/>
          <p:nvPr/>
        </p:nvGrpSpPr>
        <p:grpSpPr>
          <a:xfrm>
            <a:off x="2262623" y="5750755"/>
            <a:ext cx="293670" cy="572201"/>
            <a:chOff x="774733" y="1681843"/>
            <a:chExt cx="293670" cy="629422"/>
          </a:xfrm>
        </p:grpSpPr>
        <p:sp>
          <p:nvSpPr>
            <p:cNvPr id="204" name="TextBox 203"/>
            <p:cNvSpPr txBox="1"/>
            <p:nvPr/>
          </p:nvSpPr>
          <p:spPr>
            <a:xfrm>
              <a:off x="774733" y="1905000"/>
              <a:ext cx="293670" cy="406265"/>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205" name="Straight Arrow Connector 204"/>
            <p:cNvCxnSpPr>
              <a:stCxn id="204" idx="0"/>
            </p:cNvCxnSpPr>
            <p:nvPr/>
          </p:nvCxnSpPr>
          <p:spPr>
            <a:xfrm flipV="1">
              <a:off x="921568" y="1681843"/>
              <a:ext cx="0" cy="22315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206" name="Group 205"/>
          <p:cNvGrpSpPr/>
          <p:nvPr/>
        </p:nvGrpSpPr>
        <p:grpSpPr>
          <a:xfrm>
            <a:off x="5804399" y="2612573"/>
            <a:ext cx="314510" cy="592488"/>
            <a:chOff x="764313" y="1681844"/>
            <a:chExt cx="314510" cy="592488"/>
          </a:xfrm>
        </p:grpSpPr>
        <p:sp>
          <p:nvSpPr>
            <p:cNvPr id="207" name="TextBox 206"/>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208" name="Straight Arrow Connector 207"/>
            <p:cNvCxnSpPr>
              <a:stCxn id="207"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209" name="TextBox 208"/>
          <p:cNvSpPr txBox="1"/>
          <p:nvPr/>
        </p:nvSpPr>
        <p:spPr>
          <a:xfrm>
            <a:off x="4615544" y="1796145"/>
            <a:ext cx="542136" cy="646331"/>
          </a:xfrm>
          <a:prstGeom prst="rect">
            <a:avLst/>
          </a:prstGeom>
          <a:noFill/>
        </p:spPr>
        <p:txBody>
          <a:bodyPr wrap="none" rtlCol="0">
            <a:spAutoFit/>
          </a:bodyPr>
          <a:lstStyle/>
          <a:p>
            <a:r>
              <a:rPr lang="en-IN" b="1" dirty="0">
                <a:solidFill>
                  <a:schemeClr val="accent3">
                    <a:lumMod val="75000"/>
                  </a:schemeClr>
                </a:solidFill>
              </a:rPr>
              <a:t>R=3</a:t>
            </a:r>
          </a:p>
          <a:p>
            <a:r>
              <a:rPr lang="en-IN" b="1" dirty="0">
                <a:solidFill>
                  <a:schemeClr val="accent3">
                    <a:lumMod val="75000"/>
                  </a:schemeClr>
                </a:solidFill>
              </a:rPr>
              <a:t>F=1</a:t>
            </a:r>
          </a:p>
        </p:txBody>
      </p:sp>
      <p:sp>
        <p:nvSpPr>
          <p:cNvPr id="210" name="TextBox 209"/>
          <p:cNvSpPr txBox="1"/>
          <p:nvPr/>
        </p:nvSpPr>
        <p:spPr>
          <a:xfrm>
            <a:off x="6172200" y="2209800"/>
            <a:ext cx="457200" cy="400110"/>
          </a:xfrm>
          <a:prstGeom prst="rect">
            <a:avLst/>
          </a:prstGeom>
          <a:noFill/>
        </p:spPr>
        <p:txBody>
          <a:bodyPr wrap="square" rtlCol="0">
            <a:spAutoFit/>
          </a:bodyPr>
          <a:lstStyle/>
          <a:p>
            <a:pPr algn="ctr"/>
            <a:r>
              <a:rPr lang="en-IN" sz="2000" b="1" dirty="0">
                <a:solidFill>
                  <a:schemeClr val="bg1"/>
                </a:solidFill>
              </a:rPr>
              <a:t>C</a:t>
            </a:r>
            <a:endParaRPr lang="en-US" sz="2000" b="1" dirty="0">
              <a:solidFill>
                <a:schemeClr val="bg1"/>
              </a:solidFill>
            </a:endParaRPr>
          </a:p>
        </p:txBody>
      </p:sp>
      <p:grpSp>
        <p:nvGrpSpPr>
          <p:cNvPr id="211" name="Group 210"/>
          <p:cNvGrpSpPr/>
          <p:nvPr/>
        </p:nvGrpSpPr>
        <p:grpSpPr>
          <a:xfrm>
            <a:off x="5257800" y="3775779"/>
            <a:ext cx="1828800" cy="381000"/>
            <a:chOff x="381000" y="1219200"/>
            <a:chExt cx="1828800" cy="381000"/>
          </a:xfrm>
        </p:grpSpPr>
        <p:sp>
          <p:nvSpPr>
            <p:cNvPr id="212" name="Rectangle 211"/>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6" name="TextBox 215"/>
          <p:cNvSpPr txBox="1"/>
          <p:nvPr/>
        </p:nvSpPr>
        <p:spPr>
          <a:xfrm>
            <a:off x="5246914" y="3406447"/>
            <a:ext cx="1828800" cy="369332"/>
          </a:xfrm>
          <a:prstGeom prst="rect">
            <a:avLst/>
          </a:prstGeom>
          <a:noFill/>
        </p:spPr>
        <p:txBody>
          <a:bodyPr wrap="square" rtlCol="0">
            <a:spAutoFit/>
          </a:bodyPr>
          <a:lstStyle/>
          <a:p>
            <a:pPr algn="ctr"/>
            <a:r>
              <a:rPr lang="en-IN" b="1" dirty="0"/>
              <a:t>Delete ‘A’</a:t>
            </a:r>
            <a:endParaRPr lang="en-US" b="1" dirty="0"/>
          </a:p>
        </p:txBody>
      </p:sp>
      <p:sp>
        <p:nvSpPr>
          <p:cNvPr id="217" name="TextBox 216"/>
          <p:cNvSpPr txBox="1"/>
          <p:nvPr/>
        </p:nvSpPr>
        <p:spPr>
          <a:xfrm>
            <a:off x="5246914" y="3766456"/>
            <a:ext cx="457200" cy="400110"/>
          </a:xfrm>
          <a:prstGeom prst="rect">
            <a:avLst/>
          </a:prstGeom>
          <a:noFill/>
        </p:spPr>
        <p:txBody>
          <a:bodyPr wrap="square" rtlCol="0">
            <a:spAutoFit/>
          </a:bodyPr>
          <a:lstStyle/>
          <a:p>
            <a:pPr algn="ctr"/>
            <a:r>
              <a:rPr lang="en-IN" sz="2000" b="1" dirty="0">
                <a:solidFill>
                  <a:schemeClr val="bg1"/>
                </a:solidFill>
              </a:rPr>
              <a:t>A</a:t>
            </a:r>
            <a:endParaRPr lang="en-US" sz="2000" b="1" dirty="0">
              <a:solidFill>
                <a:schemeClr val="bg1"/>
              </a:solidFill>
            </a:endParaRPr>
          </a:p>
        </p:txBody>
      </p:sp>
      <p:sp>
        <p:nvSpPr>
          <p:cNvPr id="218" name="TextBox 217"/>
          <p:cNvSpPr txBox="1"/>
          <p:nvPr/>
        </p:nvSpPr>
        <p:spPr>
          <a:xfrm>
            <a:off x="5715000" y="3766458"/>
            <a:ext cx="457200" cy="400110"/>
          </a:xfrm>
          <a:prstGeom prst="rect">
            <a:avLst/>
          </a:prstGeom>
          <a:noFill/>
        </p:spPr>
        <p:txBody>
          <a:bodyPr wrap="square" rtlCol="0">
            <a:spAutoFit/>
          </a:bodyPr>
          <a:lstStyle/>
          <a:p>
            <a:pPr algn="ctr"/>
            <a:r>
              <a:rPr lang="en-IN" sz="2000" b="1" dirty="0">
                <a:solidFill>
                  <a:schemeClr val="bg1"/>
                </a:solidFill>
              </a:rPr>
              <a:t>B</a:t>
            </a:r>
            <a:endParaRPr lang="en-US" sz="2000" b="1" dirty="0">
              <a:solidFill>
                <a:schemeClr val="bg1"/>
              </a:solidFill>
            </a:endParaRPr>
          </a:p>
        </p:txBody>
      </p:sp>
      <p:sp>
        <p:nvSpPr>
          <p:cNvPr id="219" name="TextBox 218"/>
          <p:cNvSpPr txBox="1"/>
          <p:nvPr/>
        </p:nvSpPr>
        <p:spPr>
          <a:xfrm>
            <a:off x="6172200" y="3766458"/>
            <a:ext cx="457200" cy="400110"/>
          </a:xfrm>
          <a:prstGeom prst="rect">
            <a:avLst/>
          </a:prstGeom>
          <a:noFill/>
        </p:spPr>
        <p:txBody>
          <a:bodyPr wrap="square" rtlCol="0">
            <a:spAutoFit/>
          </a:bodyPr>
          <a:lstStyle/>
          <a:p>
            <a:pPr algn="ctr"/>
            <a:r>
              <a:rPr lang="en-IN" sz="2000" b="1" dirty="0">
                <a:solidFill>
                  <a:schemeClr val="bg1"/>
                </a:solidFill>
              </a:rPr>
              <a:t>C</a:t>
            </a:r>
            <a:endParaRPr lang="en-US" sz="2000" b="1" dirty="0">
              <a:solidFill>
                <a:schemeClr val="bg1"/>
              </a:solidFill>
            </a:endParaRPr>
          </a:p>
        </p:txBody>
      </p:sp>
      <p:grpSp>
        <p:nvGrpSpPr>
          <p:cNvPr id="220" name="Group 219"/>
          <p:cNvGrpSpPr/>
          <p:nvPr/>
        </p:nvGrpSpPr>
        <p:grpSpPr>
          <a:xfrm>
            <a:off x="5332397" y="4175454"/>
            <a:ext cx="293670" cy="592488"/>
            <a:chOff x="774733" y="1681844"/>
            <a:chExt cx="293670" cy="592488"/>
          </a:xfrm>
        </p:grpSpPr>
        <p:sp>
          <p:nvSpPr>
            <p:cNvPr id="221" name="TextBox 220"/>
            <p:cNvSpPr txBox="1"/>
            <p:nvPr/>
          </p:nvSpPr>
          <p:spPr>
            <a:xfrm>
              <a:off x="774733" y="1905000"/>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222" name="Straight Arrow Connector 221"/>
            <p:cNvCxnSpPr>
              <a:stCxn id="221"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223" name="Group 222"/>
          <p:cNvGrpSpPr/>
          <p:nvPr/>
        </p:nvGrpSpPr>
        <p:grpSpPr>
          <a:xfrm>
            <a:off x="6250713" y="4191001"/>
            <a:ext cx="314510" cy="592488"/>
            <a:chOff x="764313" y="1681844"/>
            <a:chExt cx="314510" cy="592488"/>
          </a:xfrm>
        </p:grpSpPr>
        <p:sp>
          <p:nvSpPr>
            <p:cNvPr id="224" name="TextBox 223"/>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225" name="Straight Arrow Connector 224"/>
            <p:cNvCxnSpPr>
              <a:stCxn id="224"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226" name="TextBox 225"/>
          <p:cNvSpPr txBox="1"/>
          <p:nvPr/>
        </p:nvSpPr>
        <p:spPr>
          <a:xfrm>
            <a:off x="4615544" y="3320965"/>
            <a:ext cx="542136" cy="646331"/>
          </a:xfrm>
          <a:prstGeom prst="rect">
            <a:avLst/>
          </a:prstGeom>
          <a:noFill/>
        </p:spPr>
        <p:txBody>
          <a:bodyPr wrap="none" rtlCol="0">
            <a:spAutoFit/>
          </a:bodyPr>
          <a:lstStyle/>
          <a:p>
            <a:r>
              <a:rPr lang="en-IN" b="1" dirty="0">
                <a:solidFill>
                  <a:schemeClr val="accent3">
                    <a:lumMod val="75000"/>
                  </a:schemeClr>
                </a:solidFill>
              </a:rPr>
              <a:t>R=3</a:t>
            </a:r>
          </a:p>
          <a:p>
            <a:r>
              <a:rPr lang="en-IN" b="1" dirty="0">
                <a:solidFill>
                  <a:schemeClr val="accent3">
                    <a:lumMod val="75000"/>
                  </a:schemeClr>
                </a:solidFill>
              </a:rPr>
              <a:t>F=2</a:t>
            </a:r>
          </a:p>
        </p:txBody>
      </p:sp>
      <p:cxnSp>
        <p:nvCxnSpPr>
          <p:cNvPr id="227" name="Straight Connector 226"/>
          <p:cNvCxnSpPr/>
          <p:nvPr/>
        </p:nvCxnSpPr>
        <p:spPr>
          <a:xfrm>
            <a:off x="4572000" y="4800600"/>
            <a:ext cx="2971800" cy="0"/>
          </a:xfrm>
          <a:prstGeom prst="line">
            <a:avLst/>
          </a:prstGeom>
        </p:spPr>
        <p:style>
          <a:lnRef idx="2">
            <a:schemeClr val="dk1"/>
          </a:lnRef>
          <a:fillRef idx="0">
            <a:schemeClr val="dk1"/>
          </a:fillRef>
          <a:effectRef idx="1">
            <a:schemeClr val="dk1"/>
          </a:effectRef>
          <a:fontRef idx="minor">
            <a:schemeClr val="tx1"/>
          </a:fontRef>
        </p:style>
      </p:cxnSp>
      <p:sp>
        <p:nvSpPr>
          <p:cNvPr id="228" name="TextBox 227"/>
          <p:cNvSpPr txBox="1"/>
          <p:nvPr/>
        </p:nvSpPr>
        <p:spPr>
          <a:xfrm>
            <a:off x="5341168" y="4876800"/>
            <a:ext cx="1828800" cy="369332"/>
          </a:xfrm>
          <a:prstGeom prst="rect">
            <a:avLst/>
          </a:prstGeom>
          <a:noFill/>
        </p:spPr>
        <p:txBody>
          <a:bodyPr wrap="square" rtlCol="0">
            <a:spAutoFit/>
          </a:bodyPr>
          <a:lstStyle/>
          <a:p>
            <a:pPr algn="ctr"/>
            <a:r>
              <a:rPr lang="en-IN" b="1" dirty="0"/>
              <a:t>Delete ‘B’</a:t>
            </a:r>
            <a:endParaRPr lang="en-US" b="1" dirty="0"/>
          </a:p>
        </p:txBody>
      </p:sp>
      <p:grpSp>
        <p:nvGrpSpPr>
          <p:cNvPr id="229" name="Group 228"/>
          <p:cNvGrpSpPr/>
          <p:nvPr/>
        </p:nvGrpSpPr>
        <p:grpSpPr>
          <a:xfrm>
            <a:off x="5341168" y="5335998"/>
            <a:ext cx="1828800" cy="381000"/>
            <a:chOff x="381000" y="1219200"/>
            <a:chExt cx="1828800" cy="381000"/>
          </a:xfrm>
        </p:grpSpPr>
        <p:sp>
          <p:nvSpPr>
            <p:cNvPr id="230" name="Rectangle 229"/>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231"/>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4" name="TextBox 233"/>
          <p:cNvSpPr txBox="1"/>
          <p:nvPr/>
        </p:nvSpPr>
        <p:spPr>
          <a:xfrm>
            <a:off x="5793514" y="5334002"/>
            <a:ext cx="451169" cy="400110"/>
          </a:xfrm>
          <a:prstGeom prst="rect">
            <a:avLst/>
          </a:prstGeom>
          <a:noFill/>
        </p:spPr>
        <p:txBody>
          <a:bodyPr wrap="square" rtlCol="0">
            <a:spAutoFit/>
          </a:bodyPr>
          <a:lstStyle/>
          <a:p>
            <a:pPr algn="ctr"/>
            <a:r>
              <a:rPr lang="en-IN" sz="2000" b="1" dirty="0">
                <a:solidFill>
                  <a:schemeClr val="bg1"/>
                </a:solidFill>
              </a:rPr>
              <a:t>B</a:t>
            </a:r>
            <a:endParaRPr lang="en-US" sz="2000" b="1" dirty="0">
              <a:solidFill>
                <a:schemeClr val="bg1"/>
              </a:solidFill>
            </a:endParaRPr>
          </a:p>
        </p:txBody>
      </p:sp>
      <p:sp>
        <p:nvSpPr>
          <p:cNvPr id="235" name="TextBox 234"/>
          <p:cNvSpPr txBox="1"/>
          <p:nvPr/>
        </p:nvSpPr>
        <p:spPr>
          <a:xfrm>
            <a:off x="6250714" y="5324081"/>
            <a:ext cx="451169" cy="400110"/>
          </a:xfrm>
          <a:prstGeom prst="rect">
            <a:avLst/>
          </a:prstGeom>
          <a:noFill/>
        </p:spPr>
        <p:txBody>
          <a:bodyPr wrap="square" rtlCol="0">
            <a:spAutoFit/>
          </a:bodyPr>
          <a:lstStyle/>
          <a:p>
            <a:pPr algn="ctr"/>
            <a:r>
              <a:rPr lang="en-IN" sz="2000" b="1" dirty="0">
                <a:solidFill>
                  <a:schemeClr val="bg1"/>
                </a:solidFill>
              </a:rPr>
              <a:t>C</a:t>
            </a:r>
            <a:endParaRPr lang="en-US" sz="2000" b="1" dirty="0">
              <a:solidFill>
                <a:schemeClr val="bg1"/>
              </a:solidFill>
            </a:endParaRPr>
          </a:p>
        </p:txBody>
      </p:sp>
      <p:grpSp>
        <p:nvGrpSpPr>
          <p:cNvPr id="236" name="Group 235"/>
          <p:cNvGrpSpPr/>
          <p:nvPr/>
        </p:nvGrpSpPr>
        <p:grpSpPr>
          <a:xfrm>
            <a:off x="6423294" y="5724191"/>
            <a:ext cx="314510" cy="592488"/>
            <a:chOff x="764313" y="1681844"/>
            <a:chExt cx="314510" cy="592488"/>
          </a:xfrm>
        </p:grpSpPr>
        <p:sp>
          <p:nvSpPr>
            <p:cNvPr id="237" name="TextBox 236"/>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238" name="Straight Arrow Connector 237"/>
            <p:cNvCxnSpPr>
              <a:stCxn id="237"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239" name="Group 238"/>
          <p:cNvGrpSpPr/>
          <p:nvPr/>
        </p:nvGrpSpPr>
        <p:grpSpPr>
          <a:xfrm>
            <a:off x="5877820" y="5725886"/>
            <a:ext cx="293670" cy="592488"/>
            <a:chOff x="774733" y="1681844"/>
            <a:chExt cx="293670" cy="592488"/>
          </a:xfrm>
        </p:grpSpPr>
        <p:sp>
          <p:nvSpPr>
            <p:cNvPr id="240" name="TextBox 239"/>
            <p:cNvSpPr txBox="1"/>
            <p:nvPr/>
          </p:nvSpPr>
          <p:spPr>
            <a:xfrm>
              <a:off x="774733" y="1905000"/>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241" name="Straight Arrow Connector 240"/>
            <p:cNvCxnSpPr>
              <a:stCxn id="240"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242" name="TextBox 241"/>
          <p:cNvSpPr txBox="1"/>
          <p:nvPr/>
        </p:nvSpPr>
        <p:spPr>
          <a:xfrm>
            <a:off x="4648200" y="4840070"/>
            <a:ext cx="542136" cy="646331"/>
          </a:xfrm>
          <a:prstGeom prst="rect">
            <a:avLst/>
          </a:prstGeom>
          <a:noFill/>
        </p:spPr>
        <p:txBody>
          <a:bodyPr wrap="none" rtlCol="0">
            <a:spAutoFit/>
          </a:bodyPr>
          <a:lstStyle/>
          <a:p>
            <a:r>
              <a:rPr lang="en-IN" b="1" dirty="0">
                <a:solidFill>
                  <a:schemeClr val="accent3">
                    <a:lumMod val="75000"/>
                  </a:schemeClr>
                </a:solidFill>
              </a:rPr>
              <a:t>R=3</a:t>
            </a:r>
          </a:p>
          <a:p>
            <a:r>
              <a:rPr lang="en-IN" b="1" dirty="0">
                <a:solidFill>
                  <a:schemeClr val="accent3">
                    <a:lumMod val="75000"/>
                  </a:schemeClr>
                </a:solidFill>
              </a:rPr>
              <a:t>F=3</a:t>
            </a:r>
          </a:p>
        </p:txBody>
      </p:sp>
      <p:sp>
        <p:nvSpPr>
          <p:cNvPr id="243" name="TextBox 242"/>
          <p:cNvSpPr txBox="1"/>
          <p:nvPr/>
        </p:nvSpPr>
        <p:spPr>
          <a:xfrm>
            <a:off x="8382000" y="1752600"/>
            <a:ext cx="1828800" cy="369332"/>
          </a:xfrm>
          <a:prstGeom prst="rect">
            <a:avLst/>
          </a:prstGeom>
          <a:noFill/>
        </p:spPr>
        <p:txBody>
          <a:bodyPr wrap="square" rtlCol="0">
            <a:spAutoFit/>
          </a:bodyPr>
          <a:lstStyle/>
          <a:p>
            <a:pPr algn="ctr"/>
            <a:r>
              <a:rPr lang="en-IN" b="1" dirty="0"/>
              <a:t>Insert ‘D’</a:t>
            </a:r>
            <a:endParaRPr lang="en-US" b="1" dirty="0"/>
          </a:p>
        </p:txBody>
      </p:sp>
      <p:grpSp>
        <p:nvGrpSpPr>
          <p:cNvPr id="244" name="Group 243"/>
          <p:cNvGrpSpPr/>
          <p:nvPr/>
        </p:nvGrpSpPr>
        <p:grpSpPr>
          <a:xfrm>
            <a:off x="8458200" y="2188811"/>
            <a:ext cx="1828800" cy="381000"/>
            <a:chOff x="381000" y="1219200"/>
            <a:chExt cx="1828800" cy="381000"/>
          </a:xfrm>
        </p:grpSpPr>
        <p:sp>
          <p:nvSpPr>
            <p:cNvPr id="245" name="Rectangle 244"/>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245"/>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9" name="Group 248"/>
          <p:cNvGrpSpPr/>
          <p:nvPr/>
        </p:nvGrpSpPr>
        <p:grpSpPr>
          <a:xfrm>
            <a:off x="9349226" y="2572535"/>
            <a:ext cx="293670" cy="592488"/>
            <a:chOff x="774733" y="1681844"/>
            <a:chExt cx="293670" cy="592488"/>
          </a:xfrm>
        </p:grpSpPr>
        <p:sp>
          <p:nvSpPr>
            <p:cNvPr id="250" name="TextBox 249"/>
            <p:cNvSpPr txBox="1"/>
            <p:nvPr/>
          </p:nvSpPr>
          <p:spPr>
            <a:xfrm>
              <a:off x="774733" y="1905000"/>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251" name="Straight Arrow Connector 250"/>
            <p:cNvCxnSpPr>
              <a:stCxn id="250"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252" name="Group 251"/>
          <p:cNvGrpSpPr/>
          <p:nvPr/>
        </p:nvGrpSpPr>
        <p:grpSpPr>
          <a:xfrm>
            <a:off x="9556521" y="2575254"/>
            <a:ext cx="314510" cy="592488"/>
            <a:chOff x="764313" y="1681844"/>
            <a:chExt cx="314510" cy="592488"/>
          </a:xfrm>
        </p:grpSpPr>
        <p:sp>
          <p:nvSpPr>
            <p:cNvPr id="253" name="TextBox 252"/>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254" name="Straight Arrow Connector 253"/>
            <p:cNvCxnSpPr>
              <a:stCxn id="253"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255" name="TextBox 254"/>
          <p:cNvSpPr txBox="1"/>
          <p:nvPr/>
        </p:nvSpPr>
        <p:spPr>
          <a:xfrm>
            <a:off x="9372600" y="2188811"/>
            <a:ext cx="457200" cy="400110"/>
          </a:xfrm>
          <a:prstGeom prst="rect">
            <a:avLst/>
          </a:prstGeom>
          <a:noFill/>
        </p:spPr>
        <p:txBody>
          <a:bodyPr wrap="square" rtlCol="0">
            <a:spAutoFit/>
          </a:bodyPr>
          <a:lstStyle/>
          <a:p>
            <a:pPr algn="ctr"/>
            <a:r>
              <a:rPr lang="en-IN" sz="2000" b="1" dirty="0">
                <a:solidFill>
                  <a:schemeClr val="bg1"/>
                </a:solidFill>
              </a:rPr>
              <a:t>C</a:t>
            </a:r>
            <a:endParaRPr lang="en-US" sz="2000" b="1" dirty="0">
              <a:solidFill>
                <a:schemeClr val="bg1"/>
              </a:solidFill>
            </a:endParaRPr>
          </a:p>
        </p:txBody>
      </p:sp>
      <p:sp>
        <p:nvSpPr>
          <p:cNvPr id="256" name="TextBox 255"/>
          <p:cNvSpPr txBox="1"/>
          <p:nvPr/>
        </p:nvSpPr>
        <p:spPr>
          <a:xfrm>
            <a:off x="7620000" y="1769907"/>
            <a:ext cx="542136" cy="646331"/>
          </a:xfrm>
          <a:prstGeom prst="rect">
            <a:avLst/>
          </a:prstGeom>
          <a:noFill/>
        </p:spPr>
        <p:txBody>
          <a:bodyPr wrap="none" rtlCol="0">
            <a:spAutoFit/>
          </a:bodyPr>
          <a:lstStyle/>
          <a:p>
            <a:r>
              <a:rPr lang="en-IN" b="1" dirty="0">
                <a:solidFill>
                  <a:schemeClr val="accent3">
                    <a:lumMod val="75000"/>
                  </a:schemeClr>
                </a:solidFill>
              </a:rPr>
              <a:t>R=4</a:t>
            </a:r>
          </a:p>
          <a:p>
            <a:r>
              <a:rPr lang="en-IN" b="1" dirty="0">
                <a:solidFill>
                  <a:schemeClr val="accent3">
                    <a:lumMod val="75000"/>
                  </a:schemeClr>
                </a:solidFill>
              </a:rPr>
              <a:t>F=3</a:t>
            </a:r>
          </a:p>
        </p:txBody>
      </p:sp>
      <p:sp>
        <p:nvSpPr>
          <p:cNvPr id="257" name="TextBox 256"/>
          <p:cNvSpPr txBox="1"/>
          <p:nvPr/>
        </p:nvSpPr>
        <p:spPr>
          <a:xfrm>
            <a:off x="9829800" y="2188811"/>
            <a:ext cx="457200" cy="400110"/>
          </a:xfrm>
          <a:prstGeom prst="rect">
            <a:avLst/>
          </a:prstGeom>
          <a:noFill/>
        </p:spPr>
        <p:txBody>
          <a:bodyPr wrap="square" rtlCol="0">
            <a:spAutoFit/>
          </a:bodyPr>
          <a:lstStyle/>
          <a:p>
            <a:pPr algn="ctr"/>
            <a:r>
              <a:rPr lang="en-IN" sz="2000" b="1" dirty="0">
                <a:solidFill>
                  <a:schemeClr val="bg1"/>
                </a:solidFill>
              </a:rPr>
              <a:t>D</a:t>
            </a:r>
            <a:endParaRPr lang="en-US" sz="2000" b="1" dirty="0">
              <a:solidFill>
                <a:schemeClr val="bg1"/>
              </a:solidFill>
            </a:endParaRPr>
          </a:p>
        </p:txBody>
      </p:sp>
      <p:sp>
        <p:nvSpPr>
          <p:cNvPr id="258" name="TextBox 257"/>
          <p:cNvSpPr txBox="1"/>
          <p:nvPr/>
        </p:nvSpPr>
        <p:spPr>
          <a:xfrm>
            <a:off x="8476522" y="3405424"/>
            <a:ext cx="1828800" cy="369332"/>
          </a:xfrm>
          <a:prstGeom prst="rect">
            <a:avLst/>
          </a:prstGeom>
          <a:noFill/>
        </p:spPr>
        <p:txBody>
          <a:bodyPr wrap="square" rtlCol="0">
            <a:spAutoFit/>
          </a:bodyPr>
          <a:lstStyle/>
          <a:p>
            <a:pPr algn="ctr"/>
            <a:r>
              <a:rPr lang="en-IN" b="1" dirty="0"/>
              <a:t>Insert ‘E’</a:t>
            </a:r>
            <a:endParaRPr lang="en-US" b="1" dirty="0"/>
          </a:p>
        </p:txBody>
      </p:sp>
      <p:grpSp>
        <p:nvGrpSpPr>
          <p:cNvPr id="259" name="Group 258"/>
          <p:cNvGrpSpPr/>
          <p:nvPr/>
        </p:nvGrpSpPr>
        <p:grpSpPr>
          <a:xfrm>
            <a:off x="9972490" y="4175454"/>
            <a:ext cx="314510" cy="592488"/>
            <a:chOff x="764313" y="1681844"/>
            <a:chExt cx="314510" cy="592488"/>
          </a:xfrm>
        </p:grpSpPr>
        <p:sp>
          <p:nvSpPr>
            <p:cNvPr id="260" name="TextBox 259"/>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261" name="Straight Arrow Connector 260"/>
            <p:cNvCxnSpPr>
              <a:stCxn id="260"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262" name="Group 261"/>
          <p:cNvGrpSpPr/>
          <p:nvPr/>
        </p:nvGrpSpPr>
        <p:grpSpPr>
          <a:xfrm>
            <a:off x="9525710" y="4180114"/>
            <a:ext cx="293670" cy="592488"/>
            <a:chOff x="774733" y="1681844"/>
            <a:chExt cx="293670" cy="592488"/>
          </a:xfrm>
        </p:grpSpPr>
        <p:sp>
          <p:nvSpPr>
            <p:cNvPr id="263" name="TextBox 262"/>
            <p:cNvSpPr txBox="1"/>
            <p:nvPr/>
          </p:nvSpPr>
          <p:spPr>
            <a:xfrm>
              <a:off x="774733" y="1905000"/>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264" name="Straight Arrow Connector 263"/>
            <p:cNvCxnSpPr>
              <a:stCxn id="263"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265" name="TextBox 264"/>
          <p:cNvSpPr txBox="1"/>
          <p:nvPr/>
        </p:nvSpPr>
        <p:spPr>
          <a:xfrm>
            <a:off x="9459686" y="3777344"/>
            <a:ext cx="457200" cy="400110"/>
          </a:xfrm>
          <a:prstGeom prst="rect">
            <a:avLst/>
          </a:prstGeom>
          <a:noFill/>
        </p:spPr>
        <p:txBody>
          <a:bodyPr wrap="square" rtlCol="0">
            <a:spAutoFit/>
          </a:bodyPr>
          <a:lstStyle/>
          <a:p>
            <a:pPr algn="ctr"/>
            <a:r>
              <a:rPr lang="en-IN" sz="2000" b="1" dirty="0">
                <a:solidFill>
                  <a:schemeClr val="bg1"/>
                </a:solidFill>
              </a:rPr>
              <a:t>C</a:t>
            </a:r>
            <a:endParaRPr lang="en-US" sz="2000" b="1" dirty="0">
              <a:solidFill>
                <a:schemeClr val="bg1"/>
              </a:solidFill>
            </a:endParaRPr>
          </a:p>
        </p:txBody>
      </p:sp>
      <p:sp>
        <p:nvSpPr>
          <p:cNvPr id="266" name="TextBox 265"/>
          <p:cNvSpPr txBox="1"/>
          <p:nvPr/>
        </p:nvSpPr>
        <p:spPr>
          <a:xfrm>
            <a:off x="9906000" y="3777344"/>
            <a:ext cx="457200" cy="400110"/>
          </a:xfrm>
          <a:prstGeom prst="rect">
            <a:avLst/>
          </a:prstGeom>
          <a:noFill/>
        </p:spPr>
        <p:txBody>
          <a:bodyPr wrap="square" rtlCol="0">
            <a:spAutoFit/>
          </a:bodyPr>
          <a:lstStyle/>
          <a:p>
            <a:pPr algn="ctr"/>
            <a:r>
              <a:rPr lang="en-IN" sz="2000" b="1" dirty="0">
                <a:solidFill>
                  <a:schemeClr val="bg1"/>
                </a:solidFill>
              </a:rPr>
              <a:t>D</a:t>
            </a:r>
            <a:endParaRPr lang="en-US" sz="2000" b="1" dirty="0">
              <a:solidFill>
                <a:schemeClr val="bg1"/>
              </a:solidFill>
            </a:endParaRPr>
          </a:p>
        </p:txBody>
      </p:sp>
      <p:sp>
        <p:nvSpPr>
          <p:cNvPr id="267" name="TextBox 266"/>
          <p:cNvSpPr txBox="1"/>
          <p:nvPr/>
        </p:nvSpPr>
        <p:spPr>
          <a:xfrm>
            <a:off x="7620000" y="3392270"/>
            <a:ext cx="542136" cy="646331"/>
          </a:xfrm>
          <a:prstGeom prst="rect">
            <a:avLst/>
          </a:prstGeom>
          <a:noFill/>
        </p:spPr>
        <p:txBody>
          <a:bodyPr wrap="none" rtlCol="0">
            <a:spAutoFit/>
          </a:bodyPr>
          <a:lstStyle/>
          <a:p>
            <a:r>
              <a:rPr lang="en-IN" b="1" dirty="0">
                <a:solidFill>
                  <a:schemeClr val="accent3">
                    <a:lumMod val="75000"/>
                  </a:schemeClr>
                </a:solidFill>
              </a:rPr>
              <a:t>R=1</a:t>
            </a:r>
          </a:p>
          <a:p>
            <a:r>
              <a:rPr lang="en-IN" b="1" dirty="0">
                <a:solidFill>
                  <a:schemeClr val="accent3">
                    <a:lumMod val="75000"/>
                  </a:schemeClr>
                </a:solidFill>
              </a:rPr>
              <a:t>F=3</a:t>
            </a:r>
          </a:p>
        </p:txBody>
      </p:sp>
      <p:cxnSp>
        <p:nvCxnSpPr>
          <p:cNvPr id="270" name="Straight Connector 269"/>
          <p:cNvCxnSpPr/>
          <p:nvPr/>
        </p:nvCxnSpPr>
        <p:spPr>
          <a:xfrm>
            <a:off x="7543800" y="4800600"/>
            <a:ext cx="2971800" cy="0"/>
          </a:xfrm>
          <a:prstGeom prst="line">
            <a:avLst/>
          </a:prstGeom>
        </p:spPr>
        <p:style>
          <a:lnRef idx="2">
            <a:schemeClr val="dk1"/>
          </a:lnRef>
          <a:fillRef idx="0">
            <a:schemeClr val="dk1"/>
          </a:fillRef>
          <a:effectRef idx="1">
            <a:schemeClr val="dk1"/>
          </a:effectRef>
          <a:fontRef idx="minor">
            <a:schemeClr val="tx1"/>
          </a:fontRef>
        </p:style>
      </p:cxnSp>
      <p:sp>
        <p:nvSpPr>
          <p:cNvPr id="272" name="TextBox 271"/>
          <p:cNvSpPr txBox="1"/>
          <p:nvPr/>
        </p:nvSpPr>
        <p:spPr>
          <a:xfrm>
            <a:off x="8534400" y="3758234"/>
            <a:ext cx="475522" cy="400110"/>
          </a:xfrm>
          <a:prstGeom prst="rect">
            <a:avLst/>
          </a:prstGeom>
          <a:noFill/>
        </p:spPr>
        <p:txBody>
          <a:bodyPr wrap="square" rtlCol="0">
            <a:spAutoFit/>
          </a:bodyPr>
          <a:lstStyle/>
          <a:p>
            <a:pPr algn="ctr"/>
            <a:r>
              <a:rPr lang="en-IN" sz="2000" b="1" dirty="0">
                <a:solidFill>
                  <a:schemeClr val="bg1"/>
                </a:solidFill>
              </a:rPr>
              <a:t>E</a:t>
            </a:r>
            <a:endParaRPr lang="en-US" sz="2000" b="1" dirty="0">
              <a:solidFill>
                <a:schemeClr val="bg1"/>
              </a:solidFill>
            </a:endParaRPr>
          </a:p>
        </p:txBody>
      </p:sp>
      <p:sp>
        <p:nvSpPr>
          <p:cNvPr id="135" name="TextBox 134"/>
          <p:cNvSpPr txBox="1"/>
          <p:nvPr/>
        </p:nvSpPr>
        <p:spPr>
          <a:xfrm>
            <a:off x="1749016" y="856335"/>
            <a:ext cx="8693968"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IN" dirty="0"/>
              <a:t>Perform following operations on Circular queue with size 4 &amp; draw queue after each operation</a:t>
            </a:r>
          </a:p>
          <a:p>
            <a:pPr algn="ctr"/>
            <a:r>
              <a:rPr lang="en-IN" dirty="0"/>
              <a:t>Insert ‘A’ | Insert ‘B’ | Insert ‘C’ | Delete ‘A’ | Delete ‘B’ | Insert ‘D’ | Insert ‘E’ </a:t>
            </a:r>
            <a:endParaRPr lang="en-US" dirty="0"/>
          </a:p>
        </p:txBody>
      </p:sp>
    </p:spTree>
    <p:extLst>
      <p:ext uri="{BB962C8B-B14F-4D97-AF65-F5344CB8AC3E}">
        <p14:creationId xmlns:p14="http://schemas.microsoft.com/office/powerpoint/2010/main" val="27423005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63" presetClass="path" presetSubtype="0" accel="50000" decel="50000" fill="hold" nodeType="clickEffect">
                                  <p:stCondLst>
                                    <p:cond delay="0"/>
                                  </p:stCondLst>
                                  <p:childTnLst>
                                    <p:animMotion origin="layout" path="M 4.16667E-7 -1.85185E-6 L 0.05794 -1.85185E-6 " pathEditMode="relative" rAng="0" ptsTypes="AA">
                                      <p:cBhvr>
                                        <p:cTn id="48" dur="2000" fill="hold"/>
                                        <p:tgtEl>
                                          <p:spTgt spid="174"/>
                                        </p:tgtEl>
                                        <p:attrNameLst>
                                          <p:attrName>ppt_x</p:attrName>
                                          <p:attrName>ppt_y</p:attrName>
                                        </p:attrNameLst>
                                      </p:cBhvr>
                                      <p:rCtr x="2930" y="0"/>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63" presetClass="path" presetSubtype="0" accel="50000" decel="50000" fill="hold" nodeType="clickEffect">
                                  <p:stCondLst>
                                    <p:cond delay="0"/>
                                  </p:stCondLst>
                                  <p:childTnLst>
                                    <p:animMotion origin="layout" path="M 3.75E-6 4.07407E-6 L 0.05507 4.07407E-6 " pathEditMode="relative" rAng="0" ptsTypes="AA">
                                      <p:cBhvr>
                                        <p:cTn id="60" dur="2000" fill="hold"/>
                                        <p:tgtEl>
                                          <p:spTgt spid="171"/>
                                        </p:tgtEl>
                                        <p:attrNameLst>
                                          <p:attrName>ppt_x</p:attrName>
                                          <p:attrName>ppt_y</p:attrName>
                                        </p:attrNameLst>
                                      </p:cBhvr>
                                      <p:rCtr x="2747" y="0"/>
                                    </p:animMotion>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7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8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8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8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0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8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63" presetClass="path" presetSubtype="0" accel="50000" decel="50000" fill="hold" nodeType="clickEffect">
                                  <p:stCondLst>
                                    <p:cond delay="0"/>
                                  </p:stCondLst>
                                  <p:childTnLst>
                                    <p:animMotion origin="layout" path="M 1.04167E-6 4.44444E-6 L 0.03164 4.44444E-6 " pathEditMode="relative" rAng="0" ptsTypes="AA">
                                      <p:cBhvr>
                                        <p:cTn id="86" dur="2000" fill="hold"/>
                                        <p:tgtEl>
                                          <p:spTgt spid="185"/>
                                        </p:tgtEl>
                                        <p:attrNameLst>
                                          <p:attrName>ppt_x</p:attrName>
                                          <p:attrName>ppt_y</p:attrName>
                                        </p:attrNameLst>
                                      </p:cBhvr>
                                      <p:rCtr x="1576" y="0"/>
                                    </p:animMotion>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8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9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9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9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0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02"/>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96"/>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82"/>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06"/>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63" presetClass="path" presetSubtype="0" accel="50000" decel="50000" fill="hold" nodeType="clickEffect">
                                  <p:stCondLst>
                                    <p:cond delay="0"/>
                                  </p:stCondLst>
                                  <p:childTnLst>
                                    <p:animMotion origin="layout" path="M -1.04167E-6 -4.07407E-6 L 0.03633 -4.07407E-6 " pathEditMode="relative" rAng="0" ptsTypes="AA">
                                      <p:cBhvr>
                                        <p:cTn id="118" dur="2000" fill="hold"/>
                                        <p:tgtEl>
                                          <p:spTgt spid="206"/>
                                        </p:tgtEl>
                                        <p:attrNameLst>
                                          <p:attrName>ppt_x</p:attrName>
                                          <p:attrName>ppt_y</p:attrName>
                                        </p:attrNameLst>
                                      </p:cBhvr>
                                      <p:rCtr x="1849" y="0"/>
                                    </p:animMotion>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09"/>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210">
                                            <p:txEl>
                                              <p:pRg st="0" end="0"/>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93"/>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216"/>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217"/>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218"/>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219"/>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1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20"/>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223"/>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63" presetClass="path" presetSubtype="0" accel="50000" decel="50000" fill="hold" nodeType="clickEffect">
                                  <p:stCondLst>
                                    <p:cond delay="0"/>
                                  </p:stCondLst>
                                  <p:childTnLst>
                                    <p:animMotion origin="layout" path="M 1.04167E-6 -1.85185E-6 L 0.03867 -1.85185E-6 " pathEditMode="relative" rAng="0" ptsTypes="AA">
                                      <p:cBhvr>
                                        <p:cTn id="152" dur="2000" fill="hold"/>
                                        <p:tgtEl>
                                          <p:spTgt spid="220"/>
                                        </p:tgtEl>
                                        <p:attrNameLst>
                                          <p:attrName>ppt_x</p:attrName>
                                          <p:attrName>ppt_y</p:attrName>
                                        </p:attrNameLst>
                                      </p:cBhvr>
                                      <p:rCtr x="1927" y="0"/>
                                    </p:animMotion>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226"/>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grpId="1" nodeType="clickEffect">
                                  <p:stCondLst>
                                    <p:cond delay="0"/>
                                  </p:stCondLst>
                                  <p:childTnLst>
                                    <p:set>
                                      <p:cBhvr>
                                        <p:cTn id="160" dur="1" fill="hold">
                                          <p:stCondLst>
                                            <p:cond delay="0"/>
                                          </p:stCondLst>
                                        </p:cTn>
                                        <p:tgtEl>
                                          <p:spTgt spid="217"/>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227"/>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228"/>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nodeType="clickEffect">
                                  <p:stCondLst>
                                    <p:cond delay="0"/>
                                  </p:stCondLst>
                                  <p:childTnLst>
                                    <p:set>
                                      <p:cBhvr>
                                        <p:cTn id="172" dur="1" fill="hold">
                                          <p:stCondLst>
                                            <p:cond delay="0"/>
                                          </p:stCondLst>
                                        </p:cTn>
                                        <p:tgtEl>
                                          <p:spTgt spid="229"/>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234"/>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235"/>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39"/>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36"/>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63" presetClass="path" presetSubtype="0" accel="50000" decel="50000" fill="hold" nodeType="clickEffect">
                                  <p:stCondLst>
                                    <p:cond delay="0"/>
                                  </p:stCondLst>
                                  <p:childTnLst>
                                    <p:animMotion origin="layout" path="M -6.25E-7 7.40741E-7 L 0.03086 7.40741E-7 " pathEditMode="relative" rAng="0" ptsTypes="AA">
                                      <p:cBhvr>
                                        <p:cTn id="184" dur="2000" fill="hold"/>
                                        <p:tgtEl>
                                          <p:spTgt spid="239"/>
                                        </p:tgtEl>
                                        <p:attrNameLst>
                                          <p:attrName>ppt_x</p:attrName>
                                          <p:attrName>ppt_y</p:attrName>
                                        </p:attrNameLst>
                                      </p:cBhvr>
                                      <p:rCtr x="1536" y="0"/>
                                    </p:animMotion>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242"/>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234"/>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194"/>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243"/>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nodeType="clickEffect">
                                  <p:stCondLst>
                                    <p:cond delay="0"/>
                                  </p:stCondLst>
                                  <p:childTnLst>
                                    <p:set>
                                      <p:cBhvr>
                                        <p:cTn id="204" dur="1" fill="hold">
                                          <p:stCondLst>
                                            <p:cond delay="0"/>
                                          </p:stCondLst>
                                        </p:cTn>
                                        <p:tgtEl>
                                          <p:spTgt spid="244"/>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255"/>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249"/>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252"/>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63" presetClass="path" presetSubtype="0" accel="50000" decel="50000" fill="hold" nodeType="clickEffect">
                                  <p:stCondLst>
                                    <p:cond delay="0"/>
                                  </p:stCondLst>
                                  <p:childTnLst>
                                    <p:animMotion origin="layout" path="M -4.79167E-6 1.48148E-6 L 0.02865 1.48148E-6 " pathEditMode="relative" rAng="0" ptsTypes="AA">
                                      <p:cBhvr>
                                        <p:cTn id="214" dur="2000" fill="hold"/>
                                        <p:tgtEl>
                                          <p:spTgt spid="252"/>
                                        </p:tgtEl>
                                        <p:attrNameLst>
                                          <p:attrName>ppt_x</p:attrName>
                                          <p:attrName>ppt_y</p:attrName>
                                        </p:attrNameLst>
                                      </p:cBhvr>
                                      <p:rCtr x="1432" y="0"/>
                                    </p:animMotion>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0" nodeType="clickEffect">
                                  <p:stCondLst>
                                    <p:cond delay="0"/>
                                  </p:stCondLst>
                                  <p:childTnLst>
                                    <p:set>
                                      <p:cBhvr>
                                        <p:cTn id="218" dur="1" fill="hold">
                                          <p:stCondLst>
                                            <p:cond delay="0"/>
                                          </p:stCondLst>
                                        </p:cTn>
                                        <p:tgtEl>
                                          <p:spTgt spid="256"/>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p:stCondLst>
                                    <p:cond delay="0"/>
                                  </p:stCondLst>
                                  <p:childTnLst>
                                    <p:set>
                                      <p:cBhvr>
                                        <p:cTn id="222" dur="1" fill="hold">
                                          <p:stCondLst>
                                            <p:cond delay="0"/>
                                          </p:stCondLst>
                                        </p:cTn>
                                        <p:tgtEl>
                                          <p:spTgt spid="257"/>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nodeType="clickEffect">
                                  <p:stCondLst>
                                    <p:cond delay="0"/>
                                  </p:stCondLst>
                                  <p:childTnLst>
                                    <p:set>
                                      <p:cBhvr>
                                        <p:cTn id="226" dur="1" fill="hold">
                                          <p:stCondLst>
                                            <p:cond delay="0"/>
                                          </p:stCondLst>
                                        </p:cTn>
                                        <p:tgtEl>
                                          <p:spTgt spid="195"/>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258"/>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nodeType="clickEffect">
                                  <p:stCondLst>
                                    <p:cond delay="0"/>
                                  </p:stCondLst>
                                  <p:childTnLst>
                                    <p:set>
                                      <p:cBhvr>
                                        <p:cTn id="234" dur="1" fill="hold">
                                          <p:stCondLst>
                                            <p:cond delay="0"/>
                                          </p:stCondLst>
                                        </p:cTn>
                                        <p:tgtEl>
                                          <p:spTgt spid="154"/>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265"/>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266"/>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262"/>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259"/>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35" presetClass="path" presetSubtype="0" accel="50000" decel="50000" fill="hold" nodeType="clickEffect">
                                  <p:stCondLst>
                                    <p:cond delay="0"/>
                                  </p:stCondLst>
                                  <p:childTnLst>
                                    <p:animMotion origin="layout" path="M 6.25E-7 -1.85185E-6 L -0.11211 -1.85185E-6 " pathEditMode="relative" rAng="0" ptsTypes="AA">
                                      <p:cBhvr>
                                        <p:cTn id="246" dur="2000" fill="hold"/>
                                        <p:tgtEl>
                                          <p:spTgt spid="259"/>
                                        </p:tgtEl>
                                        <p:attrNameLst>
                                          <p:attrName>ppt_x</p:attrName>
                                          <p:attrName>ppt_y</p:attrName>
                                        </p:attrNameLst>
                                      </p:cBhvr>
                                      <p:rCtr x="-5612" y="0"/>
                                    </p:animMotion>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grpId="0" nodeType="clickEffect">
                                  <p:stCondLst>
                                    <p:cond delay="0"/>
                                  </p:stCondLst>
                                  <p:childTnLst>
                                    <p:set>
                                      <p:cBhvr>
                                        <p:cTn id="250" dur="1" fill="hold">
                                          <p:stCondLst>
                                            <p:cond delay="0"/>
                                          </p:stCondLst>
                                        </p:cTn>
                                        <p:tgtEl>
                                          <p:spTgt spid="267"/>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presetID="1" presetClass="entr" presetSubtype="0" fill="hold" nodeType="clickEffect">
                                  <p:stCondLst>
                                    <p:cond delay="0"/>
                                  </p:stCondLst>
                                  <p:childTnLst>
                                    <p:set>
                                      <p:cBhvr>
                                        <p:cTn id="254" dur="1" fill="hold">
                                          <p:stCondLst>
                                            <p:cond delay="0"/>
                                          </p:stCondLst>
                                        </p:cTn>
                                        <p:tgtEl>
                                          <p:spTgt spid="272">
                                            <p:txEl>
                                              <p:pRg st="0" end="0"/>
                                            </p:txEl>
                                          </p:spTgt>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presetID="1" presetClass="entr" presetSubtype="0" fill="hold" nodeType="clickEffect">
                                  <p:stCondLst>
                                    <p:cond delay="0"/>
                                  </p:stCondLst>
                                  <p:childTnLst>
                                    <p:set>
                                      <p:cBhvr>
                                        <p:cTn id="258" dur="1" fill="hold">
                                          <p:stCondLst>
                                            <p:cond delay="0"/>
                                          </p:stCondLst>
                                        </p:cTn>
                                        <p:tgtEl>
                                          <p:spTgt spid="2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0"/>
      <p:bldP spid="167" grpId="0"/>
      <p:bldP spid="168" grpId="0"/>
      <p:bldP spid="170" grpId="0"/>
      <p:bldP spid="177" grpId="0"/>
      <p:bldP spid="178" grpId="0"/>
      <p:bldP spid="179" grpId="0"/>
      <p:bldP spid="181" grpId="0"/>
      <p:bldP spid="188" grpId="0"/>
      <p:bldP spid="189" grpId="0"/>
      <p:bldP spid="190" grpId="0"/>
      <p:bldP spid="192" grpId="0"/>
      <p:bldP spid="201" grpId="0"/>
      <p:bldP spid="202" grpId="0"/>
      <p:bldP spid="209" grpId="0"/>
      <p:bldP spid="216" grpId="0"/>
      <p:bldP spid="217" grpId="0"/>
      <p:bldP spid="217" grpId="1"/>
      <p:bldP spid="218" grpId="0"/>
      <p:bldP spid="219" grpId="0"/>
      <p:bldP spid="226" grpId="0"/>
      <p:bldP spid="228" grpId="0"/>
      <p:bldP spid="234" grpId="0"/>
      <p:bldP spid="234" grpId="1"/>
      <p:bldP spid="235" grpId="0"/>
      <p:bldP spid="242" grpId="0"/>
      <p:bldP spid="243" grpId="0"/>
      <p:bldP spid="255" grpId="0"/>
      <p:bldP spid="256" grpId="0"/>
      <p:bldP spid="257" grpId="0"/>
      <p:bldP spid="258" grpId="0"/>
      <p:bldP spid="265" grpId="0"/>
      <p:bldP spid="266" grpId="0"/>
      <p:bldP spid="267" grpId="0"/>
      <p:bldP spid="13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a:t>
            </a:r>
            <a:r>
              <a:rPr lang="en-IN" dirty="0"/>
              <a:t>…</a:t>
            </a:r>
            <a:endParaRPr lang="en-US" dirty="0"/>
          </a:p>
        </p:txBody>
      </p:sp>
      <p:sp>
        <p:nvSpPr>
          <p:cNvPr id="3" name="Content Placeholder 2"/>
          <p:cNvSpPr>
            <a:spLocks noGrp="1"/>
          </p:cNvSpPr>
          <p:nvPr>
            <p:ph idx="1"/>
          </p:nvPr>
        </p:nvSpPr>
        <p:spPr/>
        <p:txBody>
          <a:bodyPr/>
          <a:lstStyle/>
          <a:p>
            <a:r>
              <a:rPr lang="en-IN" dirty="0"/>
              <a:t>A pointer TOP keeps track of the top element in the stack. </a:t>
            </a:r>
          </a:p>
          <a:p>
            <a:r>
              <a:rPr lang="en-IN" dirty="0"/>
              <a:t>Initially, when the </a:t>
            </a:r>
            <a:r>
              <a:rPr lang="en-IN" b="1" i="1" dirty="0"/>
              <a:t>stack is empty</a:t>
            </a:r>
            <a:r>
              <a:rPr lang="en-IN" dirty="0"/>
              <a:t>, </a:t>
            </a:r>
            <a:r>
              <a:rPr lang="en-IN" b="1" dirty="0">
                <a:solidFill>
                  <a:srgbClr val="C00000"/>
                </a:solidFill>
              </a:rPr>
              <a:t>TOP</a:t>
            </a:r>
            <a:r>
              <a:rPr lang="en-IN" dirty="0">
                <a:solidFill>
                  <a:srgbClr val="C00000"/>
                </a:solidFill>
              </a:rPr>
              <a:t> </a:t>
            </a:r>
            <a:r>
              <a:rPr lang="en-IN" dirty="0"/>
              <a:t>has a value of </a:t>
            </a:r>
            <a:r>
              <a:rPr lang="en-IN" b="1" i="1" dirty="0">
                <a:solidFill>
                  <a:srgbClr val="C00000"/>
                </a:solidFill>
              </a:rPr>
              <a:t>“zero”</a:t>
            </a:r>
            <a:r>
              <a:rPr lang="en-IN" dirty="0"/>
              <a:t>.</a:t>
            </a:r>
          </a:p>
          <a:p>
            <a:r>
              <a:rPr lang="en-IN" dirty="0"/>
              <a:t>Each time a </a:t>
            </a:r>
            <a:r>
              <a:rPr lang="en-IN" b="1" dirty="0"/>
              <a:t>new element is inserted</a:t>
            </a:r>
            <a:r>
              <a:rPr lang="en-IN" dirty="0"/>
              <a:t> in the stack, the pointer is </a:t>
            </a:r>
            <a:r>
              <a:rPr lang="en-IN" b="1" i="1" dirty="0">
                <a:solidFill>
                  <a:srgbClr val="C00000"/>
                </a:solidFill>
              </a:rPr>
              <a:t>incremented by “one”</a:t>
            </a:r>
            <a:r>
              <a:rPr lang="en-IN" dirty="0">
                <a:solidFill>
                  <a:srgbClr val="C00000"/>
                </a:solidFill>
              </a:rPr>
              <a:t> </a:t>
            </a:r>
            <a:r>
              <a:rPr lang="en-IN" dirty="0"/>
              <a:t>before, the element is placed on the stack. </a:t>
            </a:r>
          </a:p>
          <a:p>
            <a:r>
              <a:rPr lang="en-IN" dirty="0"/>
              <a:t>The pointer is </a:t>
            </a:r>
            <a:r>
              <a:rPr lang="en-IN" b="1" i="1" dirty="0">
                <a:solidFill>
                  <a:srgbClr val="C00000"/>
                </a:solidFill>
              </a:rPr>
              <a:t>decremented by “one”</a:t>
            </a:r>
            <a:r>
              <a:rPr lang="en-IN" dirty="0">
                <a:solidFill>
                  <a:srgbClr val="C00000"/>
                </a:solidFill>
              </a:rPr>
              <a:t> </a:t>
            </a:r>
            <a:r>
              <a:rPr lang="en-IN" dirty="0"/>
              <a:t>each time a </a:t>
            </a:r>
            <a:r>
              <a:rPr lang="en-IN" b="1" dirty="0"/>
              <a:t>deletion</a:t>
            </a:r>
            <a:r>
              <a:rPr lang="en-IN" dirty="0"/>
              <a:t> is made from the stack.</a:t>
            </a:r>
            <a:endParaRPr lang="en-US" dirty="0"/>
          </a:p>
        </p:txBody>
      </p:sp>
    </p:spTree>
    <p:extLst>
      <p:ext uri="{BB962C8B-B14F-4D97-AF65-F5344CB8AC3E}">
        <p14:creationId xmlns:p14="http://schemas.microsoft.com/office/powerpoint/2010/main" val="30973483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DQueue</a:t>
            </a:r>
            <a:endParaRPr lang="en-US" dirty="0"/>
          </a:p>
        </p:txBody>
      </p:sp>
      <p:sp>
        <p:nvSpPr>
          <p:cNvPr id="3" name="Content Placeholder 2"/>
          <p:cNvSpPr>
            <a:spLocks noGrp="1"/>
          </p:cNvSpPr>
          <p:nvPr>
            <p:ph idx="1"/>
          </p:nvPr>
        </p:nvSpPr>
        <p:spPr/>
        <p:txBody>
          <a:bodyPr/>
          <a:lstStyle/>
          <a:p>
            <a:r>
              <a:rPr lang="en-IN" dirty="0"/>
              <a:t>A </a:t>
            </a:r>
            <a:r>
              <a:rPr lang="en-IN" b="1" dirty="0" err="1">
                <a:solidFill>
                  <a:srgbClr val="B84742"/>
                </a:solidFill>
              </a:rPr>
              <a:t>DQueue</a:t>
            </a:r>
            <a:r>
              <a:rPr lang="en-IN" b="1" dirty="0">
                <a:solidFill>
                  <a:srgbClr val="B84742"/>
                </a:solidFill>
              </a:rPr>
              <a:t> (Double ended queue) </a:t>
            </a:r>
            <a:r>
              <a:rPr lang="en-IN" dirty="0"/>
              <a:t>is a linear list in which insertion and deletion are performed </a:t>
            </a:r>
            <a:r>
              <a:rPr lang="en-IN" b="1" dirty="0">
                <a:solidFill>
                  <a:srgbClr val="B84742"/>
                </a:solidFill>
              </a:rPr>
              <a:t>from the either end of the structure</a:t>
            </a:r>
            <a:r>
              <a:rPr lang="en-IN" dirty="0"/>
              <a:t>.</a:t>
            </a:r>
          </a:p>
          <a:p>
            <a:r>
              <a:rPr lang="en-IN" dirty="0" err="1"/>
              <a:t>Dqueue</a:t>
            </a:r>
            <a:r>
              <a:rPr lang="en-IN" dirty="0"/>
              <a:t> Algorithms</a:t>
            </a:r>
          </a:p>
          <a:p>
            <a:pPr lvl="1"/>
            <a:r>
              <a:rPr lang="en-IN" dirty="0"/>
              <a:t>DQINSERT</a:t>
            </a:r>
            <a:r>
              <a:rPr lang="en-IN" dirty="0">
                <a:latin typeface="Algerian" pitchFamily="82" charset="0"/>
              </a:rPr>
              <a:t>_</a:t>
            </a:r>
            <a:r>
              <a:rPr lang="en-IN" dirty="0"/>
              <a:t>REAR is same as QINSERT (</a:t>
            </a:r>
            <a:r>
              <a:rPr lang="en-IN" dirty="0" err="1"/>
              <a:t>Enqueue</a:t>
            </a:r>
            <a:r>
              <a:rPr lang="en-IN" dirty="0"/>
              <a:t>)</a:t>
            </a:r>
          </a:p>
          <a:p>
            <a:pPr lvl="1"/>
            <a:r>
              <a:rPr lang="en-IN" dirty="0"/>
              <a:t>DQDELETE</a:t>
            </a:r>
            <a:r>
              <a:rPr lang="en-IN" dirty="0">
                <a:latin typeface="Algerian" pitchFamily="82" charset="0"/>
              </a:rPr>
              <a:t>_</a:t>
            </a:r>
            <a:r>
              <a:rPr lang="en-IN" dirty="0"/>
              <a:t>FRONT is same as QDELETE (</a:t>
            </a:r>
            <a:r>
              <a:rPr lang="en-IN" dirty="0" err="1"/>
              <a:t>Dequeue</a:t>
            </a:r>
            <a:r>
              <a:rPr lang="en-IN" dirty="0"/>
              <a:t>)</a:t>
            </a:r>
          </a:p>
          <a:p>
            <a:pPr lvl="1"/>
            <a:r>
              <a:rPr lang="en-IN" dirty="0"/>
              <a:t>DQINSERT</a:t>
            </a:r>
            <a:r>
              <a:rPr lang="en-IN" dirty="0">
                <a:latin typeface="Algerian" pitchFamily="82" charset="0"/>
              </a:rPr>
              <a:t>_</a:t>
            </a:r>
            <a:r>
              <a:rPr lang="en-IN" dirty="0"/>
              <a:t>FRONT </a:t>
            </a:r>
          </a:p>
          <a:p>
            <a:pPr lvl="1"/>
            <a:r>
              <a:rPr lang="en-IN" dirty="0"/>
              <a:t>DQDELETE</a:t>
            </a:r>
            <a:r>
              <a:rPr lang="en-IN" dirty="0">
                <a:latin typeface="Algerian" pitchFamily="82" charset="0"/>
              </a:rPr>
              <a:t>_</a:t>
            </a:r>
            <a:r>
              <a:rPr lang="en-IN" dirty="0"/>
              <a:t>REAR</a:t>
            </a:r>
          </a:p>
          <a:p>
            <a:pPr marL="0" indent="0">
              <a:buClr>
                <a:schemeClr val="tx1"/>
              </a:buClr>
              <a:buNone/>
            </a:pPr>
            <a:endParaRPr lang="en-IN" dirty="0"/>
          </a:p>
        </p:txBody>
      </p:sp>
      <p:grpSp>
        <p:nvGrpSpPr>
          <p:cNvPr id="4" name="Group 3"/>
          <p:cNvGrpSpPr/>
          <p:nvPr/>
        </p:nvGrpSpPr>
        <p:grpSpPr>
          <a:xfrm>
            <a:off x="6426200" y="3467100"/>
            <a:ext cx="4081670" cy="533400"/>
            <a:chOff x="2286000" y="5257800"/>
            <a:chExt cx="4081670" cy="533400"/>
          </a:xfrm>
        </p:grpSpPr>
        <p:grpSp>
          <p:nvGrpSpPr>
            <p:cNvPr id="5" name="Group 4"/>
            <p:cNvGrpSpPr/>
            <p:nvPr/>
          </p:nvGrpSpPr>
          <p:grpSpPr>
            <a:xfrm>
              <a:off x="2286000" y="5257800"/>
              <a:ext cx="4081670" cy="533400"/>
              <a:chOff x="2286000" y="5486400"/>
              <a:chExt cx="4081670" cy="533400"/>
            </a:xfrm>
          </p:grpSpPr>
          <p:cxnSp>
            <p:nvCxnSpPr>
              <p:cNvPr id="26" name="Straight Connector 25"/>
              <p:cNvCxnSpPr/>
              <p:nvPr/>
            </p:nvCxnSpPr>
            <p:spPr>
              <a:xfrm>
                <a:off x="2286000" y="5486400"/>
                <a:ext cx="408167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2286000" y="6019800"/>
                <a:ext cx="4081670" cy="0"/>
              </a:xfrm>
              <a:prstGeom prst="line">
                <a:avLst/>
              </a:prstGeom>
              <a:ln w="28575"/>
            </p:spPr>
            <p:style>
              <a:lnRef idx="2">
                <a:schemeClr val="accent1"/>
              </a:lnRef>
              <a:fillRef idx="0">
                <a:schemeClr val="accent1"/>
              </a:fillRef>
              <a:effectRef idx="1">
                <a:schemeClr val="accent1"/>
              </a:effectRef>
              <a:fontRef idx="minor">
                <a:schemeClr val="tx1"/>
              </a:fontRef>
            </p:style>
          </p:cxnSp>
        </p:grpSp>
        <p:grpSp>
          <p:nvGrpSpPr>
            <p:cNvPr id="6" name="Group 5"/>
            <p:cNvGrpSpPr/>
            <p:nvPr/>
          </p:nvGrpSpPr>
          <p:grpSpPr>
            <a:xfrm>
              <a:off x="5153960" y="5257800"/>
              <a:ext cx="533400" cy="533400"/>
              <a:chOff x="1600200" y="5486400"/>
              <a:chExt cx="533400" cy="533400"/>
            </a:xfrm>
          </p:grpSpPr>
          <p:sp>
            <p:nvSpPr>
              <p:cNvPr id="23" name="Rectangle 22"/>
              <p:cNvSpPr/>
              <p:nvPr/>
            </p:nvSpPr>
            <p:spPr>
              <a:xfrm>
                <a:off x="1600200"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24" name="Straight Connector 23"/>
              <p:cNvCxnSpPr/>
              <p:nvPr/>
            </p:nvCxnSpPr>
            <p:spPr>
              <a:xfrm>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25" name="Straight Connector 24"/>
              <p:cNvCxnSpPr/>
              <p:nvPr/>
            </p:nvCxnSpPr>
            <p:spPr>
              <a:xfrm flipV="1">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grpSp>
          <p:nvGrpSpPr>
            <p:cNvPr id="7" name="Group 6"/>
            <p:cNvGrpSpPr/>
            <p:nvPr/>
          </p:nvGrpSpPr>
          <p:grpSpPr>
            <a:xfrm>
              <a:off x="4614696" y="5257800"/>
              <a:ext cx="533400" cy="533400"/>
              <a:chOff x="1600200" y="5486400"/>
              <a:chExt cx="533400" cy="533400"/>
            </a:xfrm>
          </p:grpSpPr>
          <p:sp>
            <p:nvSpPr>
              <p:cNvPr id="20" name="Rectangle 19"/>
              <p:cNvSpPr/>
              <p:nvPr/>
            </p:nvSpPr>
            <p:spPr>
              <a:xfrm>
                <a:off x="1600200"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21" name="Straight Connector 20"/>
              <p:cNvCxnSpPr/>
              <p:nvPr/>
            </p:nvCxnSpPr>
            <p:spPr>
              <a:xfrm>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22" name="Straight Connector 21"/>
              <p:cNvCxnSpPr/>
              <p:nvPr/>
            </p:nvCxnSpPr>
            <p:spPr>
              <a:xfrm flipV="1">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grpSp>
          <p:nvGrpSpPr>
            <p:cNvPr id="8" name="Group 7"/>
            <p:cNvGrpSpPr/>
            <p:nvPr/>
          </p:nvGrpSpPr>
          <p:grpSpPr>
            <a:xfrm>
              <a:off x="4071248" y="5257800"/>
              <a:ext cx="533400" cy="533400"/>
              <a:chOff x="1600200" y="5486400"/>
              <a:chExt cx="533400" cy="533400"/>
            </a:xfrm>
          </p:grpSpPr>
          <p:sp>
            <p:nvSpPr>
              <p:cNvPr id="17" name="Rectangle 16"/>
              <p:cNvSpPr/>
              <p:nvPr/>
            </p:nvSpPr>
            <p:spPr>
              <a:xfrm>
                <a:off x="1600200"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18" name="Straight Connector 17"/>
              <p:cNvCxnSpPr/>
              <p:nvPr/>
            </p:nvCxnSpPr>
            <p:spPr>
              <a:xfrm>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V="1">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grpSp>
          <p:nvGrpSpPr>
            <p:cNvPr id="9" name="Group 8"/>
            <p:cNvGrpSpPr/>
            <p:nvPr/>
          </p:nvGrpSpPr>
          <p:grpSpPr>
            <a:xfrm>
              <a:off x="3527800" y="5257800"/>
              <a:ext cx="533400" cy="533400"/>
              <a:chOff x="1600200" y="5486400"/>
              <a:chExt cx="533400" cy="533400"/>
            </a:xfrm>
          </p:grpSpPr>
          <p:sp>
            <p:nvSpPr>
              <p:cNvPr id="14" name="Rectangle 13"/>
              <p:cNvSpPr/>
              <p:nvPr/>
            </p:nvSpPr>
            <p:spPr>
              <a:xfrm>
                <a:off x="1600200"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15" name="Straight Connector 14"/>
              <p:cNvCxnSpPr/>
              <p:nvPr/>
            </p:nvCxnSpPr>
            <p:spPr>
              <a:xfrm>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6" name="Straight Connector 15"/>
              <p:cNvCxnSpPr/>
              <p:nvPr/>
            </p:nvCxnSpPr>
            <p:spPr>
              <a:xfrm flipV="1">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grpSp>
          <p:nvGrpSpPr>
            <p:cNvPr id="10" name="Group 9"/>
            <p:cNvGrpSpPr/>
            <p:nvPr/>
          </p:nvGrpSpPr>
          <p:grpSpPr>
            <a:xfrm>
              <a:off x="2984352" y="5257800"/>
              <a:ext cx="533400" cy="533400"/>
              <a:chOff x="1600200" y="5486400"/>
              <a:chExt cx="533400" cy="533400"/>
            </a:xfrm>
          </p:grpSpPr>
          <p:sp>
            <p:nvSpPr>
              <p:cNvPr id="11" name="Rectangle 10"/>
              <p:cNvSpPr/>
              <p:nvPr/>
            </p:nvSpPr>
            <p:spPr>
              <a:xfrm>
                <a:off x="1600200"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12" name="Straight Connector 11"/>
              <p:cNvCxnSpPr/>
              <p:nvPr/>
            </p:nvCxnSpPr>
            <p:spPr>
              <a:xfrm>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3" name="Straight Connector 12"/>
              <p:cNvCxnSpPr/>
              <p:nvPr/>
            </p:nvCxnSpPr>
            <p:spPr>
              <a:xfrm flipV="1">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grpSp>
      <p:cxnSp>
        <p:nvCxnSpPr>
          <p:cNvPr id="31" name="Straight Arrow Connector 30"/>
          <p:cNvCxnSpPr/>
          <p:nvPr/>
        </p:nvCxnSpPr>
        <p:spPr>
          <a:xfrm flipH="1">
            <a:off x="10160000" y="3881846"/>
            <a:ext cx="9906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2" name="TextBox 31"/>
          <p:cNvSpPr txBox="1"/>
          <p:nvPr/>
        </p:nvSpPr>
        <p:spPr>
          <a:xfrm>
            <a:off x="11158709" y="3709571"/>
            <a:ext cx="1080000" cy="369332"/>
          </a:xfrm>
          <a:prstGeom prst="rect">
            <a:avLst/>
          </a:prstGeom>
          <a:noFill/>
        </p:spPr>
        <p:txBody>
          <a:bodyPr wrap="square" rtlCol="0">
            <a:spAutoFit/>
          </a:bodyPr>
          <a:lstStyle/>
          <a:p>
            <a:r>
              <a:rPr lang="en-IN" b="1" dirty="0"/>
              <a:t>Insertion</a:t>
            </a:r>
            <a:endParaRPr lang="en-US" b="1" dirty="0"/>
          </a:p>
        </p:txBody>
      </p:sp>
      <p:cxnSp>
        <p:nvCxnSpPr>
          <p:cNvPr id="33" name="Straight Arrow Connector 32"/>
          <p:cNvCxnSpPr/>
          <p:nvPr/>
        </p:nvCxnSpPr>
        <p:spPr>
          <a:xfrm flipH="1">
            <a:off x="5845060" y="3892397"/>
            <a:ext cx="9906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4" name="TextBox 33"/>
          <p:cNvSpPr txBox="1"/>
          <p:nvPr/>
        </p:nvSpPr>
        <p:spPr>
          <a:xfrm>
            <a:off x="4693805" y="3717474"/>
            <a:ext cx="1080000" cy="369332"/>
          </a:xfrm>
          <a:prstGeom prst="rect">
            <a:avLst/>
          </a:prstGeom>
          <a:noFill/>
        </p:spPr>
        <p:txBody>
          <a:bodyPr wrap="square" rtlCol="0">
            <a:spAutoFit/>
          </a:bodyPr>
          <a:lstStyle/>
          <a:p>
            <a:r>
              <a:rPr lang="en-IN" b="1" dirty="0"/>
              <a:t>Deletion</a:t>
            </a:r>
            <a:endParaRPr lang="en-US" b="1" dirty="0"/>
          </a:p>
        </p:txBody>
      </p:sp>
      <p:grpSp>
        <p:nvGrpSpPr>
          <p:cNvPr id="35" name="Group 34"/>
          <p:cNvGrpSpPr/>
          <p:nvPr/>
        </p:nvGrpSpPr>
        <p:grpSpPr>
          <a:xfrm>
            <a:off x="9254403" y="4038600"/>
            <a:ext cx="612914" cy="640378"/>
            <a:chOff x="5119632" y="5829300"/>
            <a:chExt cx="612914" cy="640378"/>
          </a:xfrm>
        </p:grpSpPr>
        <p:sp>
          <p:nvSpPr>
            <p:cNvPr id="36" name="TextBox 35"/>
            <p:cNvSpPr txBox="1"/>
            <p:nvPr/>
          </p:nvSpPr>
          <p:spPr>
            <a:xfrm>
              <a:off x="5119632" y="6100346"/>
              <a:ext cx="612914" cy="369332"/>
            </a:xfrm>
            <a:prstGeom prst="rect">
              <a:avLst/>
            </a:prstGeom>
            <a:noFill/>
          </p:spPr>
          <p:txBody>
            <a:bodyPr wrap="square" rtlCol="0">
              <a:spAutoFit/>
            </a:bodyPr>
            <a:lstStyle/>
            <a:p>
              <a:pPr algn="ctr"/>
              <a:r>
                <a:rPr lang="en-IN" b="1" dirty="0"/>
                <a:t>Rear</a:t>
              </a:r>
              <a:endParaRPr lang="en-US" b="1" dirty="0"/>
            </a:p>
          </p:txBody>
        </p:sp>
        <p:cxnSp>
          <p:nvCxnSpPr>
            <p:cNvPr id="37" name="Straight Arrow Connector 36"/>
            <p:cNvCxnSpPr>
              <a:stCxn id="36" idx="0"/>
            </p:cNvCxnSpPr>
            <p:nvPr/>
          </p:nvCxnSpPr>
          <p:spPr>
            <a:xfrm flipH="1" flipV="1">
              <a:off x="5420661" y="5829300"/>
              <a:ext cx="5428" cy="27104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cxnSp>
        <p:nvCxnSpPr>
          <p:cNvPr id="39" name="Straight Arrow Connector 38"/>
          <p:cNvCxnSpPr/>
          <p:nvPr/>
        </p:nvCxnSpPr>
        <p:spPr>
          <a:xfrm>
            <a:off x="5833126" y="3619500"/>
            <a:ext cx="1002535" cy="0"/>
          </a:xfrm>
          <a:prstGeom prst="straightConnector1">
            <a:avLst/>
          </a:prstGeom>
          <a:ln w="28575">
            <a:solidFill>
              <a:schemeClr val="tx2">
                <a:lumMod val="75000"/>
              </a:schemeClr>
            </a:solidFill>
            <a:tailEnd type="arrow"/>
          </a:ln>
        </p:spPr>
        <p:style>
          <a:lnRef idx="2">
            <a:schemeClr val="accent6"/>
          </a:lnRef>
          <a:fillRef idx="0">
            <a:schemeClr val="accent6"/>
          </a:fillRef>
          <a:effectRef idx="1">
            <a:schemeClr val="accent6"/>
          </a:effectRef>
          <a:fontRef idx="minor">
            <a:schemeClr val="tx1"/>
          </a:fontRef>
        </p:style>
      </p:cxnSp>
      <p:sp>
        <p:nvSpPr>
          <p:cNvPr id="40" name="TextBox 39"/>
          <p:cNvSpPr txBox="1"/>
          <p:nvPr/>
        </p:nvSpPr>
        <p:spPr>
          <a:xfrm>
            <a:off x="4693805" y="3416300"/>
            <a:ext cx="1080000" cy="369332"/>
          </a:xfrm>
          <a:prstGeom prst="rect">
            <a:avLst/>
          </a:prstGeom>
          <a:noFill/>
        </p:spPr>
        <p:txBody>
          <a:bodyPr wrap="square" rtlCol="0">
            <a:spAutoFit/>
          </a:bodyPr>
          <a:lstStyle/>
          <a:p>
            <a:r>
              <a:rPr lang="en-IN" b="1" dirty="0">
                <a:solidFill>
                  <a:schemeClr val="accent5">
                    <a:lumMod val="75000"/>
                  </a:schemeClr>
                </a:solidFill>
              </a:rPr>
              <a:t>Insertion</a:t>
            </a:r>
            <a:endParaRPr lang="en-US" b="1" dirty="0">
              <a:solidFill>
                <a:schemeClr val="accent5">
                  <a:lumMod val="75000"/>
                </a:schemeClr>
              </a:solidFill>
            </a:endParaRPr>
          </a:p>
        </p:txBody>
      </p:sp>
      <p:cxnSp>
        <p:nvCxnSpPr>
          <p:cNvPr id="41" name="Straight Arrow Connector 40"/>
          <p:cNvCxnSpPr/>
          <p:nvPr/>
        </p:nvCxnSpPr>
        <p:spPr>
          <a:xfrm>
            <a:off x="10160001" y="3619500"/>
            <a:ext cx="1002535" cy="0"/>
          </a:xfrm>
          <a:prstGeom prst="straightConnector1">
            <a:avLst/>
          </a:prstGeom>
          <a:ln w="28575">
            <a:solidFill>
              <a:schemeClr val="tx2">
                <a:lumMod val="75000"/>
              </a:schemeClr>
            </a:solidFill>
            <a:tailEnd type="arrow"/>
          </a:ln>
        </p:spPr>
        <p:style>
          <a:lnRef idx="2">
            <a:schemeClr val="accent6"/>
          </a:lnRef>
          <a:fillRef idx="0">
            <a:schemeClr val="accent6"/>
          </a:fillRef>
          <a:effectRef idx="1">
            <a:schemeClr val="accent6"/>
          </a:effectRef>
          <a:fontRef idx="minor">
            <a:schemeClr val="tx1"/>
          </a:fontRef>
        </p:style>
      </p:cxnSp>
      <p:sp>
        <p:nvSpPr>
          <p:cNvPr id="42" name="TextBox 41"/>
          <p:cNvSpPr txBox="1"/>
          <p:nvPr/>
        </p:nvSpPr>
        <p:spPr>
          <a:xfrm>
            <a:off x="11158709" y="3467100"/>
            <a:ext cx="1080000" cy="369332"/>
          </a:xfrm>
          <a:prstGeom prst="rect">
            <a:avLst/>
          </a:prstGeom>
          <a:noFill/>
        </p:spPr>
        <p:txBody>
          <a:bodyPr wrap="square" rtlCol="0">
            <a:spAutoFit/>
          </a:bodyPr>
          <a:lstStyle/>
          <a:p>
            <a:r>
              <a:rPr lang="en-IN" b="1" dirty="0">
                <a:solidFill>
                  <a:schemeClr val="accent5">
                    <a:lumMod val="75000"/>
                  </a:schemeClr>
                </a:solidFill>
              </a:rPr>
              <a:t>Deletion</a:t>
            </a:r>
            <a:endParaRPr lang="en-US" b="1" dirty="0">
              <a:solidFill>
                <a:schemeClr val="accent5">
                  <a:lumMod val="75000"/>
                </a:schemeClr>
              </a:solidFill>
            </a:endParaRPr>
          </a:p>
        </p:txBody>
      </p:sp>
      <p:grpSp>
        <p:nvGrpSpPr>
          <p:cNvPr id="45" name="Group 44"/>
          <p:cNvGrpSpPr/>
          <p:nvPr/>
        </p:nvGrpSpPr>
        <p:grpSpPr>
          <a:xfrm>
            <a:off x="7046260" y="4000332"/>
            <a:ext cx="689984" cy="674300"/>
            <a:chOff x="7046260" y="4000332"/>
            <a:chExt cx="689984" cy="674300"/>
          </a:xfrm>
        </p:grpSpPr>
        <p:sp>
          <p:nvSpPr>
            <p:cNvPr id="29" name="TextBox 28"/>
            <p:cNvSpPr txBox="1"/>
            <p:nvPr/>
          </p:nvSpPr>
          <p:spPr>
            <a:xfrm>
              <a:off x="7046260" y="4305300"/>
              <a:ext cx="689984" cy="369332"/>
            </a:xfrm>
            <a:prstGeom prst="rect">
              <a:avLst/>
            </a:prstGeom>
            <a:noFill/>
          </p:spPr>
          <p:txBody>
            <a:bodyPr wrap="square" rtlCol="0">
              <a:spAutoFit/>
            </a:bodyPr>
            <a:lstStyle/>
            <a:p>
              <a:pPr algn="ctr"/>
              <a:r>
                <a:rPr lang="en-IN" b="1" dirty="0"/>
                <a:t>Front</a:t>
              </a:r>
              <a:endParaRPr lang="en-US" b="1" dirty="0"/>
            </a:p>
          </p:txBody>
        </p:sp>
        <p:cxnSp>
          <p:nvCxnSpPr>
            <p:cNvPr id="43" name="Straight Arrow Connector 42"/>
            <p:cNvCxnSpPr>
              <a:stCxn id="29" idx="0"/>
            </p:cNvCxnSpPr>
            <p:nvPr/>
          </p:nvCxnSpPr>
          <p:spPr>
            <a:xfrm flipV="1">
              <a:off x="7391252" y="4000332"/>
              <a:ext cx="0" cy="3049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18372159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40" grpId="0"/>
      <p:bldP spid="4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Procedure: DQINSERT</a:t>
            </a:r>
            <a:r>
              <a:rPr lang="en-IN" sz="2000" dirty="0">
                <a:solidFill>
                  <a:schemeClr val="tx1"/>
                </a:solidFill>
                <a:latin typeface="Algerian" pitchFamily="82" charset="0"/>
                <a:ea typeface="+mn-ea"/>
                <a:cs typeface="+mn-cs"/>
              </a:rPr>
              <a:t>_</a:t>
            </a:r>
            <a:r>
              <a:rPr lang="en-IN" dirty="0"/>
              <a:t>FRONT (Q,F,R,N,Y)</a:t>
            </a:r>
            <a:endParaRPr lang="en-US" dirty="0"/>
          </a:p>
        </p:txBody>
      </p:sp>
      <p:sp>
        <p:nvSpPr>
          <p:cNvPr id="3" name="Content Placeholder 2"/>
          <p:cNvSpPr>
            <a:spLocks noGrp="1"/>
          </p:cNvSpPr>
          <p:nvPr>
            <p:ph idx="1"/>
          </p:nvPr>
        </p:nvSpPr>
        <p:spPr/>
        <p:txBody>
          <a:bodyPr/>
          <a:lstStyle/>
          <a:p>
            <a:r>
              <a:rPr lang="en-IN" dirty="0"/>
              <a:t>This procedure </a:t>
            </a:r>
            <a:r>
              <a:rPr lang="en-IN" b="1" dirty="0">
                <a:solidFill>
                  <a:srgbClr val="B84742"/>
                </a:solidFill>
              </a:rPr>
              <a:t>inserts Y </a:t>
            </a:r>
            <a:r>
              <a:rPr lang="en-IN" dirty="0"/>
              <a:t>at </a:t>
            </a:r>
            <a:r>
              <a:rPr lang="en-IN" b="1" dirty="0">
                <a:solidFill>
                  <a:srgbClr val="B84742"/>
                </a:solidFill>
              </a:rPr>
              <a:t>front </a:t>
            </a:r>
            <a:r>
              <a:rPr lang="en-IN" dirty="0"/>
              <a:t>end of the Queue.</a:t>
            </a:r>
          </a:p>
          <a:p>
            <a:r>
              <a:rPr lang="en-IN" b="1" dirty="0">
                <a:solidFill>
                  <a:srgbClr val="B84742"/>
                </a:solidFill>
              </a:rPr>
              <a:t>Queue</a:t>
            </a:r>
            <a:r>
              <a:rPr lang="en-IN" b="1" dirty="0">
                <a:solidFill>
                  <a:srgbClr val="C00000"/>
                </a:solidFill>
              </a:rPr>
              <a:t> </a:t>
            </a:r>
            <a:r>
              <a:rPr lang="en-IN" dirty="0"/>
              <a:t>is represented by an array </a:t>
            </a:r>
            <a:r>
              <a:rPr lang="en-IN" b="1" dirty="0">
                <a:solidFill>
                  <a:srgbClr val="B84742"/>
                </a:solidFill>
              </a:rPr>
              <a:t>Q</a:t>
            </a:r>
            <a:r>
              <a:rPr lang="en-IN" dirty="0">
                <a:solidFill>
                  <a:srgbClr val="C00000"/>
                </a:solidFill>
              </a:rPr>
              <a:t> </a:t>
            </a:r>
            <a:r>
              <a:rPr lang="en-IN" dirty="0"/>
              <a:t>containing </a:t>
            </a:r>
            <a:r>
              <a:rPr lang="en-IN" b="1" dirty="0">
                <a:solidFill>
                  <a:srgbClr val="B84742"/>
                </a:solidFill>
              </a:rPr>
              <a:t>N</a:t>
            </a:r>
            <a:r>
              <a:rPr lang="en-IN" dirty="0">
                <a:solidFill>
                  <a:srgbClr val="C00000"/>
                </a:solidFill>
              </a:rPr>
              <a:t> </a:t>
            </a:r>
            <a:r>
              <a:rPr lang="en-IN" dirty="0"/>
              <a:t>elements.</a:t>
            </a:r>
          </a:p>
          <a:p>
            <a:r>
              <a:rPr lang="en-IN" b="1" dirty="0">
                <a:solidFill>
                  <a:srgbClr val="B84742"/>
                </a:solidFill>
              </a:rPr>
              <a:t>F</a:t>
            </a:r>
            <a:r>
              <a:rPr lang="en-IN" dirty="0">
                <a:solidFill>
                  <a:srgbClr val="C00000"/>
                </a:solidFill>
              </a:rPr>
              <a:t> </a:t>
            </a:r>
            <a:r>
              <a:rPr lang="en-IN" dirty="0"/>
              <a:t>is pointer to the </a:t>
            </a:r>
            <a:r>
              <a:rPr lang="en-IN" b="1" dirty="0">
                <a:solidFill>
                  <a:srgbClr val="B84742"/>
                </a:solidFill>
              </a:rPr>
              <a:t>front</a:t>
            </a:r>
            <a:r>
              <a:rPr lang="en-IN" dirty="0">
                <a:solidFill>
                  <a:srgbClr val="C00000"/>
                </a:solidFill>
              </a:rPr>
              <a:t> </a:t>
            </a:r>
            <a:r>
              <a:rPr lang="en-IN" dirty="0"/>
              <a:t>element of a queue.</a:t>
            </a:r>
          </a:p>
          <a:p>
            <a:r>
              <a:rPr lang="en-IN" b="1" dirty="0">
                <a:solidFill>
                  <a:srgbClr val="B84742"/>
                </a:solidFill>
              </a:rPr>
              <a:t>R</a:t>
            </a:r>
            <a:r>
              <a:rPr lang="en-IN" dirty="0">
                <a:solidFill>
                  <a:srgbClr val="C00000"/>
                </a:solidFill>
              </a:rPr>
              <a:t> </a:t>
            </a:r>
            <a:r>
              <a:rPr lang="en-IN" dirty="0"/>
              <a:t>is pointer to the </a:t>
            </a:r>
            <a:r>
              <a:rPr lang="en-IN" b="1" dirty="0">
                <a:solidFill>
                  <a:srgbClr val="B84742"/>
                </a:solidFill>
              </a:rPr>
              <a:t>rear</a:t>
            </a:r>
            <a:r>
              <a:rPr lang="en-IN" dirty="0">
                <a:solidFill>
                  <a:srgbClr val="C00000"/>
                </a:solidFill>
              </a:rPr>
              <a:t> </a:t>
            </a:r>
            <a:r>
              <a:rPr lang="en-IN" dirty="0"/>
              <a:t>element of a queue.</a:t>
            </a:r>
            <a:endParaRPr lang="en-US" dirty="0"/>
          </a:p>
        </p:txBody>
      </p:sp>
      <p:sp>
        <p:nvSpPr>
          <p:cNvPr id="4" name="TextBox 3"/>
          <p:cNvSpPr txBox="1"/>
          <p:nvPr/>
        </p:nvSpPr>
        <p:spPr>
          <a:xfrm>
            <a:off x="424441" y="2690919"/>
            <a:ext cx="5003040" cy="3508653"/>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[Overflow?]</a:t>
            </a:r>
          </a:p>
          <a:p>
            <a:r>
              <a:rPr lang="en-IN" b="1" dirty="0">
                <a:solidFill>
                  <a:schemeClr val="tx2">
                    <a:lumMod val="75000"/>
                  </a:schemeClr>
                </a:solidFill>
                <a:latin typeface="Consolas" pitchFamily="49" charset="0"/>
                <a:cs typeface="Consolas" pitchFamily="49" charset="0"/>
              </a:rPr>
              <a:t>   If</a:t>
            </a:r>
            <a:r>
              <a:rPr lang="en-IN" b="1" dirty="0">
                <a:latin typeface="Consolas" pitchFamily="49" charset="0"/>
                <a:cs typeface="Consolas" pitchFamily="49" charset="0"/>
              </a:rPr>
              <a:t> 	  </a:t>
            </a:r>
            <a:r>
              <a:rPr lang="en-IN" dirty="0">
                <a:latin typeface="Consolas" pitchFamily="49" charset="0"/>
                <a:cs typeface="Consolas" pitchFamily="49" charset="0"/>
              </a:rPr>
              <a:t>F = 1</a:t>
            </a: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b="1" dirty="0">
                <a:latin typeface="Consolas" pitchFamily="49" charset="0"/>
                <a:cs typeface="Consolas" pitchFamily="49" charset="0"/>
              </a:rPr>
              <a:t>  </a:t>
            </a:r>
            <a:r>
              <a:rPr lang="en-IN" dirty="0">
                <a:latin typeface="Consolas" pitchFamily="49" charset="0"/>
                <a:cs typeface="Consolas" pitchFamily="49" charset="0"/>
              </a:rPr>
              <a:t>Write(‘Overflow’)</a:t>
            </a:r>
          </a:p>
          <a:p>
            <a:r>
              <a:rPr lang="en-IN" b="1" dirty="0">
                <a:latin typeface="Consolas" pitchFamily="49" charset="0"/>
                <a:cs typeface="Consolas" pitchFamily="49" charset="0"/>
              </a:rPr>
              <a:t>         </a:t>
            </a:r>
            <a:r>
              <a:rPr lang="en-IN" dirty="0">
                <a:latin typeface="Consolas" pitchFamily="49" charset="0"/>
                <a:cs typeface="Consolas" pitchFamily="49" charset="0"/>
              </a:rPr>
              <a:t>Return</a:t>
            </a:r>
          </a:p>
          <a:p>
            <a:r>
              <a:rPr lang="en-IN" sz="2000" b="1" dirty="0">
                <a:solidFill>
                  <a:schemeClr val="tx2"/>
                </a:solidFill>
                <a:latin typeface="Consolas" pitchFamily="49" charset="0"/>
                <a:cs typeface="Consolas" pitchFamily="49" charset="0"/>
              </a:rPr>
              <a:t>2. [Update front and Rear Pointer]</a:t>
            </a: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If</a:t>
            </a:r>
            <a:r>
              <a:rPr lang="en-IN" b="1" dirty="0">
                <a:latin typeface="Consolas" pitchFamily="49" charset="0"/>
                <a:cs typeface="Consolas" pitchFamily="49" charset="0"/>
              </a:rPr>
              <a:t> 	  </a:t>
            </a:r>
            <a:r>
              <a:rPr lang="en-IN" dirty="0">
                <a:latin typeface="Consolas" pitchFamily="49" charset="0"/>
                <a:cs typeface="Consolas" pitchFamily="49" charset="0"/>
              </a:rPr>
              <a:t>F = 0</a:t>
            </a: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b="1" dirty="0">
                <a:latin typeface="Consolas" pitchFamily="49" charset="0"/>
                <a:cs typeface="Consolas" pitchFamily="49" charset="0"/>
              </a:rPr>
              <a:t>  </a:t>
            </a:r>
            <a:r>
              <a:rPr lang="en-IN" dirty="0">
                <a:latin typeface="Consolas" pitchFamily="49" charset="0"/>
                <a:cs typeface="Consolas" pitchFamily="49" charset="0"/>
              </a:rPr>
              <a:t>F </a:t>
            </a:r>
            <a:r>
              <a:rPr lang="en-IN" dirty="0">
                <a:latin typeface="Consolas" pitchFamily="49" charset="0"/>
                <a:cs typeface="Consolas" pitchFamily="49" charset="0"/>
                <a:sym typeface="Wingdings" pitchFamily="2" charset="2"/>
              </a:rPr>
              <a:t> F + 1</a:t>
            </a:r>
          </a:p>
          <a:p>
            <a:r>
              <a:rPr lang="en-IN" b="1" dirty="0">
                <a:latin typeface="Consolas" pitchFamily="49" charset="0"/>
                <a:cs typeface="Consolas" pitchFamily="49" charset="0"/>
                <a:sym typeface="Wingdings" pitchFamily="2" charset="2"/>
              </a:rPr>
              <a:t>	  </a:t>
            </a:r>
            <a:r>
              <a:rPr lang="en-IN" dirty="0">
                <a:latin typeface="Consolas" pitchFamily="49" charset="0"/>
                <a:cs typeface="Consolas" pitchFamily="49" charset="0"/>
                <a:sym typeface="Wingdings" pitchFamily="2" charset="2"/>
              </a:rPr>
              <a:t>R</a:t>
            </a:r>
            <a:r>
              <a:rPr lang="en-IN" dirty="0">
                <a:latin typeface="Consolas" pitchFamily="49" charset="0"/>
                <a:cs typeface="Consolas" pitchFamily="49" charset="0"/>
              </a:rPr>
              <a:t> </a:t>
            </a:r>
            <a:r>
              <a:rPr lang="en-IN" dirty="0">
                <a:latin typeface="Consolas" pitchFamily="49" charset="0"/>
                <a:cs typeface="Consolas" pitchFamily="49" charset="0"/>
                <a:sym typeface="Wingdings" pitchFamily="2" charset="2"/>
              </a:rPr>
              <a:t> R + 1	</a:t>
            </a:r>
          </a:p>
          <a:p>
            <a:r>
              <a:rPr lang="en-IN" dirty="0">
                <a:latin typeface="Consolas" pitchFamily="49" charset="0"/>
                <a:cs typeface="Consolas" pitchFamily="49" charset="0"/>
                <a:sym typeface="Wingdings" pitchFamily="2" charset="2"/>
              </a:rPr>
              <a:t>   </a:t>
            </a:r>
            <a:r>
              <a:rPr lang="en-IN" b="1" dirty="0">
                <a:solidFill>
                  <a:schemeClr val="tx2">
                    <a:lumMod val="75000"/>
                  </a:schemeClr>
                </a:solidFill>
                <a:latin typeface="Consolas" pitchFamily="49" charset="0"/>
                <a:cs typeface="Consolas" pitchFamily="49" charset="0"/>
                <a:sym typeface="Wingdings" pitchFamily="2" charset="2"/>
              </a:rPr>
              <a:t>Else</a:t>
            </a:r>
            <a:r>
              <a:rPr lang="en-IN" dirty="0">
                <a:latin typeface="Consolas" pitchFamily="49" charset="0"/>
                <a:cs typeface="Consolas" pitchFamily="49" charset="0"/>
                <a:sym typeface="Wingdings" pitchFamily="2" charset="2"/>
              </a:rPr>
              <a:t>  </a:t>
            </a:r>
            <a:r>
              <a:rPr lang="en-IN" dirty="0">
                <a:latin typeface="Consolas" pitchFamily="49" charset="0"/>
                <a:cs typeface="Consolas" pitchFamily="49" charset="0"/>
              </a:rPr>
              <a:t>F </a:t>
            </a:r>
            <a:r>
              <a:rPr lang="en-IN" dirty="0">
                <a:latin typeface="Consolas" pitchFamily="49" charset="0"/>
                <a:cs typeface="Consolas" pitchFamily="49" charset="0"/>
                <a:sym typeface="Wingdings" pitchFamily="2" charset="2"/>
              </a:rPr>
              <a:t> F - 1</a:t>
            </a:r>
          </a:p>
          <a:p>
            <a:r>
              <a:rPr lang="en-IN" sz="2000" b="1" dirty="0">
                <a:solidFill>
                  <a:schemeClr val="tx2"/>
                </a:solidFill>
                <a:latin typeface="Consolas" pitchFamily="49" charset="0"/>
                <a:cs typeface="Consolas" pitchFamily="49" charset="0"/>
              </a:rPr>
              <a:t>3. [Insert Element?]</a:t>
            </a:r>
          </a:p>
          <a:p>
            <a:r>
              <a:rPr lang="en-IN" b="1" dirty="0">
                <a:latin typeface="Consolas" pitchFamily="49" charset="0"/>
                <a:cs typeface="Consolas" pitchFamily="49" charset="0"/>
              </a:rPr>
              <a:t>   </a:t>
            </a:r>
            <a:r>
              <a:rPr lang="en-IN" dirty="0">
                <a:latin typeface="Consolas" pitchFamily="49" charset="0"/>
                <a:cs typeface="Consolas" pitchFamily="49" charset="0"/>
              </a:rPr>
              <a:t>Q[F] </a:t>
            </a:r>
            <a:r>
              <a:rPr lang="en-IN" dirty="0">
                <a:latin typeface="Consolas" pitchFamily="49" charset="0"/>
                <a:cs typeface="Consolas" pitchFamily="49" charset="0"/>
                <a:sym typeface="Wingdings" pitchFamily="2" charset="2"/>
              </a:rPr>
              <a:t> Y</a:t>
            </a:r>
          </a:p>
          <a:p>
            <a:r>
              <a:rPr lang="en-IN" dirty="0">
                <a:latin typeface="Consolas" pitchFamily="49" charset="0"/>
                <a:cs typeface="Consolas" pitchFamily="49" charset="0"/>
                <a:sym typeface="Wingdings" pitchFamily="2" charset="2"/>
              </a:rPr>
              <a:t>   Return </a:t>
            </a:r>
            <a:endParaRPr lang="en-IN" dirty="0">
              <a:latin typeface="Consolas" pitchFamily="49" charset="0"/>
              <a:cs typeface="Consolas" pitchFamily="49" charset="0"/>
            </a:endParaRPr>
          </a:p>
        </p:txBody>
      </p:sp>
      <p:grpSp>
        <p:nvGrpSpPr>
          <p:cNvPr id="5" name="Group 4"/>
          <p:cNvGrpSpPr/>
          <p:nvPr/>
        </p:nvGrpSpPr>
        <p:grpSpPr>
          <a:xfrm>
            <a:off x="7416619" y="2423951"/>
            <a:ext cx="2655064" cy="457200"/>
            <a:chOff x="5486400" y="1219200"/>
            <a:chExt cx="2655064" cy="457200"/>
          </a:xfrm>
        </p:grpSpPr>
        <p:sp>
          <p:nvSpPr>
            <p:cNvPr id="6" name="Rectangle 5"/>
            <p:cNvSpPr/>
            <p:nvPr/>
          </p:nvSpPr>
          <p:spPr>
            <a:xfrm>
              <a:off x="5486400"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10</a:t>
              </a:r>
              <a:endParaRPr lang="en-US" b="1" dirty="0"/>
            </a:p>
          </p:txBody>
        </p:sp>
        <p:sp>
          <p:nvSpPr>
            <p:cNvPr id="7" name="Rectangle 6"/>
            <p:cNvSpPr/>
            <p:nvPr/>
          </p:nvSpPr>
          <p:spPr>
            <a:xfrm>
              <a:off x="6013378"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89</a:t>
              </a:r>
              <a:endParaRPr lang="en-US" b="1" dirty="0"/>
            </a:p>
          </p:txBody>
        </p:sp>
        <p:sp>
          <p:nvSpPr>
            <p:cNvPr id="8" name="Rectangle 7"/>
            <p:cNvSpPr/>
            <p:nvPr/>
          </p:nvSpPr>
          <p:spPr>
            <a:xfrm>
              <a:off x="654219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7</a:t>
              </a:r>
              <a:endParaRPr lang="en-US" b="1" dirty="0"/>
            </a:p>
          </p:txBody>
        </p:sp>
        <p:sp>
          <p:nvSpPr>
            <p:cNvPr id="9" name="Rectangle 8"/>
            <p:cNvSpPr/>
            <p:nvPr/>
          </p:nvSpPr>
          <p:spPr>
            <a:xfrm>
              <a:off x="70746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080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7416619" y="5967243"/>
            <a:ext cx="2655064" cy="457200"/>
            <a:chOff x="5486400" y="1219200"/>
            <a:chExt cx="2655064" cy="457200"/>
          </a:xfrm>
        </p:grpSpPr>
        <p:sp>
          <p:nvSpPr>
            <p:cNvPr id="12" name="Rectangle 11"/>
            <p:cNvSpPr/>
            <p:nvPr/>
          </p:nvSpPr>
          <p:spPr>
            <a:xfrm>
              <a:off x="5486400"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013378"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654219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10</a:t>
              </a:r>
              <a:endParaRPr lang="en-US" b="1" dirty="0"/>
            </a:p>
          </p:txBody>
        </p:sp>
        <p:sp>
          <p:nvSpPr>
            <p:cNvPr id="15" name="Rectangle 14"/>
            <p:cNvSpPr/>
            <p:nvPr/>
          </p:nvSpPr>
          <p:spPr>
            <a:xfrm>
              <a:off x="70746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89</a:t>
              </a:r>
              <a:endParaRPr lang="en-US" b="1" dirty="0"/>
            </a:p>
          </p:txBody>
        </p:sp>
        <p:sp>
          <p:nvSpPr>
            <p:cNvPr id="16" name="Rectangle 15"/>
            <p:cNvSpPr/>
            <p:nvPr/>
          </p:nvSpPr>
          <p:spPr>
            <a:xfrm>
              <a:off x="76080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7</a:t>
              </a:r>
              <a:endParaRPr lang="en-US" b="1" dirty="0"/>
            </a:p>
          </p:txBody>
        </p:sp>
      </p:grpSp>
      <p:sp>
        <p:nvSpPr>
          <p:cNvPr id="17" name="TextBox 16"/>
          <p:cNvSpPr txBox="1"/>
          <p:nvPr/>
        </p:nvSpPr>
        <p:spPr>
          <a:xfrm>
            <a:off x="7416619" y="1671095"/>
            <a:ext cx="526978" cy="371856"/>
          </a:xfrm>
          <a:prstGeom prst="rect">
            <a:avLst/>
          </a:prstGeom>
          <a:noFill/>
        </p:spPr>
        <p:txBody>
          <a:bodyPr wrap="square" rtlCol="0">
            <a:spAutoFit/>
          </a:bodyPr>
          <a:lstStyle/>
          <a:p>
            <a:pPr algn="ctr"/>
            <a:r>
              <a:rPr lang="en-IN" b="1" dirty="0">
                <a:solidFill>
                  <a:srgbClr val="C00000"/>
                </a:solidFill>
              </a:rPr>
              <a:t>F</a:t>
            </a:r>
            <a:endParaRPr lang="en-US" b="1" dirty="0">
              <a:solidFill>
                <a:srgbClr val="C00000"/>
              </a:solidFill>
            </a:endParaRPr>
          </a:p>
        </p:txBody>
      </p:sp>
      <p:cxnSp>
        <p:nvCxnSpPr>
          <p:cNvPr id="25" name="Straight Arrow Connector 24"/>
          <p:cNvCxnSpPr>
            <a:stCxn id="17" idx="2"/>
            <a:endCxn id="6" idx="0"/>
          </p:cNvCxnSpPr>
          <p:nvPr/>
        </p:nvCxnSpPr>
        <p:spPr>
          <a:xfrm>
            <a:off x="7680109" y="2042951"/>
            <a:ext cx="3211" cy="3810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6" name="TextBox 25"/>
          <p:cNvSpPr txBox="1"/>
          <p:nvPr/>
        </p:nvSpPr>
        <p:spPr>
          <a:xfrm>
            <a:off x="8472413" y="1661951"/>
            <a:ext cx="526978" cy="371856"/>
          </a:xfrm>
          <a:prstGeom prst="rect">
            <a:avLst/>
          </a:prstGeom>
          <a:noFill/>
        </p:spPr>
        <p:txBody>
          <a:bodyPr wrap="square" rtlCol="0">
            <a:spAutoFit/>
          </a:bodyPr>
          <a:lstStyle/>
          <a:p>
            <a:pPr algn="ctr"/>
            <a:r>
              <a:rPr lang="en-IN" b="1" dirty="0">
                <a:solidFill>
                  <a:srgbClr val="C00000"/>
                </a:solidFill>
              </a:rPr>
              <a:t>R</a:t>
            </a:r>
            <a:endParaRPr lang="en-US" b="1" dirty="0">
              <a:solidFill>
                <a:srgbClr val="C00000"/>
              </a:solidFill>
            </a:endParaRPr>
          </a:p>
        </p:txBody>
      </p:sp>
      <p:cxnSp>
        <p:nvCxnSpPr>
          <p:cNvPr id="28" name="Straight Arrow Connector 27"/>
          <p:cNvCxnSpPr>
            <a:stCxn id="26" idx="2"/>
            <a:endCxn id="8" idx="0"/>
          </p:cNvCxnSpPr>
          <p:nvPr/>
        </p:nvCxnSpPr>
        <p:spPr>
          <a:xfrm>
            <a:off x="8735903" y="2033807"/>
            <a:ext cx="3211" cy="39014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4" name="Group 33"/>
          <p:cNvGrpSpPr/>
          <p:nvPr/>
        </p:nvGrpSpPr>
        <p:grpSpPr>
          <a:xfrm>
            <a:off x="8465321" y="5217163"/>
            <a:ext cx="526978" cy="752856"/>
            <a:chOff x="5974406" y="4300728"/>
            <a:chExt cx="526978" cy="752856"/>
          </a:xfrm>
        </p:grpSpPr>
        <p:sp>
          <p:nvSpPr>
            <p:cNvPr id="29" name="TextBox 28"/>
            <p:cNvSpPr txBox="1"/>
            <p:nvPr/>
          </p:nvSpPr>
          <p:spPr>
            <a:xfrm>
              <a:off x="5974406" y="4300728"/>
              <a:ext cx="526978" cy="371856"/>
            </a:xfrm>
            <a:prstGeom prst="rect">
              <a:avLst/>
            </a:prstGeom>
            <a:noFill/>
          </p:spPr>
          <p:txBody>
            <a:bodyPr wrap="square" rtlCol="0">
              <a:spAutoFit/>
            </a:bodyPr>
            <a:lstStyle/>
            <a:p>
              <a:pPr algn="ctr"/>
              <a:r>
                <a:rPr lang="en-IN" b="1" dirty="0">
                  <a:solidFill>
                    <a:srgbClr val="C00000"/>
                  </a:solidFill>
                </a:rPr>
                <a:t>F</a:t>
              </a:r>
              <a:endParaRPr lang="en-US" b="1" dirty="0">
                <a:solidFill>
                  <a:srgbClr val="C00000"/>
                </a:solidFill>
              </a:endParaRPr>
            </a:p>
          </p:txBody>
        </p:sp>
        <p:cxnSp>
          <p:nvCxnSpPr>
            <p:cNvPr id="30" name="Straight Arrow Connector 29"/>
            <p:cNvCxnSpPr>
              <a:stCxn id="29" idx="2"/>
            </p:cNvCxnSpPr>
            <p:nvPr/>
          </p:nvCxnSpPr>
          <p:spPr>
            <a:xfrm>
              <a:off x="6237895" y="4672584"/>
              <a:ext cx="3211" cy="3810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35" name="Group 34"/>
          <p:cNvGrpSpPr/>
          <p:nvPr/>
        </p:nvGrpSpPr>
        <p:grpSpPr>
          <a:xfrm>
            <a:off x="9507737" y="5183635"/>
            <a:ext cx="526978" cy="762000"/>
            <a:chOff x="7016822" y="4267200"/>
            <a:chExt cx="526978" cy="762000"/>
          </a:xfrm>
        </p:grpSpPr>
        <p:sp>
          <p:nvSpPr>
            <p:cNvPr id="31" name="TextBox 30"/>
            <p:cNvSpPr txBox="1"/>
            <p:nvPr/>
          </p:nvSpPr>
          <p:spPr>
            <a:xfrm>
              <a:off x="7016822" y="4267200"/>
              <a:ext cx="526978" cy="371856"/>
            </a:xfrm>
            <a:prstGeom prst="rect">
              <a:avLst/>
            </a:prstGeom>
            <a:noFill/>
          </p:spPr>
          <p:txBody>
            <a:bodyPr wrap="square" rtlCol="0">
              <a:spAutoFit/>
            </a:bodyPr>
            <a:lstStyle/>
            <a:p>
              <a:pPr algn="ctr"/>
              <a:r>
                <a:rPr lang="en-IN" b="1" dirty="0">
                  <a:solidFill>
                    <a:srgbClr val="C00000"/>
                  </a:solidFill>
                </a:rPr>
                <a:t>R</a:t>
              </a:r>
              <a:endParaRPr lang="en-US" b="1" dirty="0">
                <a:solidFill>
                  <a:srgbClr val="C00000"/>
                </a:solidFill>
              </a:endParaRPr>
            </a:p>
          </p:txBody>
        </p:sp>
        <p:cxnSp>
          <p:nvCxnSpPr>
            <p:cNvPr id="32" name="Straight Arrow Connector 31"/>
            <p:cNvCxnSpPr>
              <a:stCxn id="31" idx="2"/>
            </p:cNvCxnSpPr>
            <p:nvPr/>
          </p:nvCxnSpPr>
          <p:spPr>
            <a:xfrm>
              <a:off x="7280311" y="4639056"/>
              <a:ext cx="3211" cy="39014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33" name="TextBox 32"/>
          <p:cNvSpPr txBox="1"/>
          <p:nvPr/>
        </p:nvSpPr>
        <p:spPr>
          <a:xfrm>
            <a:off x="10280541" y="2463051"/>
            <a:ext cx="1098478" cy="369332"/>
          </a:xfrm>
          <a:prstGeom prst="rect">
            <a:avLst/>
          </a:prstGeom>
          <a:noFill/>
        </p:spPr>
        <p:txBody>
          <a:bodyPr wrap="square" rtlCol="0">
            <a:spAutoFit/>
          </a:bodyPr>
          <a:lstStyle/>
          <a:p>
            <a:r>
              <a:rPr lang="en-IN" b="1" dirty="0">
                <a:solidFill>
                  <a:srgbClr val="C00000"/>
                </a:solidFill>
              </a:rPr>
              <a:t>Overflow</a:t>
            </a:r>
            <a:endParaRPr lang="en-US" b="1" dirty="0">
              <a:solidFill>
                <a:srgbClr val="C00000"/>
              </a:solidFill>
            </a:endParaRPr>
          </a:p>
        </p:txBody>
      </p:sp>
      <p:sp>
        <p:nvSpPr>
          <p:cNvPr id="36" name="TextBox 35"/>
          <p:cNvSpPr txBox="1"/>
          <p:nvPr/>
        </p:nvSpPr>
        <p:spPr>
          <a:xfrm>
            <a:off x="7983411" y="6011177"/>
            <a:ext cx="457200" cy="369332"/>
          </a:xfrm>
          <a:prstGeom prst="rect">
            <a:avLst/>
          </a:prstGeom>
          <a:noFill/>
        </p:spPr>
        <p:txBody>
          <a:bodyPr wrap="square" rtlCol="0">
            <a:spAutoFit/>
          </a:bodyPr>
          <a:lstStyle/>
          <a:p>
            <a:pPr algn="ctr"/>
            <a:r>
              <a:rPr lang="en-IN" b="1" dirty="0">
                <a:solidFill>
                  <a:schemeClr val="bg1"/>
                </a:solidFill>
              </a:rPr>
              <a:t>50</a:t>
            </a:r>
            <a:endParaRPr lang="en-US" b="1" dirty="0">
              <a:solidFill>
                <a:schemeClr val="bg1"/>
              </a:solidFill>
            </a:endParaRPr>
          </a:p>
        </p:txBody>
      </p:sp>
      <p:grpSp>
        <p:nvGrpSpPr>
          <p:cNvPr id="37" name="Group 36"/>
          <p:cNvGrpSpPr/>
          <p:nvPr/>
        </p:nvGrpSpPr>
        <p:grpSpPr>
          <a:xfrm>
            <a:off x="7416619" y="4179333"/>
            <a:ext cx="2655064" cy="457200"/>
            <a:chOff x="5486400" y="1219200"/>
            <a:chExt cx="2655064" cy="457200"/>
          </a:xfrm>
        </p:grpSpPr>
        <p:sp>
          <p:nvSpPr>
            <p:cNvPr id="38" name="Rectangle 37"/>
            <p:cNvSpPr/>
            <p:nvPr/>
          </p:nvSpPr>
          <p:spPr>
            <a:xfrm>
              <a:off x="5486400"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6013378"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654219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1" name="Rectangle 40"/>
            <p:cNvSpPr/>
            <p:nvPr/>
          </p:nvSpPr>
          <p:spPr>
            <a:xfrm>
              <a:off x="70746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2" name="Rectangle 41"/>
            <p:cNvSpPr/>
            <p:nvPr/>
          </p:nvSpPr>
          <p:spPr>
            <a:xfrm>
              <a:off x="76080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grpSp>
        <p:nvGrpSpPr>
          <p:cNvPr id="18" name="Group 17"/>
          <p:cNvGrpSpPr/>
          <p:nvPr/>
        </p:nvGrpSpPr>
        <p:grpSpPr>
          <a:xfrm>
            <a:off x="5985889" y="3334181"/>
            <a:ext cx="681376" cy="762000"/>
            <a:chOff x="5985889" y="3413309"/>
            <a:chExt cx="681376" cy="762000"/>
          </a:xfrm>
        </p:grpSpPr>
        <p:grpSp>
          <p:nvGrpSpPr>
            <p:cNvPr id="43" name="Group 42"/>
            <p:cNvGrpSpPr/>
            <p:nvPr/>
          </p:nvGrpSpPr>
          <p:grpSpPr>
            <a:xfrm>
              <a:off x="5985889" y="3420461"/>
              <a:ext cx="526978" cy="752856"/>
              <a:chOff x="5974406" y="4291936"/>
              <a:chExt cx="526978" cy="752856"/>
            </a:xfrm>
          </p:grpSpPr>
          <p:sp>
            <p:nvSpPr>
              <p:cNvPr id="44" name="TextBox 43"/>
              <p:cNvSpPr txBox="1"/>
              <p:nvPr/>
            </p:nvSpPr>
            <p:spPr>
              <a:xfrm>
                <a:off x="5974406" y="4291936"/>
                <a:ext cx="526978" cy="371856"/>
              </a:xfrm>
              <a:prstGeom prst="rect">
                <a:avLst/>
              </a:prstGeom>
              <a:noFill/>
            </p:spPr>
            <p:txBody>
              <a:bodyPr wrap="square" rtlCol="0">
                <a:spAutoFit/>
              </a:bodyPr>
              <a:lstStyle/>
              <a:p>
                <a:pPr algn="ctr"/>
                <a:r>
                  <a:rPr lang="en-IN" b="1" dirty="0">
                    <a:solidFill>
                      <a:srgbClr val="C00000"/>
                    </a:solidFill>
                  </a:rPr>
                  <a:t>F</a:t>
                </a:r>
                <a:endParaRPr lang="en-US" b="1" dirty="0">
                  <a:solidFill>
                    <a:srgbClr val="C00000"/>
                  </a:solidFill>
                </a:endParaRPr>
              </a:p>
            </p:txBody>
          </p:sp>
          <p:cxnSp>
            <p:nvCxnSpPr>
              <p:cNvPr id="45" name="Straight Arrow Connector 44"/>
              <p:cNvCxnSpPr>
                <a:stCxn id="44" idx="2"/>
              </p:cNvCxnSpPr>
              <p:nvPr/>
            </p:nvCxnSpPr>
            <p:spPr>
              <a:xfrm>
                <a:off x="6237895" y="4663792"/>
                <a:ext cx="3211" cy="3810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46" name="Group 45"/>
            <p:cNvGrpSpPr/>
            <p:nvPr/>
          </p:nvGrpSpPr>
          <p:grpSpPr>
            <a:xfrm>
              <a:off x="6140287" y="3413309"/>
              <a:ext cx="526978" cy="762000"/>
              <a:chOff x="7016822" y="4258408"/>
              <a:chExt cx="526978" cy="762000"/>
            </a:xfrm>
          </p:grpSpPr>
          <p:sp>
            <p:nvSpPr>
              <p:cNvPr id="47" name="TextBox 46"/>
              <p:cNvSpPr txBox="1"/>
              <p:nvPr/>
            </p:nvSpPr>
            <p:spPr>
              <a:xfrm>
                <a:off x="7016822" y="4258408"/>
                <a:ext cx="526978" cy="371856"/>
              </a:xfrm>
              <a:prstGeom prst="rect">
                <a:avLst/>
              </a:prstGeom>
              <a:noFill/>
            </p:spPr>
            <p:txBody>
              <a:bodyPr wrap="square" rtlCol="0">
                <a:spAutoFit/>
              </a:bodyPr>
              <a:lstStyle/>
              <a:p>
                <a:pPr algn="ctr"/>
                <a:r>
                  <a:rPr lang="en-IN" b="1" dirty="0">
                    <a:solidFill>
                      <a:srgbClr val="C00000"/>
                    </a:solidFill>
                  </a:rPr>
                  <a:t>R</a:t>
                </a:r>
                <a:endParaRPr lang="en-US" b="1" dirty="0">
                  <a:solidFill>
                    <a:srgbClr val="C00000"/>
                  </a:solidFill>
                </a:endParaRPr>
              </a:p>
            </p:txBody>
          </p:sp>
          <p:cxnSp>
            <p:nvCxnSpPr>
              <p:cNvPr id="48" name="Straight Arrow Connector 47"/>
              <p:cNvCxnSpPr>
                <a:stCxn id="47" idx="2"/>
              </p:cNvCxnSpPr>
              <p:nvPr/>
            </p:nvCxnSpPr>
            <p:spPr>
              <a:xfrm>
                <a:off x="7280311" y="4630264"/>
                <a:ext cx="3211" cy="39014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sp>
        <p:nvSpPr>
          <p:cNvPr id="50" name="TextBox 49"/>
          <p:cNvSpPr txBox="1"/>
          <p:nvPr/>
        </p:nvSpPr>
        <p:spPr>
          <a:xfrm>
            <a:off x="7448762" y="4223241"/>
            <a:ext cx="457200" cy="369332"/>
          </a:xfrm>
          <a:prstGeom prst="rect">
            <a:avLst/>
          </a:prstGeom>
          <a:noFill/>
        </p:spPr>
        <p:txBody>
          <a:bodyPr wrap="square" rtlCol="0">
            <a:spAutoFit/>
          </a:bodyPr>
          <a:lstStyle/>
          <a:p>
            <a:pPr algn="ctr"/>
            <a:r>
              <a:rPr lang="en-IN" b="1" dirty="0">
                <a:solidFill>
                  <a:schemeClr val="bg1"/>
                </a:solidFill>
              </a:rPr>
              <a:t>50</a:t>
            </a:r>
            <a:endParaRPr lang="en-US" b="1" dirty="0">
              <a:solidFill>
                <a:schemeClr val="bg1"/>
              </a:solidFill>
            </a:endParaRPr>
          </a:p>
        </p:txBody>
      </p:sp>
    </p:spTree>
    <p:extLst>
      <p:ext uri="{BB962C8B-B14F-4D97-AF65-F5344CB8AC3E}">
        <p14:creationId xmlns:p14="http://schemas.microsoft.com/office/powerpoint/2010/main" val="40156519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5" end="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6" end="6"/>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7" end="7"/>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nodeType="clickEffect">
                                  <p:stCondLst>
                                    <p:cond delay="0"/>
                                  </p:stCondLst>
                                  <p:childTnLst>
                                    <p:animMotion origin="layout" path="M -2.08333E-7 3.33333E-6 L 0.11107 3.33333E-6 " pathEditMode="relative" rAng="0" ptsTypes="AA">
                                      <p:cBhvr>
                                        <p:cTn id="72" dur="2000" fill="hold"/>
                                        <p:tgtEl>
                                          <p:spTgt spid="18"/>
                                        </p:tgtEl>
                                        <p:attrNameLst>
                                          <p:attrName>ppt_x</p:attrName>
                                          <p:attrName>ppt_y</p:attrName>
                                        </p:attrNameLst>
                                      </p:cBhvr>
                                      <p:rCtr x="5547" y="0"/>
                                    </p:animMotion>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35" presetClass="path" presetSubtype="0" accel="50000" decel="50000" fill="hold" nodeType="clickEffect">
                                  <p:stCondLst>
                                    <p:cond delay="0"/>
                                  </p:stCondLst>
                                  <p:childTnLst>
                                    <p:animMotion origin="layout" path="M 4.58333E-6 7.40741E-7 L -0.04258 7.40741E-7 " pathEditMode="relative" rAng="0" ptsTypes="AA">
                                      <p:cBhvr>
                                        <p:cTn id="88" dur="2000" fill="hold"/>
                                        <p:tgtEl>
                                          <p:spTgt spid="34"/>
                                        </p:tgtEl>
                                        <p:attrNameLst>
                                          <p:attrName>ppt_x</p:attrName>
                                          <p:attrName>ppt_y</p:attrName>
                                        </p:attrNameLst>
                                      </p:cBhvr>
                                      <p:rCtr x="-2135" y="0"/>
                                    </p:animMotion>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4">
                                            <p:txEl>
                                              <p:pRg st="9" end="9"/>
                                            </p:txEl>
                                          </p:spTgt>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
                                            <p:txEl>
                                              <p:pRg st="10" end="10"/>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5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p:bldP spid="26" grpId="0"/>
      <p:bldP spid="33" grpId="0"/>
      <p:bldP spid="36" grpId="0"/>
      <p:bldP spid="5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 DQDELETE</a:t>
            </a:r>
            <a:r>
              <a:rPr lang="en-IN" sz="2000" dirty="0">
                <a:solidFill>
                  <a:schemeClr val="tx1"/>
                </a:solidFill>
                <a:latin typeface="Algerian" pitchFamily="82" charset="0"/>
                <a:ea typeface="+mn-ea"/>
                <a:cs typeface="+mn-cs"/>
              </a:rPr>
              <a:t>_</a:t>
            </a:r>
            <a:r>
              <a:rPr lang="en-IN" dirty="0"/>
              <a:t>REAR(Q,F,R)</a:t>
            </a:r>
            <a:endParaRPr lang="en-US" dirty="0"/>
          </a:p>
        </p:txBody>
      </p:sp>
      <p:sp>
        <p:nvSpPr>
          <p:cNvPr id="3" name="Content Placeholder 2"/>
          <p:cNvSpPr>
            <a:spLocks noGrp="1"/>
          </p:cNvSpPr>
          <p:nvPr>
            <p:ph idx="1"/>
          </p:nvPr>
        </p:nvSpPr>
        <p:spPr/>
        <p:txBody>
          <a:bodyPr/>
          <a:lstStyle/>
          <a:p>
            <a:r>
              <a:rPr lang="en-IN" dirty="0"/>
              <a:t>This function </a:t>
            </a:r>
            <a:r>
              <a:rPr lang="en-IN" b="1" dirty="0">
                <a:solidFill>
                  <a:srgbClr val="B84742"/>
                </a:solidFill>
              </a:rPr>
              <a:t>deletes &amp; returns </a:t>
            </a:r>
            <a:r>
              <a:rPr lang="en-IN" dirty="0"/>
              <a:t>an element from </a:t>
            </a:r>
            <a:r>
              <a:rPr lang="en-IN" b="1" dirty="0">
                <a:solidFill>
                  <a:srgbClr val="B84742"/>
                </a:solidFill>
              </a:rPr>
              <a:t>rear end </a:t>
            </a:r>
            <a:r>
              <a:rPr lang="en-IN" dirty="0"/>
              <a:t>of the Queue.</a:t>
            </a:r>
          </a:p>
          <a:p>
            <a:r>
              <a:rPr lang="en-IN" b="1" dirty="0">
                <a:solidFill>
                  <a:srgbClr val="B84742"/>
                </a:solidFill>
              </a:rPr>
              <a:t>Queue</a:t>
            </a:r>
            <a:r>
              <a:rPr lang="en-IN" dirty="0">
                <a:solidFill>
                  <a:srgbClr val="C00000"/>
                </a:solidFill>
              </a:rPr>
              <a:t> </a:t>
            </a:r>
            <a:r>
              <a:rPr lang="en-IN" dirty="0"/>
              <a:t>is represented by an array </a:t>
            </a:r>
            <a:r>
              <a:rPr lang="en-IN" b="1" dirty="0">
                <a:solidFill>
                  <a:srgbClr val="B84742"/>
                </a:solidFill>
              </a:rPr>
              <a:t>Q</a:t>
            </a:r>
            <a:r>
              <a:rPr lang="en-IN" b="1" dirty="0">
                <a:solidFill>
                  <a:srgbClr val="FF0000"/>
                </a:solidFill>
              </a:rPr>
              <a:t> </a:t>
            </a:r>
            <a:r>
              <a:rPr lang="en-IN" dirty="0"/>
              <a:t>containing </a:t>
            </a:r>
            <a:r>
              <a:rPr lang="en-IN" b="1" dirty="0">
                <a:solidFill>
                  <a:srgbClr val="B84742"/>
                </a:solidFill>
              </a:rPr>
              <a:t>N</a:t>
            </a:r>
            <a:r>
              <a:rPr lang="en-IN" dirty="0">
                <a:solidFill>
                  <a:srgbClr val="C00000"/>
                </a:solidFill>
              </a:rPr>
              <a:t> </a:t>
            </a:r>
            <a:r>
              <a:rPr lang="en-IN" dirty="0"/>
              <a:t>elements.</a:t>
            </a:r>
          </a:p>
          <a:p>
            <a:r>
              <a:rPr lang="en-IN" b="1" dirty="0">
                <a:solidFill>
                  <a:srgbClr val="B84742"/>
                </a:solidFill>
              </a:rPr>
              <a:t>F</a:t>
            </a:r>
            <a:r>
              <a:rPr lang="en-IN" b="1" dirty="0">
                <a:solidFill>
                  <a:srgbClr val="FF0000"/>
                </a:solidFill>
              </a:rPr>
              <a:t> </a:t>
            </a:r>
            <a:r>
              <a:rPr lang="en-IN" dirty="0"/>
              <a:t>is pointer to the </a:t>
            </a:r>
            <a:r>
              <a:rPr lang="en-IN" b="1" dirty="0">
                <a:solidFill>
                  <a:srgbClr val="B84742"/>
                </a:solidFill>
              </a:rPr>
              <a:t>front </a:t>
            </a:r>
            <a:r>
              <a:rPr lang="en-IN" dirty="0"/>
              <a:t>element of a queue.</a:t>
            </a:r>
          </a:p>
          <a:p>
            <a:r>
              <a:rPr lang="en-IN" b="1" dirty="0">
                <a:solidFill>
                  <a:srgbClr val="B84742"/>
                </a:solidFill>
              </a:rPr>
              <a:t>R</a:t>
            </a:r>
            <a:r>
              <a:rPr lang="en-IN" b="1" dirty="0">
                <a:solidFill>
                  <a:srgbClr val="FF0000"/>
                </a:solidFill>
              </a:rPr>
              <a:t> </a:t>
            </a:r>
            <a:r>
              <a:rPr lang="en-IN" dirty="0"/>
              <a:t>is pointer to the </a:t>
            </a:r>
            <a:r>
              <a:rPr lang="en-IN" b="1" dirty="0">
                <a:solidFill>
                  <a:srgbClr val="B84742"/>
                </a:solidFill>
              </a:rPr>
              <a:t>rear</a:t>
            </a:r>
            <a:r>
              <a:rPr lang="en-IN" dirty="0">
                <a:solidFill>
                  <a:srgbClr val="C00000"/>
                </a:solidFill>
              </a:rPr>
              <a:t> </a:t>
            </a:r>
            <a:r>
              <a:rPr lang="en-IN" dirty="0"/>
              <a:t>element of a queue.</a:t>
            </a:r>
            <a:endParaRPr lang="en-US" dirty="0"/>
          </a:p>
        </p:txBody>
      </p:sp>
      <p:sp>
        <p:nvSpPr>
          <p:cNvPr id="4" name="TextBox 3"/>
          <p:cNvSpPr txBox="1"/>
          <p:nvPr/>
        </p:nvSpPr>
        <p:spPr>
          <a:xfrm>
            <a:off x="504964" y="2947417"/>
            <a:ext cx="4191000" cy="3508653"/>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[Underflow?]</a:t>
            </a: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If</a:t>
            </a:r>
            <a:r>
              <a:rPr lang="en-IN" dirty="0">
                <a:latin typeface="Consolas" pitchFamily="49" charset="0"/>
                <a:cs typeface="Consolas" pitchFamily="49" charset="0"/>
              </a:rPr>
              <a:t> 	  R = 0</a:t>
            </a:r>
          </a:p>
          <a:p>
            <a:r>
              <a:rPr lang="en-IN"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dirty="0">
                <a:latin typeface="Consolas" pitchFamily="49" charset="0"/>
                <a:cs typeface="Consolas" pitchFamily="49" charset="0"/>
              </a:rPr>
              <a:t>  Write(‘Underflow’)</a:t>
            </a:r>
          </a:p>
          <a:p>
            <a:r>
              <a:rPr lang="en-IN" dirty="0">
                <a:latin typeface="Consolas" pitchFamily="49" charset="0"/>
                <a:cs typeface="Consolas" pitchFamily="49" charset="0"/>
              </a:rPr>
              <a:t>         Return(0)</a:t>
            </a:r>
          </a:p>
          <a:p>
            <a:r>
              <a:rPr lang="en-IN" sz="2000" b="1" dirty="0">
                <a:solidFill>
                  <a:schemeClr val="tx2"/>
                </a:solidFill>
                <a:latin typeface="Consolas" pitchFamily="49" charset="0"/>
                <a:cs typeface="Consolas" pitchFamily="49" charset="0"/>
              </a:rPr>
              <a:t>2. [Delete Element]</a:t>
            </a:r>
          </a:p>
          <a:p>
            <a:r>
              <a:rPr lang="en-IN" dirty="0">
                <a:latin typeface="Consolas" pitchFamily="49" charset="0"/>
                <a:cs typeface="Consolas" pitchFamily="49" charset="0"/>
              </a:rPr>
              <a:t>    Y </a:t>
            </a:r>
            <a:r>
              <a:rPr lang="en-IN" dirty="0">
                <a:latin typeface="Consolas" pitchFamily="49" charset="0"/>
                <a:cs typeface="Consolas" pitchFamily="49" charset="0"/>
                <a:sym typeface="Wingdings" pitchFamily="2" charset="2"/>
              </a:rPr>
              <a:t> Q[R]</a:t>
            </a:r>
          </a:p>
          <a:p>
            <a:r>
              <a:rPr lang="en-IN" sz="2000" b="1" dirty="0">
                <a:solidFill>
                  <a:schemeClr val="tx2"/>
                </a:solidFill>
                <a:latin typeface="Consolas" pitchFamily="49" charset="0"/>
                <a:cs typeface="Consolas" pitchFamily="49" charset="0"/>
              </a:rPr>
              <a:t>3. [Queue Empty?]</a:t>
            </a:r>
          </a:p>
          <a:p>
            <a:r>
              <a:rPr lang="en-IN"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IF</a:t>
            </a:r>
            <a:r>
              <a:rPr lang="en-IN" dirty="0">
                <a:latin typeface="Consolas" pitchFamily="49" charset="0"/>
                <a:cs typeface="Consolas" pitchFamily="49" charset="0"/>
              </a:rPr>
              <a:t>   R = F</a:t>
            </a:r>
          </a:p>
          <a:p>
            <a:r>
              <a:rPr lang="en-IN" dirty="0">
                <a:latin typeface="Consolas" pitchFamily="49" charset="0"/>
                <a:cs typeface="Consolas" pitchFamily="49" charset="0"/>
                <a:sym typeface="Wingdings" pitchFamily="2" charset="2"/>
              </a:rPr>
              <a:t>   </a:t>
            </a:r>
            <a:r>
              <a:rPr lang="en-IN" b="1" dirty="0">
                <a:solidFill>
                  <a:schemeClr val="tx2">
                    <a:lumMod val="75000"/>
                  </a:schemeClr>
                </a:solidFill>
                <a:latin typeface="Consolas" pitchFamily="49" charset="0"/>
                <a:cs typeface="Consolas" pitchFamily="49" charset="0"/>
                <a:sym typeface="Wingdings" pitchFamily="2" charset="2"/>
              </a:rPr>
              <a:t>Then</a:t>
            </a:r>
            <a:r>
              <a:rPr lang="en-IN" dirty="0">
                <a:latin typeface="Consolas" pitchFamily="49" charset="0"/>
                <a:cs typeface="Consolas" pitchFamily="49" charset="0"/>
                <a:sym typeface="Wingdings" pitchFamily="2" charset="2"/>
              </a:rPr>
              <a:t> R  F  0</a:t>
            </a:r>
          </a:p>
          <a:p>
            <a:r>
              <a:rPr lang="en-IN" dirty="0">
                <a:latin typeface="Consolas" pitchFamily="49" charset="0"/>
                <a:cs typeface="Consolas" pitchFamily="49" charset="0"/>
                <a:sym typeface="Wingdings" pitchFamily="2" charset="2"/>
              </a:rPr>
              <a:t>   </a:t>
            </a:r>
            <a:r>
              <a:rPr lang="en-IN" b="1" dirty="0">
                <a:solidFill>
                  <a:schemeClr val="tx2">
                    <a:lumMod val="75000"/>
                  </a:schemeClr>
                </a:solidFill>
                <a:latin typeface="Consolas" pitchFamily="49" charset="0"/>
                <a:cs typeface="Consolas" pitchFamily="49" charset="0"/>
                <a:sym typeface="Wingdings" pitchFamily="2" charset="2"/>
              </a:rPr>
              <a:t>Else</a:t>
            </a:r>
            <a:r>
              <a:rPr lang="en-IN" dirty="0">
                <a:latin typeface="Consolas" pitchFamily="49" charset="0"/>
                <a:cs typeface="Consolas" pitchFamily="49" charset="0"/>
                <a:sym typeface="Wingdings" pitchFamily="2" charset="2"/>
              </a:rPr>
              <a:t> R  R – 1</a:t>
            </a:r>
          </a:p>
          <a:p>
            <a:r>
              <a:rPr lang="en-IN" b="1" dirty="0">
                <a:solidFill>
                  <a:schemeClr val="tx2"/>
                </a:solidFill>
                <a:latin typeface="Consolas" pitchFamily="49" charset="0"/>
                <a:cs typeface="Consolas" pitchFamily="49" charset="0"/>
              </a:rPr>
              <a:t>4. [Return Element]</a:t>
            </a:r>
          </a:p>
          <a:p>
            <a:r>
              <a:rPr lang="en-IN" dirty="0">
                <a:latin typeface="Consolas" pitchFamily="49" charset="0"/>
                <a:cs typeface="Consolas" pitchFamily="49" charset="0"/>
                <a:sym typeface="Wingdings" pitchFamily="2" charset="2"/>
              </a:rPr>
              <a:t>   Return(Y) </a:t>
            </a:r>
            <a:endParaRPr lang="en-IN" dirty="0">
              <a:latin typeface="Consolas" pitchFamily="49" charset="0"/>
              <a:cs typeface="Consolas" pitchFamily="49" charset="0"/>
            </a:endParaRPr>
          </a:p>
        </p:txBody>
      </p:sp>
      <p:grpSp>
        <p:nvGrpSpPr>
          <p:cNvPr id="5" name="Group 4"/>
          <p:cNvGrpSpPr/>
          <p:nvPr/>
        </p:nvGrpSpPr>
        <p:grpSpPr>
          <a:xfrm>
            <a:off x="7281477" y="4324878"/>
            <a:ext cx="2655064" cy="457200"/>
            <a:chOff x="5486400" y="1219200"/>
            <a:chExt cx="2655064" cy="457200"/>
          </a:xfrm>
        </p:grpSpPr>
        <p:sp>
          <p:nvSpPr>
            <p:cNvPr id="6" name="Rectangle 5"/>
            <p:cNvSpPr/>
            <p:nvPr/>
          </p:nvSpPr>
          <p:spPr>
            <a:xfrm>
              <a:off x="5486400"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 name="Rectangle 6"/>
            <p:cNvSpPr/>
            <p:nvPr/>
          </p:nvSpPr>
          <p:spPr>
            <a:xfrm>
              <a:off x="6013378"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 name="Rectangle 7"/>
            <p:cNvSpPr/>
            <p:nvPr/>
          </p:nvSpPr>
          <p:spPr>
            <a:xfrm>
              <a:off x="654219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9" name="Rectangle 8"/>
            <p:cNvSpPr/>
            <p:nvPr/>
          </p:nvSpPr>
          <p:spPr>
            <a:xfrm>
              <a:off x="70746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Rectangle 9"/>
            <p:cNvSpPr/>
            <p:nvPr/>
          </p:nvSpPr>
          <p:spPr>
            <a:xfrm>
              <a:off x="76080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grpSp>
        <p:nvGrpSpPr>
          <p:cNvPr id="11" name="Group 10"/>
          <p:cNvGrpSpPr/>
          <p:nvPr/>
        </p:nvGrpSpPr>
        <p:grpSpPr>
          <a:xfrm>
            <a:off x="7281477" y="5925078"/>
            <a:ext cx="2655064" cy="457200"/>
            <a:chOff x="5486400" y="1219200"/>
            <a:chExt cx="2655064" cy="457200"/>
          </a:xfrm>
        </p:grpSpPr>
        <p:sp>
          <p:nvSpPr>
            <p:cNvPr id="12" name="Rectangle 11"/>
            <p:cNvSpPr/>
            <p:nvPr/>
          </p:nvSpPr>
          <p:spPr>
            <a:xfrm>
              <a:off x="5486400"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 name="Rectangle 12"/>
            <p:cNvSpPr/>
            <p:nvPr/>
          </p:nvSpPr>
          <p:spPr>
            <a:xfrm>
              <a:off x="6013378"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 name="Rectangle 13"/>
            <p:cNvSpPr/>
            <p:nvPr/>
          </p:nvSpPr>
          <p:spPr>
            <a:xfrm>
              <a:off x="654219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10</a:t>
              </a:r>
              <a:endParaRPr lang="en-US" sz="2000" b="1" dirty="0"/>
            </a:p>
          </p:txBody>
        </p:sp>
        <p:sp>
          <p:nvSpPr>
            <p:cNvPr id="15" name="Rectangle 14"/>
            <p:cNvSpPr/>
            <p:nvPr/>
          </p:nvSpPr>
          <p:spPr>
            <a:xfrm>
              <a:off x="70746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89</a:t>
              </a:r>
              <a:endParaRPr lang="en-US" sz="2000" b="1" dirty="0"/>
            </a:p>
          </p:txBody>
        </p:sp>
        <p:sp>
          <p:nvSpPr>
            <p:cNvPr id="16" name="Rectangle 15"/>
            <p:cNvSpPr/>
            <p:nvPr/>
          </p:nvSpPr>
          <p:spPr>
            <a:xfrm>
              <a:off x="76080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32" name="Group 31"/>
          <p:cNvGrpSpPr/>
          <p:nvPr/>
        </p:nvGrpSpPr>
        <p:grpSpPr>
          <a:xfrm>
            <a:off x="8199251" y="3562878"/>
            <a:ext cx="773866" cy="762000"/>
            <a:chOff x="5870774" y="3200400"/>
            <a:chExt cx="773866" cy="762000"/>
          </a:xfrm>
        </p:grpSpPr>
        <p:grpSp>
          <p:nvGrpSpPr>
            <p:cNvPr id="31" name="Group 30"/>
            <p:cNvGrpSpPr/>
            <p:nvPr/>
          </p:nvGrpSpPr>
          <p:grpSpPr>
            <a:xfrm>
              <a:off x="5870774" y="3209544"/>
              <a:ext cx="526978" cy="752856"/>
              <a:chOff x="5870774" y="3209544"/>
              <a:chExt cx="526978" cy="752856"/>
            </a:xfrm>
          </p:grpSpPr>
          <p:sp>
            <p:nvSpPr>
              <p:cNvPr id="17" name="TextBox 16"/>
              <p:cNvSpPr txBox="1"/>
              <p:nvPr/>
            </p:nvSpPr>
            <p:spPr>
              <a:xfrm>
                <a:off x="5870774" y="3209544"/>
                <a:ext cx="526978" cy="400110"/>
              </a:xfrm>
              <a:prstGeom prst="rect">
                <a:avLst/>
              </a:prstGeom>
              <a:noFill/>
            </p:spPr>
            <p:txBody>
              <a:bodyPr wrap="square" rtlCol="0">
                <a:spAutoFit/>
              </a:bodyPr>
              <a:lstStyle/>
              <a:p>
                <a:pPr algn="ctr"/>
                <a:r>
                  <a:rPr lang="en-IN" sz="2000" b="1" dirty="0">
                    <a:solidFill>
                      <a:srgbClr val="C00000"/>
                    </a:solidFill>
                  </a:rPr>
                  <a:t>F</a:t>
                </a:r>
                <a:endParaRPr lang="en-US" sz="2000" b="1" dirty="0">
                  <a:solidFill>
                    <a:srgbClr val="C00000"/>
                  </a:solidFill>
                </a:endParaRPr>
              </a:p>
            </p:txBody>
          </p:sp>
          <p:cxnSp>
            <p:nvCxnSpPr>
              <p:cNvPr id="18" name="Straight Arrow Connector 17"/>
              <p:cNvCxnSpPr>
                <a:stCxn id="17" idx="2"/>
              </p:cNvCxnSpPr>
              <p:nvPr/>
            </p:nvCxnSpPr>
            <p:spPr>
              <a:xfrm>
                <a:off x="6134263" y="3609654"/>
                <a:ext cx="3211" cy="35274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30" name="Group 29"/>
            <p:cNvGrpSpPr/>
            <p:nvPr/>
          </p:nvGrpSpPr>
          <p:grpSpPr>
            <a:xfrm>
              <a:off x="6117662" y="3200400"/>
              <a:ext cx="526978" cy="762000"/>
              <a:chOff x="6117662" y="3200400"/>
              <a:chExt cx="526978" cy="762000"/>
            </a:xfrm>
          </p:grpSpPr>
          <p:sp>
            <p:nvSpPr>
              <p:cNvPr id="19" name="TextBox 18"/>
              <p:cNvSpPr txBox="1"/>
              <p:nvPr/>
            </p:nvSpPr>
            <p:spPr>
              <a:xfrm>
                <a:off x="6117662" y="3200400"/>
                <a:ext cx="526978" cy="400110"/>
              </a:xfrm>
              <a:prstGeom prst="rect">
                <a:avLst/>
              </a:prstGeom>
              <a:noFill/>
            </p:spPr>
            <p:txBody>
              <a:bodyPr wrap="square" rtlCol="0">
                <a:spAutoFit/>
              </a:bodyPr>
              <a:lstStyle/>
              <a:p>
                <a:pPr algn="ctr"/>
                <a:r>
                  <a:rPr lang="en-IN" sz="2000" b="1" dirty="0">
                    <a:solidFill>
                      <a:srgbClr val="C00000"/>
                    </a:solidFill>
                  </a:rPr>
                  <a:t>R</a:t>
                </a:r>
                <a:endParaRPr lang="en-US" sz="2000" b="1" dirty="0">
                  <a:solidFill>
                    <a:srgbClr val="C00000"/>
                  </a:solidFill>
                </a:endParaRPr>
              </a:p>
            </p:txBody>
          </p:sp>
          <p:cxnSp>
            <p:nvCxnSpPr>
              <p:cNvPr id="20" name="Straight Arrow Connector 19"/>
              <p:cNvCxnSpPr>
                <a:stCxn id="19" idx="2"/>
              </p:cNvCxnSpPr>
              <p:nvPr/>
            </p:nvCxnSpPr>
            <p:spPr>
              <a:xfrm>
                <a:off x="6381151" y="3600510"/>
                <a:ext cx="3211" cy="36189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grpSp>
        <p:nvGrpSpPr>
          <p:cNvPr id="21" name="Group 20"/>
          <p:cNvGrpSpPr/>
          <p:nvPr/>
        </p:nvGrpSpPr>
        <p:grpSpPr>
          <a:xfrm>
            <a:off x="8302883" y="5120406"/>
            <a:ext cx="526978" cy="752856"/>
            <a:chOff x="5974406" y="4300728"/>
            <a:chExt cx="526978" cy="752856"/>
          </a:xfrm>
        </p:grpSpPr>
        <p:sp>
          <p:nvSpPr>
            <p:cNvPr id="22" name="TextBox 21"/>
            <p:cNvSpPr txBox="1"/>
            <p:nvPr/>
          </p:nvSpPr>
          <p:spPr>
            <a:xfrm>
              <a:off x="5974406" y="4300728"/>
              <a:ext cx="526978" cy="400110"/>
            </a:xfrm>
            <a:prstGeom prst="rect">
              <a:avLst/>
            </a:prstGeom>
            <a:noFill/>
          </p:spPr>
          <p:txBody>
            <a:bodyPr wrap="square" rtlCol="0">
              <a:spAutoFit/>
            </a:bodyPr>
            <a:lstStyle/>
            <a:p>
              <a:pPr algn="ctr"/>
              <a:r>
                <a:rPr lang="en-IN" sz="2000" b="1" dirty="0">
                  <a:solidFill>
                    <a:srgbClr val="C00000"/>
                  </a:solidFill>
                </a:rPr>
                <a:t>F</a:t>
              </a:r>
              <a:endParaRPr lang="en-US" sz="2000" b="1" dirty="0">
                <a:solidFill>
                  <a:srgbClr val="C00000"/>
                </a:solidFill>
              </a:endParaRPr>
            </a:p>
          </p:txBody>
        </p:sp>
        <p:cxnSp>
          <p:nvCxnSpPr>
            <p:cNvPr id="23" name="Straight Arrow Connector 22"/>
            <p:cNvCxnSpPr>
              <a:stCxn id="22" idx="2"/>
            </p:cNvCxnSpPr>
            <p:nvPr/>
          </p:nvCxnSpPr>
          <p:spPr>
            <a:xfrm>
              <a:off x="6237895" y="4700838"/>
              <a:ext cx="3211" cy="35274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24" name="Group 23"/>
          <p:cNvGrpSpPr/>
          <p:nvPr/>
        </p:nvGrpSpPr>
        <p:grpSpPr>
          <a:xfrm>
            <a:off x="9345299" y="5114174"/>
            <a:ext cx="526978" cy="762000"/>
            <a:chOff x="7016822" y="4267200"/>
            <a:chExt cx="526978" cy="762000"/>
          </a:xfrm>
        </p:grpSpPr>
        <p:sp>
          <p:nvSpPr>
            <p:cNvPr id="25" name="TextBox 24"/>
            <p:cNvSpPr txBox="1"/>
            <p:nvPr/>
          </p:nvSpPr>
          <p:spPr>
            <a:xfrm>
              <a:off x="7016822" y="4267200"/>
              <a:ext cx="526978" cy="400110"/>
            </a:xfrm>
            <a:prstGeom prst="rect">
              <a:avLst/>
            </a:prstGeom>
            <a:noFill/>
          </p:spPr>
          <p:txBody>
            <a:bodyPr wrap="square" rtlCol="0">
              <a:spAutoFit/>
            </a:bodyPr>
            <a:lstStyle/>
            <a:p>
              <a:pPr algn="ctr"/>
              <a:r>
                <a:rPr lang="en-IN" sz="2000" b="1" dirty="0">
                  <a:solidFill>
                    <a:srgbClr val="C00000"/>
                  </a:solidFill>
                </a:rPr>
                <a:t>R</a:t>
              </a:r>
              <a:endParaRPr lang="en-US" sz="2000" b="1" dirty="0">
                <a:solidFill>
                  <a:srgbClr val="C00000"/>
                </a:solidFill>
              </a:endParaRPr>
            </a:p>
          </p:txBody>
        </p:sp>
        <p:cxnSp>
          <p:nvCxnSpPr>
            <p:cNvPr id="26" name="Straight Arrow Connector 25"/>
            <p:cNvCxnSpPr>
              <a:stCxn id="25" idx="2"/>
            </p:cNvCxnSpPr>
            <p:nvPr/>
          </p:nvCxnSpPr>
          <p:spPr>
            <a:xfrm>
              <a:off x="7280311" y="4667310"/>
              <a:ext cx="3211" cy="36189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29" name="TextBox 28"/>
          <p:cNvSpPr txBox="1"/>
          <p:nvPr/>
        </p:nvSpPr>
        <p:spPr>
          <a:xfrm>
            <a:off x="8459502" y="4368812"/>
            <a:ext cx="314510" cy="400110"/>
          </a:xfrm>
          <a:prstGeom prst="rect">
            <a:avLst/>
          </a:prstGeom>
          <a:noFill/>
        </p:spPr>
        <p:txBody>
          <a:bodyPr wrap="none" rtlCol="0">
            <a:spAutoFit/>
          </a:bodyPr>
          <a:lstStyle/>
          <a:p>
            <a:pPr algn="ctr"/>
            <a:r>
              <a:rPr lang="en-IN" sz="2000" b="1" dirty="0">
                <a:solidFill>
                  <a:schemeClr val="bg1"/>
                </a:solidFill>
              </a:rPr>
              <a:t>7</a:t>
            </a:r>
            <a:endParaRPr lang="en-US" sz="2000" b="1" dirty="0">
              <a:solidFill>
                <a:schemeClr val="bg1"/>
              </a:solidFill>
            </a:endParaRPr>
          </a:p>
        </p:txBody>
      </p:sp>
      <p:sp>
        <p:nvSpPr>
          <p:cNvPr id="33" name="TextBox 32"/>
          <p:cNvSpPr txBox="1"/>
          <p:nvPr/>
        </p:nvSpPr>
        <p:spPr>
          <a:xfrm>
            <a:off x="9487979" y="5976370"/>
            <a:ext cx="314510" cy="400110"/>
          </a:xfrm>
          <a:prstGeom prst="rect">
            <a:avLst/>
          </a:prstGeom>
          <a:noFill/>
        </p:spPr>
        <p:txBody>
          <a:bodyPr wrap="none" rtlCol="0">
            <a:spAutoFit/>
          </a:bodyPr>
          <a:lstStyle/>
          <a:p>
            <a:pPr algn="ctr"/>
            <a:r>
              <a:rPr lang="en-IN" sz="2000" b="1" dirty="0">
                <a:solidFill>
                  <a:schemeClr val="bg1"/>
                </a:solidFill>
              </a:rPr>
              <a:t>7</a:t>
            </a:r>
            <a:endParaRPr lang="en-US" sz="2000" b="1" dirty="0">
              <a:solidFill>
                <a:schemeClr val="bg1"/>
              </a:solidFill>
            </a:endParaRPr>
          </a:p>
        </p:txBody>
      </p:sp>
      <p:grpSp>
        <p:nvGrpSpPr>
          <p:cNvPr id="34" name="Group 33"/>
          <p:cNvGrpSpPr/>
          <p:nvPr/>
        </p:nvGrpSpPr>
        <p:grpSpPr>
          <a:xfrm>
            <a:off x="7281477" y="2736168"/>
            <a:ext cx="2655064" cy="457200"/>
            <a:chOff x="5486400" y="1219200"/>
            <a:chExt cx="2655064" cy="457200"/>
          </a:xfrm>
        </p:grpSpPr>
        <p:sp>
          <p:nvSpPr>
            <p:cNvPr id="35" name="Rectangle 34"/>
            <p:cNvSpPr/>
            <p:nvPr/>
          </p:nvSpPr>
          <p:spPr>
            <a:xfrm>
              <a:off x="5486400"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6" name="Rectangle 35"/>
            <p:cNvSpPr/>
            <p:nvPr/>
          </p:nvSpPr>
          <p:spPr>
            <a:xfrm>
              <a:off x="6013378"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7" name="Rectangle 36"/>
            <p:cNvSpPr/>
            <p:nvPr/>
          </p:nvSpPr>
          <p:spPr>
            <a:xfrm>
              <a:off x="654219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8" name="Rectangle 37"/>
            <p:cNvSpPr/>
            <p:nvPr/>
          </p:nvSpPr>
          <p:spPr>
            <a:xfrm>
              <a:off x="70746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9" name="Rectangle 38"/>
            <p:cNvSpPr/>
            <p:nvPr/>
          </p:nvSpPr>
          <p:spPr>
            <a:xfrm>
              <a:off x="76080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grpSp>
        <p:nvGrpSpPr>
          <p:cNvPr id="40" name="Group 39"/>
          <p:cNvGrpSpPr/>
          <p:nvPr/>
        </p:nvGrpSpPr>
        <p:grpSpPr>
          <a:xfrm>
            <a:off x="6370452" y="1974168"/>
            <a:ext cx="773866" cy="762000"/>
            <a:chOff x="5870774" y="3200400"/>
            <a:chExt cx="773866" cy="762000"/>
          </a:xfrm>
        </p:grpSpPr>
        <p:grpSp>
          <p:nvGrpSpPr>
            <p:cNvPr id="41" name="Group 40"/>
            <p:cNvGrpSpPr/>
            <p:nvPr/>
          </p:nvGrpSpPr>
          <p:grpSpPr>
            <a:xfrm>
              <a:off x="5870774" y="3209544"/>
              <a:ext cx="526978" cy="752856"/>
              <a:chOff x="5870774" y="3209544"/>
              <a:chExt cx="526978" cy="752856"/>
            </a:xfrm>
          </p:grpSpPr>
          <p:sp>
            <p:nvSpPr>
              <p:cNvPr id="45" name="TextBox 44"/>
              <p:cNvSpPr txBox="1"/>
              <p:nvPr/>
            </p:nvSpPr>
            <p:spPr>
              <a:xfrm>
                <a:off x="5870774" y="3209544"/>
                <a:ext cx="526978" cy="400110"/>
              </a:xfrm>
              <a:prstGeom prst="rect">
                <a:avLst/>
              </a:prstGeom>
              <a:noFill/>
            </p:spPr>
            <p:txBody>
              <a:bodyPr wrap="square" rtlCol="0">
                <a:spAutoFit/>
              </a:bodyPr>
              <a:lstStyle/>
              <a:p>
                <a:pPr algn="ctr"/>
                <a:r>
                  <a:rPr lang="en-IN" sz="2000" b="1" dirty="0">
                    <a:solidFill>
                      <a:srgbClr val="C00000"/>
                    </a:solidFill>
                  </a:rPr>
                  <a:t>F</a:t>
                </a:r>
                <a:endParaRPr lang="en-US" sz="2000" b="1" dirty="0">
                  <a:solidFill>
                    <a:srgbClr val="C00000"/>
                  </a:solidFill>
                </a:endParaRPr>
              </a:p>
            </p:txBody>
          </p:sp>
          <p:cxnSp>
            <p:nvCxnSpPr>
              <p:cNvPr id="46" name="Straight Arrow Connector 45"/>
              <p:cNvCxnSpPr>
                <a:stCxn id="45" idx="2"/>
              </p:cNvCxnSpPr>
              <p:nvPr/>
            </p:nvCxnSpPr>
            <p:spPr>
              <a:xfrm>
                <a:off x="6134263" y="3609654"/>
                <a:ext cx="3211" cy="35274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42" name="Group 41"/>
            <p:cNvGrpSpPr/>
            <p:nvPr/>
          </p:nvGrpSpPr>
          <p:grpSpPr>
            <a:xfrm>
              <a:off x="6117662" y="3200400"/>
              <a:ext cx="526978" cy="762000"/>
              <a:chOff x="6117662" y="3200400"/>
              <a:chExt cx="526978" cy="762000"/>
            </a:xfrm>
          </p:grpSpPr>
          <p:sp>
            <p:nvSpPr>
              <p:cNvPr id="43" name="TextBox 42"/>
              <p:cNvSpPr txBox="1"/>
              <p:nvPr/>
            </p:nvSpPr>
            <p:spPr>
              <a:xfrm>
                <a:off x="6117662" y="3200400"/>
                <a:ext cx="526978" cy="400110"/>
              </a:xfrm>
              <a:prstGeom prst="rect">
                <a:avLst/>
              </a:prstGeom>
              <a:noFill/>
            </p:spPr>
            <p:txBody>
              <a:bodyPr wrap="square" rtlCol="0">
                <a:spAutoFit/>
              </a:bodyPr>
              <a:lstStyle/>
              <a:p>
                <a:pPr algn="ctr"/>
                <a:r>
                  <a:rPr lang="en-IN" sz="2000" b="1" dirty="0">
                    <a:solidFill>
                      <a:srgbClr val="C00000"/>
                    </a:solidFill>
                  </a:rPr>
                  <a:t>R</a:t>
                </a:r>
                <a:endParaRPr lang="en-US" sz="2000" b="1" dirty="0">
                  <a:solidFill>
                    <a:srgbClr val="C00000"/>
                  </a:solidFill>
                </a:endParaRPr>
              </a:p>
            </p:txBody>
          </p:sp>
          <p:cxnSp>
            <p:nvCxnSpPr>
              <p:cNvPr id="44" name="Straight Arrow Connector 43"/>
              <p:cNvCxnSpPr>
                <a:stCxn id="43" idx="2"/>
              </p:cNvCxnSpPr>
              <p:nvPr/>
            </p:nvCxnSpPr>
            <p:spPr>
              <a:xfrm>
                <a:off x="6381151" y="3600510"/>
                <a:ext cx="3211" cy="36189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sp>
        <p:nvSpPr>
          <p:cNvPr id="47" name="TextBox 46"/>
          <p:cNvSpPr txBox="1"/>
          <p:nvPr/>
        </p:nvSpPr>
        <p:spPr>
          <a:xfrm>
            <a:off x="10280540" y="2753193"/>
            <a:ext cx="1272551" cy="369332"/>
          </a:xfrm>
          <a:prstGeom prst="rect">
            <a:avLst/>
          </a:prstGeom>
          <a:noFill/>
        </p:spPr>
        <p:txBody>
          <a:bodyPr wrap="square" rtlCol="0">
            <a:spAutoFit/>
          </a:bodyPr>
          <a:lstStyle/>
          <a:p>
            <a:r>
              <a:rPr lang="en-IN" b="1" dirty="0" smtClean="0">
                <a:solidFill>
                  <a:srgbClr val="C00000"/>
                </a:solidFill>
              </a:rPr>
              <a:t>Underflow</a:t>
            </a:r>
            <a:endParaRPr lang="en-US" b="1" dirty="0">
              <a:solidFill>
                <a:srgbClr val="C00000"/>
              </a:solidFill>
            </a:endParaRPr>
          </a:p>
        </p:txBody>
      </p:sp>
    </p:spTree>
    <p:extLst>
      <p:ext uri="{BB962C8B-B14F-4D97-AF65-F5344CB8AC3E}">
        <p14:creationId xmlns:p14="http://schemas.microsoft.com/office/powerpoint/2010/main" val="30397435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6" end="6"/>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
                                            <p:txEl>
                                              <p:pRg st="7" end="7"/>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35" presetClass="path" presetSubtype="0" accel="50000" decel="50000" fill="hold" nodeType="clickEffect">
                                  <p:stCondLst>
                                    <p:cond delay="0"/>
                                  </p:stCondLst>
                                  <p:childTnLst>
                                    <p:animMotion origin="layout" path="M 3.33333E-6 0 L -0.17019 0 " pathEditMode="relative" rAng="0" ptsTypes="AA">
                                      <p:cBhvr>
                                        <p:cTn id="78" dur="2000" fill="hold"/>
                                        <p:tgtEl>
                                          <p:spTgt spid="32"/>
                                        </p:tgtEl>
                                        <p:attrNameLst>
                                          <p:attrName>ppt_x</p:attrName>
                                          <p:attrName>ppt_y</p:attrName>
                                        </p:attrNameLst>
                                      </p:cBhvr>
                                      <p:rCtr x="-8516" y="0"/>
                                    </p:animMotion>
                                  </p:childTnLst>
                                </p:cTn>
                              </p:par>
                            </p:childTnLst>
                          </p:cTn>
                        </p:par>
                      </p:childTnLst>
                    </p:cTn>
                  </p:par>
                  <p:par>
                    <p:cTn id="79" fill="hold">
                      <p:stCondLst>
                        <p:cond delay="indefinite"/>
                      </p:stCondLst>
                      <p:childTnLst>
                        <p:par>
                          <p:cTn id="80" fill="hold">
                            <p:stCondLst>
                              <p:cond delay="0"/>
                            </p:stCondLst>
                            <p:childTnLst>
                              <p:par>
                                <p:cTn id="81" presetID="35" presetClass="path" presetSubtype="0" accel="50000" decel="50000" fill="hold" nodeType="clickEffect">
                                  <p:stCondLst>
                                    <p:cond delay="0"/>
                                  </p:stCondLst>
                                  <p:childTnLst>
                                    <p:animMotion origin="layout" path="M -1.04167E-6 1.11111E-6 L -0.0388 1.11111E-6 " pathEditMode="relative" rAng="0" ptsTypes="AA">
                                      <p:cBhvr>
                                        <p:cTn id="82" dur="2000" fill="hold"/>
                                        <p:tgtEl>
                                          <p:spTgt spid="24"/>
                                        </p:tgtEl>
                                        <p:attrNameLst>
                                          <p:attrName>ppt_x</p:attrName>
                                          <p:attrName>ppt_y</p:attrName>
                                        </p:attrNameLst>
                                      </p:cBhvr>
                                      <p:rCtr x="-1940" y="0"/>
                                    </p:animMotion>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
                                            <p:txEl>
                                              <p:pRg st="10" end="10"/>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29"/>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9" grpId="0"/>
      <p:bldP spid="29" grpId="1"/>
      <p:bldP spid="33" grpId="0"/>
      <p:bldP spid="33" grpId="1"/>
      <p:bldP spid="4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 of Queue</a:t>
            </a:r>
            <a:endParaRPr lang="en-US" dirty="0"/>
          </a:p>
        </p:txBody>
      </p:sp>
      <p:sp>
        <p:nvSpPr>
          <p:cNvPr id="3" name="Content Placeholder 2"/>
          <p:cNvSpPr>
            <a:spLocks noGrp="1"/>
          </p:cNvSpPr>
          <p:nvPr>
            <p:ph idx="1"/>
          </p:nvPr>
        </p:nvSpPr>
        <p:spPr/>
        <p:txBody>
          <a:bodyPr/>
          <a:lstStyle/>
          <a:p>
            <a:r>
              <a:rPr lang="en-IN" dirty="0"/>
              <a:t>Queue is used by Operating systems for </a:t>
            </a:r>
            <a:r>
              <a:rPr lang="en-IN" b="1" dirty="0">
                <a:solidFill>
                  <a:srgbClr val="C00000"/>
                </a:solidFill>
              </a:rPr>
              <a:t>Job Scheduling</a:t>
            </a:r>
            <a:r>
              <a:rPr lang="en-IN" dirty="0"/>
              <a:t>.</a:t>
            </a:r>
          </a:p>
          <a:p>
            <a:r>
              <a:rPr lang="en-IN" dirty="0"/>
              <a:t>Queue is used when a </a:t>
            </a:r>
            <a:r>
              <a:rPr lang="en-IN" b="1" dirty="0">
                <a:solidFill>
                  <a:srgbClr val="C00000"/>
                </a:solidFill>
              </a:rPr>
              <a:t>resource is shared</a:t>
            </a:r>
            <a:r>
              <a:rPr lang="en-IN" dirty="0"/>
              <a:t> among multiple consumers. E.g., in case of printers the first entered is the first to be processed.</a:t>
            </a:r>
          </a:p>
          <a:p>
            <a:r>
              <a:rPr lang="en-IN" dirty="0"/>
              <a:t>Queue is used when </a:t>
            </a:r>
            <a:r>
              <a:rPr lang="en-IN" b="1" dirty="0">
                <a:solidFill>
                  <a:srgbClr val="C00000"/>
                </a:solidFill>
              </a:rPr>
              <a:t>data is transferred asynchronously</a:t>
            </a:r>
            <a:r>
              <a:rPr lang="en-IN" b="1" dirty="0">
                <a:solidFill>
                  <a:srgbClr val="FF0000"/>
                </a:solidFill>
              </a:rPr>
              <a:t> </a:t>
            </a:r>
            <a:r>
              <a:rPr lang="en-IN" dirty="0"/>
              <a:t>(data not necessarily received at same rate as sent) between two processes. Examples include IO Buffers, pipes, file IO, etc.</a:t>
            </a:r>
          </a:p>
          <a:p>
            <a:r>
              <a:rPr lang="en-IN" dirty="0"/>
              <a:t>Queue is used in </a:t>
            </a:r>
            <a:r>
              <a:rPr lang="en-IN" b="1" dirty="0">
                <a:solidFill>
                  <a:srgbClr val="C00000"/>
                </a:solidFill>
              </a:rPr>
              <a:t>BFS (Breadth First Search)</a:t>
            </a:r>
            <a:r>
              <a:rPr lang="en-IN" b="1" dirty="0">
                <a:solidFill>
                  <a:srgbClr val="FF0000"/>
                </a:solidFill>
              </a:rPr>
              <a:t> </a:t>
            </a:r>
            <a:r>
              <a:rPr lang="en-IN" dirty="0"/>
              <a:t>algorithm to traverse a graph.</a:t>
            </a:r>
          </a:p>
          <a:p>
            <a:r>
              <a:rPr lang="en-IN" dirty="0"/>
              <a:t>Queue is used in networking to </a:t>
            </a:r>
            <a:r>
              <a:rPr lang="en-IN" b="1" dirty="0">
                <a:solidFill>
                  <a:srgbClr val="C00000"/>
                </a:solidFill>
              </a:rPr>
              <a:t>handle congestion</a:t>
            </a:r>
            <a:r>
              <a:rPr lang="en-IN" dirty="0"/>
              <a:t>.</a:t>
            </a:r>
            <a:endParaRPr lang="en-US" dirty="0"/>
          </a:p>
        </p:txBody>
      </p:sp>
    </p:spTree>
    <p:extLst>
      <p:ext uri="{BB962C8B-B14F-4D97-AF65-F5344CB8AC3E}">
        <p14:creationId xmlns:p14="http://schemas.microsoft.com/office/powerpoint/2010/main" val="126297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IN" dirty="0"/>
              <a:t>Data Structure (DS) </a:t>
            </a:r>
          </a:p>
          <a:p>
            <a:r>
              <a:rPr lang="en-IN" dirty="0"/>
              <a:t>DU #</a:t>
            </a:r>
            <a:r>
              <a:rPr lang="en-US" dirty="0"/>
              <a:t>2304CS411</a:t>
            </a:r>
          </a:p>
        </p:txBody>
      </p:sp>
      <p:sp>
        <p:nvSpPr>
          <p:cNvPr id="3" name="Text Placeholder 2"/>
          <p:cNvSpPr>
            <a:spLocks noGrp="1"/>
          </p:cNvSpPr>
          <p:nvPr>
            <p:ph type="body" sz="quarter" idx="11"/>
          </p:nvPr>
        </p:nvSpPr>
        <p:spPr/>
        <p:txBody>
          <a:bodyPr/>
          <a:lstStyle/>
          <a:p>
            <a:r>
              <a:rPr lang="en-IN" dirty="0"/>
              <a:t>vijay.shekhat@darshan.ac.in</a:t>
            </a:r>
          </a:p>
        </p:txBody>
      </p:sp>
      <p:sp>
        <p:nvSpPr>
          <p:cNvPr id="4" name="Text Placeholder 3"/>
          <p:cNvSpPr>
            <a:spLocks noGrp="1"/>
          </p:cNvSpPr>
          <p:nvPr>
            <p:ph type="body" sz="quarter" idx="12"/>
          </p:nvPr>
        </p:nvSpPr>
        <p:spPr/>
        <p:txBody>
          <a:bodyPr/>
          <a:lstStyle/>
          <a:p>
            <a:r>
              <a:rPr lang="en-IN" dirty="0"/>
              <a:t>9558045778</a:t>
            </a:r>
          </a:p>
        </p:txBody>
      </p:sp>
      <p:sp>
        <p:nvSpPr>
          <p:cNvPr id="5" name="Text Placeholder 4"/>
          <p:cNvSpPr>
            <a:spLocks noGrp="1"/>
          </p:cNvSpPr>
          <p:nvPr>
            <p:ph type="body" sz="quarter" idx="13"/>
          </p:nvPr>
        </p:nvSpPr>
        <p:spPr/>
        <p:txBody>
          <a:bodyPr/>
          <a:lstStyle/>
          <a:p>
            <a:r>
              <a:rPr lang="en-IN" dirty="0"/>
              <a:t>Department of Computer Science &amp; Engineering </a:t>
            </a:r>
            <a:endParaRPr lang="en-US" dirty="0"/>
          </a:p>
        </p:txBody>
      </p:sp>
      <p:sp>
        <p:nvSpPr>
          <p:cNvPr id="6" name="Text Placeholder 5"/>
          <p:cNvSpPr>
            <a:spLocks noGrp="1"/>
          </p:cNvSpPr>
          <p:nvPr>
            <p:ph type="body" sz="quarter" idx="14"/>
          </p:nvPr>
        </p:nvSpPr>
        <p:spPr/>
        <p:txBody>
          <a:bodyPr/>
          <a:lstStyle/>
          <a:p>
            <a:r>
              <a:rPr lang="en-IN" dirty="0" err="1"/>
              <a:t>Prof.</a:t>
            </a:r>
            <a:r>
              <a:rPr lang="en-IN" dirty="0"/>
              <a:t> Vijay M Shekhat</a:t>
            </a:r>
          </a:p>
        </p:txBody>
      </p:sp>
      <p:pic>
        <p:nvPicPr>
          <p:cNvPr id="8" name="Picture Placeholder 7"/>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679" r="2679"/>
          <a:stretch>
            <a:fillRect/>
          </a:stretch>
        </p:blipFill>
        <p:spPr/>
      </p:pic>
    </p:spTree>
    <p:extLst>
      <p:ext uri="{BB962C8B-B14F-4D97-AF65-F5344CB8AC3E}">
        <p14:creationId xmlns:p14="http://schemas.microsoft.com/office/powerpoint/2010/main" val="24826789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Procedure : PUSH (S, TOP, X)</a:t>
            </a:r>
            <a:endParaRPr lang="en-US" dirty="0"/>
          </a:p>
        </p:txBody>
      </p:sp>
      <p:sp>
        <p:nvSpPr>
          <p:cNvPr id="3" name="Content Placeholder 2"/>
          <p:cNvSpPr>
            <a:spLocks noGrp="1"/>
          </p:cNvSpPr>
          <p:nvPr>
            <p:ph idx="1"/>
          </p:nvPr>
        </p:nvSpPr>
        <p:spPr/>
        <p:txBody>
          <a:bodyPr/>
          <a:lstStyle/>
          <a:p>
            <a:r>
              <a:rPr lang="en-IN" dirty="0"/>
              <a:t>This procedure inserts an element </a:t>
            </a:r>
            <a:r>
              <a:rPr lang="en-IN" b="1" dirty="0">
                <a:solidFill>
                  <a:srgbClr val="C00000"/>
                </a:solidFill>
              </a:rPr>
              <a:t>X</a:t>
            </a:r>
            <a:r>
              <a:rPr lang="en-IN" dirty="0"/>
              <a:t> to the top of a stack.</a:t>
            </a:r>
          </a:p>
          <a:p>
            <a:r>
              <a:rPr lang="en-IN" dirty="0"/>
              <a:t>Stack is represented by an array </a:t>
            </a:r>
            <a:r>
              <a:rPr lang="en-IN" b="1" dirty="0">
                <a:solidFill>
                  <a:srgbClr val="C00000"/>
                </a:solidFill>
              </a:rPr>
              <a:t>S</a:t>
            </a:r>
            <a:r>
              <a:rPr lang="en-IN" dirty="0"/>
              <a:t> containing </a:t>
            </a:r>
            <a:r>
              <a:rPr lang="en-IN" b="1" dirty="0">
                <a:solidFill>
                  <a:srgbClr val="C00000"/>
                </a:solidFill>
              </a:rPr>
              <a:t>N</a:t>
            </a:r>
            <a:r>
              <a:rPr lang="en-IN" dirty="0"/>
              <a:t> elements.</a:t>
            </a:r>
          </a:p>
          <a:p>
            <a:r>
              <a:rPr lang="en-IN" dirty="0"/>
              <a:t>A pointer </a:t>
            </a:r>
            <a:r>
              <a:rPr lang="en-IN" b="1" dirty="0">
                <a:solidFill>
                  <a:srgbClr val="C00000"/>
                </a:solidFill>
              </a:rPr>
              <a:t>TOP</a:t>
            </a:r>
            <a:r>
              <a:rPr lang="en-IN" dirty="0">
                <a:solidFill>
                  <a:srgbClr val="C00000"/>
                </a:solidFill>
              </a:rPr>
              <a:t> </a:t>
            </a:r>
            <a:r>
              <a:rPr lang="en-IN" dirty="0"/>
              <a:t>represents the top element in the stack.</a:t>
            </a:r>
            <a:endParaRPr lang="en-US" dirty="0"/>
          </a:p>
        </p:txBody>
      </p:sp>
      <p:sp>
        <p:nvSpPr>
          <p:cNvPr id="5" name="TextBox 4"/>
          <p:cNvSpPr txBox="1"/>
          <p:nvPr/>
        </p:nvSpPr>
        <p:spPr>
          <a:xfrm>
            <a:off x="376518" y="2599937"/>
            <a:ext cx="5735933" cy="347787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[Check for stack overflow]</a:t>
            </a:r>
          </a:p>
          <a:p>
            <a:r>
              <a:rPr lang="en-IN" sz="2200" dirty="0">
                <a:solidFill>
                  <a:prstClr val="black"/>
                </a:solidFill>
                <a:latin typeface="Consolas" pitchFamily="49" charset="0"/>
                <a:cs typeface="Consolas" pitchFamily="49" charset="0"/>
              </a:rPr>
              <a:t>	</a:t>
            </a:r>
            <a:r>
              <a:rPr lang="en-IN" sz="2200" dirty="0">
                <a:solidFill>
                  <a:schemeClr val="tx2">
                    <a:lumMod val="75000"/>
                  </a:schemeClr>
                </a:solidFill>
                <a:latin typeface="Consolas" pitchFamily="49" charset="0"/>
                <a:cs typeface="Consolas" pitchFamily="49" charset="0"/>
              </a:rPr>
              <a:t>If</a:t>
            </a:r>
            <a:r>
              <a:rPr lang="en-IN" sz="2200" dirty="0">
                <a:solidFill>
                  <a:prstClr val="black"/>
                </a:solidFill>
                <a:latin typeface="Consolas" pitchFamily="49" charset="0"/>
                <a:cs typeface="Consolas" pitchFamily="49" charset="0"/>
              </a:rPr>
              <a:t> 	TOP ≥ N</a:t>
            </a:r>
          </a:p>
          <a:p>
            <a:r>
              <a:rPr lang="en-IN" sz="2200" dirty="0">
                <a:solidFill>
                  <a:prstClr val="black"/>
                </a:solidFill>
                <a:latin typeface="Consolas" pitchFamily="49" charset="0"/>
                <a:cs typeface="Consolas" pitchFamily="49" charset="0"/>
              </a:rPr>
              <a:t>	</a:t>
            </a:r>
            <a:r>
              <a:rPr lang="en-IN" sz="2200" dirty="0">
                <a:solidFill>
                  <a:schemeClr val="tx2">
                    <a:lumMod val="75000"/>
                  </a:schemeClr>
                </a:solidFill>
                <a:latin typeface="Consolas" pitchFamily="49" charset="0"/>
                <a:cs typeface="Consolas" pitchFamily="49" charset="0"/>
              </a:rPr>
              <a:t>Then</a:t>
            </a:r>
            <a:r>
              <a:rPr lang="en-IN" sz="2200" dirty="0">
                <a:solidFill>
                  <a:prstClr val="black"/>
                </a:solidFill>
                <a:latin typeface="Consolas" pitchFamily="49" charset="0"/>
                <a:cs typeface="Consolas" pitchFamily="49" charset="0"/>
              </a:rPr>
              <a:t> 	write (‘STACK OVERFLOW’)</a:t>
            </a:r>
          </a:p>
          <a:p>
            <a:r>
              <a:rPr lang="en-IN" sz="2200" dirty="0">
                <a:solidFill>
                  <a:prstClr val="black"/>
                </a:solidFill>
                <a:latin typeface="Consolas" pitchFamily="49" charset="0"/>
                <a:cs typeface="Consolas" pitchFamily="49" charset="0"/>
              </a:rPr>
              <a:t>		Return</a:t>
            </a:r>
          </a:p>
          <a:p>
            <a:r>
              <a:rPr lang="en-IN" sz="2200" b="1" dirty="0">
                <a:solidFill>
                  <a:schemeClr val="tx2"/>
                </a:solidFill>
                <a:latin typeface="Consolas" pitchFamily="49" charset="0"/>
                <a:cs typeface="Consolas" pitchFamily="49" charset="0"/>
              </a:rPr>
              <a:t>2. [Increment TOP]</a:t>
            </a:r>
          </a:p>
          <a:p>
            <a:r>
              <a:rPr lang="en-IN" sz="2200" dirty="0">
                <a:solidFill>
                  <a:prstClr val="black"/>
                </a:solidFill>
                <a:latin typeface="Consolas" pitchFamily="49" charset="0"/>
                <a:cs typeface="Consolas" pitchFamily="49" charset="0"/>
              </a:rPr>
              <a:t>	TOP ← TOP + 1</a:t>
            </a:r>
          </a:p>
          <a:p>
            <a:r>
              <a:rPr lang="en-IN" sz="2200" b="1" dirty="0">
                <a:solidFill>
                  <a:schemeClr val="tx2"/>
                </a:solidFill>
                <a:latin typeface="Consolas" pitchFamily="49" charset="0"/>
                <a:cs typeface="Consolas" pitchFamily="49" charset="0"/>
              </a:rPr>
              <a:t>3. [Insert Element]</a:t>
            </a:r>
          </a:p>
          <a:p>
            <a:r>
              <a:rPr lang="en-IN" sz="2200" dirty="0">
                <a:solidFill>
                  <a:prstClr val="black"/>
                </a:solidFill>
                <a:latin typeface="Consolas" pitchFamily="49" charset="0"/>
                <a:cs typeface="Consolas" pitchFamily="49" charset="0"/>
              </a:rPr>
              <a:t>	S[TOP] ← X</a:t>
            </a:r>
          </a:p>
          <a:p>
            <a:r>
              <a:rPr lang="en-IN" sz="2200" b="1" dirty="0">
                <a:solidFill>
                  <a:schemeClr val="tx2"/>
                </a:solidFill>
                <a:latin typeface="Consolas" pitchFamily="49" charset="0"/>
                <a:cs typeface="Consolas" pitchFamily="49" charset="0"/>
              </a:rPr>
              <a:t>4. [Finished]</a:t>
            </a:r>
          </a:p>
          <a:p>
            <a:r>
              <a:rPr lang="en-IN" sz="2200" dirty="0">
                <a:solidFill>
                  <a:prstClr val="black"/>
                </a:solidFill>
                <a:latin typeface="Consolas" pitchFamily="49" charset="0"/>
                <a:cs typeface="Consolas" pitchFamily="49" charset="0"/>
              </a:rPr>
              <a:t>	Return</a:t>
            </a:r>
          </a:p>
        </p:txBody>
      </p:sp>
      <p:sp>
        <p:nvSpPr>
          <p:cNvPr id="6" name="Freeform 5"/>
          <p:cNvSpPr/>
          <p:nvPr/>
        </p:nvSpPr>
        <p:spPr>
          <a:xfrm>
            <a:off x="10712134" y="2610084"/>
            <a:ext cx="762000" cy="1027023"/>
          </a:xfrm>
          <a:custGeom>
            <a:avLst/>
            <a:gdLst>
              <a:gd name="connsiteX0" fmla="*/ 0 w 762000"/>
              <a:gd name="connsiteY0" fmla="*/ 0 h 1447800"/>
              <a:gd name="connsiteX1" fmla="*/ 0 w 762000"/>
              <a:gd name="connsiteY1" fmla="*/ 1447800 h 1447800"/>
              <a:gd name="connsiteX2" fmla="*/ 762000 w 762000"/>
              <a:gd name="connsiteY2" fmla="*/ 1447800 h 1447800"/>
              <a:gd name="connsiteX3" fmla="*/ 762000 w 762000"/>
              <a:gd name="connsiteY3" fmla="*/ 38100 h 1447800"/>
            </a:gdLst>
            <a:ahLst/>
            <a:cxnLst>
              <a:cxn ang="0">
                <a:pos x="connsiteX0" y="connsiteY0"/>
              </a:cxn>
              <a:cxn ang="0">
                <a:pos x="connsiteX1" y="connsiteY1"/>
              </a:cxn>
              <a:cxn ang="0">
                <a:pos x="connsiteX2" y="connsiteY2"/>
              </a:cxn>
              <a:cxn ang="0">
                <a:pos x="connsiteX3" y="connsiteY3"/>
              </a:cxn>
            </a:cxnLst>
            <a:rect l="l" t="t" r="r" b="b"/>
            <a:pathLst>
              <a:path w="762000" h="1447800">
                <a:moveTo>
                  <a:pt x="0" y="0"/>
                </a:moveTo>
                <a:lnTo>
                  <a:pt x="0" y="1447800"/>
                </a:lnTo>
                <a:lnTo>
                  <a:pt x="762000" y="1447800"/>
                </a:lnTo>
                <a:lnTo>
                  <a:pt x="762000" y="38100"/>
                </a:lnTo>
              </a:path>
            </a:pathLst>
          </a:cu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7" name="TextBox 6"/>
          <p:cNvSpPr txBox="1"/>
          <p:nvPr/>
        </p:nvSpPr>
        <p:spPr>
          <a:xfrm>
            <a:off x="10845698" y="3677433"/>
            <a:ext cx="494872" cy="369332"/>
          </a:xfrm>
          <a:prstGeom prst="rect">
            <a:avLst/>
          </a:prstGeom>
          <a:noFill/>
        </p:spPr>
        <p:txBody>
          <a:bodyPr wrap="square" rtlCol="0">
            <a:spAutoFit/>
          </a:bodyPr>
          <a:lstStyle/>
          <a:p>
            <a:pPr algn="ctr"/>
            <a:r>
              <a:rPr lang="en-IN" b="1" dirty="0">
                <a:solidFill>
                  <a:schemeClr val="tx2"/>
                </a:solidFill>
              </a:rPr>
              <a:t>S</a:t>
            </a:r>
            <a:endParaRPr lang="en-US" b="1" dirty="0">
              <a:solidFill>
                <a:schemeClr val="tx2"/>
              </a:solidFill>
            </a:endParaRPr>
          </a:p>
        </p:txBody>
      </p:sp>
      <p:sp>
        <p:nvSpPr>
          <p:cNvPr id="9" name="TextBox 8"/>
          <p:cNvSpPr txBox="1"/>
          <p:nvPr/>
        </p:nvSpPr>
        <p:spPr>
          <a:xfrm>
            <a:off x="6266068" y="2606686"/>
            <a:ext cx="2998694" cy="369332"/>
          </a:xfrm>
          <a:prstGeom prst="rect">
            <a:avLst/>
          </a:prstGeom>
          <a:noFill/>
        </p:spPr>
        <p:txBody>
          <a:bodyPr wrap="square" rtlCol="0">
            <a:spAutoFit/>
          </a:bodyPr>
          <a:lstStyle/>
          <a:p>
            <a:r>
              <a:rPr lang="en-IN" b="1" dirty="0">
                <a:solidFill>
                  <a:schemeClr val="tx2"/>
                </a:solidFill>
              </a:rPr>
              <a:t>Stack is empty, TOP = 0, N=3</a:t>
            </a:r>
            <a:endParaRPr lang="en-US" b="1" dirty="0">
              <a:solidFill>
                <a:schemeClr val="tx2"/>
              </a:solidFill>
            </a:endParaRPr>
          </a:p>
        </p:txBody>
      </p:sp>
      <p:sp>
        <p:nvSpPr>
          <p:cNvPr id="10" name="TextBox 9"/>
          <p:cNvSpPr txBox="1"/>
          <p:nvPr/>
        </p:nvSpPr>
        <p:spPr>
          <a:xfrm>
            <a:off x="6266068" y="3245511"/>
            <a:ext cx="1828800" cy="369332"/>
          </a:xfrm>
          <a:prstGeom prst="rect">
            <a:avLst/>
          </a:prstGeom>
          <a:noFill/>
        </p:spPr>
        <p:txBody>
          <a:bodyPr wrap="square" rtlCol="0">
            <a:spAutoFit/>
          </a:bodyPr>
          <a:lstStyle/>
          <a:p>
            <a:r>
              <a:rPr lang="en-IN" b="1" dirty="0">
                <a:solidFill>
                  <a:schemeClr val="tx2"/>
                </a:solidFill>
              </a:rPr>
              <a:t>PUSH(S, TOP, 10)</a:t>
            </a:r>
            <a:endParaRPr lang="en-US" b="1" dirty="0">
              <a:solidFill>
                <a:schemeClr val="tx2"/>
              </a:solidFill>
            </a:endParaRPr>
          </a:p>
        </p:txBody>
      </p:sp>
      <p:sp>
        <p:nvSpPr>
          <p:cNvPr id="13" name="TextBox 12"/>
          <p:cNvSpPr txBox="1"/>
          <p:nvPr/>
        </p:nvSpPr>
        <p:spPr>
          <a:xfrm>
            <a:off x="9379062" y="3305767"/>
            <a:ext cx="914400" cy="369332"/>
          </a:xfrm>
          <a:prstGeom prst="rect">
            <a:avLst/>
          </a:prstGeom>
          <a:noFill/>
        </p:spPr>
        <p:txBody>
          <a:bodyPr wrap="square" rtlCol="0">
            <a:spAutoFit/>
          </a:bodyPr>
          <a:lstStyle/>
          <a:p>
            <a:pPr algn="r"/>
            <a:r>
              <a:rPr lang="en-IN" dirty="0">
                <a:solidFill>
                  <a:prstClr val="black"/>
                </a:solidFill>
              </a:rPr>
              <a:t>TOP = 1</a:t>
            </a:r>
            <a:endParaRPr lang="en-US" dirty="0">
              <a:solidFill>
                <a:prstClr val="black"/>
              </a:solidFill>
            </a:endParaRPr>
          </a:p>
        </p:txBody>
      </p:sp>
      <p:cxnSp>
        <p:nvCxnSpPr>
          <p:cNvPr id="15" name="Straight Arrow Connector 14"/>
          <p:cNvCxnSpPr>
            <a:stCxn id="13" idx="3"/>
          </p:cNvCxnSpPr>
          <p:nvPr/>
        </p:nvCxnSpPr>
        <p:spPr>
          <a:xfrm>
            <a:off x="10293462" y="3490433"/>
            <a:ext cx="418672" cy="0"/>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sp>
        <p:nvSpPr>
          <p:cNvPr id="19" name="Rectangle 18"/>
          <p:cNvSpPr/>
          <p:nvPr/>
        </p:nvSpPr>
        <p:spPr>
          <a:xfrm>
            <a:off x="10712134" y="3323211"/>
            <a:ext cx="762000" cy="322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prstClr val="white"/>
                </a:solidFill>
              </a:rPr>
              <a:t>10</a:t>
            </a:r>
            <a:endParaRPr lang="en-US" b="1" dirty="0">
              <a:solidFill>
                <a:prstClr val="white"/>
              </a:solidFill>
            </a:endParaRPr>
          </a:p>
        </p:txBody>
      </p:sp>
      <p:sp>
        <p:nvSpPr>
          <p:cNvPr id="20" name="TextBox 19"/>
          <p:cNvSpPr txBox="1"/>
          <p:nvPr/>
        </p:nvSpPr>
        <p:spPr>
          <a:xfrm>
            <a:off x="6266068" y="3884336"/>
            <a:ext cx="1828800" cy="369332"/>
          </a:xfrm>
          <a:prstGeom prst="rect">
            <a:avLst/>
          </a:prstGeom>
          <a:noFill/>
        </p:spPr>
        <p:txBody>
          <a:bodyPr wrap="square" rtlCol="0">
            <a:spAutoFit/>
          </a:bodyPr>
          <a:lstStyle/>
          <a:p>
            <a:r>
              <a:rPr lang="en-IN" b="1" dirty="0">
                <a:solidFill>
                  <a:schemeClr val="tx2"/>
                </a:solidFill>
              </a:rPr>
              <a:t>PUSH(S, TOP, 8)</a:t>
            </a:r>
            <a:endParaRPr lang="en-US" b="1" dirty="0">
              <a:solidFill>
                <a:schemeClr val="tx2"/>
              </a:solidFill>
            </a:endParaRPr>
          </a:p>
        </p:txBody>
      </p:sp>
      <p:grpSp>
        <p:nvGrpSpPr>
          <p:cNvPr id="24" name="Group 23"/>
          <p:cNvGrpSpPr/>
          <p:nvPr/>
        </p:nvGrpSpPr>
        <p:grpSpPr>
          <a:xfrm>
            <a:off x="9302862" y="2959871"/>
            <a:ext cx="1409272" cy="369332"/>
            <a:chOff x="6400800" y="5486400"/>
            <a:chExt cx="1409272" cy="369332"/>
          </a:xfrm>
        </p:grpSpPr>
        <p:sp>
          <p:nvSpPr>
            <p:cNvPr id="21" name="TextBox 20"/>
            <p:cNvSpPr txBox="1"/>
            <p:nvPr/>
          </p:nvSpPr>
          <p:spPr>
            <a:xfrm>
              <a:off x="6400800" y="5486400"/>
              <a:ext cx="990600" cy="369332"/>
            </a:xfrm>
            <a:prstGeom prst="rect">
              <a:avLst/>
            </a:prstGeom>
            <a:noFill/>
          </p:spPr>
          <p:txBody>
            <a:bodyPr wrap="square" rtlCol="0">
              <a:spAutoFit/>
            </a:bodyPr>
            <a:lstStyle/>
            <a:p>
              <a:pPr algn="r"/>
              <a:r>
                <a:rPr lang="en-IN" dirty="0">
                  <a:solidFill>
                    <a:prstClr val="black"/>
                  </a:solidFill>
                </a:rPr>
                <a:t>TOP = 2</a:t>
              </a:r>
              <a:endParaRPr lang="en-US" dirty="0">
                <a:solidFill>
                  <a:prstClr val="black"/>
                </a:solidFill>
              </a:endParaRPr>
            </a:p>
          </p:txBody>
        </p:sp>
        <p:cxnSp>
          <p:nvCxnSpPr>
            <p:cNvPr id="23" name="Straight Arrow Connector 22"/>
            <p:cNvCxnSpPr>
              <a:stCxn id="21" idx="3"/>
            </p:cNvCxnSpPr>
            <p:nvPr/>
          </p:nvCxnSpPr>
          <p:spPr>
            <a:xfrm>
              <a:off x="7391400" y="5671066"/>
              <a:ext cx="418672" cy="0"/>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grpSp>
      <p:sp>
        <p:nvSpPr>
          <p:cNvPr id="25" name="Rectangle 24"/>
          <p:cNvSpPr/>
          <p:nvPr/>
        </p:nvSpPr>
        <p:spPr>
          <a:xfrm>
            <a:off x="10712134" y="2959871"/>
            <a:ext cx="762000" cy="345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prstClr val="white"/>
                </a:solidFill>
              </a:rPr>
              <a:t>8</a:t>
            </a:r>
            <a:endParaRPr lang="en-US" b="1" dirty="0">
              <a:solidFill>
                <a:prstClr val="white"/>
              </a:solidFill>
            </a:endParaRPr>
          </a:p>
        </p:txBody>
      </p:sp>
      <p:sp>
        <p:nvSpPr>
          <p:cNvPr id="26" name="TextBox 25"/>
          <p:cNvSpPr txBox="1"/>
          <p:nvPr/>
        </p:nvSpPr>
        <p:spPr>
          <a:xfrm>
            <a:off x="6266068" y="4523161"/>
            <a:ext cx="1828800" cy="369332"/>
          </a:xfrm>
          <a:prstGeom prst="rect">
            <a:avLst/>
          </a:prstGeom>
          <a:noFill/>
        </p:spPr>
        <p:txBody>
          <a:bodyPr wrap="square" rtlCol="0">
            <a:spAutoFit/>
          </a:bodyPr>
          <a:lstStyle/>
          <a:p>
            <a:r>
              <a:rPr lang="en-IN" b="1" dirty="0">
                <a:solidFill>
                  <a:schemeClr val="tx2"/>
                </a:solidFill>
              </a:rPr>
              <a:t>PUSH(S, TOP, -5)</a:t>
            </a:r>
            <a:endParaRPr lang="en-US" b="1" dirty="0">
              <a:solidFill>
                <a:schemeClr val="tx2"/>
              </a:solidFill>
            </a:endParaRPr>
          </a:p>
        </p:txBody>
      </p:sp>
      <p:grpSp>
        <p:nvGrpSpPr>
          <p:cNvPr id="30" name="Group 29"/>
          <p:cNvGrpSpPr/>
          <p:nvPr/>
        </p:nvGrpSpPr>
        <p:grpSpPr>
          <a:xfrm>
            <a:off x="9264762" y="2610084"/>
            <a:ext cx="1447372" cy="369332"/>
            <a:chOff x="6362700" y="5136613"/>
            <a:chExt cx="1447372" cy="369332"/>
          </a:xfrm>
        </p:grpSpPr>
        <p:sp>
          <p:nvSpPr>
            <p:cNvPr id="27" name="TextBox 26"/>
            <p:cNvSpPr txBox="1"/>
            <p:nvPr/>
          </p:nvSpPr>
          <p:spPr>
            <a:xfrm>
              <a:off x="6362700" y="5136613"/>
              <a:ext cx="1028700" cy="369332"/>
            </a:xfrm>
            <a:prstGeom prst="rect">
              <a:avLst/>
            </a:prstGeom>
            <a:noFill/>
          </p:spPr>
          <p:txBody>
            <a:bodyPr wrap="square" rtlCol="0">
              <a:spAutoFit/>
            </a:bodyPr>
            <a:lstStyle/>
            <a:p>
              <a:pPr algn="r"/>
              <a:r>
                <a:rPr lang="en-IN" dirty="0">
                  <a:solidFill>
                    <a:prstClr val="black"/>
                  </a:solidFill>
                </a:rPr>
                <a:t>TOP = 3</a:t>
              </a:r>
              <a:endParaRPr lang="en-US" dirty="0">
                <a:solidFill>
                  <a:prstClr val="black"/>
                </a:solidFill>
              </a:endParaRPr>
            </a:p>
          </p:txBody>
        </p:sp>
        <p:cxnSp>
          <p:nvCxnSpPr>
            <p:cNvPr id="29" name="Straight Arrow Connector 28"/>
            <p:cNvCxnSpPr>
              <a:stCxn id="27" idx="3"/>
            </p:cNvCxnSpPr>
            <p:nvPr/>
          </p:nvCxnSpPr>
          <p:spPr>
            <a:xfrm>
              <a:off x="7391400" y="5321279"/>
              <a:ext cx="418672" cy="0"/>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grpSp>
      <p:sp>
        <p:nvSpPr>
          <p:cNvPr id="31" name="Rectangle 30"/>
          <p:cNvSpPr/>
          <p:nvPr/>
        </p:nvSpPr>
        <p:spPr>
          <a:xfrm>
            <a:off x="10712134" y="2610085"/>
            <a:ext cx="762000" cy="349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prstClr val="white"/>
                </a:solidFill>
              </a:rPr>
              <a:t>-5</a:t>
            </a:r>
            <a:endParaRPr lang="en-US" b="1" dirty="0">
              <a:solidFill>
                <a:prstClr val="white"/>
              </a:solidFill>
            </a:endParaRPr>
          </a:p>
        </p:txBody>
      </p:sp>
      <p:sp>
        <p:nvSpPr>
          <p:cNvPr id="32" name="TextBox 31"/>
          <p:cNvSpPr txBox="1"/>
          <p:nvPr/>
        </p:nvSpPr>
        <p:spPr>
          <a:xfrm>
            <a:off x="6266068" y="5161986"/>
            <a:ext cx="2743200" cy="369332"/>
          </a:xfrm>
          <a:prstGeom prst="rect">
            <a:avLst/>
          </a:prstGeom>
          <a:noFill/>
        </p:spPr>
        <p:txBody>
          <a:bodyPr wrap="square" rtlCol="0">
            <a:spAutoFit/>
          </a:bodyPr>
          <a:lstStyle/>
          <a:p>
            <a:r>
              <a:rPr lang="en-IN" b="1" dirty="0">
                <a:solidFill>
                  <a:schemeClr val="tx2"/>
                </a:solidFill>
              </a:rPr>
              <a:t>PUSH(S, TOP, 6)</a:t>
            </a:r>
            <a:endParaRPr lang="en-US" b="1" dirty="0">
              <a:solidFill>
                <a:schemeClr val="tx2"/>
              </a:solidFill>
            </a:endParaRPr>
          </a:p>
        </p:txBody>
      </p:sp>
      <p:sp>
        <p:nvSpPr>
          <p:cNvPr id="33" name="TextBox 32"/>
          <p:cNvSpPr txBox="1"/>
          <p:nvPr/>
        </p:nvSpPr>
        <p:spPr>
          <a:xfrm>
            <a:off x="6266068" y="5800813"/>
            <a:ext cx="1524000" cy="369332"/>
          </a:xfrm>
          <a:prstGeom prst="rect">
            <a:avLst/>
          </a:prstGeom>
          <a:noFill/>
        </p:spPr>
        <p:txBody>
          <a:bodyPr wrap="square" rtlCol="0">
            <a:spAutoFit/>
          </a:bodyPr>
          <a:lstStyle/>
          <a:p>
            <a:r>
              <a:rPr lang="en-IN" b="1" dirty="0">
                <a:solidFill>
                  <a:srgbClr val="C00000"/>
                </a:solidFill>
              </a:rPr>
              <a:t>Overflow</a:t>
            </a:r>
            <a:endParaRPr lang="en-US" b="1" dirty="0">
              <a:solidFill>
                <a:srgbClr val="C00000"/>
              </a:solidFill>
            </a:endParaRPr>
          </a:p>
        </p:txBody>
      </p:sp>
    </p:spTree>
    <p:extLst>
      <p:ext uri="{BB962C8B-B14F-4D97-AF65-F5344CB8AC3E}">
        <p14:creationId xmlns:p14="http://schemas.microsoft.com/office/powerpoint/2010/main" val="2601596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9"/>
                                        </p:tgtEl>
                                        <p:attrNameLst>
                                          <p:attrName>style.visibility</p:attrName>
                                        </p:attrNameLst>
                                      </p:cBhvr>
                                      <p:to>
                                        <p:strVal val="visible"/>
                                      </p:to>
                                    </p:set>
                                  </p:childTnLst>
                                </p:cTn>
                              </p:par>
                              <p:par>
                                <p:cTn id="77" presetID="42" presetClass="path" presetSubtype="0" accel="50000" decel="50000" fill="hold" grpId="1" nodeType="withEffect">
                                  <p:stCondLst>
                                    <p:cond delay="0"/>
                                  </p:stCondLst>
                                  <p:childTnLst>
                                    <p:animMotion origin="layout" path="M -3.33333E-6 -0.25411 L -3.33333E-6 -0.00394 " pathEditMode="relative" rAng="0" ptsTypes="AA">
                                      <p:cBhvr>
                                        <p:cTn id="78" dur="2000" fill="hold"/>
                                        <p:tgtEl>
                                          <p:spTgt spid="19"/>
                                        </p:tgtEl>
                                        <p:attrNameLst>
                                          <p:attrName>ppt_x</p:attrName>
                                          <p:attrName>ppt_y</p:attrName>
                                        </p:attrNameLst>
                                      </p:cBhvr>
                                      <p:rCtr x="0" y="12497"/>
                                    </p:animMotion>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13"/>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15"/>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2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5"/>
                                        </p:tgtEl>
                                        <p:attrNameLst>
                                          <p:attrName>style.visibility</p:attrName>
                                        </p:attrNameLst>
                                      </p:cBhvr>
                                      <p:to>
                                        <p:strVal val="visible"/>
                                      </p:to>
                                    </p:set>
                                  </p:childTnLst>
                                </p:cTn>
                              </p:par>
                              <p:par>
                                <p:cTn id="97" presetID="42" presetClass="path" presetSubtype="0" accel="50000" decel="50000" fill="hold" grpId="1" nodeType="withEffect">
                                  <p:stCondLst>
                                    <p:cond delay="0"/>
                                  </p:stCondLst>
                                  <p:childTnLst>
                                    <p:animMotion origin="layout" path="M -3.33333E-6 -0.25307 L -3.33333E-6 -0.00301 " pathEditMode="relative" rAng="0" ptsTypes="AA">
                                      <p:cBhvr>
                                        <p:cTn id="98" dur="2000" fill="hold"/>
                                        <p:tgtEl>
                                          <p:spTgt spid="25"/>
                                        </p:tgtEl>
                                        <p:attrNameLst>
                                          <p:attrName>ppt_x</p:attrName>
                                          <p:attrName>ppt_y</p:attrName>
                                        </p:attrNameLst>
                                      </p:cBhvr>
                                      <p:rCtr x="0" y="12491"/>
                                    </p:animMotion>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6"/>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nodeType="clickEffect">
                                  <p:stCondLst>
                                    <p:cond delay="0"/>
                                  </p:stCondLst>
                                  <p:childTnLst>
                                    <p:set>
                                      <p:cBhvr>
                                        <p:cTn id="106" dur="1" fill="hold">
                                          <p:stCondLst>
                                            <p:cond delay="0"/>
                                          </p:stCondLst>
                                        </p:cTn>
                                        <p:tgtEl>
                                          <p:spTgt spid="24"/>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3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par>
                                <p:cTn id="115" presetID="42" presetClass="path" presetSubtype="0" accel="50000" decel="50000" fill="hold" grpId="1" nodeType="withEffect">
                                  <p:stCondLst>
                                    <p:cond delay="0"/>
                                  </p:stCondLst>
                                  <p:childTnLst>
                                    <p:animMotion origin="layout" path="M -3.33333E-6 -0.25214 L -3.33333E-6 -0.00208 " pathEditMode="relative" rAng="0" ptsTypes="AA">
                                      <p:cBhvr>
                                        <p:cTn id="116" dur="2000" fill="hold"/>
                                        <p:tgtEl>
                                          <p:spTgt spid="31"/>
                                        </p:tgtEl>
                                        <p:attrNameLst>
                                          <p:attrName>ppt_x</p:attrName>
                                          <p:attrName>ppt_y</p:attrName>
                                        </p:attrNameLst>
                                      </p:cBhvr>
                                      <p:rCtr x="0" y="12491"/>
                                    </p:animMotion>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32"/>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9" grpId="0"/>
      <p:bldP spid="10" grpId="0"/>
      <p:bldP spid="13" grpId="0"/>
      <p:bldP spid="13" grpId="1"/>
      <p:bldP spid="19" grpId="0" animBg="1"/>
      <p:bldP spid="19" grpId="1" animBg="1"/>
      <p:bldP spid="20" grpId="0"/>
      <p:bldP spid="25" grpId="0" animBg="1"/>
      <p:bldP spid="25" grpId="1" animBg="1"/>
      <p:bldP spid="26" grpId="0"/>
      <p:bldP spid="31" grpId="0" animBg="1"/>
      <p:bldP spid="31" grpId="1" animBg="1"/>
      <p:bldP spid="32"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 POP (S, TOP)</a:t>
            </a:r>
          </a:p>
        </p:txBody>
      </p:sp>
      <p:sp>
        <p:nvSpPr>
          <p:cNvPr id="3" name="Content Placeholder 2"/>
          <p:cNvSpPr>
            <a:spLocks noGrp="1"/>
          </p:cNvSpPr>
          <p:nvPr>
            <p:ph idx="1"/>
          </p:nvPr>
        </p:nvSpPr>
        <p:spPr/>
        <p:txBody>
          <a:bodyPr/>
          <a:lstStyle/>
          <a:p>
            <a:r>
              <a:rPr lang="en-IN" dirty="0"/>
              <a:t>This function </a:t>
            </a:r>
            <a:r>
              <a:rPr lang="en-IN" b="1" i="1" dirty="0">
                <a:solidFill>
                  <a:srgbClr val="C00000"/>
                </a:solidFill>
              </a:rPr>
              <a:t>removes &amp; returns</a:t>
            </a:r>
            <a:r>
              <a:rPr lang="en-IN" dirty="0"/>
              <a:t> the top element from a stack.</a:t>
            </a:r>
          </a:p>
          <a:p>
            <a:r>
              <a:rPr lang="en-IN" dirty="0"/>
              <a:t>Stack is represented by an array </a:t>
            </a:r>
            <a:r>
              <a:rPr lang="en-IN" b="1" dirty="0">
                <a:solidFill>
                  <a:srgbClr val="C00000"/>
                </a:solidFill>
              </a:rPr>
              <a:t>S</a:t>
            </a:r>
            <a:r>
              <a:rPr lang="en-IN" dirty="0">
                <a:solidFill>
                  <a:srgbClr val="FF0000"/>
                </a:solidFill>
              </a:rPr>
              <a:t> </a:t>
            </a:r>
            <a:r>
              <a:rPr lang="en-IN" dirty="0"/>
              <a:t>containing </a:t>
            </a:r>
            <a:r>
              <a:rPr lang="en-IN" b="1" dirty="0">
                <a:solidFill>
                  <a:srgbClr val="C00000"/>
                </a:solidFill>
              </a:rPr>
              <a:t>N</a:t>
            </a:r>
            <a:r>
              <a:rPr lang="en-IN" dirty="0">
                <a:solidFill>
                  <a:srgbClr val="FF0000"/>
                </a:solidFill>
              </a:rPr>
              <a:t> </a:t>
            </a:r>
            <a:r>
              <a:rPr lang="en-IN" dirty="0"/>
              <a:t>elements.</a:t>
            </a:r>
          </a:p>
          <a:p>
            <a:r>
              <a:rPr lang="en-IN" dirty="0"/>
              <a:t>A pointer </a:t>
            </a:r>
            <a:r>
              <a:rPr lang="en-IN" b="1" dirty="0">
                <a:solidFill>
                  <a:srgbClr val="C00000"/>
                </a:solidFill>
              </a:rPr>
              <a:t>TOP</a:t>
            </a:r>
            <a:r>
              <a:rPr lang="en-IN" dirty="0">
                <a:solidFill>
                  <a:srgbClr val="C00000"/>
                </a:solidFill>
              </a:rPr>
              <a:t> </a:t>
            </a:r>
            <a:r>
              <a:rPr lang="en-IN" dirty="0"/>
              <a:t>represents the top element in the stack. </a:t>
            </a:r>
          </a:p>
          <a:p>
            <a:endParaRPr lang="en-US" dirty="0"/>
          </a:p>
        </p:txBody>
      </p:sp>
      <p:sp>
        <p:nvSpPr>
          <p:cNvPr id="4" name="TextBox 3"/>
          <p:cNvSpPr txBox="1"/>
          <p:nvPr/>
        </p:nvSpPr>
        <p:spPr>
          <a:xfrm>
            <a:off x="376518" y="2600642"/>
            <a:ext cx="5906926" cy="3139321"/>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[Check for stack underflow]</a:t>
            </a:r>
          </a:p>
          <a:p>
            <a:r>
              <a:rPr lang="en-IN" sz="2200" dirty="0">
                <a:solidFill>
                  <a:prstClr val="black"/>
                </a:solidFill>
                <a:latin typeface="Consolas" pitchFamily="49" charset="0"/>
                <a:cs typeface="Consolas" pitchFamily="49" charset="0"/>
              </a:rPr>
              <a:t>	</a:t>
            </a:r>
            <a:r>
              <a:rPr lang="en-IN" sz="2200" dirty="0">
                <a:solidFill>
                  <a:schemeClr val="tx2">
                    <a:lumMod val="75000"/>
                  </a:schemeClr>
                </a:solidFill>
                <a:latin typeface="Consolas" pitchFamily="49" charset="0"/>
                <a:cs typeface="Consolas" pitchFamily="49" charset="0"/>
              </a:rPr>
              <a:t>If</a:t>
            </a:r>
            <a:r>
              <a:rPr lang="en-IN" sz="2200" dirty="0">
                <a:solidFill>
                  <a:prstClr val="black"/>
                </a:solidFill>
                <a:latin typeface="Consolas" pitchFamily="49" charset="0"/>
                <a:cs typeface="Consolas" pitchFamily="49" charset="0"/>
              </a:rPr>
              <a:t> 	TOP = 0</a:t>
            </a:r>
          </a:p>
          <a:p>
            <a:r>
              <a:rPr lang="en-IN" sz="2200" dirty="0">
                <a:solidFill>
                  <a:prstClr val="black"/>
                </a:solidFill>
                <a:latin typeface="Consolas" pitchFamily="49" charset="0"/>
                <a:cs typeface="Consolas" pitchFamily="49" charset="0"/>
              </a:rPr>
              <a:t>	</a:t>
            </a:r>
            <a:r>
              <a:rPr lang="en-IN" sz="2200" dirty="0">
                <a:solidFill>
                  <a:schemeClr val="tx2">
                    <a:lumMod val="75000"/>
                  </a:schemeClr>
                </a:solidFill>
                <a:latin typeface="Consolas" pitchFamily="49" charset="0"/>
                <a:cs typeface="Consolas" pitchFamily="49" charset="0"/>
              </a:rPr>
              <a:t>Then</a:t>
            </a:r>
            <a:r>
              <a:rPr lang="en-IN" sz="2200" dirty="0">
                <a:solidFill>
                  <a:prstClr val="black"/>
                </a:solidFill>
                <a:latin typeface="Consolas" pitchFamily="49" charset="0"/>
                <a:cs typeface="Consolas" pitchFamily="49" charset="0"/>
              </a:rPr>
              <a:t> 	write (‘STACK UNDERFLOW’)</a:t>
            </a:r>
          </a:p>
          <a:p>
            <a:r>
              <a:rPr lang="en-IN" sz="2200" dirty="0">
                <a:solidFill>
                  <a:prstClr val="black"/>
                </a:solidFill>
                <a:latin typeface="Consolas" pitchFamily="49" charset="0"/>
                <a:cs typeface="Consolas" pitchFamily="49" charset="0"/>
              </a:rPr>
              <a:t>		Return (0)</a:t>
            </a:r>
          </a:p>
          <a:p>
            <a:r>
              <a:rPr lang="en-IN" sz="2200" b="1" dirty="0">
                <a:solidFill>
                  <a:schemeClr val="tx2"/>
                </a:solidFill>
                <a:latin typeface="Consolas" pitchFamily="49" charset="0"/>
                <a:cs typeface="Consolas" pitchFamily="49" charset="0"/>
              </a:rPr>
              <a:t>2. [Decrement TOP]</a:t>
            </a:r>
          </a:p>
          <a:p>
            <a:r>
              <a:rPr lang="en-IN" sz="2200" dirty="0">
                <a:solidFill>
                  <a:prstClr val="black"/>
                </a:solidFill>
                <a:latin typeface="Consolas" pitchFamily="49" charset="0"/>
                <a:cs typeface="Consolas" pitchFamily="49" charset="0"/>
              </a:rPr>
              <a:t>	TOP ← TOP - 1</a:t>
            </a:r>
          </a:p>
          <a:p>
            <a:pPr marL="450850" indent="-450850"/>
            <a:r>
              <a:rPr lang="en-IN" sz="2200" b="1" dirty="0">
                <a:solidFill>
                  <a:schemeClr val="tx2"/>
                </a:solidFill>
                <a:latin typeface="Consolas" pitchFamily="49" charset="0"/>
                <a:cs typeface="Consolas" pitchFamily="49" charset="0"/>
              </a:rPr>
              <a:t>3. [Return former top element of stack]</a:t>
            </a:r>
          </a:p>
          <a:p>
            <a:r>
              <a:rPr lang="en-IN" sz="2200" dirty="0">
                <a:solidFill>
                  <a:prstClr val="black"/>
                </a:solidFill>
                <a:latin typeface="Consolas" pitchFamily="49" charset="0"/>
                <a:cs typeface="Consolas" pitchFamily="49" charset="0"/>
              </a:rPr>
              <a:t>	Return(S[TOP + 1])</a:t>
            </a:r>
          </a:p>
        </p:txBody>
      </p:sp>
      <p:grpSp>
        <p:nvGrpSpPr>
          <p:cNvPr id="10" name="Group 9"/>
          <p:cNvGrpSpPr/>
          <p:nvPr/>
        </p:nvGrpSpPr>
        <p:grpSpPr>
          <a:xfrm>
            <a:off x="9460407" y="2633694"/>
            <a:ext cx="762000" cy="1233237"/>
            <a:chOff x="7815549" y="5290851"/>
            <a:chExt cx="762000" cy="1233237"/>
          </a:xfrm>
        </p:grpSpPr>
        <p:sp>
          <p:nvSpPr>
            <p:cNvPr id="5" name="Freeform 4"/>
            <p:cNvSpPr/>
            <p:nvPr/>
          </p:nvSpPr>
          <p:spPr>
            <a:xfrm>
              <a:off x="7815549" y="5290851"/>
              <a:ext cx="762000" cy="872784"/>
            </a:xfrm>
            <a:custGeom>
              <a:avLst/>
              <a:gdLst>
                <a:gd name="connsiteX0" fmla="*/ 0 w 762000"/>
                <a:gd name="connsiteY0" fmla="*/ 0 h 1447800"/>
                <a:gd name="connsiteX1" fmla="*/ 0 w 762000"/>
                <a:gd name="connsiteY1" fmla="*/ 1447800 h 1447800"/>
                <a:gd name="connsiteX2" fmla="*/ 762000 w 762000"/>
                <a:gd name="connsiteY2" fmla="*/ 1447800 h 1447800"/>
                <a:gd name="connsiteX3" fmla="*/ 762000 w 762000"/>
                <a:gd name="connsiteY3" fmla="*/ 38100 h 1447800"/>
              </a:gdLst>
              <a:ahLst/>
              <a:cxnLst>
                <a:cxn ang="0">
                  <a:pos x="connsiteX0" y="connsiteY0"/>
                </a:cxn>
                <a:cxn ang="0">
                  <a:pos x="connsiteX1" y="connsiteY1"/>
                </a:cxn>
                <a:cxn ang="0">
                  <a:pos x="connsiteX2" y="connsiteY2"/>
                </a:cxn>
                <a:cxn ang="0">
                  <a:pos x="connsiteX3" y="connsiteY3"/>
                </a:cxn>
              </a:cxnLst>
              <a:rect l="l" t="t" r="r" b="b"/>
              <a:pathLst>
                <a:path w="762000" h="1447800">
                  <a:moveTo>
                    <a:pt x="0" y="0"/>
                  </a:moveTo>
                  <a:lnTo>
                    <a:pt x="0" y="1447800"/>
                  </a:lnTo>
                  <a:lnTo>
                    <a:pt x="762000" y="1447800"/>
                  </a:lnTo>
                  <a:lnTo>
                    <a:pt x="762000" y="38100"/>
                  </a:lnTo>
                </a:path>
              </a:pathLst>
            </a:cu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9" name="TextBox 8"/>
            <p:cNvSpPr txBox="1"/>
            <p:nvPr/>
          </p:nvSpPr>
          <p:spPr>
            <a:xfrm>
              <a:off x="7932506" y="6154756"/>
              <a:ext cx="494872" cy="369332"/>
            </a:xfrm>
            <a:prstGeom prst="rect">
              <a:avLst/>
            </a:prstGeom>
            <a:noFill/>
          </p:spPr>
          <p:txBody>
            <a:bodyPr wrap="square" rtlCol="0">
              <a:spAutoFit/>
            </a:bodyPr>
            <a:lstStyle/>
            <a:p>
              <a:pPr algn="ctr"/>
              <a:r>
                <a:rPr lang="en-IN" b="1" dirty="0">
                  <a:solidFill>
                    <a:schemeClr val="tx2"/>
                  </a:solidFill>
                </a:rPr>
                <a:t>S</a:t>
              </a:r>
              <a:endParaRPr lang="en-US" b="1" dirty="0">
                <a:solidFill>
                  <a:schemeClr val="tx2"/>
                </a:solidFill>
              </a:endParaRPr>
            </a:p>
          </p:txBody>
        </p:sp>
      </p:grpSp>
      <p:sp>
        <p:nvSpPr>
          <p:cNvPr id="11" name="Rectangle 10"/>
          <p:cNvSpPr/>
          <p:nvPr/>
        </p:nvSpPr>
        <p:spPr>
          <a:xfrm>
            <a:off x="9460407" y="3210242"/>
            <a:ext cx="762000" cy="287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prstClr val="white"/>
                </a:solidFill>
              </a:rPr>
              <a:t>10</a:t>
            </a:r>
            <a:endParaRPr lang="en-US" b="1" dirty="0">
              <a:solidFill>
                <a:prstClr val="white"/>
              </a:solidFill>
            </a:endParaRPr>
          </a:p>
        </p:txBody>
      </p:sp>
      <p:sp>
        <p:nvSpPr>
          <p:cNvPr id="13" name="Rectangle 12"/>
          <p:cNvSpPr/>
          <p:nvPr/>
        </p:nvSpPr>
        <p:spPr>
          <a:xfrm>
            <a:off x="9460407" y="2916459"/>
            <a:ext cx="762000" cy="287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prstClr val="white"/>
                </a:solidFill>
              </a:rPr>
              <a:t>8</a:t>
            </a:r>
            <a:endParaRPr lang="en-US" b="1" dirty="0">
              <a:solidFill>
                <a:prstClr val="white"/>
              </a:solidFill>
            </a:endParaRPr>
          </a:p>
        </p:txBody>
      </p:sp>
      <p:sp>
        <p:nvSpPr>
          <p:cNvPr id="14" name="Rectangle 13"/>
          <p:cNvSpPr/>
          <p:nvPr/>
        </p:nvSpPr>
        <p:spPr>
          <a:xfrm>
            <a:off x="9460407" y="2633693"/>
            <a:ext cx="762000" cy="287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prstClr val="white"/>
                </a:solidFill>
              </a:rPr>
              <a:t>-5</a:t>
            </a:r>
            <a:endParaRPr lang="en-US" b="1" dirty="0">
              <a:solidFill>
                <a:prstClr val="white"/>
              </a:solidFill>
            </a:endParaRPr>
          </a:p>
        </p:txBody>
      </p:sp>
      <p:sp>
        <p:nvSpPr>
          <p:cNvPr id="15" name="TextBox 14"/>
          <p:cNvSpPr txBox="1"/>
          <p:nvPr/>
        </p:nvSpPr>
        <p:spPr>
          <a:xfrm>
            <a:off x="6382057" y="2609735"/>
            <a:ext cx="1828800" cy="369332"/>
          </a:xfrm>
          <a:prstGeom prst="rect">
            <a:avLst/>
          </a:prstGeom>
          <a:noFill/>
        </p:spPr>
        <p:txBody>
          <a:bodyPr wrap="square" rtlCol="0">
            <a:spAutoFit/>
          </a:bodyPr>
          <a:lstStyle/>
          <a:p>
            <a:r>
              <a:rPr lang="en-IN" b="1" dirty="0">
                <a:solidFill>
                  <a:schemeClr val="tx2"/>
                </a:solidFill>
              </a:rPr>
              <a:t>POP(S, TOP)</a:t>
            </a:r>
            <a:endParaRPr lang="en-US" b="1" dirty="0">
              <a:solidFill>
                <a:schemeClr val="tx2"/>
              </a:solidFill>
            </a:endParaRPr>
          </a:p>
        </p:txBody>
      </p:sp>
      <p:sp>
        <p:nvSpPr>
          <p:cNvPr id="16" name="TextBox 15"/>
          <p:cNvSpPr txBox="1"/>
          <p:nvPr/>
        </p:nvSpPr>
        <p:spPr>
          <a:xfrm>
            <a:off x="8007558" y="2600642"/>
            <a:ext cx="1028700" cy="369332"/>
          </a:xfrm>
          <a:prstGeom prst="rect">
            <a:avLst/>
          </a:prstGeom>
          <a:noFill/>
        </p:spPr>
        <p:txBody>
          <a:bodyPr wrap="square" rtlCol="0">
            <a:spAutoFit/>
          </a:bodyPr>
          <a:lstStyle/>
          <a:p>
            <a:pPr algn="r"/>
            <a:r>
              <a:rPr lang="en-IN" dirty="0">
                <a:solidFill>
                  <a:prstClr val="black"/>
                </a:solidFill>
              </a:rPr>
              <a:t>TOP = 3</a:t>
            </a:r>
            <a:endParaRPr lang="en-US" dirty="0">
              <a:solidFill>
                <a:prstClr val="black"/>
              </a:solidFill>
            </a:endParaRPr>
          </a:p>
        </p:txBody>
      </p:sp>
      <p:cxnSp>
        <p:nvCxnSpPr>
          <p:cNvPr id="17" name="Straight Arrow Connector 16"/>
          <p:cNvCxnSpPr>
            <a:stCxn id="16" idx="3"/>
          </p:cNvCxnSpPr>
          <p:nvPr/>
        </p:nvCxnSpPr>
        <p:spPr>
          <a:xfrm>
            <a:off x="9036258" y="2785308"/>
            <a:ext cx="418672" cy="0"/>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grpSp>
        <p:nvGrpSpPr>
          <p:cNvPr id="18" name="Group 17"/>
          <p:cNvGrpSpPr/>
          <p:nvPr/>
        </p:nvGrpSpPr>
        <p:grpSpPr>
          <a:xfrm>
            <a:off x="8045658" y="2873042"/>
            <a:ext cx="1409272" cy="369332"/>
            <a:chOff x="6400800" y="5486400"/>
            <a:chExt cx="1409272" cy="369332"/>
          </a:xfrm>
        </p:grpSpPr>
        <p:sp>
          <p:nvSpPr>
            <p:cNvPr id="19" name="TextBox 18"/>
            <p:cNvSpPr txBox="1"/>
            <p:nvPr/>
          </p:nvSpPr>
          <p:spPr>
            <a:xfrm>
              <a:off x="6400800" y="5486400"/>
              <a:ext cx="990600" cy="369332"/>
            </a:xfrm>
            <a:prstGeom prst="rect">
              <a:avLst/>
            </a:prstGeom>
            <a:noFill/>
          </p:spPr>
          <p:txBody>
            <a:bodyPr wrap="square" rtlCol="0">
              <a:spAutoFit/>
            </a:bodyPr>
            <a:lstStyle/>
            <a:p>
              <a:pPr algn="r"/>
              <a:r>
                <a:rPr lang="en-IN" dirty="0">
                  <a:solidFill>
                    <a:prstClr val="black"/>
                  </a:solidFill>
                </a:rPr>
                <a:t>TOP = 2</a:t>
              </a:r>
              <a:endParaRPr lang="en-US" dirty="0">
                <a:solidFill>
                  <a:prstClr val="black"/>
                </a:solidFill>
              </a:endParaRPr>
            </a:p>
          </p:txBody>
        </p:sp>
        <p:cxnSp>
          <p:nvCxnSpPr>
            <p:cNvPr id="20" name="Straight Arrow Connector 19"/>
            <p:cNvCxnSpPr>
              <a:stCxn id="19" idx="3"/>
            </p:cNvCxnSpPr>
            <p:nvPr/>
          </p:nvCxnSpPr>
          <p:spPr>
            <a:xfrm>
              <a:off x="7391400" y="5671066"/>
              <a:ext cx="418672" cy="0"/>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grpSp>
      <p:sp>
        <p:nvSpPr>
          <p:cNvPr id="21" name="TextBox 20"/>
          <p:cNvSpPr txBox="1"/>
          <p:nvPr/>
        </p:nvSpPr>
        <p:spPr>
          <a:xfrm>
            <a:off x="6399583" y="3326890"/>
            <a:ext cx="1828800" cy="369332"/>
          </a:xfrm>
          <a:prstGeom prst="rect">
            <a:avLst/>
          </a:prstGeom>
          <a:noFill/>
        </p:spPr>
        <p:txBody>
          <a:bodyPr wrap="square" rtlCol="0">
            <a:spAutoFit/>
          </a:bodyPr>
          <a:lstStyle/>
          <a:p>
            <a:r>
              <a:rPr lang="en-IN" b="1" dirty="0">
                <a:solidFill>
                  <a:schemeClr val="tx2"/>
                </a:solidFill>
              </a:rPr>
              <a:t>POP(S, TOP)</a:t>
            </a:r>
            <a:endParaRPr lang="en-US" b="1" dirty="0">
              <a:solidFill>
                <a:schemeClr val="tx2"/>
              </a:solidFill>
            </a:endParaRPr>
          </a:p>
        </p:txBody>
      </p:sp>
      <p:sp>
        <p:nvSpPr>
          <p:cNvPr id="22" name="TextBox 21"/>
          <p:cNvSpPr txBox="1"/>
          <p:nvPr/>
        </p:nvSpPr>
        <p:spPr>
          <a:xfrm>
            <a:off x="8121858" y="3175138"/>
            <a:ext cx="914400" cy="369332"/>
          </a:xfrm>
          <a:prstGeom prst="rect">
            <a:avLst/>
          </a:prstGeom>
          <a:noFill/>
        </p:spPr>
        <p:txBody>
          <a:bodyPr wrap="square" rtlCol="0">
            <a:spAutoFit/>
          </a:bodyPr>
          <a:lstStyle/>
          <a:p>
            <a:pPr algn="r"/>
            <a:r>
              <a:rPr lang="en-IN" dirty="0">
                <a:solidFill>
                  <a:prstClr val="black"/>
                </a:solidFill>
              </a:rPr>
              <a:t>TOP = 1</a:t>
            </a:r>
            <a:endParaRPr lang="en-US" dirty="0">
              <a:solidFill>
                <a:prstClr val="black"/>
              </a:solidFill>
            </a:endParaRPr>
          </a:p>
        </p:txBody>
      </p:sp>
      <p:cxnSp>
        <p:nvCxnSpPr>
          <p:cNvPr id="23" name="Straight Arrow Connector 22"/>
          <p:cNvCxnSpPr>
            <a:stCxn id="22" idx="3"/>
          </p:cNvCxnSpPr>
          <p:nvPr/>
        </p:nvCxnSpPr>
        <p:spPr>
          <a:xfrm>
            <a:off x="9036258" y="3359804"/>
            <a:ext cx="418672" cy="0"/>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sp>
        <p:nvSpPr>
          <p:cNvPr id="24" name="TextBox 23"/>
          <p:cNvSpPr txBox="1"/>
          <p:nvPr/>
        </p:nvSpPr>
        <p:spPr>
          <a:xfrm>
            <a:off x="6398664" y="4044045"/>
            <a:ext cx="1828800" cy="369332"/>
          </a:xfrm>
          <a:prstGeom prst="rect">
            <a:avLst/>
          </a:prstGeom>
          <a:noFill/>
        </p:spPr>
        <p:txBody>
          <a:bodyPr wrap="square" rtlCol="0">
            <a:spAutoFit/>
          </a:bodyPr>
          <a:lstStyle/>
          <a:p>
            <a:r>
              <a:rPr lang="en-IN" b="1" dirty="0">
                <a:solidFill>
                  <a:schemeClr val="tx2"/>
                </a:solidFill>
              </a:rPr>
              <a:t>POP(S, TOP)</a:t>
            </a:r>
            <a:endParaRPr lang="en-US" b="1" dirty="0">
              <a:solidFill>
                <a:schemeClr val="tx2"/>
              </a:solidFill>
            </a:endParaRPr>
          </a:p>
        </p:txBody>
      </p:sp>
      <p:sp>
        <p:nvSpPr>
          <p:cNvPr id="26" name="TextBox 25"/>
          <p:cNvSpPr txBox="1"/>
          <p:nvPr/>
        </p:nvSpPr>
        <p:spPr>
          <a:xfrm>
            <a:off x="8045658" y="3506477"/>
            <a:ext cx="990600" cy="369332"/>
          </a:xfrm>
          <a:prstGeom prst="rect">
            <a:avLst/>
          </a:prstGeom>
          <a:noFill/>
        </p:spPr>
        <p:txBody>
          <a:bodyPr wrap="square" rtlCol="0">
            <a:spAutoFit/>
          </a:bodyPr>
          <a:lstStyle/>
          <a:p>
            <a:pPr algn="r"/>
            <a:r>
              <a:rPr lang="en-IN" dirty="0">
                <a:solidFill>
                  <a:prstClr val="black"/>
                </a:solidFill>
              </a:rPr>
              <a:t>TOP = 0</a:t>
            </a:r>
            <a:endParaRPr lang="en-US" dirty="0">
              <a:solidFill>
                <a:prstClr val="black"/>
              </a:solidFill>
            </a:endParaRPr>
          </a:p>
        </p:txBody>
      </p:sp>
      <p:sp>
        <p:nvSpPr>
          <p:cNvPr id="27" name="TextBox 26"/>
          <p:cNvSpPr txBox="1"/>
          <p:nvPr/>
        </p:nvSpPr>
        <p:spPr>
          <a:xfrm>
            <a:off x="6399583" y="4761200"/>
            <a:ext cx="1828800" cy="369332"/>
          </a:xfrm>
          <a:prstGeom prst="rect">
            <a:avLst/>
          </a:prstGeom>
          <a:noFill/>
        </p:spPr>
        <p:txBody>
          <a:bodyPr wrap="square" rtlCol="0">
            <a:spAutoFit/>
          </a:bodyPr>
          <a:lstStyle/>
          <a:p>
            <a:r>
              <a:rPr lang="en-IN" b="1" dirty="0">
                <a:solidFill>
                  <a:schemeClr val="tx2"/>
                </a:solidFill>
              </a:rPr>
              <a:t>POP(S, TOP)</a:t>
            </a:r>
            <a:endParaRPr lang="en-US" b="1" dirty="0">
              <a:solidFill>
                <a:schemeClr val="tx2"/>
              </a:solidFill>
            </a:endParaRPr>
          </a:p>
        </p:txBody>
      </p:sp>
      <p:sp>
        <p:nvSpPr>
          <p:cNvPr id="28" name="TextBox 27"/>
          <p:cNvSpPr txBox="1"/>
          <p:nvPr/>
        </p:nvSpPr>
        <p:spPr>
          <a:xfrm>
            <a:off x="6382057" y="5478353"/>
            <a:ext cx="1524000" cy="369332"/>
          </a:xfrm>
          <a:prstGeom prst="rect">
            <a:avLst/>
          </a:prstGeom>
          <a:noFill/>
        </p:spPr>
        <p:txBody>
          <a:bodyPr wrap="square" rtlCol="0">
            <a:spAutoFit/>
          </a:bodyPr>
          <a:lstStyle/>
          <a:p>
            <a:r>
              <a:rPr lang="en-IN" b="1" dirty="0">
                <a:solidFill>
                  <a:srgbClr val="C00000"/>
                </a:solidFill>
              </a:rPr>
              <a:t>Underflow</a:t>
            </a:r>
            <a:endParaRPr lang="en-US" sz="1700" b="1" dirty="0">
              <a:solidFill>
                <a:srgbClr val="C00000"/>
              </a:solidFill>
            </a:endParaRPr>
          </a:p>
        </p:txBody>
      </p:sp>
    </p:spTree>
    <p:extLst>
      <p:ext uri="{BB962C8B-B14F-4D97-AF65-F5344CB8AC3E}">
        <p14:creationId xmlns:p14="http://schemas.microsoft.com/office/powerpoint/2010/main" val="35100788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16"/>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17"/>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grpId="1" nodeType="clickEffect">
                                  <p:stCondLst>
                                    <p:cond delay="0"/>
                                  </p:stCondLst>
                                  <p:childTnLst>
                                    <p:animMotion origin="layout" path="M -4.16667E-6 -0.12792 L -4.16667E-6 2.14897E-6 " pathEditMode="relative" rAng="0" ptsTypes="AA">
                                      <p:cBhvr>
                                        <p:cTn id="82" dur="2000" spd="-100000" fill="hold"/>
                                        <p:tgtEl>
                                          <p:spTgt spid="14"/>
                                        </p:tgtEl>
                                        <p:attrNameLst>
                                          <p:attrName>ppt_x</p:attrName>
                                          <p:attrName>ppt_y</p:attrName>
                                        </p:attrNameLst>
                                      </p:cBhvr>
                                      <p:rCtr x="0" y="6384"/>
                                    </p:animMotion>
                                  </p:childTnLst>
                                </p:cTn>
                              </p:par>
                            </p:childTnLst>
                          </p:cTn>
                        </p:par>
                        <p:par>
                          <p:cTn id="83" fill="hold">
                            <p:stCondLst>
                              <p:cond delay="2000"/>
                            </p:stCondLst>
                            <p:childTnLst>
                              <p:par>
                                <p:cTn id="84" presetID="1" presetClass="exit" presetSubtype="0" fill="hold" grpId="2" nodeType="afterEffect">
                                  <p:stCondLst>
                                    <p:cond delay="0"/>
                                  </p:stCondLst>
                                  <p:childTnLst>
                                    <p:set>
                                      <p:cBhvr>
                                        <p:cTn id="85" dur="1" fill="hold">
                                          <p:stCondLst>
                                            <p:cond delay="0"/>
                                          </p:stCondLst>
                                        </p:cTn>
                                        <p:tgtEl>
                                          <p:spTgt spid="14"/>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21"/>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nodeType="clickEffect">
                                  <p:stCondLst>
                                    <p:cond delay="0"/>
                                  </p:stCondLst>
                                  <p:childTnLst>
                                    <p:set>
                                      <p:cBhvr>
                                        <p:cTn id="93" dur="1" fill="hold">
                                          <p:stCondLst>
                                            <p:cond delay="0"/>
                                          </p:stCondLst>
                                        </p:cTn>
                                        <p:tgtEl>
                                          <p:spTgt spid="18"/>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2"/>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23"/>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42" presetClass="path" presetSubtype="0" accel="50000" decel="50000" fill="hold" grpId="1" nodeType="clickEffect">
                                  <p:stCondLst>
                                    <p:cond delay="0"/>
                                  </p:stCondLst>
                                  <p:childTnLst>
                                    <p:animMotion origin="layout" path="M -0.00104 -0.17234 L -0.00104 3.64793E-6 " pathEditMode="relative" rAng="0" ptsTypes="AA">
                                      <p:cBhvr>
                                        <p:cTn id="103" dur="2000" spd="-100000" fill="hold"/>
                                        <p:tgtEl>
                                          <p:spTgt spid="13"/>
                                        </p:tgtEl>
                                        <p:attrNameLst>
                                          <p:attrName>ppt_x</p:attrName>
                                          <p:attrName>ppt_y</p:attrName>
                                        </p:attrNameLst>
                                      </p:cBhvr>
                                      <p:rCtr x="0" y="8605"/>
                                    </p:animMotion>
                                  </p:childTnLst>
                                </p:cTn>
                              </p:par>
                            </p:childTnLst>
                          </p:cTn>
                        </p:par>
                        <p:par>
                          <p:cTn id="104" fill="hold">
                            <p:stCondLst>
                              <p:cond delay="2000"/>
                            </p:stCondLst>
                            <p:childTnLst>
                              <p:par>
                                <p:cTn id="105" presetID="1" presetClass="exit" presetSubtype="0" fill="hold" grpId="2" nodeType="afterEffect">
                                  <p:stCondLst>
                                    <p:cond delay="0"/>
                                  </p:stCondLst>
                                  <p:childTnLst>
                                    <p:set>
                                      <p:cBhvr>
                                        <p:cTn id="106" dur="1" fill="hold">
                                          <p:stCondLst>
                                            <p:cond delay="0"/>
                                          </p:stCondLst>
                                        </p:cTn>
                                        <p:tgtEl>
                                          <p:spTgt spid="13"/>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22"/>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23"/>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6"/>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42" presetClass="path" presetSubtype="0" accel="50000" decel="50000" fill="hold" grpId="1" nodeType="clickEffect">
                                  <p:stCondLst>
                                    <p:cond delay="0"/>
                                  </p:stCondLst>
                                  <p:childTnLst>
                                    <p:animMotion origin="layout" path="M 0.00035 -0.21605 L 0.00035 0.00069 " pathEditMode="relative" rAng="0" ptsTypes="AA">
                                      <p:cBhvr>
                                        <p:cTn id="124" dur="2000" spd="-100000" fill="hold"/>
                                        <p:tgtEl>
                                          <p:spTgt spid="11"/>
                                        </p:tgtEl>
                                        <p:attrNameLst>
                                          <p:attrName>ppt_x</p:attrName>
                                          <p:attrName>ppt_y</p:attrName>
                                        </p:attrNameLst>
                                      </p:cBhvr>
                                      <p:rCtr x="0" y="10826"/>
                                    </p:animMotion>
                                  </p:childTnLst>
                                </p:cTn>
                              </p:par>
                            </p:childTnLst>
                          </p:cTn>
                        </p:par>
                        <p:par>
                          <p:cTn id="125" fill="hold">
                            <p:stCondLst>
                              <p:cond delay="2000"/>
                            </p:stCondLst>
                            <p:childTnLst>
                              <p:par>
                                <p:cTn id="126" presetID="1" presetClass="exit" presetSubtype="0" fill="hold" grpId="2" nodeType="afterEffect">
                                  <p:stCondLst>
                                    <p:cond delay="0"/>
                                  </p:stCondLst>
                                  <p:childTnLst>
                                    <p:set>
                                      <p:cBhvr>
                                        <p:cTn id="127" dur="1" fill="hold">
                                          <p:stCondLst>
                                            <p:cond delay="0"/>
                                          </p:stCondLst>
                                        </p:cTn>
                                        <p:tgtEl>
                                          <p:spTgt spid="11"/>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27"/>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1" grpId="1" animBg="1"/>
      <p:bldP spid="11" grpId="2" animBg="1"/>
      <p:bldP spid="13" grpId="0" animBg="1"/>
      <p:bldP spid="13" grpId="1" animBg="1"/>
      <p:bldP spid="13" grpId="2" animBg="1"/>
      <p:bldP spid="14" grpId="0" animBg="1"/>
      <p:bldP spid="14" grpId="1" animBg="1"/>
      <p:bldP spid="14" grpId="2" animBg="1"/>
      <p:bldP spid="15" grpId="0"/>
      <p:bldP spid="16" grpId="0"/>
      <p:bldP spid="16" grpId="1"/>
      <p:bldP spid="21" grpId="0"/>
      <p:bldP spid="22" grpId="0"/>
      <p:bldP spid="22" grpId="1"/>
      <p:bldP spid="24" grpId="0"/>
      <p:bldP spid="26" grpId="0"/>
      <p:bldP spid="27"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 : PEEP (S, TOP, I)</a:t>
            </a:r>
            <a:endParaRPr lang="en-US" dirty="0"/>
          </a:p>
        </p:txBody>
      </p:sp>
      <p:sp>
        <p:nvSpPr>
          <p:cNvPr id="3" name="Content Placeholder 2"/>
          <p:cNvSpPr>
            <a:spLocks noGrp="1"/>
          </p:cNvSpPr>
          <p:nvPr>
            <p:ph idx="1"/>
          </p:nvPr>
        </p:nvSpPr>
        <p:spPr/>
        <p:txBody>
          <a:bodyPr/>
          <a:lstStyle/>
          <a:p>
            <a:r>
              <a:rPr lang="en-IN" dirty="0"/>
              <a:t>This function returns the value of the </a:t>
            </a:r>
            <a:r>
              <a:rPr lang="en-IN" b="1" dirty="0" err="1">
                <a:solidFill>
                  <a:srgbClr val="C00000"/>
                </a:solidFill>
              </a:rPr>
              <a:t>I</a:t>
            </a:r>
            <a:r>
              <a:rPr lang="en-IN" b="1" baseline="30000" dirty="0" err="1">
                <a:solidFill>
                  <a:srgbClr val="C00000"/>
                </a:solidFill>
              </a:rPr>
              <a:t>th</a:t>
            </a:r>
            <a:r>
              <a:rPr lang="en-IN" dirty="0"/>
              <a:t> element from the </a:t>
            </a:r>
            <a:r>
              <a:rPr lang="en-IN" b="1" dirty="0">
                <a:solidFill>
                  <a:srgbClr val="C00000"/>
                </a:solidFill>
              </a:rPr>
              <a:t>TOP</a:t>
            </a:r>
            <a:r>
              <a:rPr lang="en-IN" dirty="0">
                <a:solidFill>
                  <a:srgbClr val="C00000"/>
                </a:solidFill>
              </a:rPr>
              <a:t> </a:t>
            </a:r>
            <a:r>
              <a:rPr lang="en-IN" dirty="0"/>
              <a:t>of the stack.  The element is not deleted by this function.</a:t>
            </a:r>
          </a:p>
          <a:p>
            <a:r>
              <a:rPr lang="en-IN" dirty="0"/>
              <a:t>Stack is represented by an array </a:t>
            </a:r>
            <a:r>
              <a:rPr lang="en-IN" b="1" dirty="0">
                <a:solidFill>
                  <a:srgbClr val="C00000"/>
                </a:solidFill>
              </a:rPr>
              <a:t>S</a:t>
            </a:r>
            <a:r>
              <a:rPr lang="en-IN" dirty="0">
                <a:solidFill>
                  <a:srgbClr val="FF0000"/>
                </a:solidFill>
              </a:rPr>
              <a:t> </a:t>
            </a:r>
            <a:r>
              <a:rPr lang="en-IN" dirty="0"/>
              <a:t>containing </a:t>
            </a:r>
            <a:r>
              <a:rPr lang="en-IN" b="1" dirty="0">
                <a:solidFill>
                  <a:srgbClr val="C00000"/>
                </a:solidFill>
              </a:rPr>
              <a:t>N</a:t>
            </a:r>
            <a:r>
              <a:rPr lang="en-IN" dirty="0">
                <a:solidFill>
                  <a:srgbClr val="FF0000"/>
                </a:solidFill>
              </a:rPr>
              <a:t> </a:t>
            </a:r>
            <a:r>
              <a:rPr lang="en-IN" dirty="0"/>
              <a:t>elements.</a:t>
            </a:r>
          </a:p>
        </p:txBody>
      </p:sp>
      <p:sp>
        <p:nvSpPr>
          <p:cNvPr id="4" name="TextBox 3"/>
          <p:cNvSpPr txBox="1"/>
          <p:nvPr/>
        </p:nvSpPr>
        <p:spPr>
          <a:xfrm>
            <a:off x="497540" y="2389147"/>
            <a:ext cx="5911121" cy="2462213"/>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[Check for stack underflow]</a:t>
            </a:r>
          </a:p>
          <a:p>
            <a:r>
              <a:rPr lang="en-IN" sz="2200" dirty="0">
                <a:solidFill>
                  <a:prstClr val="black"/>
                </a:solidFill>
                <a:latin typeface="Consolas" pitchFamily="49" charset="0"/>
                <a:cs typeface="Consolas" pitchFamily="49" charset="0"/>
              </a:rPr>
              <a:t>	If 	TOP-I+1 ≤ 0</a:t>
            </a:r>
          </a:p>
          <a:p>
            <a:r>
              <a:rPr lang="en-IN" sz="2200" dirty="0">
                <a:solidFill>
                  <a:prstClr val="black"/>
                </a:solidFill>
                <a:latin typeface="Consolas" pitchFamily="49" charset="0"/>
                <a:cs typeface="Consolas" pitchFamily="49" charset="0"/>
              </a:rPr>
              <a:t>	Then 	write (‘STACK UNDERFLOW’)</a:t>
            </a:r>
          </a:p>
          <a:p>
            <a:r>
              <a:rPr lang="en-IN" sz="2200" dirty="0">
                <a:solidFill>
                  <a:prstClr val="black"/>
                </a:solidFill>
                <a:latin typeface="Consolas" pitchFamily="49" charset="0"/>
                <a:cs typeface="Consolas" pitchFamily="49" charset="0"/>
              </a:rPr>
              <a:t>		Return (0)</a:t>
            </a:r>
          </a:p>
          <a:p>
            <a:r>
              <a:rPr lang="en-IN" sz="2200" b="1" dirty="0">
                <a:solidFill>
                  <a:schemeClr val="tx2"/>
                </a:solidFill>
                <a:latin typeface="Consolas" pitchFamily="49" charset="0"/>
                <a:cs typeface="Consolas" pitchFamily="49" charset="0"/>
              </a:rPr>
              <a:t>2. [Return </a:t>
            </a:r>
            <a:r>
              <a:rPr lang="en-IN" sz="2200" b="1" dirty="0" err="1">
                <a:solidFill>
                  <a:schemeClr val="tx2"/>
                </a:solidFill>
                <a:latin typeface="Consolas" pitchFamily="49" charset="0"/>
                <a:cs typeface="Consolas" pitchFamily="49" charset="0"/>
              </a:rPr>
              <a:t>I</a:t>
            </a:r>
            <a:r>
              <a:rPr lang="en-IN" sz="2200" b="1" baseline="30000" dirty="0" err="1">
                <a:solidFill>
                  <a:schemeClr val="tx2"/>
                </a:solidFill>
                <a:latin typeface="Consolas" pitchFamily="49" charset="0"/>
                <a:cs typeface="Consolas" pitchFamily="49" charset="0"/>
              </a:rPr>
              <a:t>th</a:t>
            </a:r>
            <a:r>
              <a:rPr lang="en-IN" sz="2200" b="1" dirty="0">
                <a:solidFill>
                  <a:schemeClr val="tx2"/>
                </a:solidFill>
                <a:latin typeface="Consolas" pitchFamily="49" charset="0"/>
                <a:cs typeface="Consolas" pitchFamily="49" charset="0"/>
              </a:rPr>
              <a:t> element from top    </a:t>
            </a:r>
          </a:p>
          <a:p>
            <a:r>
              <a:rPr lang="en-IN" sz="2200" b="1" dirty="0">
                <a:solidFill>
                  <a:schemeClr val="tx2"/>
                </a:solidFill>
                <a:latin typeface="Consolas" pitchFamily="49" charset="0"/>
                <a:cs typeface="Consolas" pitchFamily="49" charset="0"/>
              </a:rPr>
              <a:t>    of the stack]</a:t>
            </a:r>
          </a:p>
          <a:p>
            <a:r>
              <a:rPr lang="en-IN" sz="2200" dirty="0">
                <a:solidFill>
                  <a:prstClr val="black"/>
                </a:solidFill>
                <a:latin typeface="Consolas" pitchFamily="49" charset="0"/>
                <a:cs typeface="Consolas" pitchFamily="49" charset="0"/>
              </a:rPr>
              <a:t>	Return(S[TOP–I+1])</a:t>
            </a:r>
          </a:p>
        </p:txBody>
      </p:sp>
      <p:grpSp>
        <p:nvGrpSpPr>
          <p:cNvPr id="14" name="Group 13"/>
          <p:cNvGrpSpPr/>
          <p:nvPr/>
        </p:nvGrpSpPr>
        <p:grpSpPr>
          <a:xfrm>
            <a:off x="8332280" y="2389147"/>
            <a:ext cx="2285572" cy="1233237"/>
            <a:chOff x="6401228" y="4953000"/>
            <a:chExt cx="2285572" cy="1233237"/>
          </a:xfrm>
        </p:grpSpPr>
        <p:grpSp>
          <p:nvGrpSpPr>
            <p:cNvPr id="5" name="Group 4"/>
            <p:cNvGrpSpPr/>
            <p:nvPr/>
          </p:nvGrpSpPr>
          <p:grpSpPr>
            <a:xfrm>
              <a:off x="7924800" y="4953000"/>
              <a:ext cx="762000" cy="1233237"/>
              <a:chOff x="7815549" y="5290851"/>
              <a:chExt cx="762000" cy="1233237"/>
            </a:xfrm>
          </p:grpSpPr>
          <p:sp>
            <p:nvSpPr>
              <p:cNvPr id="6" name="Freeform 5"/>
              <p:cNvSpPr/>
              <p:nvPr/>
            </p:nvSpPr>
            <p:spPr>
              <a:xfrm>
                <a:off x="7815549" y="5290851"/>
                <a:ext cx="762000" cy="872784"/>
              </a:xfrm>
              <a:custGeom>
                <a:avLst/>
                <a:gdLst>
                  <a:gd name="connsiteX0" fmla="*/ 0 w 762000"/>
                  <a:gd name="connsiteY0" fmla="*/ 0 h 1447800"/>
                  <a:gd name="connsiteX1" fmla="*/ 0 w 762000"/>
                  <a:gd name="connsiteY1" fmla="*/ 1447800 h 1447800"/>
                  <a:gd name="connsiteX2" fmla="*/ 762000 w 762000"/>
                  <a:gd name="connsiteY2" fmla="*/ 1447800 h 1447800"/>
                  <a:gd name="connsiteX3" fmla="*/ 762000 w 762000"/>
                  <a:gd name="connsiteY3" fmla="*/ 38100 h 1447800"/>
                </a:gdLst>
                <a:ahLst/>
                <a:cxnLst>
                  <a:cxn ang="0">
                    <a:pos x="connsiteX0" y="connsiteY0"/>
                  </a:cxn>
                  <a:cxn ang="0">
                    <a:pos x="connsiteX1" y="connsiteY1"/>
                  </a:cxn>
                  <a:cxn ang="0">
                    <a:pos x="connsiteX2" y="connsiteY2"/>
                  </a:cxn>
                  <a:cxn ang="0">
                    <a:pos x="connsiteX3" y="connsiteY3"/>
                  </a:cxn>
                </a:cxnLst>
                <a:rect l="l" t="t" r="r" b="b"/>
                <a:pathLst>
                  <a:path w="762000" h="1447800">
                    <a:moveTo>
                      <a:pt x="0" y="0"/>
                    </a:moveTo>
                    <a:lnTo>
                      <a:pt x="0" y="1447800"/>
                    </a:lnTo>
                    <a:lnTo>
                      <a:pt x="762000" y="1447800"/>
                    </a:lnTo>
                    <a:lnTo>
                      <a:pt x="762000" y="38100"/>
                    </a:lnTo>
                  </a:path>
                </a:pathLst>
              </a:cu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7" name="TextBox 6"/>
              <p:cNvSpPr txBox="1"/>
              <p:nvPr/>
            </p:nvSpPr>
            <p:spPr>
              <a:xfrm>
                <a:off x="7932506" y="6154756"/>
                <a:ext cx="494872" cy="369332"/>
              </a:xfrm>
              <a:prstGeom prst="rect">
                <a:avLst/>
              </a:prstGeom>
              <a:noFill/>
            </p:spPr>
            <p:txBody>
              <a:bodyPr wrap="square" rtlCol="0">
                <a:spAutoFit/>
              </a:bodyPr>
              <a:lstStyle/>
              <a:p>
                <a:pPr algn="ctr"/>
                <a:r>
                  <a:rPr lang="en-IN" b="1" dirty="0">
                    <a:solidFill>
                      <a:schemeClr val="tx2"/>
                    </a:solidFill>
                  </a:rPr>
                  <a:t>S</a:t>
                </a:r>
                <a:endParaRPr lang="en-US" b="1" dirty="0">
                  <a:solidFill>
                    <a:schemeClr val="tx2"/>
                  </a:solidFill>
                </a:endParaRPr>
              </a:p>
            </p:txBody>
          </p:sp>
        </p:grpSp>
        <p:sp>
          <p:nvSpPr>
            <p:cNvPr id="8" name="Rectangle 7"/>
            <p:cNvSpPr/>
            <p:nvPr/>
          </p:nvSpPr>
          <p:spPr>
            <a:xfrm>
              <a:off x="7924800" y="5529549"/>
              <a:ext cx="762000" cy="287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prstClr val="white"/>
                  </a:solidFill>
                </a:rPr>
                <a:t>10</a:t>
              </a:r>
              <a:endParaRPr lang="en-US" b="1" dirty="0">
                <a:solidFill>
                  <a:prstClr val="white"/>
                </a:solidFill>
              </a:endParaRPr>
            </a:p>
          </p:txBody>
        </p:sp>
        <p:sp>
          <p:nvSpPr>
            <p:cNvPr id="9" name="Rectangle 8"/>
            <p:cNvSpPr/>
            <p:nvPr/>
          </p:nvSpPr>
          <p:spPr>
            <a:xfrm>
              <a:off x="7924800" y="5235766"/>
              <a:ext cx="762000" cy="287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prstClr val="white"/>
                  </a:solidFill>
                </a:rPr>
                <a:t>8</a:t>
              </a:r>
              <a:endParaRPr lang="en-US" b="1" dirty="0">
                <a:solidFill>
                  <a:prstClr val="white"/>
                </a:solidFill>
              </a:endParaRPr>
            </a:p>
          </p:txBody>
        </p:sp>
        <p:sp>
          <p:nvSpPr>
            <p:cNvPr id="10" name="Rectangle 9"/>
            <p:cNvSpPr/>
            <p:nvPr/>
          </p:nvSpPr>
          <p:spPr>
            <a:xfrm>
              <a:off x="7924800" y="4953000"/>
              <a:ext cx="762000" cy="287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prstClr val="white"/>
                  </a:solidFill>
                </a:rPr>
                <a:t>-5</a:t>
              </a:r>
              <a:endParaRPr lang="en-US" b="1" dirty="0">
                <a:solidFill>
                  <a:prstClr val="white"/>
                </a:solidFill>
              </a:endParaRPr>
            </a:p>
          </p:txBody>
        </p:sp>
        <p:sp>
          <p:nvSpPr>
            <p:cNvPr id="11" name="TextBox 10"/>
            <p:cNvSpPr txBox="1"/>
            <p:nvPr/>
          </p:nvSpPr>
          <p:spPr>
            <a:xfrm>
              <a:off x="6401228" y="4953000"/>
              <a:ext cx="1028700" cy="369332"/>
            </a:xfrm>
            <a:prstGeom prst="rect">
              <a:avLst/>
            </a:prstGeom>
            <a:noFill/>
          </p:spPr>
          <p:txBody>
            <a:bodyPr wrap="square" rtlCol="0">
              <a:spAutoFit/>
            </a:bodyPr>
            <a:lstStyle/>
            <a:p>
              <a:pPr algn="r"/>
              <a:r>
                <a:rPr lang="en-IN" dirty="0">
                  <a:solidFill>
                    <a:prstClr val="black"/>
                  </a:solidFill>
                </a:rPr>
                <a:t>TOP = 3</a:t>
              </a:r>
              <a:endParaRPr lang="en-US" dirty="0">
                <a:solidFill>
                  <a:prstClr val="black"/>
                </a:solidFill>
              </a:endParaRPr>
            </a:p>
          </p:txBody>
        </p:sp>
        <p:cxnSp>
          <p:nvCxnSpPr>
            <p:cNvPr id="12" name="Straight Arrow Connector 11"/>
            <p:cNvCxnSpPr>
              <a:stCxn id="11" idx="3"/>
            </p:cNvCxnSpPr>
            <p:nvPr/>
          </p:nvCxnSpPr>
          <p:spPr>
            <a:xfrm>
              <a:off x="7429928" y="5137666"/>
              <a:ext cx="418672" cy="0"/>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grpSp>
      <p:sp>
        <p:nvSpPr>
          <p:cNvPr id="13" name="TextBox 12"/>
          <p:cNvSpPr txBox="1"/>
          <p:nvPr/>
        </p:nvSpPr>
        <p:spPr>
          <a:xfrm>
            <a:off x="6578902" y="2389147"/>
            <a:ext cx="1828800" cy="369332"/>
          </a:xfrm>
          <a:prstGeom prst="rect">
            <a:avLst/>
          </a:prstGeom>
          <a:noFill/>
        </p:spPr>
        <p:txBody>
          <a:bodyPr wrap="square" rtlCol="0">
            <a:spAutoFit/>
          </a:bodyPr>
          <a:lstStyle/>
          <a:p>
            <a:r>
              <a:rPr lang="en-IN" b="1" dirty="0">
                <a:solidFill>
                  <a:schemeClr val="tx2"/>
                </a:solidFill>
              </a:rPr>
              <a:t>PEEP (S, TOP, 2)</a:t>
            </a:r>
            <a:endParaRPr lang="en-US" b="1" dirty="0">
              <a:solidFill>
                <a:schemeClr val="tx2"/>
              </a:solidFill>
            </a:endParaRPr>
          </a:p>
        </p:txBody>
      </p:sp>
      <p:sp>
        <p:nvSpPr>
          <p:cNvPr id="15" name="TextBox 14"/>
          <p:cNvSpPr txBox="1"/>
          <p:nvPr/>
        </p:nvSpPr>
        <p:spPr>
          <a:xfrm>
            <a:off x="10085146" y="2632813"/>
            <a:ext cx="278258" cy="369332"/>
          </a:xfrm>
          <a:prstGeom prst="rect">
            <a:avLst/>
          </a:prstGeom>
          <a:noFill/>
        </p:spPr>
        <p:txBody>
          <a:bodyPr wrap="square" rtlCol="0">
            <a:spAutoFit/>
          </a:bodyPr>
          <a:lstStyle/>
          <a:p>
            <a:r>
              <a:rPr lang="en-IN" b="1" dirty="0">
                <a:solidFill>
                  <a:srgbClr val="FF0000"/>
                </a:solidFill>
              </a:rPr>
              <a:t>8</a:t>
            </a:r>
            <a:endParaRPr lang="en-US" b="1" dirty="0">
              <a:solidFill>
                <a:srgbClr val="FF0000"/>
              </a:solidFill>
            </a:endParaRPr>
          </a:p>
        </p:txBody>
      </p:sp>
      <p:sp>
        <p:nvSpPr>
          <p:cNvPr id="16" name="TextBox 15"/>
          <p:cNvSpPr txBox="1"/>
          <p:nvPr/>
        </p:nvSpPr>
        <p:spPr>
          <a:xfrm>
            <a:off x="6578902" y="3066624"/>
            <a:ext cx="1828800" cy="369332"/>
          </a:xfrm>
          <a:prstGeom prst="rect">
            <a:avLst/>
          </a:prstGeom>
          <a:noFill/>
        </p:spPr>
        <p:txBody>
          <a:bodyPr wrap="square" rtlCol="0">
            <a:spAutoFit/>
          </a:bodyPr>
          <a:lstStyle/>
          <a:p>
            <a:r>
              <a:rPr lang="en-IN" b="1" dirty="0">
                <a:solidFill>
                  <a:schemeClr val="tx2"/>
                </a:solidFill>
              </a:rPr>
              <a:t>PEEP (S, TOP, 3)</a:t>
            </a:r>
            <a:endParaRPr lang="en-US" b="1" dirty="0">
              <a:solidFill>
                <a:schemeClr val="tx2"/>
              </a:solidFill>
            </a:endParaRPr>
          </a:p>
        </p:txBody>
      </p:sp>
      <p:sp>
        <p:nvSpPr>
          <p:cNvPr id="17" name="TextBox 16"/>
          <p:cNvSpPr txBox="1"/>
          <p:nvPr/>
        </p:nvSpPr>
        <p:spPr>
          <a:xfrm>
            <a:off x="10028908" y="2927006"/>
            <a:ext cx="418704" cy="369332"/>
          </a:xfrm>
          <a:prstGeom prst="rect">
            <a:avLst/>
          </a:prstGeom>
          <a:noFill/>
        </p:spPr>
        <p:txBody>
          <a:bodyPr wrap="none" rtlCol="0">
            <a:spAutoFit/>
          </a:bodyPr>
          <a:lstStyle/>
          <a:p>
            <a:r>
              <a:rPr lang="en-IN" b="1" dirty="0">
                <a:solidFill>
                  <a:srgbClr val="FF0000"/>
                </a:solidFill>
              </a:rPr>
              <a:t>10</a:t>
            </a:r>
            <a:endParaRPr lang="en-US" b="1" dirty="0">
              <a:solidFill>
                <a:srgbClr val="FF0000"/>
              </a:solidFill>
            </a:endParaRPr>
          </a:p>
        </p:txBody>
      </p:sp>
      <p:sp>
        <p:nvSpPr>
          <p:cNvPr id="18" name="TextBox 17"/>
          <p:cNvSpPr txBox="1"/>
          <p:nvPr/>
        </p:nvSpPr>
        <p:spPr>
          <a:xfrm>
            <a:off x="6578902" y="3744101"/>
            <a:ext cx="1828800" cy="369332"/>
          </a:xfrm>
          <a:prstGeom prst="rect">
            <a:avLst/>
          </a:prstGeom>
          <a:noFill/>
        </p:spPr>
        <p:txBody>
          <a:bodyPr wrap="square" rtlCol="0">
            <a:spAutoFit/>
          </a:bodyPr>
          <a:lstStyle/>
          <a:p>
            <a:r>
              <a:rPr lang="en-IN" b="1" dirty="0">
                <a:solidFill>
                  <a:schemeClr val="tx2"/>
                </a:solidFill>
              </a:rPr>
              <a:t>PEEP (S, TOP, 4)</a:t>
            </a:r>
            <a:endParaRPr lang="en-US" b="1" dirty="0">
              <a:solidFill>
                <a:schemeClr val="tx2"/>
              </a:solidFill>
            </a:endParaRPr>
          </a:p>
        </p:txBody>
      </p:sp>
      <p:sp>
        <p:nvSpPr>
          <p:cNvPr id="19" name="TextBox 18"/>
          <p:cNvSpPr txBox="1"/>
          <p:nvPr/>
        </p:nvSpPr>
        <p:spPr>
          <a:xfrm>
            <a:off x="6578902" y="4421578"/>
            <a:ext cx="1316056" cy="369332"/>
          </a:xfrm>
          <a:prstGeom prst="rect">
            <a:avLst/>
          </a:prstGeom>
          <a:noFill/>
        </p:spPr>
        <p:txBody>
          <a:bodyPr wrap="square" rtlCol="0">
            <a:spAutoFit/>
          </a:bodyPr>
          <a:lstStyle/>
          <a:p>
            <a:r>
              <a:rPr lang="en-IN" b="1" dirty="0">
                <a:solidFill>
                  <a:srgbClr val="C00000"/>
                </a:solidFill>
              </a:rPr>
              <a:t>Underflow</a:t>
            </a:r>
            <a:endParaRPr lang="en-US" b="1" dirty="0">
              <a:solidFill>
                <a:srgbClr val="C00000"/>
              </a:solidFill>
            </a:endParaRPr>
          </a:p>
        </p:txBody>
      </p:sp>
    </p:spTree>
    <p:extLst>
      <p:ext uri="{BB962C8B-B14F-4D97-AF65-F5344CB8AC3E}">
        <p14:creationId xmlns:p14="http://schemas.microsoft.com/office/powerpoint/2010/main" val="488294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42" presetClass="path" presetSubtype="0" accel="50000" decel="50000" fill="hold" grpId="1" nodeType="withEffect">
                                  <p:stCondLst>
                                    <p:cond delay="0"/>
                                  </p:stCondLst>
                                  <p:childTnLst>
                                    <p:animMotion origin="layout" path="M -1.66667E-6 -0.20023 L -1.66667E-6 -0.0007 " pathEditMode="relative" rAng="0" ptsTypes="AA">
                                      <p:cBhvr>
                                        <p:cTn id="52" dur="2000" spd="-100000" fill="hold"/>
                                        <p:tgtEl>
                                          <p:spTgt spid="15"/>
                                        </p:tgtEl>
                                        <p:attrNameLst>
                                          <p:attrName>ppt_x</p:attrName>
                                          <p:attrName>ppt_y</p:attrName>
                                        </p:attrNameLst>
                                      </p:cBhvr>
                                      <p:rCtr x="0" y="9977"/>
                                    </p:animMotion>
                                  </p:childTnLst>
                                </p:cTn>
                              </p:par>
                            </p:childTnLst>
                          </p:cTn>
                        </p:par>
                        <p:par>
                          <p:cTn id="53" fill="hold">
                            <p:stCondLst>
                              <p:cond delay="2000"/>
                            </p:stCondLst>
                            <p:childTnLst>
                              <p:par>
                                <p:cTn id="54" presetID="1" presetClass="exit" presetSubtype="0" fill="hold" grpId="2" nodeType="afterEffect">
                                  <p:stCondLst>
                                    <p:cond delay="0"/>
                                  </p:stCondLst>
                                  <p:childTnLst>
                                    <p:set>
                                      <p:cBhvr>
                                        <p:cTn id="55" dur="1" fill="hold">
                                          <p:stCondLst>
                                            <p:cond delay="0"/>
                                          </p:stCondLst>
                                        </p:cTn>
                                        <p:tgtEl>
                                          <p:spTgt spid="15"/>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7"/>
                                        </p:tgtEl>
                                        <p:attrNameLst>
                                          <p:attrName>style.visibility</p:attrName>
                                        </p:attrNameLst>
                                      </p:cBhvr>
                                      <p:to>
                                        <p:strVal val="visible"/>
                                      </p:to>
                                    </p:set>
                                  </p:childTnLst>
                                </p:cTn>
                              </p:par>
                              <p:par>
                                <p:cTn id="64" presetID="42" presetClass="path" presetSubtype="0" accel="50000" decel="50000" fill="hold" grpId="1" nodeType="withEffect">
                                  <p:stCondLst>
                                    <p:cond delay="0"/>
                                  </p:stCondLst>
                                  <p:childTnLst>
                                    <p:animMotion origin="layout" path="M 3.05556E-6 -0.24954 L 3.05556E-6 0.00046 " pathEditMode="relative" rAng="0" ptsTypes="AA">
                                      <p:cBhvr>
                                        <p:cTn id="65" dur="2000" spd="-100000" fill="hold"/>
                                        <p:tgtEl>
                                          <p:spTgt spid="17"/>
                                        </p:tgtEl>
                                        <p:attrNameLst>
                                          <p:attrName>ppt_x</p:attrName>
                                          <p:attrName>ppt_y</p:attrName>
                                        </p:attrNameLst>
                                      </p:cBhvr>
                                      <p:rCtr x="0" y="12488"/>
                                    </p:animMotion>
                                  </p:childTnLst>
                                </p:cTn>
                              </p:par>
                            </p:childTnLst>
                          </p:cTn>
                        </p:par>
                        <p:par>
                          <p:cTn id="66" fill="hold">
                            <p:stCondLst>
                              <p:cond delay="2000"/>
                            </p:stCondLst>
                            <p:childTnLst>
                              <p:par>
                                <p:cTn id="67" presetID="1" presetClass="exit" presetSubtype="0" fill="hold" grpId="2" nodeType="afterEffect">
                                  <p:stCondLst>
                                    <p:cond delay="0"/>
                                  </p:stCondLst>
                                  <p:childTnLst>
                                    <p:set>
                                      <p:cBhvr>
                                        <p:cTn id="68" dur="1" fill="hold">
                                          <p:stCondLst>
                                            <p:cond delay="0"/>
                                          </p:stCondLst>
                                        </p:cTn>
                                        <p:tgtEl>
                                          <p:spTgt spid="1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p:bldP spid="15" grpId="0"/>
      <p:bldP spid="15" grpId="1"/>
      <p:bldP spid="15" grpId="2"/>
      <p:bldP spid="16" grpId="0"/>
      <p:bldP spid="17" grpId="0"/>
      <p:bldP spid="17" grpId="1"/>
      <p:bldP spid="17" grpId="2"/>
      <p:bldP spid="1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Procedure : CHANGE (S, TOP, X, I)</a:t>
            </a:r>
            <a:endParaRPr lang="en-US" dirty="0"/>
          </a:p>
        </p:txBody>
      </p:sp>
      <p:sp>
        <p:nvSpPr>
          <p:cNvPr id="3" name="Content Placeholder 2"/>
          <p:cNvSpPr>
            <a:spLocks noGrp="1"/>
          </p:cNvSpPr>
          <p:nvPr>
            <p:ph idx="1"/>
          </p:nvPr>
        </p:nvSpPr>
        <p:spPr/>
        <p:txBody>
          <a:bodyPr/>
          <a:lstStyle/>
          <a:p>
            <a:r>
              <a:rPr lang="en-IN" dirty="0"/>
              <a:t>This procedure changes the value of the </a:t>
            </a:r>
            <a:r>
              <a:rPr lang="en-IN" b="1" dirty="0">
                <a:solidFill>
                  <a:srgbClr val="C00000"/>
                </a:solidFill>
              </a:rPr>
              <a:t>I</a:t>
            </a:r>
            <a:r>
              <a:rPr lang="en-IN" b="1" baseline="30000" dirty="0">
                <a:solidFill>
                  <a:srgbClr val="C00000"/>
                </a:solidFill>
              </a:rPr>
              <a:t>th</a:t>
            </a:r>
            <a:r>
              <a:rPr lang="en-IN" dirty="0"/>
              <a:t> element from the top of the stack to </a:t>
            </a:r>
            <a:r>
              <a:rPr lang="en-IN" b="1" dirty="0">
                <a:solidFill>
                  <a:srgbClr val="C00000"/>
                </a:solidFill>
              </a:rPr>
              <a:t>X</a:t>
            </a:r>
            <a:r>
              <a:rPr lang="en-IN" dirty="0"/>
              <a:t>. </a:t>
            </a:r>
          </a:p>
          <a:p>
            <a:r>
              <a:rPr lang="en-IN" dirty="0"/>
              <a:t>Stack is represented by an array </a:t>
            </a:r>
            <a:r>
              <a:rPr lang="en-IN" b="1" dirty="0">
                <a:solidFill>
                  <a:srgbClr val="C00000"/>
                </a:solidFill>
              </a:rPr>
              <a:t>S</a:t>
            </a:r>
            <a:r>
              <a:rPr lang="en-IN" dirty="0">
                <a:solidFill>
                  <a:srgbClr val="FF0000"/>
                </a:solidFill>
              </a:rPr>
              <a:t> </a:t>
            </a:r>
            <a:r>
              <a:rPr lang="en-IN" dirty="0"/>
              <a:t>containing </a:t>
            </a:r>
            <a:r>
              <a:rPr lang="en-IN" b="1" dirty="0">
                <a:solidFill>
                  <a:srgbClr val="C00000"/>
                </a:solidFill>
              </a:rPr>
              <a:t>N</a:t>
            </a:r>
            <a:r>
              <a:rPr lang="en-IN" dirty="0">
                <a:solidFill>
                  <a:srgbClr val="FF0000"/>
                </a:solidFill>
              </a:rPr>
              <a:t> </a:t>
            </a:r>
            <a:r>
              <a:rPr lang="en-IN" dirty="0"/>
              <a:t>elements.</a:t>
            </a:r>
          </a:p>
          <a:p>
            <a:endParaRPr lang="en-US" dirty="0"/>
          </a:p>
        </p:txBody>
      </p:sp>
      <p:sp>
        <p:nvSpPr>
          <p:cNvPr id="4" name="TextBox 3"/>
          <p:cNvSpPr txBox="1"/>
          <p:nvPr/>
        </p:nvSpPr>
        <p:spPr>
          <a:xfrm>
            <a:off x="484093" y="2081371"/>
            <a:ext cx="5874124" cy="3139321"/>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[Check for stack underflow]</a:t>
            </a:r>
          </a:p>
          <a:p>
            <a:r>
              <a:rPr lang="en-IN" sz="2200" dirty="0">
                <a:solidFill>
                  <a:prstClr val="black"/>
                </a:solidFill>
                <a:latin typeface="Consolas" pitchFamily="49" charset="0"/>
                <a:cs typeface="Consolas" pitchFamily="49" charset="0"/>
              </a:rPr>
              <a:t>	If 	TOP-I+1 ≤ 0</a:t>
            </a:r>
          </a:p>
          <a:p>
            <a:r>
              <a:rPr lang="en-IN" sz="2200" dirty="0">
                <a:solidFill>
                  <a:prstClr val="black"/>
                </a:solidFill>
                <a:latin typeface="Consolas" pitchFamily="49" charset="0"/>
                <a:cs typeface="Consolas" pitchFamily="49" charset="0"/>
              </a:rPr>
              <a:t>	Then 	write (‘STACK UNDERFLOW’)</a:t>
            </a:r>
          </a:p>
          <a:p>
            <a:r>
              <a:rPr lang="en-IN" sz="2200" dirty="0">
                <a:solidFill>
                  <a:prstClr val="black"/>
                </a:solidFill>
                <a:latin typeface="Consolas" pitchFamily="49" charset="0"/>
                <a:cs typeface="Consolas" pitchFamily="49" charset="0"/>
              </a:rPr>
              <a:t>		Return</a:t>
            </a:r>
          </a:p>
          <a:p>
            <a:r>
              <a:rPr lang="en-IN" sz="2200" b="1" dirty="0">
                <a:solidFill>
                  <a:schemeClr val="tx2"/>
                </a:solidFill>
                <a:latin typeface="Consolas" pitchFamily="49" charset="0"/>
                <a:cs typeface="Consolas" pitchFamily="49" charset="0"/>
              </a:rPr>
              <a:t>2. [Change </a:t>
            </a:r>
            <a:r>
              <a:rPr lang="en-IN" sz="2200" b="1" dirty="0" err="1">
                <a:solidFill>
                  <a:schemeClr val="tx2"/>
                </a:solidFill>
                <a:latin typeface="Consolas" pitchFamily="49" charset="0"/>
                <a:cs typeface="Consolas" pitchFamily="49" charset="0"/>
              </a:rPr>
              <a:t>I</a:t>
            </a:r>
            <a:r>
              <a:rPr lang="en-IN" sz="2200" b="1" baseline="30000" dirty="0" err="1">
                <a:solidFill>
                  <a:schemeClr val="tx2"/>
                </a:solidFill>
                <a:latin typeface="Consolas" pitchFamily="49" charset="0"/>
                <a:cs typeface="Consolas" pitchFamily="49" charset="0"/>
              </a:rPr>
              <a:t>th</a:t>
            </a:r>
            <a:r>
              <a:rPr lang="en-IN" sz="2200" b="1" dirty="0">
                <a:solidFill>
                  <a:schemeClr val="tx2"/>
                </a:solidFill>
                <a:latin typeface="Consolas" pitchFamily="49" charset="0"/>
                <a:cs typeface="Consolas" pitchFamily="49" charset="0"/>
              </a:rPr>
              <a:t> element from top    </a:t>
            </a:r>
          </a:p>
          <a:p>
            <a:r>
              <a:rPr lang="en-IN" sz="2200" b="1" dirty="0">
                <a:solidFill>
                  <a:schemeClr val="tx2"/>
                </a:solidFill>
                <a:latin typeface="Consolas" pitchFamily="49" charset="0"/>
                <a:cs typeface="Consolas" pitchFamily="49" charset="0"/>
              </a:rPr>
              <a:t>    of the stack]</a:t>
            </a:r>
          </a:p>
          <a:p>
            <a:r>
              <a:rPr lang="en-IN" sz="2200" dirty="0">
                <a:solidFill>
                  <a:prstClr val="black"/>
                </a:solidFill>
                <a:latin typeface="Consolas" pitchFamily="49" charset="0"/>
                <a:cs typeface="Consolas" pitchFamily="49" charset="0"/>
              </a:rPr>
              <a:t>	S[TOP–I+1] ← X</a:t>
            </a:r>
          </a:p>
          <a:p>
            <a:r>
              <a:rPr lang="en-IN" sz="2200" b="1" dirty="0">
                <a:solidFill>
                  <a:schemeClr val="tx2"/>
                </a:solidFill>
                <a:latin typeface="Consolas" pitchFamily="49" charset="0"/>
                <a:cs typeface="Consolas" pitchFamily="49" charset="0"/>
              </a:rPr>
              <a:t>3. [Finished]</a:t>
            </a:r>
          </a:p>
          <a:p>
            <a:r>
              <a:rPr lang="en-IN" sz="2200" dirty="0">
                <a:solidFill>
                  <a:prstClr val="black"/>
                </a:solidFill>
                <a:latin typeface="Consolas" pitchFamily="49" charset="0"/>
                <a:cs typeface="Consolas" pitchFamily="49" charset="0"/>
              </a:rPr>
              <a:t>	Return</a:t>
            </a:r>
          </a:p>
        </p:txBody>
      </p:sp>
      <p:grpSp>
        <p:nvGrpSpPr>
          <p:cNvPr id="5" name="Group 4"/>
          <p:cNvGrpSpPr/>
          <p:nvPr/>
        </p:nvGrpSpPr>
        <p:grpSpPr>
          <a:xfrm>
            <a:off x="8773032" y="2089673"/>
            <a:ext cx="2285572" cy="1233237"/>
            <a:chOff x="6401228" y="4953000"/>
            <a:chExt cx="2285572" cy="1233237"/>
          </a:xfrm>
        </p:grpSpPr>
        <p:grpSp>
          <p:nvGrpSpPr>
            <p:cNvPr id="6" name="Group 5"/>
            <p:cNvGrpSpPr/>
            <p:nvPr/>
          </p:nvGrpSpPr>
          <p:grpSpPr>
            <a:xfrm>
              <a:off x="7924800" y="4953000"/>
              <a:ext cx="762000" cy="1233237"/>
              <a:chOff x="7815549" y="5290851"/>
              <a:chExt cx="762000" cy="1233237"/>
            </a:xfrm>
          </p:grpSpPr>
          <p:sp>
            <p:nvSpPr>
              <p:cNvPr id="12" name="Freeform 11"/>
              <p:cNvSpPr/>
              <p:nvPr/>
            </p:nvSpPr>
            <p:spPr>
              <a:xfrm>
                <a:off x="7815549" y="5290851"/>
                <a:ext cx="762000" cy="872784"/>
              </a:xfrm>
              <a:custGeom>
                <a:avLst/>
                <a:gdLst>
                  <a:gd name="connsiteX0" fmla="*/ 0 w 762000"/>
                  <a:gd name="connsiteY0" fmla="*/ 0 h 1447800"/>
                  <a:gd name="connsiteX1" fmla="*/ 0 w 762000"/>
                  <a:gd name="connsiteY1" fmla="*/ 1447800 h 1447800"/>
                  <a:gd name="connsiteX2" fmla="*/ 762000 w 762000"/>
                  <a:gd name="connsiteY2" fmla="*/ 1447800 h 1447800"/>
                  <a:gd name="connsiteX3" fmla="*/ 762000 w 762000"/>
                  <a:gd name="connsiteY3" fmla="*/ 38100 h 1447800"/>
                </a:gdLst>
                <a:ahLst/>
                <a:cxnLst>
                  <a:cxn ang="0">
                    <a:pos x="connsiteX0" y="connsiteY0"/>
                  </a:cxn>
                  <a:cxn ang="0">
                    <a:pos x="connsiteX1" y="connsiteY1"/>
                  </a:cxn>
                  <a:cxn ang="0">
                    <a:pos x="connsiteX2" y="connsiteY2"/>
                  </a:cxn>
                  <a:cxn ang="0">
                    <a:pos x="connsiteX3" y="connsiteY3"/>
                  </a:cxn>
                </a:cxnLst>
                <a:rect l="l" t="t" r="r" b="b"/>
                <a:pathLst>
                  <a:path w="762000" h="1447800">
                    <a:moveTo>
                      <a:pt x="0" y="0"/>
                    </a:moveTo>
                    <a:lnTo>
                      <a:pt x="0" y="1447800"/>
                    </a:lnTo>
                    <a:lnTo>
                      <a:pt x="762000" y="1447800"/>
                    </a:lnTo>
                    <a:lnTo>
                      <a:pt x="762000" y="38100"/>
                    </a:lnTo>
                  </a:path>
                </a:pathLst>
              </a:cu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13" name="TextBox 12"/>
              <p:cNvSpPr txBox="1"/>
              <p:nvPr/>
            </p:nvSpPr>
            <p:spPr>
              <a:xfrm>
                <a:off x="7932506" y="6154756"/>
                <a:ext cx="494872" cy="369332"/>
              </a:xfrm>
              <a:prstGeom prst="rect">
                <a:avLst/>
              </a:prstGeom>
              <a:noFill/>
            </p:spPr>
            <p:txBody>
              <a:bodyPr wrap="square" rtlCol="0">
                <a:spAutoFit/>
              </a:bodyPr>
              <a:lstStyle/>
              <a:p>
                <a:pPr algn="ctr"/>
                <a:r>
                  <a:rPr lang="en-IN" b="1" dirty="0">
                    <a:solidFill>
                      <a:schemeClr val="tx2"/>
                    </a:solidFill>
                  </a:rPr>
                  <a:t>S</a:t>
                </a:r>
                <a:endParaRPr lang="en-US" b="1" dirty="0">
                  <a:solidFill>
                    <a:schemeClr val="tx2"/>
                  </a:solidFill>
                </a:endParaRPr>
              </a:p>
            </p:txBody>
          </p:sp>
        </p:grpSp>
        <p:sp>
          <p:nvSpPr>
            <p:cNvPr id="7" name="Rectangle 6"/>
            <p:cNvSpPr/>
            <p:nvPr/>
          </p:nvSpPr>
          <p:spPr>
            <a:xfrm>
              <a:off x="7924800" y="5529549"/>
              <a:ext cx="762000" cy="287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prstClr val="white"/>
                  </a:solidFill>
                </a:rPr>
                <a:t>10</a:t>
              </a:r>
              <a:endParaRPr lang="en-US" b="1" dirty="0">
                <a:solidFill>
                  <a:prstClr val="white"/>
                </a:solidFill>
              </a:endParaRPr>
            </a:p>
          </p:txBody>
        </p:sp>
        <p:sp>
          <p:nvSpPr>
            <p:cNvPr id="8" name="Rectangle 7"/>
            <p:cNvSpPr/>
            <p:nvPr/>
          </p:nvSpPr>
          <p:spPr>
            <a:xfrm>
              <a:off x="7924800" y="5235766"/>
              <a:ext cx="762000" cy="287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prstClr val="white"/>
                  </a:solidFill>
                </a:rPr>
                <a:t>8</a:t>
              </a:r>
              <a:endParaRPr lang="en-US" b="1" dirty="0">
                <a:solidFill>
                  <a:prstClr val="white"/>
                </a:solidFill>
              </a:endParaRPr>
            </a:p>
          </p:txBody>
        </p:sp>
        <p:sp>
          <p:nvSpPr>
            <p:cNvPr id="9" name="Rectangle 8"/>
            <p:cNvSpPr/>
            <p:nvPr/>
          </p:nvSpPr>
          <p:spPr>
            <a:xfrm>
              <a:off x="7924800" y="4953000"/>
              <a:ext cx="762000" cy="287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prstClr val="white"/>
                  </a:solidFill>
                </a:rPr>
                <a:t>-5</a:t>
              </a:r>
              <a:endParaRPr lang="en-US" b="1" dirty="0">
                <a:solidFill>
                  <a:prstClr val="white"/>
                </a:solidFill>
              </a:endParaRPr>
            </a:p>
          </p:txBody>
        </p:sp>
        <p:sp>
          <p:nvSpPr>
            <p:cNvPr id="10" name="TextBox 9"/>
            <p:cNvSpPr txBox="1"/>
            <p:nvPr/>
          </p:nvSpPr>
          <p:spPr>
            <a:xfrm>
              <a:off x="6401228" y="4953000"/>
              <a:ext cx="1028700" cy="369332"/>
            </a:xfrm>
            <a:prstGeom prst="rect">
              <a:avLst/>
            </a:prstGeom>
            <a:noFill/>
          </p:spPr>
          <p:txBody>
            <a:bodyPr wrap="square" rtlCol="0">
              <a:spAutoFit/>
            </a:bodyPr>
            <a:lstStyle/>
            <a:p>
              <a:pPr algn="r"/>
              <a:r>
                <a:rPr lang="en-IN" dirty="0">
                  <a:solidFill>
                    <a:prstClr val="black"/>
                  </a:solidFill>
                </a:rPr>
                <a:t>TOP = 3</a:t>
              </a:r>
              <a:endParaRPr lang="en-US" dirty="0">
                <a:solidFill>
                  <a:prstClr val="black"/>
                </a:solidFill>
              </a:endParaRPr>
            </a:p>
          </p:txBody>
        </p:sp>
        <p:cxnSp>
          <p:nvCxnSpPr>
            <p:cNvPr id="11" name="Straight Arrow Connector 10"/>
            <p:cNvCxnSpPr>
              <a:stCxn id="10" idx="3"/>
            </p:cNvCxnSpPr>
            <p:nvPr/>
          </p:nvCxnSpPr>
          <p:spPr>
            <a:xfrm>
              <a:off x="7429928" y="5137666"/>
              <a:ext cx="418672" cy="0"/>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grpSp>
      <p:sp>
        <p:nvSpPr>
          <p:cNvPr id="14" name="TextBox 13"/>
          <p:cNvSpPr txBox="1"/>
          <p:nvPr/>
        </p:nvSpPr>
        <p:spPr>
          <a:xfrm>
            <a:off x="6491865" y="2084262"/>
            <a:ext cx="2640458" cy="369332"/>
          </a:xfrm>
          <a:prstGeom prst="rect">
            <a:avLst/>
          </a:prstGeom>
          <a:noFill/>
        </p:spPr>
        <p:txBody>
          <a:bodyPr wrap="square" rtlCol="0">
            <a:spAutoFit/>
          </a:bodyPr>
          <a:lstStyle/>
          <a:p>
            <a:r>
              <a:rPr lang="en-IN" b="1" dirty="0">
                <a:solidFill>
                  <a:schemeClr val="tx2"/>
                </a:solidFill>
              </a:rPr>
              <a:t>CHANGE (S, TOP, 50, 2)</a:t>
            </a:r>
            <a:endParaRPr lang="en-US" b="1" dirty="0">
              <a:solidFill>
                <a:schemeClr val="tx2"/>
              </a:solidFill>
            </a:endParaRPr>
          </a:p>
        </p:txBody>
      </p:sp>
      <p:sp>
        <p:nvSpPr>
          <p:cNvPr id="15" name="Rectangle 14"/>
          <p:cNvSpPr/>
          <p:nvPr/>
        </p:nvSpPr>
        <p:spPr>
          <a:xfrm>
            <a:off x="10297032" y="2377028"/>
            <a:ext cx="762000" cy="28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rPr>
              <a:t>50</a:t>
            </a:r>
            <a:endParaRPr lang="en-US" b="1" dirty="0">
              <a:solidFill>
                <a:srgbClr val="FF0000"/>
              </a:solidFill>
            </a:endParaRPr>
          </a:p>
        </p:txBody>
      </p:sp>
      <p:sp>
        <p:nvSpPr>
          <p:cNvPr id="16" name="TextBox 15"/>
          <p:cNvSpPr txBox="1"/>
          <p:nvPr/>
        </p:nvSpPr>
        <p:spPr>
          <a:xfrm>
            <a:off x="6491865" y="2953579"/>
            <a:ext cx="2640458" cy="369332"/>
          </a:xfrm>
          <a:prstGeom prst="rect">
            <a:avLst/>
          </a:prstGeom>
          <a:noFill/>
        </p:spPr>
        <p:txBody>
          <a:bodyPr wrap="square" rtlCol="0">
            <a:spAutoFit/>
          </a:bodyPr>
          <a:lstStyle/>
          <a:p>
            <a:r>
              <a:rPr lang="en-IN" b="1" dirty="0">
                <a:solidFill>
                  <a:schemeClr val="tx2"/>
                </a:solidFill>
              </a:rPr>
              <a:t>CHANGE (S, TOP, 9, 3)</a:t>
            </a:r>
            <a:endParaRPr lang="en-US" b="1" dirty="0">
              <a:solidFill>
                <a:schemeClr val="tx2"/>
              </a:solidFill>
            </a:endParaRPr>
          </a:p>
        </p:txBody>
      </p:sp>
      <p:sp>
        <p:nvSpPr>
          <p:cNvPr id="17" name="Rectangle 16"/>
          <p:cNvSpPr/>
          <p:nvPr/>
        </p:nvSpPr>
        <p:spPr>
          <a:xfrm>
            <a:off x="10297032" y="2667676"/>
            <a:ext cx="762000" cy="28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rPr>
              <a:t>9</a:t>
            </a:r>
            <a:endParaRPr lang="en-US" b="1" dirty="0">
              <a:solidFill>
                <a:srgbClr val="FF0000"/>
              </a:solidFill>
            </a:endParaRPr>
          </a:p>
        </p:txBody>
      </p:sp>
      <p:sp>
        <p:nvSpPr>
          <p:cNvPr id="18" name="TextBox 17"/>
          <p:cNvSpPr txBox="1"/>
          <p:nvPr/>
        </p:nvSpPr>
        <p:spPr>
          <a:xfrm>
            <a:off x="6491865" y="3822896"/>
            <a:ext cx="2640458" cy="369332"/>
          </a:xfrm>
          <a:prstGeom prst="rect">
            <a:avLst/>
          </a:prstGeom>
          <a:noFill/>
        </p:spPr>
        <p:txBody>
          <a:bodyPr wrap="square" rtlCol="0">
            <a:spAutoFit/>
          </a:bodyPr>
          <a:lstStyle/>
          <a:p>
            <a:r>
              <a:rPr lang="en-IN" b="1" dirty="0">
                <a:solidFill>
                  <a:schemeClr val="tx2"/>
                </a:solidFill>
              </a:rPr>
              <a:t>CHANGE (S, TOP, 25, 8)</a:t>
            </a:r>
            <a:endParaRPr lang="en-US" b="1" dirty="0">
              <a:solidFill>
                <a:schemeClr val="tx2"/>
              </a:solidFill>
            </a:endParaRPr>
          </a:p>
        </p:txBody>
      </p:sp>
      <p:sp>
        <p:nvSpPr>
          <p:cNvPr id="19" name="TextBox 18"/>
          <p:cNvSpPr txBox="1"/>
          <p:nvPr/>
        </p:nvSpPr>
        <p:spPr>
          <a:xfrm>
            <a:off x="6491865" y="4692214"/>
            <a:ext cx="1676400" cy="369332"/>
          </a:xfrm>
          <a:prstGeom prst="rect">
            <a:avLst/>
          </a:prstGeom>
          <a:noFill/>
        </p:spPr>
        <p:txBody>
          <a:bodyPr wrap="square" rtlCol="0">
            <a:spAutoFit/>
          </a:bodyPr>
          <a:lstStyle/>
          <a:p>
            <a:r>
              <a:rPr lang="en-IN" b="1" dirty="0">
                <a:solidFill>
                  <a:srgbClr val="FF0000"/>
                </a:solidFill>
              </a:rPr>
              <a:t>Underflow</a:t>
            </a:r>
            <a:endParaRPr lang="en-US" b="1" dirty="0">
              <a:solidFill>
                <a:srgbClr val="FF0000"/>
              </a:solidFill>
            </a:endParaRPr>
          </a:p>
        </p:txBody>
      </p:sp>
    </p:spTree>
    <p:extLst>
      <p:ext uri="{BB962C8B-B14F-4D97-AF65-F5344CB8AC3E}">
        <p14:creationId xmlns:p14="http://schemas.microsoft.com/office/powerpoint/2010/main" val="2215650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p:bldP spid="15" grpId="0" animBg="1"/>
      <p:bldP spid="16" grpId="0"/>
      <p:bldP spid="17" grpId="0" animBg="1"/>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0C7A6E-1F22-3422-EB77-056E382701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462765-5C8C-8715-DA36-E5AD18738E60}"/>
              </a:ext>
            </a:extLst>
          </p:cNvPr>
          <p:cNvSpPr>
            <a:spLocks noGrp="1"/>
          </p:cNvSpPr>
          <p:nvPr>
            <p:ph type="title"/>
          </p:nvPr>
        </p:nvSpPr>
        <p:spPr/>
        <p:txBody>
          <a:bodyPr/>
          <a:lstStyle/>
          <a:p>
            <a:r>
              <a:rPr lang="en-US" dirty="0"/>
              <a:t>Function : Display (S, TOP)</a:t>
            </a:r>
          </a:p>
        </p:txBody>
      </p:sp>
      <p:sp>
        <p:nvSpPr>
          <p:cNvPr id="3" name="Content Placeholder 2">
            <a:extLst>
              <a:ext uri="{FF2B5EF4-FFF2-40B4-BE49-F238E27FC236}">
                <a16:creationId xmlns:a16="http://schemas.microsoft.com/office/drawing/2014/main" id="{E86BDED9-69E3-D081-8E89-BEE8800909A8}"/>
              </a:ext>
            </a:extLst>
          </p:cNvPr>
          <p:cNvSpPr>
            <a:spLocks noGrp="1"/>
          </p:cNvSpPr>
          <p:nvPr>
            <p:ph idx="1"/>
          </p:nvPr>
        </p:nvSpPr>
        <p:spPr/>
        <p:txBody>
          <a:bodyPr/>
          <a:lstStyle/>
          <a:p>
            <a:r>
              <a:rPr lang="en-IN" dirty="0"/>
              <a:t>This function </a:t>
            </a:r>
            <a:r>
              <a:rPr lang="en-IN" b="1" i="1" dirty="0">
                <a:solidFill>
                  <a:srgbClr val="C00000"/>
                </a:solidFill>
              </a:rPr>
              <a:t>display</a:t>
            </a:r>
            <a:r>
              <a:rPr lang="en-IN" dirty="0"/>
              <a:t> all the elements from top of a stack.</a:t>
            </a:r>
          </a:p>
          <a:p>
            <a:r>
              <a:rPr lang="en-IN" dirty="0"/>
              <a:t>Stack is represented by an array </a:t>
            </a:r>
            <a:r>
              <a:rPr lang="en-IN" b="1" dirty="0">
                <a:solidFill>
                  <a:srgbClr val="C00000"/>
                </a:solidFill>
              </a:rPr>
              <a:t>S</a:t>
            </a:r>
            <a:r>
              <a:rPr lang="en-IN" dirty="0">
                <a:solidFill>
                  <a:srgbClr val="FF0000"/>
                </a:solidFill>
              </a:rPr>
              <a:t> </a:t>
            </a:r>
            <a:r>
              <a:rPr lang="en-IN" dirty="0"/>
              <a:t>containing </a:t>
            </a:r>
            <a:r>
              <a:rPr lang="en-IN" b="1" dirty="0">
                <a:solidFill>
                  <a:srgbClr val="C00000"/>
                </a:solidFill>
              </a:rPr>
              <a:t>N</a:t>
            </a:r>
            <a:r>
              <a:rPr lang="en-IN" dirty="0">
                <a:solidFill>
                  <a:srgbClr val="FF0000"/>
                </a:solidFill>
              </a:rPr>
              <a:t> </a:t>
            </a:r>
            <a:r>
              <a:rPr lang="en-IN" dirty="0"/>
              <a:t>elements.</a:t>
            </a:r>
          </a:p>
          <a:p>
            <a:r>
              <a:rPr lang="en-IN" dirty="0"/>
              <a:t>A pointer </a:t>
            </a:r>
            <a:r>
              <a:rPr lang="en-IN" b="1" dirty="0">
                <a:solidFill>
                  <a:srgbClr val="C00000"/>
                </a:solidFill>
              </a:rPr>
              <a:t>TOP</a:t>
            </a:r>
            <a:r>
              <a:rPr lang="en-IN" dirty="0">
                <a:solidFill>
                  <a:srgbClr val="C00000"/>
                </a:solidFill>
              </a:rPr>
              <a:t> </a:t>
            </a:r>
            <a:r>
              <a:rPr lang="en-IN" dirty="0"/>
              <a:t>represents the top element in the stack. </a:t>
            </a:r>
          </a:p>
          <a:p>
            <a:endParaRPr lang="en-US" dirty="0"/>
          </a:p>
        </p:txBody>
      </p:sp>
      <p:sp>
        <p:nvSpPr>
          <p:cNvPr id="4" name="TextBox 3">
            <a:extLst>
              <a:ext uri="{FF2B5EF4-FFF2-40B4-BE49-F238E27FC236}">
                <a16:creationId xmlns:a16="http://schemas.microsoft.com/office/drawing/2014/main" id="{3DB4DD19-057F-1A20-36FE-95AA9CD35C04}"/>
              </a:ext>
            </a:extLst>
          </p:cNvPr>
          <p:cNvSpPr txBox="1"/>
          <p:nvPr/>
        </p:nvSpPr>
        <p:spPr>
          <a:xfrm>
            <a:off x="376518" y="2600642"/>
            <a:ext cx="5906926" cy="3539430"/>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[Check for stack underflow]</a:t>
            </a:r>
          </a:p>
          <a:p>
            <a:r>
              <a:rPr lang="en-IN" sz="2200" dirty="0">
                <a:solidFill>
                  <a:prstClr val="black"/>
                </a:solidFill>
                <a:latin typeface="Consolas" pitchFamily="49" charset="0"/>
                <a:cs typeface="Consolas" pitchFamily="49" charset="0"/>
              </a:rPr>
              <a:t>	</a:t>
            </a:r>
            <a:r>
              <a:rPr lang="en-IN" sz="2200" dirty="0">
                <a:solidFill>
                  <a:schemeClr val="tx2">
                    <a:lumMod val="75000"/>
                  </a:schemeClr>
                </a:solidFill>
                <a:latin typeface="Consolas" pitchFamily="49" charset="0"/>
                <a:cs typeface="Consolas" pitchFamily="49" charset="0"/>
              </a:rPr>
              <a:t>If</a:t>
            </a:r>
            <a:r>
              <a:rPr lang="en-IN" sz="2200" dirty="0">
                <a:solidFill>
                  <a:prstClr val="black"/>
                </a:solidFill>
                <a:latin typeface="Consolas" pitchFamily="49" charset="0"/>
                <a:cs typeface="Consolas" pitchFamily="49" charset="0"/>
              </a:rPr>
              <a:t> 	TOP = 0</a:t>
            </a:r>
          </a:p>
          <a:p>
            <a:r>
              <a:rPr lang="en-IN" sz="2200" dirty="0">
                <a:solidFill>
                  <a:prstClr val="black"/>
                </a:solidFill>
                <a:latin typeface="Consolas" pitchFamily="49" charset="0"/>
                <a:cs typeface="Consolas" pitchFamily="49" charset="0"/>
              </a:rPr>
              <a:t>	</a:t>
            </a:r>
            <a:r>
              <a:rPr lang="en-IN" sz="2200" dirty="0">
                <a:solidFill>
                  <a:schemeClr val="tx2">
                    <a:lumMod val="75000"/>
                  </a:schemeClr>
                </a:solidFill>
                <a:latin typeface="Consolas" pitchFamily="49" charset="0"/>
                <a:cs typeface="Consolas" pitchFamily="49" charset="0"/>
              </a:rPr>
              <a:t>Then</a:t>
            </a:r>
            <a:r>
              <a:rPr lang="en-IN" sz="2200" dirty="0">
                <a:solidFill>
                  <a:prstClr val="black"/>
                </a:solidFill>
                <a:latin typeface="Consolas" pitchFamily="49" charset="0"/>
                <a:cs typeface="Consolas" pitchFamily="49" charset="0"/>
              </a:rPr>
              <a:t> 	write (‘STACK UNDERFLOW’)</a:t>
            </a:r>
          </a:p>
          <a:p>
            <a:r>
              <a:rPr lang="en-IN" sz="2200" dirty="0">
                <a:solidFill>
                  <a:prstClr val="black"/>
                </a:solidFill>
                <a:latin typeface="Consolas" pitchFamily="49" charset="0"/>
                <a:cs typeface="Consolas" pitchFamily="49" charset="0"/>
              </a:rPr>
              <a:t>		Return</a:t>
            </a:r>
          </a:p>
          <a:p>
            <a:r>
              <a:rPr lang="en-IN" sz="2200" b="1" dirty="0">
                <a:solidFill>
                  <a:schemeClr val="tx2"/>
                </a:solidFill>
                <a:latin typeface="Consolas" pitchFamily="49" charset="0"/>
                <a:cs typeface="Consolas" pitchFamily="49" charset="0"/>
              </a:rPr>
              <a:t>2. [Store value of TOP in I]</a:t>
            </a:r>
          </a:p>
          <a:p>
            <a:r>
              <a:rPr lang="en-IN" sz="2200" dirty="0">
                <a:solidFill>
                  <a:prstClr val="black"/>
                </a:solidFill>
                <a:latin typeface="Consolas" pitchFamily="49" charset="0"/>
                <a:cs typeface="Consolas" pitchFamily="49" charset="0"/>
              </a:rPr>
              <a:t>	I ← TOP</a:t>
            </a:r>
          </a:p>
          <a:p>
            <a:pPr marL="450850" indent="-450850"/>
            <a:r>
              <a:rPr lang="en-IN" sz="2200" b="1" dirty="0">
                <a:solidFill>
                  <a:schemeClr val="tx2"/>
                </a:solidFill>
                <a:latin typeface="Consolas" pitchFamily="49" charset="0"/>
                <a:cs typeface="Consolas" pitchFamily="49" charset="0"/>
              </a:rPr>
              <a:t>3. [Display all elements in Stack]</a:t>
            </a:r>
          </a:p>
          <a:p>
            <a:r>
              <a:rPr lang="en-IN" sz="2200" dirty="0">
                <a:solidFill>
                  <a:prstClr val="black"/>
                </a:solidFill>
                <a:latin typeface="Consolas" pitchFamily="49" charset="0"/>
                <a:cs typeface="Consolas" pitchFamily="49" charset="0"/>
              </a:rPr>
              <a:t>	</a:t>
            </a:r>
            <a:r>
              <a:rPr lang="en-IN" sz="2400" b="1" dirty="0">
                <a:solidFill>
                  <a:schemeClr val="tx2">
                    <a:lumMod val="75000"/>
                  </a:schemeClr>
                </a:solidFill>
                <a:latin typeface="Consolas" pitchFamily="49" charset="0"/>
                <a:cs typeface="Consolas" pitchFamily="49" charset="0"/>
              </a:rPr>
              <a:t>Repeat until </a:t>
            </a:r>
            <a:r>
              <a:rPr lang="en-IN" sz="2200" dirty="0">
                <a:solidFill>
                  <a:prstClr val="black"/>
                </a:solidFill>
                <a:latin typeface="Consolas" pitchFamily="49" charset="0"/>
                <a:cs typeface="Consolas" pitchFamily="49" charset="0"/>
              </a:rPr>
              <a:t>I &gt; 0</a:t>
            </a:r>
          </a:p>
          <a:p>
            <a:r>
              <a:rPr lang="en-IN" sz="2400" b="1" dirty="0">
                <a:solidFill>
                  <a:schemeClr val="tx2">
                    <a:lumMod val="75000"/>
                  </a:schemeClr>
                </a:solidFill>
                <a:latin typeface="Consolas" pitchFamily="49" charset="0"/>
                <a:cs typeface="Consolas" pitchFamily="49" charset="0"/>
              </a:rPr>
              <a:t>		</a:t>
            </a:r>
            <a:r>
              <a:rPr lang="en-IN" sz="2200" dirty="0">
                <a:solidFill>
                  <a:prstClr val="black"/>
                </a:solidFill>
                <a:latin typeface="Consolas" pitchFamily="49" charset="0"/>
                <a:cs typeface="Consolas" pitchFamily="49" charset="0"/>
              </a:rPr>
              <a:t>write(S[I])</a:t>
            </a:r>
          </a:p>
          <a:p>
            <a:r>
              <a:rPr lang="en-IN" sz="2200" dirty="0">
                <a:solidFill>
                  <a:prstClr val="black"/>
                </a:solidFill>
                <a:latin typeface="Consolas" pitchFamily="49" charset="0"/>
                <a:cs typeface="Consolas" pitchFamily="49" charset="0"/>
              </a:rPr>
              <a:t>		I ← I - 1</a:t>
            </a:r>
          </a:p>
        </p:txBody>
      </p:sp>
      <p:grpSp>
        <p:nvGrpSpPr>
          <p:cNvPr id="10" name="Group 9">
            <a:extLst>
              <a:ext uri="{FF2B5EF4-FFF2-40B4-BE49-F238E27FC236}">
                <a16:creationId xmlns:a16="http://schemas.microsoft.com/office/drawing/2014/main" id="{DD2D402C-CDF7-B295-AFBD-29B5559411A1}"/>
              </a:ext>
            </a:extLst>
          </p:cNvPr>
          <p:cNvGrpSpPr/>
          <p:nvPr/>
        </p:nvGrpSpPr>
        <p:grpSpPr>
          <a:xfrm>
            <a:off x="9460407" y="2633694"/>
            <a:ext cx="762000" cy="1233237"/>
            <a:chOff x="7815549" y="5290851"/>
            <a:chExt cx="762000" cy="1233237"/>
          </a:xfrm>
        </p:grpSpPr>
        <p:sp>
          <p:nvSpPr>
            <p:cNvPr id="5" name="Freeform 4">
              <a:extLst>
                <a:ext uri="{FF2B5EF4-FFF2-40B4-BE49-F238E27FC236}">
                  <a16:creationId xmlns:a16="http://schemas.microsoft.com/office/drawing/2014/main" id="{AFD3367A-8082-7281-207D-D156EA8B991E}"/>
                </a:ext>
              </a:extLst>
            </p:cNvPr>
            <p:cNvSpPr/>
            <p:nvPr/>
          </p:nvSpPr>
          <p:spPr>
            <a:xfrm>
              <a:off x="7815549" y="5290851"/>
              <a:ext cx="762000" cy="872784"/>
            </a:xfrm>
            <a:custGeom>
              <a:avLst/>
              <a:gdLst>
                <a:gd name="connsiteX0" fmla="*/ 0 w 762000"/>
                <a:gd name="connsiteY0" fmla="*/ 0 h 1447800"/>
                <a:gd name="connsiteX1" fmla="*/ 0 w 762000"/>
                <a:gd name="connsiteY1" fmla="*/ 1447800 h 1447800"/>
                <a:gd name="connsiteX2" fmla="*/ 762000 w 762000"/>
                <a:gd name="connsiteY2" fmla="*/ 1447800 h 1447800"/>
                <a:gd name="connsiteX3" fmla="*/ 762000 w 762000"/>
                <a:gd name="connsiteY3" fmla="*/ 38100 h 1447800"/>
              </a:gdLst>
              <a:ahLst/>
              <a:cxnLst>
                <a:cxn ang="0">
                  <a:pos x="connsiteX0" y="connsiteY0"/>
                </a:cxn>
                <a:cxn ang="0">
                  <a:pos x="connsiteX1" y="connsiteY1"/>
                </a:cxn>
                <a:cxn ang="0">
                  <a:pos x="connsiteX2" y="connsiteY2"/>
                </a:cxn>
                <a:cxn ang="0">
                  <a:pos x="connsiteX3" y="connsiteY3"/>
                </a:cxn>
              </a:cxnLst>
              <a:rect l="l" t="t" r="r" b="b"/>
              <a:pathLst>
                <a:path w="762000" h="1447800">
                  <a:moveTo>
                    <a:pt x="0" y="0"/>
                  </a:moveTo>
                  <a:lnTo>
                    <a:pt x="0" y="1447800"/>
                  </a:lnTo>
                  <a:lnTo>
                    <a:pt x="762000" y="1447800"/>
                  </a:lnTo>
                  <a:lnTo>
                    <a:pt x="762000" y="38100"/>
                  </a:lnTo>
                </a:path>
              </a:pathLst>
            </a:cu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9" name="TextBox 8">
              <a:extLst>
                <a:ext uri="{FF2B5EF4-FFF2-40B4-BE49-F238E27FC236}">
                  <a16:creationId xmlns:a16="http://schemas.microsoft.com/office/drawing/2014/main" id="{B00D688B-8160-0EBB-F2C8-3D87D93A20F2}"/>
                </a:ext>
              </a:extLst>
            </p:cNvPr>
            <p:cNvSpPr txBox="1"/>
            <p:nvPr/>
          </p:nvSpPr>
          <p:spPr>
            <a:xfrm>
              <a:off x="7932506" y="6154756"/>
              <a:ext cx="494872" cy="369332"/>
            </a:xfrm>
            <a:prstGeom prst="rect">
              <a:avLst/>
            </a:prstGeom>
            <a:noFill/>
          </p:spPr>
          <p:txBody>
            <a:bodyPr wrap="square" rtlCol="0">
              <a:spAutoFit/>
            </a:bodyPr>
            <a:lstStyle/>
            <a:p>
              <a:pPr algn="ctr"/>
              <a:r>
                <a:rPr lang="en-IN" b="1" dirty="0">
                  <a:solidFill>
                    <a:schemeClr val="tx2"/>
                  </a:solidFill>
                </a:rPr>
                <a:t>S</a:t>
              </a:r>
              <a:endParaRPr lang="en-US" b="1" dirty="0">
                <a:solidFill>
                  <a:schemeClr val="tx2"/>
                </a:solidFill>
              </a:endParaRPr>
            </a:p>
          </p:txBody>
        </p:sp>
      </p:grpSp>
      <p:sp>
        <p:nvSpPr>
          <p:cNvPr id="11" name="Rectangle 10">
            <a:extLst>
              <a:ext uri="{FF2B5EF4-FFF2-40B4-BE49-F238E27FC236}">
                <a16:creationId xmlns:a16="http://schemas.microsoft.com/office/drawing/2014/main" id="{2CCAD293-B034-3AA1-6953-D24AE290D6F5}"/>
              </a:ext>
            </a:extLst>
          </p:cNvPr>
          <p:cNvSpPr/>
          <p:nvPr/>
        </p:nvSpPr>
        <p:spPr>
          <a:xfrm>
            <a:off x="9460407" y="3210242"/>
            <a:ext cx="762000" cy="287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prstClr val="white"/>
                </a:solidFill>
              </a:rPr>
              <a:t>10</a:t>
            </a:r>
            <a:endParaRPr lang="en-US" b="1" dirty="0">
              <a:solidFill>
                <a:prstClr val="white"/>
              </a:solidFill>
            </a:endParaRPr>
          </a:p>
        </p:txBody>
      </p:sp>
      <p:sp>
        <p:nvSpPr>
          <p:cNvPr id="13" name="Rectangle 12">
            <a:extLst>
              <a:ext uri="{FF2B5EF4-FFF2-40B4-BE49-F238E27FC236}">
                <a16:creationId xmlns:a16="http://schemas.microsoft.com/office/drawing/2014/main" id="{BDEA54CC-8870-F655-4B25-99A54D127B71}"/>
              </a:ext>
            </a:extLst>
          </p:cNvPr>
          <p:cNvSpPr/>
          <p:nvPr/>
        </p:nvSpPr>
        <p:spPr>
          <a:xfrm>
            <a:off x="9460407" y="2916459"/>
            <a:ext cx="762000" cy="287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prstClr val="white"/>
                </a:solidFill>
              </a:rPr>
              <a:t>8</a:t>
            </a:r>
            <a:endParaRPr lang="en-US" b="1" dirty="0">
              <a:solidFill>
                <a:prstClr val="white"/>
              </a:solidFill>
            </a:endParaRPr>
          </a:p>
        </p:txBody>
      </p:sp>
      <p:sp>
        <p:nvSpPr>
          <p:cNvPr id="14" name="Rectangle 13">
            <a:extLst>
              <a:ext uri="{FF2B5EF4-FFF2-40B4-BE49-F238E27FC236}">
                <a16:creationId xmlns:a16="http://schemas.microsoft.com/office/drawing/2014/main" id="{4094E9AE-9C73-27BF-7208-87DC43BDE231}"/>
              </a:ext>
            </a:extLst>
          </p:cNvPr>
          <p:cNvSpPr/>
          <p:nvPr/>
        </p:nvSpPr>
        <p:spPr>
          <a:xfrm>
            <a:off x="9460407" y="2633693"/>
            <a:ext cx="762000" cy="287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prstClr val="white"/>
                </a:solidFill>
              </a:rPr>
              <a:t>-5</a:t>
            </a:r>
            <a:endParaRPr lang="en-US" b="1" dirty="0">
              <a:solidFill>
                <a:prstClr val="white"/>
              </a:solidFill>
            </a:endParaRPr>
          </a:p>
        </p:txBody>
      </p:sp>
      <p:sp>
        <p:nvSpPr>
          <p:cNvPr id="15" name="TextBox 14">
            <a:extLst>
              <a:ext uri="{FF2B5EF4-FFF2-40B4-BE49-F238E27FC236}">
                <a16:creationId xmlns:a16="http://schemas.microsoft.com/office/drawing/2014/main" id="{2FC3D410-6314-872C-C24A-9C747908907D}"/>
              </a:ext>
            </a:extLst>
          </p:cNvPr>
          <p:cNvSpPr txBox="1"/>
          <p:nvPr/>
        </p:nvSpPr>
        <p:spPr>
          <a:xfrm>
            <a:off x="6382057" y="2609735"/>
            <a:ext cx="1828800" cy="369332"/>
          </a:xfrm>
          <a:prstGeom prst="rect">
            <a:avLst/>
          </a:prstGeom>
          <a:noFill/>
        </p:spPr>
        <p:txBody>
          <a:bodyPr wrap="square" rtlCol="0">
            <a:spAutoFit/>
          </a:bodyPr>
          <a:lstStyle/>
          <a:p>
            <a:r>
              <a:rPr lang="en-IN" b="1" dirty="0">
                <a:solidFill>
                  <a:schemeClr val="tx2"/>
                </a:solidFill>
              </a:rPr>
              <a:t>Display(S, TOP)</a:t>
            </a:r>
            <a:endParaRPr lang="en-US" b="1" dirty="0">
              <a:solidFill>
                <a:schemeClr val="tx2"/>
              </a:solidFill>
            </a:endParaRPr>
          </a:p>
        </p:txBody>
      </p:sp>
      <p:sp>
        <p:nvSpPr>
          <p:cNvPr id="16" name="TextBox 15">
            <a:extLst>
              <a:ext uri="{FF2B5EF4-FFF2-40B4-BE49-F238E27FC236}">
                <a16:creationId xmlns:a16="http://schemas.microsoft.com/office/drawing/2014/main" id="{0D672F4F-0EF6-B242-63AE-A3CBD2F5708B}"/>
              </a:ext>
            </a:extLst>
          </p:cNvPr>
          <p:cNvSpPr txBox="1"/>
          <p:nvPr/>
        </p:nvSpPr>
        <p:spPr>
          <a:xfrm>
            <a:off x="8007558" y="2600642"/>
            <a:ext cx="1028700" cy="369332"/>
          </a:xfrm>
          <a:prstGeom prst="rect">
            <a:avLst/>
          </a:prstGeom>
          <a:noFill/>
        </p:spPr>
        <p:txBody>
          <a:bodyPr wrap="square" rtlCol="0">
            <a:spAutoFit/>
          </a:bodyPr>
          <a:lstStyle/>
          <a:p>
            <a:pPr algn="r"/>
            <a:r>
              <a:rPr lang="en-IN" dirty="0">
                <a:solidFill>
                  <a:prstClr val="black"/>
                </a:solidFill>
              </a:rPr>
              <a:t>TOP = 3</a:t>
            </a:r>
            <a:endParaRPr lang="en-US" dirty="0">
              <a:solidFill>
                <a:prstClr val="black"/>
              </a:solidFill>
            </a:endParaRPr>
          </a:p>
        </p:txBody>
      </p:sp>
      <p:cxnSp>
        <p:nvCxnSpPr>
          <p:cNvPr id="17" name="Straight Arrow Connector 16">
            <a:extLst>
              <a:ext uri="{FF2B5EF4-FFF2-40B4-BE49-F238E27FC236}">
                <a16:creationId xmlns:a16="http://schemas.microsoft.com/office/drawing/2014/main" id="{2590E8CD-D315-00C7-7B7A-434C269E708B}"/>
              </a:ext>
            </a:extLst>
          </p:cNvPr>
          <p:cNvCxnSpPr>
            <a:stCxn id="16" idx="3"/>
          </p:cNvCxnSpPr>
          <p:nvPr/>
        </p:nvCxnSpPr>
        <p:spPr>
          <a:xfrm>
            <a:off x="9036258" y="2785308"/>
            <a:ext cx="418672" cy="0"/>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sp>
        <p:nvSpPr>
          <p:cNvPr id="6" name="Rectangle 5">
            <a:extLst>
              <a:ext uri="{FF2B5EF4-FFF2-40B4-BE49-F238E27FC236}">
                <a16:creationId xmlns:a16="http://schemas.microsoft.com/office/drawing/2014/main" id="{3615117B-6487-C2C5-D8FC-0745E4D6EDC7}"/>
              </a:ext>
            </a:extLst>
          </p:cNvPr>
          <p:cNvSpPr/>
          <p:nvPr/>
        </p:nvSpPr>
        <p:spPr>
          <a:xfrm>
            <a:off x="9465031" y="3224100"/>
            <a:ext cx="762000" cy="287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prstClr val="white"/>
                </a:solidFill>
              </a:rPr>
              <a:t>10</a:t>
            </a:r>
            <a:endParaRPr lang="en-US" b="1" dirty="0">
              <a:solidFill>
                <a:prstClr val="white"/>
              </a:solidFill>
            </a:endParaRPr>
          </a:p>
        </p:txBody>
      </p:sp>
      <p:sp>
        <p:nvSpPr>
          <p:cNvPr id="7" name="Rectangle 6">
            <a:extLst>
              <a:ext uri="{FF2B5EF4-FFF2-40B4-BE49-F238E27FC236}">
                <a16:creationId xmlns:a16="http://schemas.microsoft.com/office/drawing/2014/main" id="{886D6A3D-96FF-8C8B-F6EF-D833FD877BBA}"/>
              </a:ext>
            </a:extLst>
          </p:cNvPr>
          <p:cNvSpPr/>
          <p:nvPr/>
        </p:nvSpPr>
        <p:spPr>
          <a:xfrm>
            <a:off x="9465031" y="2930317"/>
            <a:ext cx="762000" cy="287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prstClr val="white"/>
                </a:solidFill>
              </a:rPr>
              <a:t>8</a:t>
            </a:r>
            <a:endParaRPr lang="en-US" b="1" dirty="0">
              <a:solidFill>
                <a:prstClr val="white"/>
              </a:solidFill>
            </a:endParaRPr>
          </a:p>
        </p:txBody>
      </p:sp>
      <p:sp>
        <p:nvSpPr>
          <p:cNvPr id="8" name="Rectangle 7">
            <a:extLst>
              <a:ext uri="{FF2B5EF4-FFF2-40B4-BE49-F238E27FC236}">
                <a16:creationId xmlns:a16="http://schemas.microsoft.com/office/drawing/2014/main" id="{AFC856E5-DB7E-9D37-4368-F263423C08D2}"/>
              </a:ext>
            </a:extLst>
          </p:cNvPr>
          <p:cNvSpPr/>
          <p:nvPr/>
        </p:nvSpPr>
        <p:spPr>
          <a:xfrm>
            <a:off x="9465031" y="2647551"/>
            <a:ext cx="762000" cy="287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prstClr val="white"/>
                </a:solidFill>
              </a:rPr>
              <a:t>-5</a:t>
            </a:r>
            <a:endParaRPr lang="en-US" b="1" dirty="0">
              <a:solidFill>
                <a:prstClr val="white"/>
              </a:solidFill>
            </a:endParaRPr>
          </a:p>
        </p:txBody>
      </p:sp>
    </p:spTree>
    <p:extLst>
      <p:ext uri="{BB962C8B-B14F-4D97-AF65-F5344CB8AC3E}">
        <p14:creationId xmlns:p14="http://schemas.microsoft.com/office/powerpoint/2010/main" val="1452876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grpId="1" nodeType="clickEffect">
                                  <p:stCondLst>
                                    <p:cond delay="0"/>
                                  </p:stCondLst>
                                  <p:childTnLst>
                                    <p:animMotion origin="layout" path="M -2.08333E-6 -4.44444E-6 L -0.22044 0.23287 " pathEditMode="relative" rAng="0" ptsTypes="AA">
                                      <p:cBhvr>
                                        <p:cTn id="86" dur="2000" fill="hold"/>
                                        <p:tgtEl>
                                          <p:spTgt spid="8"/>
                                        </p:tgtEl>
                                        <p:attrNameLst>
                                          <p:attrName>ppt_x</p:attrName>
                                          <p:attrName>ppt_y</p:attrName>
                                        </p:attrNameLst>
                                      </p:cBhvr>
                                      <p:rCtr x="-11029" y="11644"/>
                                    </p:animMotion>
                                  </p:childTnLst>
                                </p:cTn>
                              </p:par>
                            </p:childTnLst>
                          </p:cTn>
                        </p:par>
                      </p:childTnLst>
                    </p:cTn>
                  </p:par>
                  <p:par>
                    <p:cTn id="87" fill="hold">
                      <p:stCondLst>
                        <p:cond delay="indefinite"/>
                      </p:stCondLst>
                      <p:childTnLst>
                        <p:par>
                          <p:cTn id="88" fill="hold">
                            <p:stCondLst>
                              <p:cond delay="0"/>
                            </p:stCondLst>
                            <p:childTnLst>
                              <p:par>
                                <p:cTn id="89" presetID="42" presetClass="path" presetSubtype="0" accel="50000" decel="50000" fill="hold" grpId="1" nodeType="clickEffect">
                                  <p:stCondLst>
                                    <p:cond delay="0"/>
                                  </p:stCondLst>
                                  <p:childTnLst>
                                    <p:animMotion origin="layout" path="M -2.08333E-6 1.85185E-6 L -0.13411 0.19282 " pathEditMode="relative" rAng="0" ptsTypes="AA">
                                      <p:cBhvr>
                                        <p:cTn id="90" dur="2000" fill="hold"/>
                                        <p:tgtEl>
                                          <p:spTgt spid="7"/>
                                        </p:tgtEl>
                                        <p:attrNameLst>
                                          <p:attrName>ppt_x</p:attrName>
                                          <p:attrName>ppt_y</p:attrName>
                                        </p:attrNameLst>
                                      </p:cBhvr>
                                      <p:rCtr x="-6706" y="9630"/>
                                    </p:animMotion>
                                  </p:childTnLst>
                                </p:cTn>
                              </p:par>
                            </p:childTnLst>
                          </p:cTn>
                        </p:par>
                      </p:childTnLst>
                    </p:cTn>
                  </p:par>
                  <p:par>
                    <p:cTn id="91" fill="hold">
                      <p:stCondLst>
                        <p:cond delay="indefinite"/>
                      </p:stCondLst>
                      <p:childTnLst>
                        <p:par>
                          <p:cTn id="92" fill="hold">
                            <p:stCondLst>
                              <p:cond delay="0"/>
                            </p:stCondLst>
                            <p:childTnLst>
                              <p:par>
                                <p:cTn id="93" presetID="42" presetClass="path" presetSubtype="0" accel="50000" decel="50000" fill="hold" grpId="1" nodeType="clickEffect">
                                  <p:stCondLst>
                                    <p:cond delay="0"/>
                                  </p:stCondLst>
                                  <p:childTnLst>
                                    <p:animMotion origin="layout" path="M -2.08333E-6 -2.22222E-6 L -0.047 0.15139 " pathEditMode="relative" rAng="0" ptsTypes="AA">
                                      <p:cBhvr>
                                        <p:cTn id="94" dur="2000" fill="hold"/>
                                        <p:tgtEl>
                                          <p:spTgt spid="6"/>
                                        </p:tgtEl>
                                        <p:attrNameLst>
                                          <p:attrName>ppt_x</p:attrName>
                                          <p:attrName>ppt_y</p:attrName>
                                        </p:attrNameLst>
                                      </p:cBhvr>
                                      <p:rCtr x="-2357" y="75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3" grpId="0" animBg="1"/>
      <p:bldP spid="14" grpId="0" animBg="1"/>
      <p:bldP spid="15" grpId="0"/>
      <p:bldP spid="16" grpId="0"/>
      <p:bldP spid="6" grpId="0" animBg="1"/>
      <p:bldP spid="6" grpId="1" animBg="1"/>
      <p:bldP spid="7" grpId="0" animBg="1"/>
      <p:bldP spid="7" grpId="1" animBg="1"/>
      <p:bldP spid="8" grpId="0" animBg="1"/>
      <p:bldP spid="8" grpId="1"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7599</TotalTime>
  <Words>4028</Words>
  <Application>Microsoft Office PowerPoint</Application>
  <PresentationFormat>Widescreen</PresentationFormat>
  <Paragraphs>1016</Paragraphs>
  <Slides>44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Wingdings 2</vt:lpstr>
      <vt:lpstr>Roboto Condensed Light</vt:lpstr>
      <vt:lpstr>Roboto Condensed</vt:lpstr>
      <vt:lpstr>Segoe UI Black</vt:lpstr>
      <vt:lpstr>Algerian</vt:lpstr>
      <vt:lpstr>Wingdings</vt:lpstr>
      <vt:lpstr>Calibri</vt:lpstr>
      <vt:lpstr>Consolas</vt:lpstr>
      <vt:lpstr>Arial</vt:lpstr>
      <vt:lpstr>Wingdings 3</vt:lpstr>
      <vt:lpstr>Office Theme</vt:lpstr>
      <vt:lpstr>Unit-02  Linear Data Structures: Stack &amp; Queue</vt:lpstr>
      <vt:lpstr>PowerPoint Presentation</vt:lpstr>
      <vt:lpstr>Introduction to Stack</vt:lpstr>
      <vt:lpstr>Cont…</vt:lpstr>
      <vt:lpstr>Procedure : PUSH (S, TOP, X)</vt:lpstr>
      <vt:lpstr>Function : POP (S, TOP)</vt:lpstr>
      <vt:lpstr>Function : PEEP (S, TOP, I)</vt:lpstr>
      <vt:lpstr>Procedure : CHANGE (S, TOP, X, I)</vt:lpstr>
      <vt:lpstr>Function : Display (S, TOP)</vt:lpstr>
      <vt:lpstr>Perform following operations</vt:lpstr>
      <vt:lpstr>Polish Expression &amp; their Compilation</vt:lpstr>
      <vt:lpstr>Polish Notation</vt:lpstr>
      <vt:lpstr>Cont…</vt:lpstr>
      <vt:lpstr>Conversion of Infix to Postfix Notation</vt:lpstr>
      <vt:lpstr>Cont…</vt:lpstr>
      <vt:lpstr>Infix to Postfix Example: a + b * c – d / e </vt:lpstr>
      <vt:lpstr>Conversion of Infix to Prefix Notation</vt:lpstr>
      <vt:lpstr>Infix to Prefix Example : a + b * c – d / e </vt:lpstr>
      <vt:lpstr>Cont...</vt:lpstr>
      <vt:lpstr>Convert following expressions</vt:lpstr>
      <vt:lpstr> Evaluation of Postfix Expression</vt:lpstr>
      <vt:lpstr>Steps to Evaluate Postfix Expression</vt:lpstr>
      <vt:lpstr> Evaluation of Postfix Expression Example</vt:lpstr>
      <vt:lpstr>Evaluate Following Postfix Expression</vt:lpstr>
      <vt:lpstr> Evaluation of Prefix Expression</vt:lpstr>
      <vt:lpstr>Steps to Evaluate Prefix Expression</vt:lpstr>
      <vt:lpstr> Evaluation of Prefix Expression Example</vt:lpstr>
      <vt:lpstr>Evaluate Following Prefix Expression</vt:lpstr>
      <vt:lpstr>Recursion</vt:lpstr>
      <vt:lpstr>Introduction to Queue</vt:lpstr>
      <vt:lpstr>Procedure: Enqueue (Q, F, R, N,Y)</vt:lpstr>
      <vt:lpstr>Function:  Dequeue (Q, F, R)</vt:lpstr>
      <vt:lpstr>Function:  Display (Q, F, R)</vt:lpstr>
      <vt:lpstr>Example of Queue Insert / Delete</vt:lpstr>
      <vt:lpstr>Circular Queue</vt:lpstr>
      <vt:lpstr>Procedure: CQInsert (F, R, Q, N, Y) </vt:lpstr>
      <vt:lpstr>Function: CQDelete (F, R, Q, N) </vt:lpstr>
      <vt:lpstr>Function:  CQDisplay (Q, F, R)</vt:lpstr>
      <vt:lpstr>Example of CQueue Insert / Delete</vt:lpstr>
      <vt:lpstr>DQueue</vt:lpstr>
      <vt:lpstr>Procedure: DQINSERT_FRONT (Q,F,R,N,Y)</vt:lpstr>
      <vt:lpstr>Function: DQDELETE_REAR(Q,F,R)</vt:lpstr>
      <vt:lpstr>Applications of Queue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DELL</cp:lastModifiedBy>
  <cp:revision>998</cp:revision>
  <dcterms:created xsi:type="dcterms:W3CDTF">2020-05-01T05:09:15Z</dcterms:created>
  <dcterms:modified xsi:type="dcterms:W3CDTF">2024-12-23T16:43:03Z</dcterms:modified>
</cp:coreProperties>
</file>