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Oswald" charset="1" panose="00000500000000000000"/>
      <p:regular r:id="rId30"/>
    </p:embeddedFont>
    <p:embeddedFont>
      <p:font typeface="Montserrat Classic" charset="1" panose="00000500000000000000"/>
      <p:regular r:id="rId31"/>
    </p:embeddedFont>
    <p:embeddedFont>
      <p:font typeface="Oswald Bold" charset="1" panose="00000800000000000000"/>
      <p:regular r:id="rId32"/>
    </p:embeddedFont>
    <p:embeddedFont>
      <p:font typeface="DM Sans" charset="1" panose="00000000000000000000"/>
      <p:regular r:id="rId33"/>
    </p:embeddedFont>
    <p:embeddedFont>
      <p:font typeface="DM Sans Italics" charset="1" panose="00000000000000000000"/>
      <p:regular r:id="rId34"/>
    </p:embeddedFont>
    <p:embeddedFont>
      <p:font typeface="DM Sans Bold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777567" y="2642348"/>
            <a:ext cx="11332058" cy="3535440"/>
            <a:chOff x="0" y="0"/>
            <a:chExt cx="2188405" cy="6827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8405" cy="682751"/>
            </a:xfrm>
            <a:custGeom>
              <a:avLst/>
              <a:gdLst/>
              <a:ahLst/>
              <a:cxnLst/>
              <a:rect r="r" b="b" t="t" l="l"/>
              <a:pathLst>
                <a:path h="682751" w="2188405">
                  <a:moveTo>
                    <a:pt x="0" y="0"/>
                  </a:moveTo>
                  <a:lnTo>
                    <a:pt x="2188405" y="0"/>
                  </a:lnTo>
                  <a:lnTo>
                    <a:pt x="2188405" y="682751"/>
                  </a:lnTo>
                  <a:lnTo>
                    <a:pt x="0" y="682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88405" cy="701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71116" y="426937"/>
            <a:ext cx="2023071" cy="1203527"/>
          </a:xfrm>
          <a:custGeom>
            <a:avLst/>
            <a:gdLst/>
            <a:ahLst/>
            <a:cxnLst/>
            <a:rect r="r" b="b" t="t" l="l"/>
            <a:pathLst>
              <a:path h="1203527" w="2023071">
                <a:moveTo>
                  <a:pt x="0" y="0"/>
                </a:moveTo>
                <a:lnTo>
                  <a:pt x="2023071" y="0"/>
                </a:lnTo>
                <a:lnTo>
                  <a:pt x="2023071" y="1203526"/>
                </a:lnTo>
                <a:lnTo>
                  <a:pt x="0" y="1203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63232" y="2872102"/>
            <a:ext cx="10760728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AI STYLIST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4935" y="6424606"/>
            <a:ext cx="9517323" cy="90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LEVERAGING AI TO DELIVER PERSONALIZED FASHION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75671"/>
            <a:chOff x="0" y="0"/>
            <a:chExt cx="4816593" cy="494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4004"/>
            </a:xfrm>
            <a:custGeom>
              <a:avLst/>
              <a:gdLst/>
              <a:ahLst/>
              <a:cxnLst/>
              <a:rect r="r" b="b" t="t" l="l"/>
              <a:pathLst>
                <a:path h="4940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4004"/>
                  </a:lnTo>
                  <a:lnTo>
                    <a:pt x="0" y="49400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13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93475" y="3510391"/>
            <a:ext cx="9619692" cy="1633109"/>
            <a:chOff x="0" y="0"/>
            <a:chExt cx="1857719" cy="3153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7719" cy="315380"/>
            </a:xfrm>
            <a:custGeom>
              <a:avLst/>
              <a:gdLst/>
              <a:ahLst/>
              <a:cxnLst/>
              <a:rect r="r" b="b" t="t" l="l"/>
              <a:pathLst>
                <a:path h="315380" w="1857719">
                  <a:moveTo>
                    <a:pt x="0" y="0"/>
                  </a:moveTo>
                  <a:lnTo>
                    <a:pt x="1857719" y="0"/>
                  </a:lnTo>
                  <a:lnTo>
                    <a:pt x="1857719" y="315380"/>
                  </a:lnTo>
                  <a:lnTo>
                    <a:pt x="0" y="315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857719" cy="334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9583" y="7134560"/>
            <a:ext cx="8987460" cy="2123740"/>
            <a:chOff x="0" y="0"/>
            <a:chExt cx="1735625" cy="4101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5625" cy="410129"/>
            </a:xfrm>
            <a:custGeom>
              <a:avLst/>
              <a:gdLst/>
              <a:ahLst/>
              <a:cxnLst/>
              <a:rect r="r" b="b" t="t" l="l"/>
              <a:pathLst>
                <a:path h="410129" w="1735625">
                  <a:moveTo>
                    <a:pt x="0" y="0"/>
                  </a:moveTo>
                  <a:lnTo>
                    <a:pt x="1735625" y="0"/>
                  </a:lnTo>
                  <a:lnTo>
                    <a:pt x="1735625" y="410129"/>
                  </a:lnTo>
                  <a:lnTo>
                    <a:pt x="0" y="410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35625" cy="429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45752" y="2687602"/>
            <a:ext cx="5650629" cy="3072530"/>
          </a:xfrm>
          <a:custGeom>
            <a:avLst/>
            <a:gdLst/>
            <a:ahLst/>
            <a:cxnLst/>
            <a:rect r="r" b="b" t="t" l="l"/>
            <a:pathLst>
              <a:path h="3072530" w="5650629">
                <a:moveTo>
                  <a:pt x="0" y="0"/>
                </a:moveTo>
                <a:lnTo>
                  <a:pt x="5650630" y="0"/>
                </a:lnTo>
                <a:lnTo>
                  <a:pt x="5650630" y="3072530"/>
                </a:lnTo>
                <a:lnTo>
                  <a:pt x="0" y="30725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85061" y="6134846"/>
            <a:ext cx="5637991" cy="3847929"/>
          </a:xfrm>
          <a:custGeom>
            <a:avLst/>
            <a:gdLst/>
            <a:ahLst/>
            <a:cxnLst/>
            <a:rect r="r" b="b" t="t" l="l"/>
            <a:pathLst>
              <a:path h="3847929" w="5637991">
                <a:moveTo>
                  <a:pt x="0" y="0"/>
                </a:moveTo>
                <a:lnTo>
                  <a:pt x="5637992" y="0"/>
                </a:lnTo>
                <a:lnTo>
                  <a:pt x="5637992" y="3847930"/>
                </a:lnTo>
                <a:lnTo>
                  <a:pt x="0" y="38479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19810" y="229456"/>
            <a:ext cx="10480352" cy="129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</a:pPr>
            <a:r>
              <a:rPr lang="en-US" sz="7717" spc="75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24667" y="3767306"/>
            <a:ext cx="8900334" cy="101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heatmap (sns.heatmap()) was generated to visually inspect missing data across the dataset, allowing us to see patterns of missingness.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5752" y="7360332"/>
            <a:ext cx="8512431" cy="1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pivot table was used to compute the average Price (USD) for each combination of masterCategory and season. This provides a structured view of how pricing varies across categories and seasons.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75671"/>
            <a:chOff x="0" y="0"/>
            <a:chExt cx="4816593" cy="494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4004"/>
            </a:xfrm>
            <a:custGeom>
              <a:avLst/>
              <a:gdLst/>
              <a:ahLst/>
              <a:cxnLst/>
              <a:rect r="r" b="b" t="t" l="l"/>
              <a:pathLst>
                <a:path h="4940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4004"/>
                  </a:lnTo>
                  <a:lnTo>
                    <a:pt x="0" y="49400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13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93475" y="3649231"/>
            <a:ext cx="9619692" cy="1633109"/>
            <a:chOff x="0" y="0"/>
            <a:chExt cx="1857719" cy="3153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7719" cy="315380"/>
            </a:xfrm>
            <a:custGeom>
              <a:avLst/>
              <a:gdLst/>
              <a:ahLst/>
              <a:cxnLst/>
              <a:rect r="r" b="b" t="t" l="l"/>
              <a:pathLst>
                <a:path h="315380" w="1857719">
                  <a:moveTo>
                    <a:pt x="0" y="0"/>
                  </a:moveTo>
                  <a:lnTo>
                    <a:pt x="1857719" y="0"/>
                  </a:lnTo>
                  <a:lnTo>
                    <a:pt x="1857719" y="315380"/>
                  </a:lnTo>
                  <a:lnTo>
                    <a:pt x="0" y="315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857719" cy="334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7983" y="7748968"/>
            <a:ext cx="7969847" cy="1509332"/>
            <a:chOff x="0" y="0"/>
            <a:chExt cx="1539107" cy="2914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39107" cy="291477"/>
            </a:xfrm>
            <a:custGeom>
              <a:avLst/>
              <a:gdLst/>
              <a:ahLst/>
              <a:cxnLst/>
              <a:rect r="r" b="b" t="t" l="l"/>
              <a:pathLst>
                <a:path h="291477" w="1539107">
                  <a:moveTo>
                    <a:pt x="0" y="0"/>
                  </a:moveTo>
                  <a:lnTo>
                    <a:pt x="1539107" y="0"/>
                  </a:lnTo>
                  <a:lnTo>
                    <a:pt x="1539107" y="291477"/>
                  </a:lnTo>
                  <a:lnTo>
                    <a:pt x="0" y="291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39107" cy="310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3597" y="2237804"/>
            <a:ext cx="6055492" cy="3360798"/>
          </a:xfrm>
          <a:custGeom>
            <a:avLst/>
            <a:gdLst/>
            <a:ahLst/>
            <a:cxnLst/>
            <a:rect r="r" b="b" t="t" l="l"/>
            <a:pathLst>
              <a:path h="3360798" w="6055492">
                <a:moveTo>
                  <a:pt x="0" y="0"/>
                </a:moveTo>
                <a:lnTo>
                  <a:pt x="6055492" y="0"/>
                </a:lnTo>
                <a:lnTo>
                  <a:pt x="6055492" y="3360798"/>
                </a:lnTo>
                <a:lnTo>
                  <a:pt x="0" y="3360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61446" y="6136209"/>
            <a:ext cx="6751722" cy="3713447"/>
          </a:xfrm>
          <a:custGeom>
            <a:avLst/>
            <a:gdLst/>
            <a:ahLst/>
            <a:cxnLst/>
            <a:rect r="r" b="b" t="t" l="l"/>
            <a:pathLst>
              <a:path h="3713447" w="6751722">
                <a:moveTo>
                  <a:pt x="0" y="0"/>
                </a:moveTo>
                <a:lnTo>
                  <a:pt x="6751722" y="0"/>
                </a:lnTo>
                <a:lnTo>
                  <a:pt x="6751722" y="3713447"/>
                </a:lnTo>
                <a:lnTo>
                  <a:pt x="0" y="37134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19810" y="229456"/>
            <a:ext cx="10480352" cy="129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</a:pPr>
            <a:r>
              <a:rPr lang="en-US" sz="7717" spc="75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24667" y="3767306"/>
            <a:ext cx="8900334" cy="1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This countplot highlights the distribution of product preferences across various masterCategory values in the dataset. Helps identify the most popular product categories based on count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4153" y="8109141"/>
            <a:ext cx="8512431" cy="675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This chart showcases the distribution of product preferences based on baseColour.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75671"/>
            <a:chOff x="0" y="0"/>
            <a:chExt cx="4816593" cy="494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94004"/>
            </a:xfrm>
            <a:custGeom>
              <a:avLst/>
              <a:gdLst/>
              <a:ahLst/>
              <a:cxnLst/>
              <a:rect r="r" b="b" t="t" l="l"/>
              <a:pathLst>
                <a:path h="4940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94004"/>
                  </a:lnTo>
                  <a:lnTo>
                    <a:pt x="0" y="49400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13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9105" y="4101562"/>
            <a:ext cx="7659435" cy="3858440"/>
          </a:xfrm>
          <a:custGeom>
            <a:avLst/>
            <a:gdLst/>
            <a:ahLst/>
            <a:cxnLst/>
            <a:rect r="r" b="b" t="t" l="l"/>
            <a:pathLst>
              <a:path h="3858440" w="7659435">
                <a:moveTo>
                  <a:pt x="0" y="0"/>
                </a:moveTo>
                <a:lnTo>
                  <a:pt x="7659435" y="0"/>
                </a:lnTo>
                <a:lnTo>
                  <a:pt x="7659435" y="3858440"/>
                </a:lnTo>
                <a:lnTo>
                  <a:pt x="0" y="38584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70198" y="4015297"/>
            <a:ext cx="8762980" cy="4030971"/>
          </a:xfrm>
          <a:custGeom>
            <a:avLst/>
            <a:gdLst/>
            <a:ahLst/>
            <a:cxnLst/>
            <a:rect r="r" b="b" t="t" l="l"/>
            <a:pathLst>
              <a:path h="4030971" w="8762980">
                <a:moveTo>
                  <a:pt x="0" y="0"/>
                </a:moveTo>
                <a:lnTo>
                  <a:pt x="8762980" y="0"/>
                </a:lnTo>
                <a:lnTo>
                  <a:pt x="8762980" y="4030971"/>
                </a:lnTo>
                <a:lnTo>
                  <a:pt x="0" y="4030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19810" y="229456"/>
            <a:ext cx="10480352" cy="129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</a:pPr>
            <a:r>
              <a:rPr lang="en-US" sz="7717" spc="75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12" y="4473329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BUILDING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92165" y="47426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76919" y="2421426"/>
            <a:ext cx="5494006" cy="5675926"/>
          </a:xfrm>
          <a:custGeom>
            <a:avLst/>
            <a:gdLst/>
            <a:ahLst/>
            <a:cxnLst/>
            <a:rect r="r" b="b" t="t" l="l"/>
            <a:pathLst>
              <a:path h="5675926" w="5494006">
                <a:moveTo>
                  <a:pt x="0" y="0"/>
                </a:moveTo>
                <a:lnTo>
                  <a:pt x="5494006" y="0"/>
                </a:lnTo>
                <a:lnTo>
                  <a:pt x="5494006" y="5675927"/>
                </a:lnTo>
                <a:lnTo>
                  <a:pt x="0" y="567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19641" y="518735"/>
            <a:ext cx="9591316" cy="92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1"/>
              </a:lnSpc>
            </a:pPr>
            <a:r>
              <a:rPr lang="en-US" b="true" sz="5465" spc="5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 BASED FILTERING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8484" y="1804121"/>
            <a:ext cx="17200109" cy="7831157"/>
            <a:chOff x="0" y="0"/>
            <a:chExt cx="4445959" cy="2024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958" cy="2024231"/>
            </a:xfrm>
            <a:custGeom>
              <a:avLst/>
              <a:gdLst/>
              <a:ahLst/>
              <a:cxnLst/>
              <a:rect r="r" b="b" t="t" l="l"/>
              <a:pathLst>
                <a:path h="2024231" w="4445958">
                  <a:moveTo>
                    <a:pt x="0" y="0"/>
                  </a:moveTo>
                  <a:lnTo>
                    <a:pt x="4445958" y="0"/>
                  </a:lnTo>
                  <a:lnTo>
                    <a:pt x="4445958" y="2024231"/>
                  </a:lnTo>
                  <a:lnTo>
                    <a:pt x="0" y="20242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445959" cy="2043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41925" y="3303946"/>
            <a:ext cx="8900334" cy="479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Suggests items based on the characteristics of items a user has previously interacted with.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COMPLEMETARY ITEMS: Identifies complementary items based on item attributes (e.g., recommending shoes to match a specific dress).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Computes similarity between the user profile and items using methods like cosine similarity.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Items with the highest similarity scores are recommended.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9543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6938" y="1804121"/>
            <a:ext cx="17200109" cy="7831157"/>
            <a:chOff x="0" y="0"/>
            <a:chExt cx="4445959" cy="20242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958" cy="2024231"/>
            </a:xfrm>
            <a:custGeom>
              <a:avLst/>
              <a:gdLst/>
              <a:ahLst/>
              <a:cxnLst/>
              <a:rect r="r" b="b" t="t" l="l"/>
              <a:pathLst>
                <a:path h="2024231" w="4445958">
                  <a:moveTo>
                    <a:pt x="0" y="0"/>
                  </a:moveTo>
                  <a:lnTo>
                    <a:pt x="4445958" y="0"/>
                  </a:lnTo>
                  <a:lnTo>
                    <a:pt x="4445958" y="2024231"/>
                  </a:lnTo>
                  <a:lnTo>
                    <a:pt x="0" y="20242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445959" cy="2043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21416" y="3075000"/>
            <a:ext cx="6829351" cy="5289399"/>
          </a:xfrm>
          <a:custGeom>
            <a:avLst/>
            <a:gdLst/>
            <a:ahLst/>
            <a:cxnLst/>
            <a:rect r="r" b="b" t="t" l="l"/>
            <a:pathLst>
              <a:path h="5289399" w="6829351">
                <a:moveTo>
                  <a:pt x="0" y="0"/>
                </a:moveTo>
                <a:lnTo>
                  <a:pt x="6829351" y="0"/>
                </a:lnTo>
                <a:lnTo>
                  <a:pt x="6829351" y="5289399"/>
                </a:lnTo>
                <a:lnTo>
                  <a:pt x="0" y="5289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37022" y="518735"/>
            <a:ext cx="9591316" cy="92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1"/>
              </a:lnSpc>
            </a:pPr>
            <a:r>
              <a:rPr lang="en-US" b="true" sz="5465" spc="5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COLLABORATIVE FILTERING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7033" y="2789596"/>
            <a:ext cx="8900334" cy="582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User-Based: Finds users similar to the target user and recommends items they liked.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Item-Based: Finds items similar to those the target user interacted with.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model uses SVD (Singular Value Decomposition)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Matrix Factorization (PMF): Breaks down the user-item matrix into latent factors.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dentifies patterns in the user-item interaction matrix to recommend items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570403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977325" y="3363781"/>
            <a:ext cx="5924666" cy="3559438"/>
          </a:xfrm>
          <a:custGeom>
            <a:avLst/>
            <a:gdLst/>
            <a:ahLst/>
            <a:cxnLst/>
            <a:rect r="r" b="b" t="t" l="l"/>
            <a:pathLst>
              <a:path h="3559438" w="5924666">
                <a:moveTo>
                  <a:pt x="0" y="0"/>
                </a:moveTo>
                <a:lnTo>
                  <a:pt x="5924666" y="0"/>
                </a:lnTo>
                <a:lnTo>
                  <a:pt x="5924666" y="3559438"/>
                </a:lnTo>
                <a:lnTo>
                  <a:pt x="0" y="3559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48342" y="518735"/>
            <a:ext cx="9591316" cy="92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1"/>
              </a:lnSpc>
            </a:pPr>
            <a:r>
              <a:rPr lang="en-US" b="true" sz="5465" spc="5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DNN &amp; HYBRID MODEL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60031" y="1958819"/>
            <a:ext cx="17200109" cy="7831157"/>
            <a:chOff x="0" y="0"/>
            <a:chExt cx="4445959" cy="2024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958" cy="2024231"/>
            </a:xfrm>
            <a:custGeom>
              <a:avLst/>
              <a:gdLst/>
              <a:ahLst/>
              <a:cxnLst/>
              <a:rect r="r" b="b" t="t" l="l"/>
              <a:pathLst>
                <a:path h="2024231" w="4445958">
                  <a:moveTo>
                    <a:pt x="0" y="0"/>
                  </a:moveTo>
                  <a:lnTo>
                    <a:pt x="4445958" y="0"/>
                  </a:lnTo>
                  <a:lnTo>
                    <a:pt x="4445958" y="2024231"/>
                  </a:lnTo>
                  <a:lnTo>
                    <a:pt x="0" y="20242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445959" cy="2043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08756" y="2944294"/>
            <a:ext cx="8900334" cy="582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Input Layer: Processes user, item, and contextual features (e.g., season, price).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Embedding Layers: Converts features into dense vectors.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Hidden Layers: Learns hierarchical patterns via fully connected layers with ReLU activations.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Output Layer: Produces relevance scores for recommendations.</a:t>
            </a:r>
          </a:p>
          <a:p>
            <a:pPr algn="l">
              <a:lnSpc>
                <a:spcPts val="2734"/>
              </a:lnSpc>
            </a:pP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Finally, combines content-based and collaborative filtering for improved recommendations.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12" y="4473329"/>
            <a:ext cx="12057353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EVALUATION METRICS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8143341" y="-760045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6062936" y="1754787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38300" y="452588"/>
            <a:ext cx="11611399" cy="135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98"/>
              </a:lnSpc>
              <a:spcBef>
                <a:spcPct val="0"/>
              </a:spcBef>
            </a:pPr>
            <a:r>
              <a:rPr lang="en-US" b="true" sz="8042" spc="7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METRICS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1328" y="2563311"/>
            <a:ext cx="12340551" cy="616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2747" spc="269" u="sng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PRECISION</a:t>
            </a: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algn="l" marL="593112" indent="-296556" lvl="1">
              <a:lnSpc>
                <a:spcPts val="3791"/>
              </a:lnSpc>
              <a:buFont typeface="Arial"/>
              <a:buChar char="•"/>
            </a:pP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 tells us how many of the predicted positive results were actually correct.</a:t>
            </a:r>
          </a:p>
          <a:p>
            <a:pPr algn="l">
              <a:lnSpc>
                <a:spcPts val="3791"/>
              </a:lnSpc>
            </a:pPr>
          </a:p>
          <a:p>
            <a:pPr algn="l">
              <a:lnSpc>
                <a:spcPts val="3791"/>
              </a:lnSpc>
            </a:pPr>
          </a:p>
          <a:p>
            <a:pPr algn="l">
              <a:lnSpc>
                <a:spcPts val="3791"/>
              </a:lnSpc>
            </a:pPr>
            <a:r>
              <a:rPr lang="en-US" sz="2747" spc="269" u="sng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RECALL</a:t>
            </a: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algn="l" marL="593112" indent="-296556" lvl="1">
              <a:lnSpc>
                <a:spcPts val="3791"/>
              </a:lnSpc>
              <a:buFont typeface="Arial"/>
              <a:buChar char="•"/>
            </a:pP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 shows how many of the actual positive results were correctly identified by the model.</a:t>
            </a:r>
          </a:p>
          <a:p>
            <a:pPr algn="l">
              <a:lnSpc>
                <a:spcPts val="3791"/>
              </a:lnSpc>
            </a:pPr>
          </a:p>
          <a:p>
            <a:pPr algn="l">
              <a:lnSpc>
                <a:spcPts val="3791"/>
              </a:lnSpc>
            </a:pPr>
          </a:p>
          <a:p>
            <a:pPr algn="l">
              <a:lnSpc>
                <a:spcPts val="3791"/>
              </a:lnSpc>
            </a:pPr>
            <a:r>
              <a:rPr lang="en-US" sz="2747" spc="269" u="sng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F1 SCORE</a:t>
            </a: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algn="l" marL="593112" indent="-296556" lvl="1">
              <a:lnSpc>
                <a:spcPts val="3791"/>
              </a:lnSpc>
              <a:buFont typeface="Arial"/>
              <a:buChar char="•"/>
            </a:pPr>
            <a:r>
              <a:rPr lang="en-US" sz="2747" spc="26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 is the balance between precision and recall, combining them into a single measure of accuracy.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7010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869467" y="518735"/>
            <a:ext cx="9591316" cy="92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1"/>
              </a:lnSpc>
            </a:pPr>
            <a:r>
              <a:rPr lang="en-US" b="true" sz="5465" spc="5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EVALUATION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5003" y="4981789"/>
            <a:ext cx="5840767" cy="2052161"/>
          </a:xfrm>
          <a:custGeom>
            <a:avLst/>
            <a:gdLst/>
            <a:ahLst/>
            <a:cxnLst/>
            <a:rect r="r" b="b" t="t" l="l"/>
            <a:pathLst>
              <a:path h="2052161" w="5840767">
                <a:moveTo>
                  <a:pt x="0" y="0"/>
                </a:moveTo>
                <a:lnTo>
                  <a:pt x="5840766" y="0"/>
                </a:lnTo>
                <a:lnTo>
                  <a:pt x="5840766" y="2052161"/>
                </a:lnTo>
                <a:lnTo>
                  <a:pt x="0" y="2052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45618" y="3541534"/>
            <a:ext cx="10819989" cy="457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031" indent="-260016" lvl="1">
              <a:lnSpc>
                <a:spcPts val="3323"/>
              </a:lnSpc>
              <a:buFont typeface="Arial"/>
              <a:buChar char="•"/>
            </a:pPr>
            <a:r>
              <a:rPr lang="en-US" b="true" sz="2408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Precision@5 (0.9820):</a:t>
            </a:r>
            <a:r>
              <a:rPr lang="en-US" sz="2408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Among the top 5 results predicted as positive, 98.2% were correct.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</a:p>
          <a:p>
            <a:pPr algn="l" marL="520031" indent="-260016" lvl="1">
              <a:lnSpc>
                <a:spcPts val="3323"/>
              </a:lnSpc>
              <a:buFont typeface="Arial"/>
              <a:buChar char="•"/>
            </a:pPr>
            <a:r>
              <a:rPr lang="en-US" b="true" sz="2408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Recall@5 (0.7757):</a:t>
            </a:r>
            <a:r>
              <a:rPr lang="en-US" sz="2408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Out of all the actual positive cases, 77.57% were correctly identified in the top 5 results.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</a:p>
          <a:p>
            <a:pPr algn="l" marL="520031" indent="-260016" lvl="1">
              <a:lnSpc>
                <a:spcPts val="3323"/>
              </a:lnSpc>
              <a:buFont typeface="Arial"/>
              <a:buChar char="•"/>
            </a:pPr>
            <a:r>
              <a:rPr lang="en-US" b="true" sz="2408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F1@5 (0.8531):</a:t>
            </a:r>
            <a:r>
              <a:rPr lang="en-US" sz="2408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This score combines precision and recall, showing a balanced performance of 85.31% for the top 5 results.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08325" y="2152068"/>
            <a:ext cx="11857947" cy="694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29" spc="19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Below are the evaluation metrics we obtained from our model's performance on the test data </a:t>
            </a:r>
            <a:r>
              <a:rPr lang="en-US" sz="2029" spc="19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01751" y="1443415"/>
            <a:ext cx="17200109" cy="7831157"/>
            <a:chOff x="0" y="0"/>
            <a:chExt cx="4445959" cy="20242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958" cy="2024231"/>
            </a:xfrm>
            <a:custGeom>
              <a:avLst/>
              <a:gdLst/>
              <a:ahLst/>
              <a:cxnLst/>
              <a:rect r="r" b="b" t="t" l="l"/>
              <a:pathLst>
                <a:path h="2024231" w="4445958">
                  <a:moveTo>
                    <a:pt x="0" y="0"/>
                  </a:moveTo>
                  <a:lnTo>
                    <a:pt x="4445958" y="0"/>
                  </a:lnTo>
                  <a:lnTo>
                    <a:pt x="4445958" y="2024231"/>
                  </a:lnTo>
                  <a:lnTo>
                    <a:pt x="0" y="20242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445959" cy="2043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DATA COLLECTION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PREPROCESSING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BUILDING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EVALUATION METRICS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RESULTS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12" y="4473329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93815" y="7294152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82643"/>
            <a:ext cx="5809040" cy="3373809"/>
          </a:xfrm>
          <a:custGeom>
            <a:avLst/>
            <a:gdLst/>
            <a:ahLst/>
            <a:cxnLst/>
            <a:rect r="r" b="b" t="t" l="l"/>
            <a:pathLst>
              <a:path h="3373809" w="5809040">
                <a:moveTo>
                  <a:pt x="0" y="0"/>
                </a:moveTo>
                <a:lnTo>
                  <a:pt x="5809040" y="0"/>
                </a:lnTo>
                <a:lnTo>
                  <a:pt x="5809040" y="3373809"/>
                </a:lnTo>
                <a:lnTo>
                  <a:pt x="0" y="337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01248" y="1897491"/>
            <a:ext cx="7222794" cy="7360809"/>
          </a:xfrm>
          <a:custGeom>
            <a:avLst/>
            <a:gdLst/>
            <a:ahLst/>
            <a:cxnLst/>
            <a:rect r="r" b="b" t="t" l="l"/>
            <a:pathLst>
              <a:path h="7360809" w="7222794">
                <a:moveTo>
                  <a:pt x="0" y="0"/>
                </a:moveTo>
                <a:lnTo>
                  <a:pt x="7222794" y="0"/>
                </a:lnTo>
                <a:lnTo>
                  <a:pt x="7222794" y="7360809"/>
                </a:lnTo>
                <a:lnTo>
                  <a:pt x="0" y="7360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9098" y="194434"/>
            <a:ext cx="10668643" cy="123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7"/>
              </a:lnSpc>
              <a:spcBef>
                <a:spcPct val="0"/>
              </a:spcBef>
            </a:pPr>
            <a:r>
              <a:rPr lang="en-US" b="true" sz="7389" spc="7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SAMPLE OUTPUT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78209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75037" y="7781814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N°3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93815" y="7294152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4001" y="2316679"/>
            <a:ext cx="3876324" cy="4701074"/>
          </a:xfrm>
          <a:custGeom>
            <a:avLst/>
            <a:gdLst/>
            <a:ahLst/>
            <a:cxnLst/>
            <a:rect r="r" b="b" t="t" l="l"/>
            <a:pathLst>
              <a:path h="4701074" w="3876324">
                <a:moveTo>
                  <a:pt x="0" y="0"/>
                </a:moveTo>
                <a:lnTo>
                  <a:pt x="3876324" y="0"/>
                </a:lnTo>
                <a:lnTo>
                  <a:pt x="3876324" y="4701074"/>
                </a:lnTo>
                <a:lnTo>
                  <a:pt x="0" y="4701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51598" y="1782343"/>
            <a:ext cx="7507702" cy="7629284"/>
          </a:xfrm>
          <a:custGeom>
            <a:avLst/>
            <a:gdLst/>
            <a:ahLst/>
            <a:cxnLst/>
            <a:rect r="r" b="b" t="t" l="l"/>
            <a:pathLst>
              <a:path h="7629284" w="7507702">
                <a:moveTo>
                  <a:pt x="0" y="0"/>
                </a:moveTo>
                <a:lnTo>
                  <a:pt x="7507702" y="0"/>
                </a:lnTo>
                <a:lnTo>
                  <a:pt x="7507702" y="7629284"/>
                </a:lnTo>
                <a:lnTo>
                  <a:pt x="0" y="7629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1447" y="167577"/>
            <a:ext cx="10668643" cy="123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7"/>
              </a:lnSpc>
              <a:spcBef>
                <a:spcPct val="0"/>
              </a:spcBef>
            </a:pPr>
            <a:r>
              <a:rPr lang="en-US" b="true" sz="7389" spc="7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SAMPLE OUTPUT 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09679" y="224078"/>
            <a:ext cx="10668643" cy="123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7"/>
              </a:lnSpc>
              <a:spcBef>
                <a:spcPct val="0"/>
              </a:spcBef>
            </a:pPr>
            <a:r>
              <a:rPr lang="en-US" b="true" sz="7389" spc="7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1447" y="2151870"/>
            <a:ext cx="14577853" cy="568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2548" spc="249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PERFORMANCE:</a:t>
            </a:r>
          </a:p>
          <a:p>
            <a:pPr algn="l">
              <a:lnSpc>
                <a:spcPts val="3517"/>
              </a:lnSpc>
            </a:pPr>
          </a:p>
          <a:p>
            <a:pPr algn="l" marL="550323" indent="-275162" lvl="1">
              <a:lnSpc>
                <a:spcPts val="3517"/>
              </a:lnSpc>
              <a:buFont typeface="Arial"/>
              <a:buChar char="•"/>
            </a:pPr>
            <a:r>
              <a:rPr lang="en-US" sz="2548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Successfully implemented a hybrid recommendation system combining content-based filtering and collaborative filtering techniques with DNN.</a:t>
            </a:r>
          </a:p>
          <a:p>
            <a:pPr algn="l">
              <a:lnSpc>
                <a:spcPts val="3517"/>
              </a:lnSpc>
            </a:pPr>
          </a:p>
          <a:p>
            <a:pPr algn="l">
              <a:lnSpc>
                <a:spcPts val="3517"/>
              </a:lnSpc>
            </a:pPr>
          </a:p>
          <a:p>
            <a:pPr algn="l" marL="550323" indent="-275162" lvl="1">
              <a:lnSpc>
                <a:spcPts val="3517"/>
              </a:lnSpc>
              <a:buFont typeface="Arial"/>
              <a:buChar char="•"/>
            </a:pPr>
            <a:r>
              <a:rPr lang="en-US" sz="2548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Achieved high accuracy in providing personalized outfit recommendations.</a:t>
            </a:r>
          </a:p>
          <a:p>
            <a:pPr algn="l">
              <a:lnSpc>
                <a:spcPts val="3517"/>
              </a:lnSpc>
            </a:pPr>
          </a:p>
          <a:p>
            <a:pPr algn="l">
              <a:lnSpc>
                <a:spcPts val="3517"/>
              </a:lnSpc>
            </a:pPr>
          </a:p>
          <a:p>
            <a:pPr algn="l" marL="550323" indent="-275162" lvl="1">
              <a:lnSpc>
                <a:spcPts val="3517"/>
              </a:lnSpc>
              <a:buFont typeface="Arial"/>
              <a:buChar char="•"/>
            </a:pPr>
            <a:r>
              <a:rPr lang="en-US" sz="2548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Effective use of user reviews and preferences to enhance recommendation relevance.</a:t>
            </a:r>
          </a:p>
          <a:p>
            <a:pPr algn="l">
              <a:lnSpc>
                <a:spcPts val="3517"/>
              </a:lnSpc>
            </a:pPr>
          </a:p>
          <a:p>
            <a:pPr algn="l">
              <a:lnSpc>
                <a:spcPts val="3517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12" y="4473329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324" y="4113168"/>
            <a:ext cx="12057353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99360" y="323066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99360" y="2646759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99360" y="4995808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66067" y="5224247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Leverages AI to provide scalable, cost-effective styling solutions, enhancing customer engagement, retention, and sales for fashion retailers.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66067" y="2875199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 an AI-powered personal stylist that automates outfit recommendations based on individual preferences, ratings, and occasions.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99360" y="431061"/>
            <a:ext cx="9610044" cy="1948998"/>
            <a:chOff x="0" y="0"/>
            <a:chExt cx="3682024" cy="74674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166067" y="659500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While personal stylists offer tailored clothing recommendations, these services are often expensive and inaccessible for many.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79166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USERS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19810" y="582736"/>
            <a:ext cx="10480352" cy="129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</a:pPr>
            <a:r>
              <a:rPr lang="en-US" b="true" sz="7717" spc="75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EXPECTED BENEFITS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24667" y="3767306"/>
            <a:ext cx="8900334" cy="204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Saves time and effort with personalized outfit recommendations tailored to preferences and occasions.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Provides cost-effective access to curated styling, simplifying decision-making and enhancing the shopping experience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410691" y="6867077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i="true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STAKEHOLDERS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440166" y="7147350"/>
            <a:ext cx="8512431" cy="170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Increases customer engagement and loyalty while reducing return rates and associated costs.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Provides valuable consumer data to optimize inventory, marketing strategies, and product offerings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4697" y="4669923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COLLECTION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1815" y="3206190"/>
            <a:ext cx="3474003" cy="647719"/>
            <a:chOff x="0" y="0"/>
            <a:chExt cx="914964" cy="170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 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26744" y="914400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7349" y="4045241"/>
            <a:ext cx="4998312" cy="376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Balancing the Dataset :</a:t>
            </a: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Overrepresentation of women’s apparel compared to men’s or unisex products.</a:t>
            </a:r>
          </a:p>
          <a:p>
            <a:pPr algn="l">
              <a:lnSpc>
                <a:spcPts val="2774"/>
              </a:lnSpc>
            </a:pPr>
          </a:p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Resolution :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Used sampling to increase entries for underrepresented categories.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966232" y="3206190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 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47162" y="4099679"/>
            <a:ext cx="5568223" cy="204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Insufficient data: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One had good parameters but insufficient data (records).</a:t>
            </a:r>
          </a:p>
          <a:p>
            <a:pPr algn="l">
              <a:lnSpc>
                <a:spcPts val="2774"/>
              </a:lnSpc>
            </a:pPr>
          </a:p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Resolution :</a:t>
            </a:r>
          </a:p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Had to move on the other datasets.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 3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579860" y="4045241"/>
            <a:ext cx="4864142" cy="273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Integration :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Embedding images directly into dataset cells and adding image urls was time consuming.</a:t>
            </a:r>
          </a:p>
          <a:p>
            <a:pPr algn="l">
              <a:lnSpc>
                <a:spcPts val="2774"/>
              </a:lnSpc>
            </a:pPr>
          </a:p>
          <a:p>
            <a:pPr algn="l">
              <a:lnSpc>
                <a:spcPts val="2774"/>
              </a:lnSpc>
            </a:pPr>
            <a:r>
              <a:rPr lang="en-US" sz="2010" spc="19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Resolution :</a:t>
            </a:r>
          </a:p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Opted for a pre-existing dataset with image URLs.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-4420624" y="667870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001087"/>
            <a:ext cx="16453302" cy="7113673"/>
            <a:chOff x="0" y="0"/>
            <a:chExt cx="3177400" cy="13737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77400" cy="1373766"/>
            </a:xfrm>
            <a:custGeom>
              <a:avLst/>
              <a:gdLst/>
              <a:ahLst/>
              <a:cxnLst/>
              <a:rect r="r" b="b" t="t" l="l"/>
              <a:pathLst>
                <a:path h="1373766" w="3177400">
                  <a:moveTo>
                    <a:pt x="0" y="0"/>
                  </a:moveTo>
                  <a:lnTo>
                    <a:pt x="3177400" y="0"/>
                  </a:lnTo>
                  <a:lnTo>
                    <a:pt x="3177400" y="1373766"/>
                  </a:lnTo>
                  <a:lnTo>
                    <a:pt x="0" y="13737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177400" cy="1392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01264" y="3404496"/>
            <a:ext cx="14653466" cy="376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User Information: </a:t>
            </a:r>
            <a:r>
              <a:rPr lang="en-US" sz="1981" i="true" spc="194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USER_ID,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ID</a:t>
            </a:r>
            <a:r>
              <a:rPr lang="en-US" sz="1981" i="true" spc="194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-US" sz="1981" i="true" spc="194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GENDER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unique identification.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Attributes: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MASTERCATEGORY, SUBCATEGORY and  ARTICLETYPE Organized into hierarchical groups such as Apparel → Bottomwear → Skirts. Key features: BASECOLOR, SEASON, YEAR, USAGE and DISPLAYNAME.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Data: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Image filenames and URLs for visual analysis and recommendations.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Ratings and Reviews: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feedback for evaluating product quality and preferences.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Additional Details: </a:t>
            </a: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MONTH of review and PRICE (USD) for contextual insights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05566" y="8026452"/>
            <a:ext cx="15862746" cy="1179242"/>
          </a:xfrm>
          <a:custGeom>
            <a:avLst/>
            <a:gdLst/>
            <a:ahLst/>
            <a:cxnLst/>
            <a:rect r="r" b="b" t="t" l="l"/>
            <a:pathLst>
              <a:path h="1179242" w="15862746">
                <a:moveTo>
                  <a:pt x="0" y="0"/>
                </a:moveTo>
                <a:lnTo>
                  <a:pt x="15862746" y="0"/>
                </a:lnTo>
                <a:lnTo>
                  <a:pt x="15862746" y="1179242"/>
                </a:lnTo>
                <a:lnTo>
                  <a:pt x="0" y="1179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955" r="0" b="-33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19810" y="582736"/>
            <a:ext cx="10480352" cy="129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</a:pPr>
            <a:r>
              <a:rPr lang="en-US" sz="7717" spc="75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FINAL DATASET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0282" y="4173049"/>
            <a:ext cx="12057353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DAGXp1m3jsI</dc:identifier>
  <dcterms:modified xsi:type="dcterms:W3CDTF">2011-08-01T06:04:30Z</dcterms:modified>
  <cp:revision>1</cp:revision>
  <dc:title>Ai Stylist Team2</dc:title>
</cp:coreProperties>
</file>