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8"/>
  </p:notesMasterIdLst>
  <p:sldIdLst>
    <p:sldId id="256" r:id="rId5"/>
    <p:sldId id="302" r:id="rId6"/>
    <p:sldId id="280" r:id="rId7"/>
    <p:sldId id="310" r:id="rId8"/>
    <p:sldId id="312" r:id="rId9"/>
    <p:sldId id="305" r:id="rId10"/>
    <p:sldId id="314" r:id="rId11"/>
    <p:sldId id="349" r:id="rId12"/>
    <p:sldId id="315" r:id="rId13"/>
    <p:sldId id="316" r:id="rId14"/>
    <p:sldId id="317" r:id="rId15"/>
    <p:sldId id="318" r:id="rId16"/>
    <p:sldId id="346" r:id="rId17"/>
    <p:sldId id="348" r:id="rId18"/>
    <p:sldId id="356" r:id="rId19"/>
    <p:sldId id="352" r:id="rId20"/>
    <p:sldId id="321" r:id="rId21"/>
    <p:sldId id="339" r:id="rId22"/>
    <p:sldId id="340" r:id="rId23"/>
    <p:sldId id="341" r:id="rId24"/>
    <p:sldId id="342" r:id="rId25"/>
    <p:sldId id="343" r:id="rId26"/>
    <p:sldId id="323" r:id="rId27"/>
    <p:sldId id="324" r:id="rId28"/>
    <p:sldId id="329" r:id="rId29"/>
    <p:sldId id="330" r:id="rId30"/>
    <p:sldId id="344" r:id="rId31"/>
    <p:sldId id="327" r:id="rId32"/>
    <p:sldId id="328" r:id="rId33"/>
    <p:sldId id="335" r:id="rId34"/>
    <p:sldId id="336" r:id="rId35"/>
    <p:sldId id="337" r:id="rId36"/>
    <p:sldId id="353" r:id="rId37"/>
    <p:sldId id="347" r:id="rId38"/>
    <p:sldId id="350" r:id="rId39"/>
    <p:sldId id="351" r:id="rId40"/>
    <p:sldId id="354" r:id="rId41"/>
    <p:sldId id="361" r:id="rId42"/>
    <p:sldId id="358" r:id="rId43"/>
    <p:sldId id="363" r:id="rId44"/>
    <p:sldId id="364" r:id="rId45"/>
    <p:sldId id="300" r:id="rId46"/>
    <p:sldId id="28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F2F1E-122D-1D74-2289-438EA348C362}" v="3" dt="2024-08-29T15:14:3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VCS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nabsen.dev/merkle-trees-and-its-role-in-the-decentralized-we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01" y="1970798"/>
            <a:ext cx="10040112" cy="2387600"/>
          </a:xfrm>
        </p:spPr>
        <p:txBody>
          <a:bodyPr/>
          <a:lstStyle/>
          <a:p>
            <a:r>
              <a:rPr lang="en-US" sz="6000">
                <a:cs typeface="Arial"/>
              </a:rPr>
              <a:t>VERSION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A data security oriented approach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C4374-5834-2EC8-39B7-DAB921109EF3}"/>
              </a:ext>
            </a:extLst>
          </p:cNvPr>
          <p:cNvSpPr txBox="1"/>
          <p:nvPr/>
        </p:nvSpPr>
        <p:spPr>
          <a:xfrm>
            <a:off x="6613321" y="3607265"/>
            <a:ext cx="510330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Arial"/>
            </a:endParaRPr>
          </a:p>
          <a:p>
            <a:r>
              <a:rPr lang="en-US" b="1">
                <a:cs typeface="Arial"/>
              </a:rPr>
              <a:t>CB.EN.U4CSE22001 ABISHEK</a:t>
            </a:r>
          </a:p>
          <a:p>
            <a:r>
              <a:rPr lang="en-US" b="1">
                <a:cs typeface="Arial"/>
              </a:rPr>
              <a:t>CB.EN.U4CSE22015 GUHANESH T</a:t>
            </a:r>
          </a:p>
          <a:p>
            <a:r>
              <a:rPr lang="en-US" b="1">
                <a:cs typeface="Arial"/>
              </a:rPr>
              <a:t>CB.EN.U4CSE22019 HARI PRASATH S</a:t>
            </a:r>
          </a:p>
          <a:p>
            <a:r>
              <a:rPr lang="en-US" b="1">
                <a:cs typeface="Arial"/>
              </a:rPr>
              <a:t>CB.EN.U4CSE22031 NALAN KRISHNA V</a:t>
            </a:r>
          </a:p>
          <a:p>
            <a:r>
              <a:rPr lang="en-US" b="1">
                <a:cs typeface="Arial"/>
              </a:rPr>
              <a:t>CB.EN.U4CSE22036 PRASHANNA R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ADD_FILE(example_2.txt)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3554328" y="4336381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7083591" y="4336381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5339013" y="2233361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6141118" y="2912643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4436645" y="2892591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03EC40A-FF5C-ABED-7A3E-E33B8377E24E}"/>
              </a:ext>
            </a:extLst>
          </p:cNvPr>
          <p:cNvSpPr/>
          <p:nvPr/>
        </p:nvSpPr>
        <p:spPr>
          <a:xfrm>
            <a:off x="6700085" y="239127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5979A-7449-C2AA-C2BD-865A162F63E4}"/>
              </a:ext>
            </a:extLst>
          </p:cNvPr>
          <p:cNvSpPr txBox="1"/>
          <p:nvPr/>
        </p:nvSpPr>
        <p:spPr>
          <a:xfrm>
            <a:off x="7968414" y="2391275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ADD_FILE(example_3.txt)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408696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937959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193381" y="368717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995486" y="4366459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291013" y="4346407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B6012EE1-9525-058D-D012-008B810B358E}"/>
              </a:ext>
            </a:extLst>
          </p:cNvPr>
          <p:cNvSpPr/>
          <p:nvPr/>
        </p:nvSpPr>
        <p:spPr>
          <a:xfrm>
            <a:off x="4543238" y="3876530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0A93C9-9860-CAB1-AD09-1A68DF3F9534}"/>
              </a:ext>
            </a:extLst>
          </p:cNvPr>
          <p:cNvSpPr txBox="1"/>
          <p:nvPr/>
        </p:nvSpPr>
        <p:spPr>
          <a:xfrm>
            <a:off x="5811567" y="3876529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ADD_FILE(example_3.txt)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408696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937959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193381" y="368717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995486" y="4366459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291013" y="4346407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4907881" y="162175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30DAE-9E75-4D0F-7E11-28C54A631B19}"/>
              </a:ext>
            </a:extLst>
          </p:cNvPr>
          <p:cNvCxnSpPr>
            <a:cxnSpLocks/>
          </p:cNvCxnSpPr>
          <p:nvPr/>
        </p:nvCxnSpPr>
        <p:spPr>
          <a:xfrm flipH="1">
            <a:off x="3995486" y="2270959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709986" y="2291011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471CD6E-6970-5103-0FF8-D69D4E92A635}"/>
              </a:ext>
            </a:extLst>
          </p:cNvPr>
          <p:cNvSpPr/>
          <p:nvPr/>
        </p:nvSpPr>
        <p:spPr>
          <a:xfrm>
            <a:off x="6772774" y="371474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example_3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6238874" y="1839829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7507203" y="1839828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ADD_FILE( [file_1, file_2, file_3] )    -----&gt; directory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3554328" y="4336381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7083591" y="4336381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5339013" y="2233361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6141118" y="2912643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4436645" y="2892591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03EC40A-FF5C-ABED-7A3E-E33B8377E24E}"/>
              </a:ext>
            </a:extLst>
          </p:cNvPr>
          <p:cNvSpPr/>
          <p:nvPr/>
        </p:nvSpPr>
        <p:spPr>
          <a:xfrm>
            <a:off x="6700085" y="239127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5979A-7449-C2AA-C2BD-865A162F63E4}"/>
              </a:ext>
            </a:extLst>
          </p:cNvPr>
          <p:cNvSpPr txBox="1"/>
          <p:nvPr/>
        </p:nvSpPr>
        <p:spPr>
          <a:xfrm>
            <a:off x="7968414" y="2391275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ADD_FILE( [file_1, file_2, file_3] )    -----&gt; directory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526064" y="440361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338150" y="440361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097836" y="273762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4034412" y="3383290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654910" y="3385650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03EC40A-FF5C-ABED-7A3E-E33B8377E24E}"/>
              </a:ext>
            </a:extLst>
          </p:cNvPr>
          <p:cNvSpPr/>
          <p:nvPr/>
        </p:nvSpPr>
        <p:spPr>
          <a:xfrm>
            <a:off x="4492526" y="2973983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5979A-7449-C2AA-C2BD-865A162F63E4}"/>
              </a:ext>
            </a:extLst>
          </p:cNvPr>
          <p:cNvSpPr txBox="1"/>
          <p:nvPr/>
        </p:nvSpPr>
        <p:spPr>
          <a:xfrm>
            <a:off x="5760855" y="2973982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A17EB14-84C5-3DD3-C313-4638F9EA47E6}"/>
              </a:ext>
            </a:extLst>
          </p:cNvPr>
          <p:cNvSpPr/>
          <p:nvPr/>
        </p:nvSpPr>
        <p:spPr>
          <a:xfrm>
            <a:off x="6277357" y="545696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F67DF23-8036-8F2C-F6DB-8D044CD240B0}"/>
              </a:ext>
            </a:extLst>
          </p:cNvPr>
          <p:cNvSpPr/>
          <p:nvPr/>
        </p:nvSpPr>
        <p:spPr>
          <a:xfrm>
            <a:off x="9089444" y="545696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F759717-26E2-39D8-06EA-421EB6A48AE8}"/>
              </a:ext>
            </a:extLst>
          </p:cNvPr>
          <p:cNvSpPr/>
          <p:nvPr/>
        </p:nvSpPr>
        <p:spPr>
          <a:xfrm>
            <a:off x="7849130" y="3779772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12239-BBBF-66A3-3400-8FD0CFC8007E}"/>
              </a:ext>
            </a:extLst>
          </p:cNvPr>
          <p:cNvCxnSpPr>
            <a:cxnSpLocks/>
          </p:cNvCxnSpPr>
          <p:nvPr/>
        </p:nvCxnSpPr>
        <p:spPr>
          <a:xfrm>
            <a:off x="8785706" y="4436642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6DC44-6591-19B7-7099-3D33BDF8739E}"/>
              </a:ext>
            </a:extLst>
          </p:cNvPr>
          <p:cNvCxnSpPr>
            <a:cxnSpLocks/>
          </p:cNvCxnSpPr>
          <p:nvPr/>
        </p:nvCxnSpPr>
        <p:spPr>
          <a:xfrm flipH="1">
            <a:off x="7406203" y="4439002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8877754-1783-2F8E-6137-755D486911B9}"/>
              </a:ext>
            </a:extLst>
          </p:cNvPr>
          <p:cNvSpPr/>
          <p:nvPr/>
        </p:nvSpPr>
        <p:spPr>
          <a:xfrm>
            <a:off x="8980924" y="2121301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BE4B7-568D-4397-DA40-155FF0A06C43}"/>
              </a:ext>
            </a:extLst>
          </p:cNvPr>
          <p:cNvCxnSpPr>
            <a:cxnSpLocks/>
          </p:cNvCxnSpPr>
          <p:nvPr/>
        </p:nvCxnSpPr>
        <p:spPr>
          <a:xfrm flipH="1">
            <a:off x="8537997" y="2780532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7E49570B-CD0B-6E2A-3854-B2A7AB5611E0}"/>
              </a:ext>
            </a:extLst>
          </p:cNvPr>
          <p:cNvSpPr/>
          <p:nvPr/>
        </p:nvSpPr>
        <p:spPr>
          <a:xfrm>
            <a:off x="10030738" y="3820910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file_3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105AC-45E2-B134-4857-EC123098558A}"/>
              </a:ext>
            </a:extLst>
          </p:cNvPr>
          <p:cNvCxnSpPr>
            <a:cxnSpLocks/>
          </p:cNvCxnSpPr>
          <p:nvPr/>
        </p:nvCxnSpPr>
        <p:spPr>
          <a:xfrm>
            <a:off x="9727000" y="2800583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6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ADD_FILE( [file_1, file_2, file_3] )    -----&gt; directory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526064" y="440361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338150" y="440361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097836" y="273762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4034412" y="3383290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654910" y="3385650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03EC40A-FF5C-ABED-7A3E-E33B8377E24E}"/>
              </a:ext>
            </a:extLst>
          </p:cNvPr>
          <p:cNvSpPr/>
          <p:nvPr/>
        </p:nvSpPr>
        <p:spPr>
          <a:xfrm>
            <a:off x="6879379" y="116983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5979A-7449-C2AA-C2BD-865A162F63E4}"/>
              </a:ext>
            </a:extLst>
          </p:cNvPr>
          <p:cNvSpPr txBox="1"/>
          <p:nvPr/>
        </p:nvSpPr>
        <p:spPr>
          <a:xfrm>
            <a:off x="8147708" y="1169835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A17EB14-84C5-3DD3-C313-4638F9EA47E6}"/>
              </a:ext>
            </a:extLst>
          </p:cNvPr>
          <p:cNvSpPr/>
          <p:nvPr/>
        </p:nvSpPr>
        <p:spPr>
          <a:xfrm>
            <a:off x="4551651" y="6073293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F67DF23-8036-8F2C-F6DB-8D044CD240B0}"/>
              </a:ext>
            </a:extLst>
          </p:cNvPr>
          <p:cNvSpPr/>
          <p:nvPr/>
        </p:nvSpPr>
        <p:spPr>
          <a:xfrm>
            <a:off x="7363738" y="6073293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F759717-26E2-39D8-06EA-421EB6A48AE8}"/>
              </a:ext>
            </a:extLst>
          </p:cNvPr>
          <p:cNvSpPr/>
          <p:nvPr/>
        </p:nvSpPr>
        <p:spPr>
          <a:xfrm>
            <a:off x="6123424" y="439609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12239-BBBF-66A3-3400-8FD0CFC8007E}"/>
              </a:ext>
            </a:extLst>
          </p:cNvPr>
          <p:cNvCxnSpPr>
            <a:cxnSpLocks/>
          </p:cNvCxnSpPr>
          <p:nvPr/>
        </p:nvCxnSpPr>
        <p:spPr>
          <a:xfrm>
            <a:off x="7060000" y="5052966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6DC44-6591-19B7-7099-3D33BDF8739E}"/>
              </a:ext>
            </a:extLst>
          </p:cNvPr>
          <p:cNvCxnSpPr>
            <a:cxnSpLocks/>
          </p:cNvCxnSpPr>
          <p:nvPr/>
        </p:nvCxnSpPr>
        <p:spPr>
          <a:xfrm flipH="1">
            <a:off x="5680497" y="5055326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8877754-1783-2F8E-6137-755D486911B9}"/>
              </a:ext>
            </a:extLst>
          </p:cNvPr>
          <p:cNvSpPr/>
          <p:nvPr/>
        </p:nvSpPr>
        <p:spPr>
          <a:xfrm>
            <a:off x="7255218" y="2737625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BE4B7-568D-4397-DA40-155FF0A06C43}"/>
              </a:ext>
            </a:extLst>
          </p:cNvPr>
          <p:cNvCxnSpPr>
            <a:cxnSpLocks/>
          </p:cNvCxnSpPr>
          <p:nvPr/>
        </p:nvCxnSpPr>
        <p:spPr>
          <a:xfrm flipH="1">
            <a:off x="6812291" y="3396855"/>
            <a:ext cx="796795" cy="989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7E49570B-CD0B-6E2A-3854-B2A7AB5611E0}"/>
              </a:ext>
            </a:extLst>
          </p:cNvPr>
          <p:cNvSpPr/>
          <p:nvPr/>
        </p:nvSpPr>
        <p:spPr>
          <a:xfrm>
            <a:off x="8305032" y="4437234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file_3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105AC-45E2-B134-4857-EC123098558A}"/>
              </a:ext>
            </a:extLst>
          </p:cNvPr>
          <p:cNvCxnSpPr>
            <a:cxnSpLocks/>
          </p:cNvCxnSpPr>
          <p:nvPr/>
        </p:nvCxnSpPr>
        <p:spPr>
          <a:xfrm>
            <a:off x="8001294" y="3416907"/>
            <a:ext cx="753153" cy="96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3AB4F97C-0B6C-633E-414A-D86E41D735DA}"/>
              </a:ext>
            </a:extLst>
          </p:cNvPr>
          <p:cNvSpPr/>
          <p:nvPr/>
        </p:nvSpPr>
        <p:spPr>
          <a:xfrm>
            <a:off x="5316600" y="1011919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8ADDA-DD6D-9FF9-74D9-CD7BA7C46995}"/>
              </a:ext>
            </a:extLst>
          </p:cNvPr>
          <p:cNvCxnSpPr>
            <a:cxnSpLocks/>
          </p:cNvCxnSpPr>
          <p:nvPr/>
        </p:nvCxnSpPr>
        <p:spPr>
          <a:xfrm flipH="1">
            <a:off x="3876350" y="1671149"/>
            <a:ext cx="1794118" cy="102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CF3351-2A49-A229-62D4-84820CFB461C}"/>
              </a:ext>
            </a:extLst>
          </p:cNvPr>
          <p:cNvCxnSpPr>
            <a:cxnSpLocks/>
          </p:cNvCxnSpPr>
          <p:nvPr/>
        </p:nvCxnSpPr>
        <p:spPr>
          <a:xfrm>
            <a:off x="6073881" y="1679996"/>
            <a:ext cx="1559977" cy="1002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Failed approach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7194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ADD_FILES( [File1, File2, File3] 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754309" y="5498254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File1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6772797" y="1608324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4512B-04CA-844C-60ED-A196A2062440}"/>
              </a:ext>
            </a:extLst>
          </p:cNvPr>
          <p:cNvSpPr txBox="1"/>
          <p:nvPr/>
        </p:nvSpPr>
        <p:spPr>
          <a:xfrm>
            <a:off x="8041126" y="1608323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453C806-2BF1-6F91-E300-E418972ACC70}"/>
              </a:ext>
            </a:extLst>
          </p:cNvPr>
          <p:cNvSpPr/>
          <p:nvPr/>
        </p:nvSpPr>
        <p:spPr>
          <a:xfrm>
            <a:off x="4275632" y="5498253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2D5E6A8-57B2-E1BF-B28D-600BE6426401}"/>
              </a:ext>
            </a:extLst>
          </p:cNvPr>
          <p:cNvSpPr/>
          <p:nvPr/>
        </p:nvSpPr>
        <p:spPr>
          <a:xfrm>
            <a:off x="6584044" y="5498253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File3</a:t>
            </a:r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AB2714C-D6AE-8842-4A9A-A50E032B97D9}"/>
              </a:ext>
            </a:extLst>
          </p:cNvPr>
          <p:cNvSpPr/>
          <p:nvPr/>
        </p:nvSpPr>
        <p:spPr>
          <a:xfrm>
            <a:off x="8836425" y="5498252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File3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E1BD0450-7816-68D9-BB26-F7141332104A}"/>
              </a:ext>
            </a:extLst>
          </p:cNvPr>
          <p:cNvSpPr/>
          <p:nvPr/>
        </p:nvSpPr>
        <p:spPr>
          <a:xfrm>
            <a:off x="3451117" y="3429442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D70F567-C088-BCF0-EB42-EB7F589617C2}"/>
              </a:ext>
            </a:extLst>
          </p:cNvPr>
          <p:cNvSpPr/>
          <p:nvPr/>
        </p:nvSpPr>
        <p:spPr>
          <a:xfrm>
            <a:off x="7552469" y="3429442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F8EFA9E-E5FA-8EB1-8B56-7DAE8B08D20E}"/>
              </a:ext>
            </a:extLst>
          </p:cNvPr>
          <p:cNvSpPr/>
          <p:nvPr/>
        </p:nvSpPr>
        <p:spPr>
          <a:xfrm>
            <a:off x="5343843" y="1482819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054A23-2149-2D9A-BFAA-9EC1A39265EC}"/>
              </a:ext>
            </a:extLst>
          </p:cNvPr>
          <p:cNvCxnSpPr/>
          <p:nvPr/>
        </p:nvCxnSpPr>
        <p:spPr>
          <a:xfrm flipH="1">
            <a:off x="2750454" y="4088673"/>
            <a:ext cx="1177794" cy="138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73D21-7D26-D1E1-7381-D3735C974DAD}"/>
              </a:ext>
            </a:extLst>
          </p:cNvPr>
          <p:cNvCxnSpPr>
            <a:cxnSpLocks/>
          </p:cNvCxnSpPr>
          <p:nvPr/>
        </p:nvCxnSpPr>
        <p:spPr>
          <a:xfrm flipH="1">
            <a:off x="4341689" y="2150053"/>
            <a:ext cx="1312263" cy="123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82FBCC-DDDE-2EB1-20F3-68D8AE8DEC72}"/>
              </a:ext>
            </a:extLst>
          </p:cNvPr>
          <p:cNvCxnSpPr>
            <a:cxnSpLocks/>
          </p:cNvCxnSpPr>
          <p:nvPr/>
        </p:nvCxnSpPr>
        <p:spPr>
          <a:xfrm flipH="1">
            <a:off x="7305376" y="4080668"/>
            <a:ext cx="678867" cy="139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29575F-1EAC-442D-AE06-7A1A703542DC}"/>
              </a:ext>
            </a:extLst>
          </p:cNvPr>
          <p:cNvCxnSpPr>
            <a:cxnSpLocks/>
          </p:cNvCxnSpPr>
          <p:nvPr/>
        </p:nvCxnSpPr>
        <p:spPr>
          <a:xfrm>
            <a:off x="4254819" y="4088673"/>
            <a:ext cx="690921" cy="138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AF4D77-440F-9C51-AF48-2E2E35C0134C}"/>
              </a:ext>
            </a:extLst>
          </p:cNvPr>
          <p:cNvCxnSpPr>
            <a:cxnSpLocks/>
          </p:cNvCxnSpPr>
          <p:nvPr/>
        </p:nvCxnSpPr>
        <p:spPr>
          <a:xfrm>
            <a:off x="8473034" y="4115887"/>
            <a:ext cx="1090063" cy="1344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ED774-6A06-B6BA-58E1-B17A6C622E5B}"/>
              </a:ext>
            </a:extLst>
          </p:cNvPr>
          <p:cNvCxnSpPr>
            <a:cxnSpLocks/>
          </p:cNvCxnSpPr>
          <p:nvPr/>
        </p:nvCxnSpPr>
        <p:spPr>
          <a:xfrm>
            <a:off x="6368462" y="2147385"/>
            <a:ext cx="1625276" cy="124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DELETE(example_3.txt)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926843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3649283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2408969" y="4437971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278309" y="5094841"/>
            <a:ext cx="966065" cy="677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1709226" y="5099773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3764881" y="3123344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687575" y="2257394"/>
            <a:ext cx="977270" cy="82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471CD6E-6970-5103-0FF8-D69D4E92A635}"/>
              </a:ext>
            </a:extLst>
          </p:cNvPr>
          <p:cNvSpPr/>
          <p:nvPr/>
        </p:nvSpPr>
        <p:spPr>
          <a:xfrm>
            <a:off x="4901392" y="4331073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example_3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7247403" y="2007917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8672615" y="1951887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1A2FDC7-51F0-2B42-03ED-5086C393FBA5}"/>
              </a:ext>
            </a:extLst>
          </p:cNvPr>
          <p:cNvSpPr/>
          <p:nvPr/>
        </p:nvSpPr>
        <p:spPr>
          <a:xfrm>
            <a:off x="4997527" y="183466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108E312-34F1-60A9-26CB-15287283CB28}"/>
              </a:ext>
            </a:extLst>
          </p:cNvPr>
          <p:cNvSpPr/>
          <p:nvPr/>
        </p:nvSpPr>
        <p:spPr>
          <a:xfrm>
            <a:off x="6122832" y="312083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example_4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D7D3B-BD2D-2116-1593-7C69AD93EB2B}"/>
              </a:ext>
            </a:extLst>
          </p:cNvPr>
          <p:cNvCxnSpPr>
            <a:cxnSpLocks/>
          </p:cNvCxnSpPr>
          <p:nvPr/>
        </p:nvCxnSpPr>
        <p:spPr>
          <a:xfrm flipH="1">
            <a:off x="3065137" y="3766273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AAA412-0790-DCF4-699F-94C21A78DB0D}"/>
              </a:ext>
            </a:extLst>
          </p:cNvPr>
          <p:cNvCxnSpPr>
            <a:cxnSpLocks/>
          </p:cNvCxnSpPr>
          <p:nvPr/>
        </p:nvCxnSpPr>
        <p:spPr>
          <a:xfrm>
            <a:off x="4667838" y="3772546"/>
            <a:ext cx="820388" cy="52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1D7223-0611-B253-841F-952059F8CE59}"/>
              </a:ext>
            </a:extLst>
          </p:cNvPr>
          <p:cNvCxnSpPr>
            <a:cxnSpLocks/>
          </p:cNvCxnSpPr>
          <p:nvPr/>
        </p:nvCxnSpPr>
        <p:spPr>
          <a:xfrm flipH="1">
            <a:off x="4365019" y="2421567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6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DELETE(example_3.txt)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926843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3649283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2408969" y="4437971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278309" y="5094841"/>
            <a:ext cx="966065" cy="677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1709226" y="5099773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3764881" y="3123344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687575" y="2257394"/>
            <a:ext cx="977270" cy="82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7247403" y="2007917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8672615" y="1951887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1A2FDC7-51F0-2B42-03ED-5086C393FBA5}"/>
              </a:ext>
            </a:extLst>
          </p:cNvPr>
          <p:cNvSpPr/>
          <p:nvPr/>
        </p:nvSpPr>
        <p:spPr>
          <a:xfrm>
            <a:off x="4997527" y="183466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108E312-34F1-60A9-26CB-15287283CB28}"/>
              </a:ext>
            </a:extLst>
          </p:cNvPr>
          <p:cNvSpPr/>
          <p:nvPr/>
        </p:nvSpPr>
        <p:spPr>
          <a:xfrm>
            <a:off x="6122832" y="312083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example_4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D7D3B-BD2D-2116-1593-7C69AD93EB2B}"/>
              </a:ext>
            </a:extLst>
          </p:cNvPr>
          <p:cNvCxnSpPr>
            <a:cxnSpLocks/>
          </p:cNvCxnSpPr>
          <p:nvPr/>
        </p:nvCxnSpPr>
        <p:spPr>
          <a:xfrm flipH="1">
            <a:off x="3065137" y="3766273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1D7223-0611-B253-841F-952059F8CE59}"/>
              </a:ext>
            </a:extLst>
          </p:cNvPr>
          <p:cNvCxnSpPr>
            <a:cxnSpLocks/>
          </p:cNvCxnSpPr>
          <p:nvPr/>
        </p:nvCxnSpPr>
        <p:spPr>
          <a:xfrm flipH="1">
            <a:off x="4365019" y="2421567"/>
            <a:ext cx="964883" cy="652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2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VCS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>
                <a:cs typeface="Arial"/>
              </a:rPr>
              <a:t>Problem statement</a:t>
            </a:r>
            <a:endParaRPr lang="en-US" b="0"/>
          </a:p>
          <a:p>
            <a:r>
              <a:rPr lang="en-US" b="0">
                <a:cs typeface="Arial"/>
              </a:rPr>
              <a:t>Our approach</a:t>
            </a:r>
            <a:endParaRPr lang="en-US" b="0"/>
          </a:p>
          <a:p>
            <a:r>
              <a:rPr lang="en-US" b="0">
                <a:cs typeface="Arial"/>
              </a:rPr>
              <a:t>Code</a:t>
            </a:r>
            <a:endParaRPr lang="en-US" b="0"/>
          </a:p>
          <a:p>
            <a:r>
              <a:rPr lang="en-US" b="0">
                <a:cs typeface="Arial"/>
              </a:rPr>
              <a:t>Analysis</a:t>
            </a:r>
            <a:endParaRPr lang="en-US" b="0"/>
          </a:p>
          <a:p>
            <a:r>
              <a:rPr lang="en-US" b="0">
                <a:cs typeface="Arial"/>
              </a:rPr>
              <a:t>Advantages and Drawbacks</a:t>
            </a:r>
            <a:endParaRPr lang="en-US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DELETE(example_3.txt)</a:t>
            </a:r>
          </a:p>
          <a:p>
            <a:pPr algn="l"/>
            <a:endParaRPr lang="en-US">
              <a:cs typeface="Arial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408696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937959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193381" y="368717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995486" y="4366459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291013" y="4346407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4907881" y="162175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30DAE-9E75-4D0F-7E11-28C54A631B19}"/>
              </a:ext>
            </a:extLst>
          </p:cNvPr>
          <p:cNvCxnSpPr>
            <a:cxnSpLocks/>
          </p:cNvCxnSpPr>
          <p:nvPr/>
        </p:nvCxnSpPr>
        <p:spPr>
          <a:xfrm flipH="1">
            <a:off x="3995486" y="2270959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709986" y="2291011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471CD6E-6970-5103-0FF8-D69D4E92A635}"/>
              </a:ext>
            </a:extLst>
          </p:cNvPr>
          <p:cNvSpPr/>
          <p:nvPr/>
        </p:nvSpPr>
        <p:spPr>
          <a:xfrm>
            <a:off x="6772774" y="371474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example_4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6238874" y="1839829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7507203" y="1839828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DELETE(example_2.txt)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DELETEING LAST FILE</a:t>
            </a:r>
            <a:endParaRPr lang="en-US"/>
          </a:p>
          <a:p>
            <a:pPr algn="l"/>
            <a:endParaRPr lang="en-US">
              <a:cs typeface="Arial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408696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7F2F60D-10A0-5C57-99F2-85645936AAF0}"/>
              </a:ext>
            </a:extLst>
          </p:cNvPr>
          <p:cNvSpPr/>
          <p:nvPr/>
        </p:nvSpPr>
        <p:spPr>
          <a:xfrm>
            <a:off x="4937959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example_2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193381" y="368717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995486" y="4366459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291013" y="4346407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4907881" y="162175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30DAE-9E75-4D0F-7E11-28C54A631B19}"/>
              </a:ext>
            </a:extLst>
          </p:cNvPr>
          <p:cNvCxnSpPr>
            <a:cxnSpLocks/>
          </p:cNvCxnSpPr>
          <p:nvPr/>
        </p:nvCxnSpPr>
        <p:spPr>
          <a:xfrm flipH="1">
            <a:off x="3995486" y="2270959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709986" y="2291011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471CD6E-6970-5103-0FF8-D69D4E92A635}"/>
              </a:ext>
            </a:extLst>
          </p:cNvPr>
          <p:cNvSpPr/>
          <p:nvPr/>
        </p:nvSpPr>
        <p:spPr>
          <a:xfrm>
            <a:off x="6772774" y="371474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example_4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6238874" y="1839829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7507203" y="1839828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DELETE(example_2.txt)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DELETING in LAST LEVEL</a:t>
            </a:r>
            <a:endParaRPr lang="en-US"/>
          </a:p>
          <a:p>
            <a:pPr algn="l"/>
            <a:endParaRPr lang="en-US">
              <a:cs typeface="Arial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408696" y="5790197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84D2EFE-8824-9C77-DD61-C932D3F08DDB}"/>
              </a:ext>
            </a:extLst>
          </p:cNvPr>
          <p:cNvSpPr/>
          <p:nvPr/>
        </p:nvSpPr>
        <p:spPr>
          <a:xfrm>
            <a:off x="3193381" y="3687177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5D88B9-F3C0-52A1-8AFE-8CC8B57B7C88}"/>
              </a:ext>
            </a:extLst>
          </p:cNvPr>
          <p:cNvCxnSpPr/>
          <p:nvPr/>
        </p:nvCxnSpPr>
        <p:spPr>
          <a:xfrm>
            <a:off x="3995486" y="4366459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B8A821-CECD-E816-2DCA-9124760B2900}"/>
              </a:ext>
            </a:extLst>
          </p:cNvPr>
          <p:cNvCxnSpPr/>
          <p:nvPr/>
        </p:nvCxnSpPr>
        <p:spPr>
          <a:xfrm flipH="1">
            <a:off x="2291013" y="4346407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5182F7-5CD2-AE82-9FB8-9ED03124AA17}"/>
              </a:ext>
            </a:extLst>
          </p:cNvPr>
          <p:cNvSpPr/>
          <p:nvPr/>
        </p:nvSpPr>
        <p:spPr>
          <a:xfrm>
            <a:off x="4907881" y="1621756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C30DAE-9E75-4D0F-7E11-28C54A631B19}"/>
              </a:ext>
            </a:extLst>
          </p:cNvPr>
          <p:cNvCxnSpPr>
            <a:cxnSpLocks/>
          </p:cNvCxnSpPr>
          <p:nvPr/>
        </p:nvCxnSpPr>
        <p:spPr>
          <a:xfrm flipH="1">
            <a:off x="3995486" y="2270959"/>
            <a:ext cx="1323471" cy="140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C28C4-8A58-5A62-01CD-74C877E6D8B8}"/>
              </a:ext>
            </a:extLst>
          </p:cNvPr>
          <p:cNvCxnSpPr>
            <a:cxnSpLocks/>
          </p:cNvCxnSpPr>
          <p:nvPr/>
        </p:nvCxnSpPr>
        <p:spPr>
          <a:xfrm>
            <a:off x="5709986" y="2291011"/>
            <a:ext cx="1503947" cy="138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471CD6E-6970-5103-0FF8-D69D4E92A635}"/>
              </a:ext>
            </a:extLst>
          </p:cNvPr>
          <p:cNvSpPr/>
          <p:nvPr/>
        </p:nvSpPr>
        <p:spPr>
          <a:xfrm>
            <a:off x="6772774" y="3714749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example_4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55E50AF-163A-8403-5B15-BF4B742C704E}"/>
              </a:ext>
            </a:extLst>
          </p:cNvPr>
          <p:cNvSpPr/>
          <p:nvPr/>
        </p:nvSpPr>
        <p:spPr>
          <a:xfrm>
            <a:off x="6238874" y="1839829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08534-4D55-0282-55DC-DD0C2827B58A}"/>
              </a:ext>
            </a:extLst>
          </p:cNvPr>
          <p:cNvSpPr txBox="1"/>
          <p:nvPr/>
        </p:nvSpPr>
        <p:spPr>
          <a:xfrm>
            <a:off x="7507203" y="1839828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B944908-BAE9-485C-2F5F-472B0A389FF5}"/>
              </a:ext>
            </a:extLst>
          </p:cNvPr>
          <p:cNvSpPr/>
          <p:nvPr/>
        </p:nvSpPr>
        <p:spPr>
          <a:xfrm>
            <a:off x="4997528" y="5793882"/>
            <a:ext cx="1243263" cy="611605"/>
          </a:xfrm>
          <a:prstGeom prst="flowChartTerminator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None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80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COMMIT()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115575" y="2842460"/>
            <a:ext cx="1282188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2605809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4F86064-B6F8-761D-49E7-E98C9D9CC4A4}"/>
              </a:ext>
            </a:extLst>
          </p:cNvPr>
          <p:cNvSpPr/>
          <p:nvPr/>
        </p:nvSpPr>
        <p:spPr>
          <a:xfrm>
            <a:off x="4096339" y="2853665"/>
            <a:ext cx="1293394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68496D7-277A-3108-6295-23763BE0A851}"/>
              </a:ext>
            </a:extLst>
          </p:cNvPr>
          <p:cNvSpPr/>
          <p:nvPr/>
        </p:nvSpPr>
        <p:spPr>
          <a:xfrm>
            <a:off x="7065897" y="2864870"/>
            <a:ext cx="1304600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1.2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C15E22E2-F2A9-0A0F-116A-A1B453001AFD}"/>
              </a:ext>
            </a:extLst>
          </p:cNvPr>
          <p:cNvSpPr/>
          <p:nvPr/>
        </p:nvSpPr>
        <p:spPr>
          <a:xfrm>
            <a:off x="5620191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E2813-D2EE-FD9E-3917-65F24CED4CE1}"/>
              </a:ext>
            </a:extLst>
          </p:cNvPr>
          <p:cNvSpPr txBox="1"/>
          <p:nvPr/>
        </p:nvSpPr>
        <p:spPr>
          <a:xfrm>
            <a:off x="2661396" y="294154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42B59-B0D4-D579-77F5-327E48423430}"/>
              </a:ext>
            </a:extLst>
          </p:cNvPr>
          <p:cNvSpPr txBox="1"/>
          <p:nvPr/>
        </p:nvSpPr>
        <p:spPr>
          <a:xfrm>
            <a:off x="5698190" y="294154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2317BD2-AC92-5457-E7CB-F05851E642B5}"/>
              </a:ext>
            </a:extLst>
          </p:cNvPr>
          <p:cNvSpPr/>
          <p:nvPr/>
        </p:nvSpPr>
        <p:spPr>
          <a:xfrm>
            <a:off x="7477125" y="3742764"/>
            <a:ext cx="481852" cy="773205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B6EE6-290E-6BEE-116B-52794647865F}"/>
              </a:ext>
            </a:extLst>
          </p:cNvPr>
          <p:cNvSpPr txBox="1"/>
          <p:nvPr/>
        </p:nvSpPr>
        <p:spPr>
          <a:xfrm>
            <a:off x="7367866" y="4521572"/>
            <a:ext cx="11766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cs typeface="Arial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23329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REVOKE()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115575" y="2842460"/>
            <a:ext cx="1282188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2605809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4F86064-B6F8-761D-49E7-E98C9D9CC4A4}"/>
              </a:ext>
            </a:extLst>
          </p:cNvPr>
          <p:cNvSpPr/>
          <p:nvPr/>
        </p:nvSpPr>
        <p:spPr>
          <a:xfrm>
            <a:off x="4096339" y="2853665"/>
            <a:ext cx="1293394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68496D7-277A-3108-6295-23763BE0A851}"/>
              </a:ext>
            </a:extLst>
          </p:cNvPr>
          <p:cNvSpPr/>
          <p:nvPr/>
        </p:nvSpPr>
        <p:spPr>
          <a:xfrm>
            <a:off x="7065897" y="2864870"/>
            <a:ext cx="1304600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1.2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C15E22E2-F2A9-0A0F-116A-A1B453001AFD}"/>
              </a:ext>
            </a:extLst>
          </p:cNvPr>
          <p:cNvSpPr/>
          <p:nvPr/>
        </p:nvSpPr>
        <p:spPr>
          <a:xfrm>
            <a:off x="5620191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E2813-D2EE-FD9E-3917-65F24CED4CE1}"/>
              </a:ext>
            </a:extLst>
          </p:cNvPr>
          <p:cNvSpPr txBox="1"/>
          <p:nvPr/>
        </p:nvSpPr>
        <p:spPr>
          <a:xfrm>
            <a:off x="2661396" y="294154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F341859-2235-A8A3-8E36-1725CFBB9FCC}"/>
              </a:ext>
            </a:extLst>
          </p:cNvPr>
          <p:cNvSpPr/>
          <p:nvPr/>
        </p:nvSpPr>
        <p:spPr>
          <a:xfrm rot="5400000">
            <a:off x="5759824" y="728384"/>
            <a:ext cx="795617" cy="320488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2AFE41A-66B4-8F81-733A-A0079642D2F0}"/>
              </a:ext>
            </a:extLst>
          </p:cNvPr>
          <p:cNvSpPr/>
          <p:nvPr/>
        </p:nvSpPr>
        <p:spPr>
          <a:xfrm>
            <a:off x="4451537" y="3697941"/>
            <a:ext cx="481852" cy="773205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34B7F-BA3B-DED7-B392-061794A7A025}"/>
              </a:ext>
            </a:extLst>
          </p:cNvPr>
          <p:cNvSpPr txBox="1"/>
          <p:nvPr/>
        </p:nvSpPr>
        <p:spPr>
          <a:xfrm>
            <a:off x="4342278" y="4476748"/>
            <a:ext cx="11766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cs typeface="Arial"/>
              </a:rPr>
              <a:t>HEAD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97C3ADC-4DDF-8E27-922F-7D8779E1A54E}"/>
              </a:ext>
            </a:extLst>
          </p:cNvPr>
          <p:cNvSpPr/>
          <p:nvPr/>
        </p:nvSpPr>
        <p:spPr>
          <a:xfrm>
            <a:off x="5602941" y="2807073"/>
            <a:ext cx="1299881" cy="11205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DADC6-F672-3364-B030-98526F645A85}"/>
              </a:ext>
            </a:extLst>
          </p:cNvPr>
          <p:cNvSpPr txBox="1"/>
          <p:nvPr/>
        </p:nvSpPr>
        <p:spPr>
          <a:xfrm>
            <a:off x="5698190" y="155201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REVOKE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BRANCH()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115575" y="2842460"/>
            <a:ext cx="1282188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2605809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4F86064-B6F8-761D-49E7-E98C9D9CC4A4}"/>
              </a:ext>
            </a:extLst>
          </p:cNvPr>
          <p:cNvSpPr/>
          <p:nvPr/>
        </p:nvSpPr>
        <p:spPr>
          <a:xfrm>
            <a:off x="4096339" y="2853665"/>
            <a:ext cx="1293394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68496D7-277A-3108-6295-23763BE0A851}"/>
              </a:ext>
            </a:extLst>
          </p:cNvPr>
          <p:cNvSpPr/>
          <p:nvPr/>
        </p:nvSpPr>
        <p:spPr>
          <a:xfrm>
            <a:off x="5575514" y="1340870"/>
            <a:ext cx="1304600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1.1(2)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E2813-D2EE-FD9E-3917-65F24CED4CE1}"/>
              </a:ext>
            </a:extLst>
          </p:cNvPr>
          <p:cNvSpPr txBox="1"/>
          <p:nvPr/>
        </p:nvSpPr>
        <p:spPr>
          <a:xfrm>
            <a:off x="2661396" y="294154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2317BD2-AC92-5457-E7CB-F05851E642B5}"/>
              </a:ext>
            </a:extLst>
          </p:cNvPr>
          <p:cNvSpPr/>
          <p:nvPr/>
        </p:nvSpPr>
        <p:spPr>
          <a:xfrm>
            <a:off x="4563596" y="3832411"/>
            <a:ext cx="481852" cy="773205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B6EE6-290E-6BEE-116B-52794647865F}"/>
              </a:ext>
            </a:extLst>
          </p:cNvPr>
          <p:cNvSpPr txBox="1"/>
          <p:nvPr/>
        </p:nvSpPr>
        <p:spPr>
          <a:xfrm>
            <a:off x="4454337" y="4611219"/>
            <a:ext cx="11766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cs typeface="Arial"/>
              </a:rPr>
              <a:t>HEAD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61B8E72-74FF-ACFB-24E6-56569B0EB54D}"/>
              </a:ext>
            </a:extLst>
          </p:cNvPr>
          <p:cNvSpPr/>
          <p:nvPr/>
        </p:nvSpPr>
        <p:spPr>
          <a:xfrm>
            <a:off x="4557992" y="1554816"/>
            <a:ext cx="840441" cy="114299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55AC4-88F3-A559-328D-3C7B1BAA1594}"/>
              </a:ext>
            </a:extLst>
          </p:cNvPr>
          <p:cNvSpPr txBox="1"/>
          <p:nvPr/>
        </p:nvSpPr>
        <p:spPr>
          <a:xfrm>
            <a:off x="3625102" y="155201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BRANCH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25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BRANCH() &amp; COMMIT()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1115575" y="2842460"/>
            <a:ext cx="1282188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2605809" y="3235846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4F86064-B6F8-761D-49E7-E98C9D9CC4A4}"/>
              </a:ext>
            </a:extLst>
          </p:cNvPr>
          <p:cNvSpPr/>
          <p:nvPr/>
        </p:nvSpPr>
        <p:spPr>
          <a:xfrm>
            <a:off x="4096339" y="2853665"/>
            <a:ext cx="1293394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68496D7-277A-3108-6295-23763BE0A851}"/>
              </a:ext>
            </a:extLst>
          </p:cNvPr>
          <p:cNvSpPr/>
          <p:nvPr/>
        </p:nvSpPr>
        <p:spPr>
          <a:xfrm>
            <a:off x="5575514" y="1340870"/>
            <a:ext cx="1304600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1.1(2)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E2813-D2EE-FD9E-3917-65F24CED4CE1}"/>
              </a:ext>
            </a:extLst>
          </p:cNvPr>
          <p:cNvSpPr txBox="1"/>
          <p:nvPr/>
        </p:nvSpPr>
        <p:spPr>
          <a:xfrm>
            <a:off x="2661396" y="294154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61B8E72-74FF-ACFB-24E6-56569B0EB54D}"/>
              </a:ext>
            </a:extLst>
          </p:cNvPr>
          <p:cNvSpPr/>
          <p:nvPr/>
        </p:nvSpPr>
        <p:spPr>
          <a:xfrm>
            <a:off x="4557992" y="1554816"/>
            <a:ext cx="829236" cy="116541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55AC4-88F3-A559-328D-3C7B1BAA1594}"/>
              </a:ext>
            </a:extLst>
          </p:cNvPr>
          <p:cNvSpPr txBox="1"/>
          <p:nvPr/>
        </p:nvSpPr>
        <p:spPr>
          <a:xfrm>
            <a:off x="3625102" y="1552013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BRANCH</a:t>
            </a:r>
            <a:endParaRPr lang="en-US">
              <a:cs typeface="Arial"/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1FE77B87-0774-0311-8D63-0B7687C72613}"/>
              </a:ext>
            </a:extLst>
          </p:cNvPr>
          <p:cNvSpPr/>
          <p:nvPr/>
        </p:nvSpPr>
        <p:spPr>
          <a:xfrm>
            <a:off x="5496926" y="3258257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61A61-A166-B6FB-3950-57BA108C8255}"/>
              </a:ext>
            </a:extLst>
          </p:cNvPr>
          <p:cNvSpPr txBox="1"/>
          <p:nvPr/>
        </p:nvSpPr>
        <p:spPr>
          <a:xfrm>
            <a:off x="5552513" y="2963954"/>
            <a:ext cx="117661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>
                <a:cs typeface="Arial"/>
              </a:rPr>
              <a:t>COMMIT</a:t>
            </a:r>
            <a:endParaRPr lang="en-US">
              <a:cs typeface="Arial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2B42022-A51D-5174-ECE2-DFAE0B48F933}"/>
              </a:ext>
            </a:extLst>
          </p:cNvPr>
          <p:cNvSpPr/>
          <p:nvPr/>
        </p:nvSpPr>
        <p:spPr>
          <a:xfrm>
            <a:off x="6875397" y="2898488"/>
            <a:ext cx="1293394" cy="746076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VERSION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cs typeface="Arial"/>
              </a:rPr>
              <a:t>1.3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2317BD2-AC92-5457-E7CB-F05851E642B5}"/>
              </a:ext>
            </a:extLst>
          </p:cNvPr>
          <p:cNvSpPr/>
          <p:nvPr/>
        </p:nvSpPr>
        <p:spPr>
          <a:xfrm>
            <a:off x="7309037" y="3776382"/>
            <a:ext cx="481852" cy="773205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16DB6EE6-290E-6BEE-116B-52794647865F}"/>
              </a:ext>
            </a:extLst>
          </p:cNvPr>
          <p:cNvSpPr txBox="1"/>
          <p:nvPr/>
        </p:nvSpPr>
        <p:spPr>
          <a:xfrm>
            <a:off x="7199778" y="4555190"/>
            <a:ext cx="117661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>
                <a:cs typeface="Arial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15096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COMPlexity 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analysis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2368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2CB-DAF5-3498-236D-E208E529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a typeface="+mj-lt"/>
                <a:cs typeface="+mj-lt"/>
              </a:rPr>
              <a:t>Add Operation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38F5-BEB7-4A73-09E3-ACA1D58E2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Time Complexity</a:t>
            </a:r>
            <a:r>
              <a:rPr lang="en-US" sz="2000">
                <a:ea typeface="+mn-lt"/>
                <a:cs typeface="+mn-lt"/>
              </a:rPr>
              <a:t>: O(1)</a:t>
            </a:r>
          </a:p>
          <a:p>
            <a:r>
              <a:rPr lang="en-US" sz="2000" b="1">
                <a:ea typeface="+mn-lt"/>
                <a:cs typeface="+mn-lt"/>
              </a:rPr>
              <a:t>Space Complexity</a:t>
            </a:r>
            <a:r>
              <a:rPr lang="en-US" sz="2000">
                <a:ea typeface="+mn-lt"/>
                <a:cs typeface="+mn-lt"/>
              </a:rPr>
              <a:t>: O(1)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Explanation</a:t>
            </a:r>
            <a:r>
              <a:rPr lang="en-US" sz="2000">
                <a:ea typeface="+mn-lt"/>
                <a:cs typeface="+mn-lt"/>
              </a:rPr>
              <a:t>: Adding a file involves calculating its hash and updating the tree structure .Adding of file (or) directory in </a:t>
            </a:r>
            <a:r>
              <a:rPr lang="en-US" sz="2000" err="1">
                <a:ea typeface="+mn-lt"/>
                <a:cs typeface="+mn-lt"/>
              </a:rPr>
              <a:t>merkle</a:t>
            </a:r>
            <a:r>
              <a:rPr lang="en-US" sz="2000">
                <a:ea typeface="+mn-lt"/>
                <a:cs typeface="+mn-lt"/>
              </a:rPr>
              <a:t> tree is  bottom to top approach</a:t>
            </a:r>
          </a:p>
          <a:p>
            <a:r>
              <a:rPr lang="en-US" sz="2000">
                <a:ea typeface="+mn-lt"/>
                <a:cs typeface="+mn-lt"/>
              </a:rPr>
              <a:t>Each added file only needs constant additional space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5A201-6F68-2BD7-A054-321BC52B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32"/>
            <a:ext cx="4125843" cy="8786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496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A646-3720-1864-ACB1-395C5415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cs typeface="Arial"/>
              </a:rPr>
              <a:t>Delete Operation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B353-330E-9F2A-3E90-90422B13C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Time Complexity</a:t>
            </a:r>
            <a:r>
              <a:rPr lang="en-US" sz="2000">
                <a:ea typeface="+mn-lt"/>
                <a:cs typeface="+mn-lt"/>
              </a:rPr>
              <a:t>: O(n)</a:t>
            </a:r>
          </a:p>
          <a:p>
            <a:r>
              <a:rPr lang="en-US" sz="2000" b="1">
                <a:cs typeface="Arial"/>
              </a:rPr>
              <a:t>Space Complexity: </a:t>
            </a:r>
            <a:r>
              <a:rPr lang="en-US" sz="2000">
                <a:cs typeface="Arial"/>
              </a:rPr>
              <a:t>O(1)</a:t>
            </a:r>
          </a:p>
          <a:p>
            <a:endParaRPr lang="en-US" sz="2000"/>
          </a:p>
          <a:p>
            <a:r>
              <a:rPr lang="en-US" sz="2000" b="1">
                <a:cs typeface="Arial"/>
              </a:rPr>
              <a:t>Explanation</a:t>
            </a:r>
            <a:r>
              <a:rPr lang="en-US" sz="2000">
                <a:cs typeface="Arial"/>
              </a:rPr>
              <a:t>:</a:t>
            </a:r>
            <a:r>
              <a:rPr lang="en-US" sz="2000">
                <a:ea typeface="+mn-lt"/>
                <a:cs typeface="+mn-lt"/>
              </a:rPr>
              <a:t> Deleting a file requires finding the file node (O(n)) and updating</a:t>
            </a:r>
            <a:endParaRPr lang="en-US" sz="2000">
              <a:ea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 the Merkle Tree O(log n).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 Each deleted file frees up constant space.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68586-FE06-A9C7-779E-5D2F67F0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D083-2B6A-909E-1ED5-E1EA5E3F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PROBLEM 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STATEMENT</a:t>
            </a: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9D1-3A63-C3A5-FF7E-502DD61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cs typeface="Arial"/>
              </a:rPr>
              <a:t>Tamper operation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5041-D84A-5254-B9C5-08F9B5AD2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Time Complexity</a:t>
            </a:r>
            <a:r>
              <a:rPr lang="en-US" sz="2000">
                <a:ea typeface="+mn-lt"/>
                <a:cs typeface="+mn-lt"/>
              </a:rPr>
              <a:t>: O(n)</a:t>
            </a:r>
          </a:p>
          <a:p>
            <a:r>
              <a:rPr lang="en-US" sz="2000" b="1">
                <a:cs typeface="Arial"/>
              </a:rPr>
              <a:t>Space Complexity: </a:t>
            </a:r>
            <a:r>
              <a:rPr lang="en-US" sz="2000">
                <a:cs typeface="Arial"/>
              </a:rPr>
              <a:t>O(1)</a:t>
            </a:r>
          </a:p>
          <a:p>
            <a:endParaRPr lang="en-US" sz="2000"/>
          </a:p>
          <a:p>
            <a:r>
              <a:rPr lang="en-US" sz="2000" b="1">
                <a:cs typeface="Arial"/>
              </a:rPr>
              <a:t>Explanation:</a:t>
            </a:r>
            <a:r>
              <a:rPr lang="en-US" sz="2000">
                <a:cs typeface="Arial"/>
              </a:rPr>
              <a:t> </a:t>
            </a:r>
            <a:r>
              <a:rPr lang="en-US" sz="2000">
                <a:ea typeface="+mn-lt"/>
                <a:cs typeface="+mn-lt"/>
              </a:rPr>
              <a:t>Tampering involves first deleting an old file (which takes O(n)) and then adding a new file (which takes O(1)), but the deletion part takes longer.</a:t>
            </a:r>
            <a:endParaRPr lang="en-US" sz="2000">
              <a:cs typeface="Arial"/>
            </a:endParaRPr>
          </a:p>
          <a:p>
            <a:r>
              <a:rPr lang="en-US" sz="2000">
                <a:ea typeface="+mn-lt"/>
                <a:cs typeface="+mn-lt"/>
              </a:rPr>
              <a:t>Changing a file uses a small, fixed amount of extra space</a:t>
            </a:r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9AD1B-59DB-D020-2C24-2CC14E7B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DC220-14DB-64B8-DA08-D36F37DA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4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B7C3-ED43-2952-03EE-49F9AA17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cs typeface="Arial"/>
              </a:rPr>
              <a:t>Revoke Operation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9DC3-437A-8B37-D643-AA99DFFF9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Time Complexity</a:t>
            </a:r>
            <a:r>
              <a:rPr lang="en-US" sz="2000">
                <a:ea typeface="+mn-lt"/>
                <a:cs typeface="+mn-lt"/>
              </a:rPr>
              <a:t>: O(1)</a:t>
            </a:r>
            <a:endParaRPr lang="en-US" sz="2000"/>
          </a:p>
          <a:p>
            <a:r>
              <a:rPr lang="en-US" sz="2000" b="1">
                <a:cs typeface="Arial"/>
              </a:rPr>
              <a:t>Space Complexity:</a:t>
            </a:r>
            <a:r>
              <a:rPr lang="en-US" sz="2000">
                <a:cs typeface="Arial"/>
              </a:rPr>
              <a:t> O(1)</a:t>
            </a:r>
            <a:endParaRPr lang="en-US" sz="2000"/>
          </a:p>
          <a:p>
            <a:r>
              <a:rPr lang="en-US" sz="2000" b="1">
                <a:cs typeface="Arial"/>
              </a:rPr>
              <a:t>Explanation: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Revoking the last commit is quick because it just removes the latest </a:t>
            </a:r>
            <a:endParaRPr lang="en-US" sz="2000" b="1">
              <a:ea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 entry from a list.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 Revoking does not need any extra space.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 b="1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EEFCE-C736-516B-1DBF-0EA9D8AC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CA586-55B4-5A2C-5022-04CAE5E6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5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E9F-BD5A-B8AA-7731-3A412610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cs typeface="Arial"/>
              </a:rPr>
              <a:t>COMMIT OPERATION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6E28-F5AB-8510-022B-59793BD9CA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Time Complexity: O(1)</a:t>
            </a:r>
          </a:p>
          <a:p>
            <a:r>
              <a:rPr lang="en-US" sz="2000" b="1">
                <a:ea typeface="+mn-lt"/>
                <a:cs typeface="+mn-lt"/>
              </a:rPr>
              <a:t>Space Complexity</a:t>
            </a:r>
            <a:r>
              <a:rPr lang="en-US" sz="2000">
                <a:ea typeface="+mn-lt"/>
                <a:cs typeface="+mn-lt"/>
              </a:rPr>
              <a:t>: O(n)</a:t>
            </a:r>
            <a:endParaRPr lang="en-US"/>
          </a:p>
          <a:p>
            <a:endParaRPr lang="en-US" sz="2000"/>
          </a:p>
          <a:p>
            <a:r>
              <a:rPr lang="en-US" sz="2000">
                <a:cs typeface="Arial"/>
              </a:rPr>
              <a:t>Explanation:</a:t>
            </a:r>
            <a:r>
              <a:rPr lang="en-US" sz="2000">
                <a:ea typeface="+mn-lt"/>
                <a:cs typeface="+mn-lt"/>
              </a:rPr>
              <a:t> Each commit saves the entire state of the tree, so it uses space proportional to the number of files.</a:t>
            </a: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6E78-1FA8-ECBB-1ADB-EA67CA0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17CE-96A1-8D6E-4999-099164C4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4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194" y="2516082"/>
            <a:ext cx="10040112" cy="2387600"/>
          </a:xfrm>
        </p:spPr>
        <p:txBody>
          <a:bodyPr anchor="t">
            <a:noAutofit/>
          </a:bodyPr>
          <a:lstStyle/>
          <a:p>
            <a:r>
              <a:rPr lang="en-US" sz="7200">
                <a:ln w="28575">
                  <a:solidFill>
                    <a:srgbClr val="000000"/>
                  </a:solidFill>
                </a:ln>
                <a:cs typeface="Arial"/>
              </a:rPr>
              <a:t>advantages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9593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4D02-2AA7-9E5E-E642-28EC7E8B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08" y="1848610"/>
            <a:ext cx="10972800" cy="1131028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Data Integrity and Security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2A85-94F2-5AE8-5A91-4CD52B88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3435360"/>
            <a:ext cx="10972800" cy="26694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SHA-256 Hashing</a:t>
            </a:r>
            <a:r>
              <a:rPr lang="en-US" sz="2000">
                <a:ea typeface="+mn-lt"/>
                <a:cs typeface="+mn-lt"/>
              </a:rPr>
              <a:t>: The code uses SHA-256 hashing, ensuring strong cryptographic security for file integrity checks.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Tamper Detection</a:t>
            </a:r>
            <a:r>
              <a:rPr lang="en-US" sz="2000">
                <a:ea typeface="+mn-lt"/>
                <a:cs typeface="+mn-lt"/>
              </a:rPr>
              <a:t>: The tamper function shows the capability to detect tampering by comparing root hashes before and after modification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636B-6288-A58F-BAAF-96F53A48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32"/>
            <a:ext cx="4114800" cy="29330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6F9DC-EC4B-A827-0385-9EB9561B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47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BD26-2C15-95A7-EEAA-59D431F8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11126"/>
            <a:ext cx="10972800" cy="1351899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Version Control</a:t>
            </a:r>
            <a:endParaRPr lang="en-US" b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2A76-B21B-7A11-82BF-401BE8AEA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Branching and Merging</a:t>
            </a:r>
            <a:r>
              <a:rPr lang="en-US" sz="2000">
                <a:ea typeface="+mn-lt"/>
                <a:cs typeface="+mn-lt"/>
              </a:rPr>
              <a:t>: Functions like </a:t>
            </a:r>
            <a:r>
              <a:rPr lang="en-US" sz="2000" err="1">
                <a:ea typeface="+mn-lt"/>
                <a:cs typeface="+mn-lt"/>
              </a:rPr>
              <a:t>branchit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mergeit</a:t>
            </a:r>
            <a:r>
              <a:rPr lang="en-US" sz="2000">
                <a:ea typeface="+mn-lt"/>
                <a:cs typeface="+mn-lt"/>
              </a:rPr>
              <a:t> allow creating new branches and merging them back, which is crucial for collaborative work and version control.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Commit and Revoke</a:t>
            </a:r>
            <a:r>
              <a:rPr lang="en-US" sz="2000">
                <a:ea typeface="+mn-lt"/>
                <a:cs typeface="+mn-lt"/>
              </a:rPr>
              <a:t>: The ability to commit changes (commit) and revoke the last commit (revoke) provides flexibility in managing changes.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4B0EC-29FF-31E4-68EF-989E810E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87BF-2873-6BBA-F01A-A2FABA61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B3A-D892-78E6-620E-C9505657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76678"/>
            <a:ext cx="10972800" cy="1064769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Efficient File Handling</a:t>
            </a:r>
            <a:endParaRPr lang="en-US" b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A1CF-CFCD-C486-9186-15F23960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816926"/>
            <a:ext cx="10972800" cy="26694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Add and Delete</a:t>
            </a:r>
            <a:r>
              <a:rPr lang="en-US" sz="2000">
                <a:ea typeface="+mn-lt"/>
                <a:cs typeface="+mn-lt"/>
              </a:rPr>
              <a:t>: Functions to add (add) and delete (delete) files from the Merkle tree provide straightforward ways to manage files within the version control system.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Directory Handling</a:t>
            </a:r>
            <a:r>
              <a:rPr lang="en-US" sz="2000">
                <a:ea typeface="+mn-lt"/>
                <a:cs typeface="+mn-lt"/>
              </a:rPr>
              <a:t>: The code can handle directories as well as individual files, expanding its use cases.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EEF0B-3042-2E68-AD7C-5EE77B2B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F2F16-2EDA-F1F0-7186-630253F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744-87D8-6386-51D6-0546AA01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0427"/>
            <a:ext cx="10972800" cy="1086855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History Tracking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389B-27FD-D5A2-021F-ADF80F75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739621"/>
            <a:ext cx="10972800" cy="27467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Commit History</a:t>
            </a:r>
            <a:r>
              <a:rPr lang="en-US" sz="2000">
                <a:ea typeface="+mn-lt"/>
                <a:cs typeface="+mn-lt"/>
              </a:rPr>
              <a:t>: The history function keeps track of commit messages, allowing users to review changes over time.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Display Commits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showcommit</a:t>
            </a:r>
            <a:r>
              <a:rPr lang="en-US" sz="2000">
                <a:ea typeface="+mn-lt"/>
                <a:cs typeface="+mn-lt"/>
              </a:rPr>
              <a:t> function displays all commits, providing a clear view of the project's progression.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EA549-811E-BCAF-26E4-275E18D1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7032C-C82C-CD65-2CB4-4746DAC1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194" y="2516082"/>
            <a:ext cx="10040112" cy="2387600"/>
          </a:xfrm>
        </p:spPr>
        <p:txBody>
          <a:bodyPr anchor="t">
            <a:noAutofit/>
          </a:bodyPr>
          <a:lstStyle/>
          <a:p>
            <a:r>
              <a:rPr lang="en-US" sz="7200">
                <a:ln w="28575">
                  <a:solidFill>
                    <a:srgbClr val="000000"/>
                  </a:solidFill>
                </a:ln>
                <a:cs typeface="Arial"/>
              </a:rPr>
              <a:t>disadvantages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56617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46E7-8ACF-9718-4043-7F1DF3B3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99983"/>
            <a:ext cx="10972800" cy="1241464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Performance Issues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C49-1D83-A976-24E8-CF192D951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r>
              <a:rPr lang="en-US" sz="2000" b="1">
                <a:ea typeface="+mn-lt"/>
                <a:cs typeface="+mn-lt"/>
              </a:rPr>
              <a:t>Inefficient File Deletion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delete_file</a:t>
            </a:r>
            <a:r>
              <a:rPr lang="en-US" sz="2000">
                <a:ea typeface="+mn-lt"/>
                <a:cs typeface="+mn-lt"/>
              </a:rPr>
              <a:t> function has a time complexity of O(n), which can be slow for large numbers of files.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666C4-5D3E-602A-1743-1BCC6E2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FB46-D9BE-B898-CFAF-2C3E849B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B727DE-9C16-360C-F34F-96B63BA5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873" y="1239615"/>
            <a:ext cx="8658277" cy="2503502"/>
          </a:xfrm>
        </p:spPr>
        <p:txBody>
          <a:bodyPr/>
          <a:lstStyle/>
          <a:p>
            <a:r>
              <a:rPr lang="en-US" b="0">
                <a:cs typeface="Arial"/>
              </a:rPr>
              <a:t>Implement a VCS-like structure that would enable us to securely monitor/share/build a filesystem with provisions to restrict data tampering and inconsistency.</a:t>
            </a:r>
            <a:endParaRPr lang="en-US" b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60ABE4F-23F2-E64D-CBA6-1169A24377EE}"/>
              </a:ext>
            </a:extLst>
          </p:cNvPr>
          <p:cNvSpPr txBox="1">
            <a:spLocks/>
          </p:cNvSpPr>
          <p:nvPr/>
        </p:nvSpPr>
        <p:spPr>
          <a:xfrm>
            <a:off x="1817475" y="3740932"/>
            <a:ext cx="8923928" cy="250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cap="none" spc="2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0">
                <a:cs typeface="Arial"/>
              </a:rPr>
              <a:t>Taking inspiration from GIT, a similar structure has been build using Merkle trees.</a:t>
            </a:r>
          </a:p>
          <a:p>
            <a:r>
              <a:rPr lang="en-US" b="0">
                <a:cs typeface="Arial"/>
              </a:rPr>
              <a:t>This would allow us to monitor unsanctioned changes in the files and securely monitor and share filesystems across users.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1371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46E7-8ACF-9718-4043-7F1DF3B3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99983"/>
            <a:ext cx="10972800" cy="1241464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branch Issues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C49-1D83-A976-24E8-CF192D951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On branching the main branch, a new DLL is created till the branch is merged back.</a:t>
            </a:r>
          </a:p>
          <a:p>
            <a:r>
              <a:rPr lang="en-US" sz="2000">
                <a:cs typeface="Arial"/>
              </a:rPr>
              <a:t>This process could be made even more efficient by making changes to the logic.</a:t>
            </a:r>
          </a:p>
          <a:p>
            <a:r>
              <a:rPr lang="en-US" sz="2000">
                <a:cs typeface="Arial"/>
              </a:rPr>
              <a:t>This also applies to the delete function.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666C4-5D3E-602A-1743-1BCC6E2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FB46-D9BE-B898-CFAF-2C3E849B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46E7-8ACF-9718-4043-7F1DF3B3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99983"/>
            <a:ext cx="10972800" cy="1241464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De-hashing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C49-1D83-A976-24E8-CF192D951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Since we use SHA to hash the files, it is hard to de-hash the files. On using libraries like cryptography, de-hashing could also be implemented.</a:t>
            </a:r>
          </a:p>
          <a:p>
            <a:r>
              <a:rPr lang="en-US" sz="2000">
                <a:cs typeface="Arial"/>
              </a:rPr>
              <a:t>This would easily illustrate the effective shareability this filesystem manager provides as only the root node has to be shared in the place of a huge file system.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666C4-5D3E-602A-1743-1BCC6E2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FB46-D9BE-B898-CFAF-2C3E849B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6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1DD75-A4B1-D99B-2111-46A878B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DA331-68CA-C2AE-0A48-6F7117361A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This project helped us understand the working of VCS like git and understand the functioning of the data structure we chose.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1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588" y="2809697"/>
            <a:ext cx="10040112" cy="2387600"/>
          </a:xfrm>
        </p:spPr>
        <p:txBody>
          <a:bodyPr anchor="t">
            <a:noAutofit/>
          </a:bodyPr>
          <a:lstStyle/>
          <a:p>
            <a:pPr algn="l"/>
            <a:r>
              <a:rPr lang="en-US" sz="9600" spc="30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B727DE-9C16-360C-F34F-96B63BA5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81" y="2190366"/>
            <a:ext cx="6316350" cy="3929631"/>
          </a:xfrm>
        </p:spPr>
        <p:txBody>
          <a:bodyPr/>
          <a:lstStyle/>
          <a:p>
            <a:r>
              <a:rPr lang="en-US" sz="2000" b="0">
                <a:ea typeface="+mj-lt"/>
                <a:cs typeface="+mj-lt"/>
                <a:hlinkClick r:id="rId2"/>
              </a:rPr>
              <a:t>https://arnabsen.dev/merkle-trees-and-its-role-in-the-decentralized-web</a:t>
            </a:r>
            <a:br>
              <a:rPr lang="en-US" sz="2000" b="0">
                <a:ea typeface="+mj-lt"/>
                <a:cs typeface="+mj-lt"/>
              </a:rPr>
            </a:br>
            <a:br>
              <a:rPr lang="en-US" sz="2000" b="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https://jack-vanlightly.com/blog/2016/10/24/exploring-the-use-of-hash-trees-for-data-synchronization-part-1</a:t>
            </a:r>
          </a:p>
          <a:p>
            <a:br>
              <a:rPr lang="en-US" b="0">
                <a:ea typeface="+mj-lt"/>
                <a:cs typeface="+mj-lt"/>
              </a:rPr>
            </a:br>
            <a:br>
              <a:rPr lang="en-US" b="0">
                <a:ea typeface="+mj-lt"/>
                <a:cs typeface="+mj-lt"/>
              </a:rPr>
            </a:br>
            <a:br>
              <a:rPr lang="en-US" b="0"/>
            </a:b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8244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41B7-60D7-2BA4-B058-7AB43FA4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61083"/>
            <a:ext cx="10972800" cy="1572768"/>
          </a:xfrm>
        </p:spPr>
        <p:txBody>
          <a:bodyPr/>
          <a:lstStyle/>
          <a:p>
            <a:r>
              <a:rPr lang="en-US" sz="2800">
                <a:cs typeface="Arial"/>
              </a:rPr>
              <a:t>Why Merkle trees?</a:t>
            </a:r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1DF4C-EB67-6575-7791-C347DD98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A244-3A6A-5970-796B-08549B1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A12CE-8D40-718B-9DEE-F7C736025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The Merkle trees provide the user a unique way to securely represent data as Hashes.</a:t>
            </a:r>
          </a:p>
          <a:p>
            <a:r>
              <a:rPr lang="en-US" sz="2000">
                <a:cs typeface="Arial"/>
              </a:rPr>
              <a:t>More clearly, we represent a node as the combined hash of its children. By using this we can securely represent a file structure and even detect data redundancy.</a:t>
            </a:r>
            <a:endParaRPr lang="en-US" sz="2000"/>
          </a:p>
          <a:p>
            <a:r>
              <a:rPr lang="en-US" sz="2000">
                <a:cs typeface="Arial"/>
              </a:rPr>
              <a:t>GIT uses a similar method but instead of a tree and a DLL as we have used, they use a DAG to represent the files.</a:t>
            </a:r>
          </a:p>
          <a:p>
            <a:r>
              <a:rPr lang="en-US" sz="2000">
                <a:cs typeface="Arial"/>
              </a:rPr>
              <a:t>Comparing a normal filesystem and a Merkle tree file system to illustrate how data is secured.(in written plan log)</a:t>
            </a:r>
          </a:p>
        </p:txBody>
      </p:sp>
    </p:spTree>
    <p:extLst>
      <p:ext uri="{BB962C8B-B14F-4D97-AF65-F5344CB8AC3E}">
        <p14:creationId xmlns:p14="http://schemas.microsoft.com/office/powerpoint/2010/main" val="77226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41B7-60D7-2BA4-B058-7AB43FA4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61083"/>
            <a:ext cx="10972800" cy="1572768"/>
          </a:xfrm>
        </p:spPr>
        <p:txBody>
          <a:bodyPr/>
          <a:lstStyle/>
          <a:p>
            <a:r>
              <a:rPr lang="en-US" sz="2800">
                <a:cs typeface="Arial"/>
              </a:rPr>
              <a:t>implementation</a:t>
            </a:r>
            <a:r>
              <a:rPr lang="en-US">
                <a:cs typeface="Arial"/>
              </a:rPr>
              <a:t> 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1DF4C-EB67-6575-7791-C347DD98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BA244-3A6A-5970-796B-08549B1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A12CE-8D40-718B-9DEE-F7C736025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The solution we proposed was implemented in the following way:</a:t>
            </a:r>
          </a:p>
          <a:p>
            <a:r>
              <a:rPr lang="en-US" sz="2000">
                <a:cs typeface="Arial"/>
              </a:rPr>
              <a:t>Our Merkle tree will hold the files in an unconventional way (different from how Merkle trees are used for cryptocurrency)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120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  <a:t>Our approach</a:t>
            </a:r>
            <a:br>
              <a:rPr lang="en-US">
                <a:ln w="28575">
                  <a:solidFill>
                    <a:srgbClr val="000000"/>
                  </a:solidFill>
                </a:ln>
                <a:cs typeface="Arial"/>
              </a:rPr>
            </a:br>
            <a:endParaRPr lang="en-US" sz="9600" spc="30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marL="0" indent="0" algn="l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232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3275-B3A3-41CC-03C5-7021E1005BDE}"/>
              </a:ext>
            </a:extLst>
          </p:cNvPr>
          <p:cNvSpPr txBox="1"/>
          <p:nvPr/>
        </p:nvSpPr>
        <p:spPr>
          <a:xfrm>
            <a:off x="426118" y="375986"/>
            <a:ext cx="562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ADD_FILE(example_1.txt)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3643A20-7EF5-EECD-A2C4-8B727CEBB1D3}"/>
              </a:ext>
            </a:extLst>
          </p:cNvPr>
          <p:cNvSpPr/>
          <p:nvPr/>
        </p:nvSpPr>
        <p:spPr>
          <a:xfrm>
            <a:off x="4757486" y="2651960"/>
            <a:ext cx="1483894" cy="611605"/>
          </a:xfrm>
          <a:prstGeom prst="round2Diag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/>
              </a:rPr>
              <a:t>example_1</a:t>
            </a:r>
            <a:endParaRPr lang="en-US">
              <a:solidFill>
                <a:schemeClr val="tx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46A23FE0-008E-9327-A8AA-26CDCAAEA69E}"/>
              </a:ext>
            </a:extLst>
          </p:cNvPr>
          <p:cNvSpPr/>
          <p:nvPr/>
        </p:nvSpPr>
        <p:spPr>
          <a:xfrm>
            <a:off x="6449427" y="2832434"/>
            <a:ext cx="1263316" cy="260684"/>
          </a:xfrm>
          <a:prstGeom prst="notchedRightArrow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4512B-04CA-844C-60ED-A196A2062440}"/>
              </a:ext>
            </a:extLst>
          </p:cNvPr>
          <p:cNvSpPr txBox="1"/>
          <p:nvPr/>
        </p:nvSpPr>
        <p:spPr>
          <a:xfrm>
            <a:off x="7717756" y="2832433"/>
            <a:ext cx="1278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2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32A75F4-FAA4-4B3A-89D9-C65257DD927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39F86-289C-4137-84E8-C0091446A9E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VERSION CONTROL SYSTEM</vt:lpstr>
      <vt:lpstr>AGENDA</vt:lpstr>
      <vt:lpstr>PROBLEM  STATEMENT</vt:lpstr>
      <vt:lpstr>Implement a VCS-like structure that would enable us to securely monitor/share/build a filesystem with provisions to restrict data tampering and inconsistency.</vt:lpstr>
      <vt:lpstr>https://arnabsen.dev/merkle-trees-and-its-role-in-the-decentralized-web  https://jack-vanlightly.com/blog/2016/10/24/exploring-the-use-of-hash-trees-for-data-synchronization-part-1    </vt:lpstr>
      <vt:lpstr>Why Merkle trees?</vt:lpstr>
      <vt:lpstr>implementation </vt:lpstr>
      <vt:lpstr>Our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Failed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  analysis </vt:lpstr>
      <vt:lpstr>Add Operation</vt:lpstr>
      <vt:lpstr>Delete Operation </vt:lpstr>
      <vt:lpstr>Tamper operation</vt:lpstr>
      <vt:lpstr>Revoke Operation </vt:lpstr>
      <vt:lpstr>COMMIT OPERATION</vt:lpstr>
      <vt:lpstr>advantages </vt:lpstr>
      <vt:lpstr>Data Integrity and Security </vt:lpstr>
      <vt:lpstr>Version Control </vt:lpstr>
      <vt:lpstr>Efficient File Handling </vt:lpstr>
      <vt:lpstr>History Tracking </vt:lpstr>
      <vt:lpstr>disadvantages </vt:lpstr>
      <vt:lpstr>Performance Issues </vt:lpstr>
      <vt:lpstr>branch Issues </vt:lpstr>
      <vt:lpstr>De-hashing 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4</cp:revision>
  <dcterms:created xsi:type="dcterms:W3CDTF">2024-05-20T08:16:23Z</dcterms:created>
  <dcterms:modified xsi:type="dcterms:W3CDTF">2024-08-29T15:14:56Z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