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2" r:id="rId5"/>
    <p:sldId id="265" r:id="rId6"/>
    <p:sldId id="274" r:id="rId7"/>
    <p:sldId id="267" r:id="rId8"/>
    <p:sldId id="276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4AC5-C086-48D7-90EC-9B9A0DF42C83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409FFA0-50AB-4556-982F-A19AF7AA5DD6}">
      <dgm:prSet custT="1"/>
      <dgm:spPr/>
      <dgm:t>
        <a:bodyPr/>
        <a:lstStyle/>
        <a:p>
          <a:r>
            <a:rPr lang="en-US" sz="1800" dirty="0"/>
            <a:t>Iram Habiba </a:t>
          </a:r>
          <a:r>
            <a:rPr lang="en-US" sz="1800" dirty="0" err="1"/>
            <a:t>Tarique</a:t>
          </a:r>
          <a:endParaRPr lang="en-US" sz="1800" dirty="0"/>
        </a:p>
      </dgm:t>
    </dgm:pt>
    <dgm:pt modelId="{5A7B00B1-BB71-42A5-8137-C570A4EFA223}" type="parTrans" cxnId="{FF9E21F0-E2B4-4A7A-9949-E4E1AC23B014}">
      <dgm:prSet/>
      <dgm:spPr/>
      <dgm:t>
        <a:bodyPr/>
        <a:lstStyle/>
        <a:p>
          <a:endParaRPr lang="en-US"/>
        </a:p>
      </dgm:t>
    </dgm:pt>
    <dgm:pt modelId="{39BDCF3B-5751-4F85-BFA0-0FEDA0D50106}" type="sibTrans" cxnId="{FF9E21F0-E2B4-4A7A-9949-E4E1AC23B014}">
      <dgm:prSet/>
      <dgm:spPr/>
      <dgm:t>
        <a:bodyPr/>
        <a:lstStyle/>
        <a:p>
          <a:endParaRPr lang="en-US"/>
        </a:p>
      </dgm:t>
    </dgm:pt>
    <dgm:pt modelId="{501D539D-1556-4474-90F3-D853CCE9C75C}">
      <dgm:prSet custT="1"/>
      <dgm:spPr/>
      <dgm:t>
        <a:bodyPr/>
        <a:lstStyle/>
        <a:p>
          <a:r>
            <a:rPr lang="en-US" sz="1800" dirty="0"/>
            <a:t>Navya </a:t>
          </a:r>
          <a:r>
            <a:rPr lang="en-US" sz="1800" dirty="0" err="1"/>
            <a:t>Hannumanthan</a:t>
          </a:r>
          <a:r>
            <a:rPr lang="en-US" sz="1800" dirty="0"/>
            <a:t> Rao</a:t>
          </a:r>
        </a:p>
      </dgm:t>
    </dgm:pt>
    <dgm:pt modelId="{1B544871-3782-4A29-A42F-17E64A2D1A84}" type="parTrans" cxnId="{CE52C551-2FA1-4B10-8C3A-F8794E0DEB0E}">
      <dgm:prSet/>
      <dgm:spPr/>
      <dgm:t>
        <a:bodyPr/>
        <a:lstStyle/>
        <a:p>
          <a:endParaRPr lang="en-US"/>
        </a:p>
      </dgm:t>
    </dgm:pt>
    <dgm:pt modelId="{C88D1C76-D9BA-4E94-B10D-DEA2E6C2F235}" type="sibTrans" cxnId="{CE52C551-2FA1-4B10-8C3A-F8794E0DEB0E}">
      <dgm:prSet/>
      <dgm:spPr/>
      <dgm:t>
        <a:bodyPr/>
        <a:lstStyle/>
        <a:p>
          <a:endParaRPr lang="en-US"/>
        </a:p>
      </dgm:t>
    </dgm:pt>
    <dgm:pt modelId="{64D67278-7F0D-415E-B6B2-EAF4F2FE8773}">
      <dgm:prSet custT="1"/>
      <dgm:spPr/>
      <dgm:t>
        <a:bodyPr/>
        <a:lstStyle/>
        <a:p>
          <a:r>
            <a:rPr lang="en-US" sz="1800" dirty="0"/>
            <a:t>Prashansa </a:t>
          </a:r>
          <a:r>
            <a:rPr lang="en-US" sz="1800" dirty="0" err="1"/>
            <a:t>Nande</a:t>
          </a:r>
          <a:endParaRPr lang="en-US" sz="1800" dirty="0"/>
        </a:p>
      </dgm:t>
    </dgm:pt>
    <dgm:pt modelId="{B58D3DFD-F52D-45D1-B114-0AA70D123D36}" type="parTrans" cxnId="{F7DBB9AE-647A-45CE-9D03-BFE6CF7283A4}">
      <dgm:prSet/>
      <dgm:spPr/>
      <dgm:t>
        <a:bodyPr/>
        <a:lstStyle/>
        <a:p>
          <a:endParaRPr lang="en-US"/>
        </a:p>
      </dgm:t>
    </dgm:pt>
    <dgm:pt modelId="{A796B0A6-05CF-42C3-BCA3-312F6DAA62DB}" type="sibTrans" cxnId="{F7DBB9AE-647A-45CE-9D03-BFE6CF7283A4}">
      <dgm:prSet/>
      <dgm:spPr/>
      <dgm:t>
        <a:bodyPr/>
        <a:lstStyle/>
        <a:p>
          <a:endParaRPr lang="en-US"/>
        </a:p>
      </dgm:t>
    </dgm:pt>
    <dgm:pt modelId="{1C76A06A-4839-4C2E-82BA-A0576B47A72F}">
      <dgm:prSet custT="1"/>
      <dgm:spPr/>
      <dgm:t>
        <a:bodyPr/>
        <a:lstStyle/>
        <a:p>
          <a:r>
            <a:rPr lang="en-US" sz="1800" dirty="0"/>
            <a:t>Siddharth </a:t>
          </a:r>
          <a:r>
            <a:rPr lang="en-US" sz="1800" dirty="0" err="1"/>
            <a:t>Gehlot</a:t>
          </a:r>
          <a:endParaRPr lang="en-US" sz="1800" dirty="0"/>
        </a:p>
      </dgm:t>
    </dgm:pt>
    <dgm:pt modelId="{994F541A-E96D-404B-B966-EAEAB0BF96F1}" type="parTrans" cxnId="{824E73CB-539F-4E2A-B492-46EA49BD26E4}">
      <dgm:prSet/>
      <dgm:spPr/>
      <dgm:t>
        <a:bodyPr/>
        <a:lstStyle/>
        <a:p>
          <a:endParaRPr lang="en-US"/>
        </a:p>
      </dgm:t>
    </dgm:pt>
    <dgm:pt modelId="{3BAF2872-2FA8-4A7C-9137-97C37B6450E2}" type="sibTrans" cxnId="{824E73CB-539F-4E2A-B492-46EA49BD26E4}">
      <dgm:prSet/>
      <dgm:spPr/>
      <dgm:t>
        <a:bodyPr/>
        <a:lstStyle/>
        <a:p>
          <a:endParaRPr lang="en-US"/>
        </a:p>
      </dgm:t>
    </dgm:pt>
    <dgm:pt modelId="{308B5867-3965-4FC5-894C-1BAB5A8B8F6C}">
      <dgm:prSet custT="1"/>
      <dgm:spPr/>
      <dgm:t>
        <a:bodyPr/>
        <a:lstStyle/>
        <a:p>
          <a:r>
            <a:rPr lang="en-US" sz="1800" dirty="0"/>
            <a:t>Niva Thekdi</a:t>
          </a:r>
        </a:p>
      </dgm:t>
    </dgm:pt>
    <dgm:pt modelId="{8AD8564C-71F9-4549-925E-F7489085B5EA}" type="parTrans" cxnId="{123BDD67-0985-457F-A360-CB8EBFC0CA88}">
      <dgm:prSet/>
      <dgm:spPr/>
      <dgm:t>
        <a:bodyPr/>
        <a:lstStyle/>
        <a:p>
          <a:endParaRPr lang="en-US"/>
        </a:p>
      </dgm:t>
    </dgm:pt>
    <dgm:pt modelId="{7F0A00D1-9A99-4D9C-A5D1-60EE3557AD1A}" type="sibTrans" cxnId="{123BDD67-0985-457F-A360-CB8EBFC0CA88}">
      <dgm:prSet/>
      <dgm:spPr/>
      <dgm:t>
        <a:bodyPr/>
        <a:lstStyle/>
        <a:p>
          <a:endParaRPr lang="en-US"/>
        </a:p>
      </dgm:t>
    </dgm:pt>
    <dgm:pt modelId="{7AF9515F-F8FC-4EA3-9703-AFA56353F761}" type="pres">
      <dgm:prSet presAssocID="{182D4AC5-C086-48D7-90EC-9B9A0DF42C83}" presName="vert0" presStyleCnt="0">
        <dgm:presLayoutVars>
          <dgm:dir/>
          <dgm:animOne val="branch"/>
          <dgm:animLvl val="lvl"/>
        </dgm:presLayoutVars>
      </dgm:prSet>
      <dgm:spPr/>
    </dgm:pt>
    <dgm:pt modelId="{E6F68C59-0CDF-4319-B467-20D51306B0A8}" type="pres">
      <dgm:prSet presAssocID="{A409FFA0-50AB-4556-982F-A19AF7AA5DD6}" presName="thickLine" presStyleLbl="alignNode1" presStyleIdx="0" presStyleCnt="5"/>
      <dgm:spPr/>
    </dgm:pt>
    <dgm:pt modelId="{9D37DB94-909F-4A29-A3D2-28DA47F4F599}" type="pres">
      <dgm:prSet presAssocID="{A409FFA0-50AB-4556-982F-A19AF7AA5DD6}" presName="horz1" presStyleCnt="0"/>
      <dgm:spPr/>
    </dgm:pt>
    <dgm:pt modelId="{CABE2E20-C2FD-40BD-9D4E-6F250EFC298E}" type="pres">
      <dgm:prSet presAssocID="{A409FFA0-50AB-4556-982F-A19AF7AA5DD6}" presName="tx1" presStyleLbl="revTx" presStyleIdx="0" presStyleCnt="5"/>
      <dgm:spPr/>
    </dgm:pt>
    <dgm:pt modelId="{31D39095-D208-4698-BF86-7A6162383BE3}" type="pres">
      <dgm:prSet presAssocID="{A409FFA0-50AB-4556-982F-A19AF7AA5DD6}" presName="vert1" presStyleCnt="0"/>
      <dgm:spPr/>
    </dgm:pt>
    <dgm:pt modelId="{EF7E4DBE-C922-40CF-8E56-FA3A6FA7AF49}" type="pres">
      <dgm:prSet presAssocID="{501D539D-1556-4474-90F3-D853CCE9C75C}" presName="thickLine" presStyleLbl="alignNode1" presStyleIdx="1" presStyleCnt="5"/>
      <dgm:spPr/>
    </dgm:pt>
    <dgm:pt modelId="{F5009843-DB29-4449-8A4C-46AC9DA95711}" type="pres">
      <dgm:prSet presAssocID="{501D539D-1556-4474-90F3-D853CCE9C75C}" presName="horz1" presStyleCnt="0"/>
      <dgm:spPr/>
    </dgm:pt>
    <dgm:pt modelId="{2199FFB4-5273-4AF6-9CA2-D0F240AC0310}" type="pres">
      <dgm:prSet presAssocID="{501D539D-1556-4474-90F3-D853CCE9C75C}" presName="tx1" presStyleLbl="revTx" presStyleIdx="1" presStyleCnt="5"/>
      <dgm:spPr/>
    </dgm:pt>
    <dgm:pt modelId="{9B330BCC-1C7C-4C6B-923C-9F6D72A00081}" type="pres">
      <dgm:prSet presAssocID="{501D539D-1556-4474-90F3-D853CCE9C75C}" presName="vert1" presStyleCnt="0"/>
      <dgm:spPr/>
    </dgm:pt>
    <dgm:pt modelId="{1FF892A8-951F-48F0-B08F-C2D97AE84901}" type="pres">
      <dgm:prSet presAssocID="{308B5867-3965-4FC5-894C-1BAB5A8B8F6C}" presName="thickLine" presStyleLbl="alignNode1" presStyleIdx="2" presStyleCnt="5"/>
      <dgm:spPr/>
    </dgm:pt>
    <dgm:pt modelId="{DD3E2BFF-32B7-4D41-82FC-F47343E0BFCB}" type="pres">
      <dgm:prSet presAssocID="{308B5867-3965-4FC5-894C-1BAB5A8B8F6C}" presName="horz1" presStyleCnt="0"/>
      <dgm:spPr/>
    </dgm:pt>
    <dgm:pt modelId="{4255E8B7-26A6-4386-A1B7-5AEBDA8D6665}" type="pres">
      <dgm:prSet presAssocID="{308B5867-3965-4FC5-894C-1BAB5A8B8F6C}" presName="tx1" presStyleLbl="revTx" presStyleIdx="2" presStyleCnt="5"/>
      <dgm:spPr/>
    </dgm:pt>
    <dgm:pt modelId="{675BEE7E-5B87-47BE-BB68-F31E50DD9D2C}" type="pres">
      <dgm:prSet presAssocID="{308B5867-3965-4FC5-894C-1BAB5A8B8F6C}" presName="vert1" presStyleCnt="0"/>
      <dgm:spPr/>
    </dgm:pt>
    <dgm:pt modelId="{EB69F8EE-5129-4860-AF33-D95938D32F88}" type="pres">
      <dgm:prSet presAssocID="{64D67278-7F0D-415E-B6B2-EAF4F2FE8773}" presName="thickLine" presStyleLbl="alignNode1" presStyleIdx="3" presStyleCnt="5"/>
      <dgm:spPr/>
    </dgm:pt>
    <dgm:pt modelId="{3BDCA21E-6C5B-41E9-A776-143AC2BA8BB2}" type="pres">
      <dgm:prSet presAssocID="{64D67278-7F0D-415E-B6B2-EAF4F2FE8773}" presName="horz1" presStyleCnt="0"/>
      <dgm:spPr/>
    </dgm:pt>
    <dgm:pt modelId="{F8E0697A-26C3-40E8-9F0C-5A1D7F038E8C}" type="pres">
      <dgm:prSet presAssocID="{64D67278-7F0D-415E-B6B2-EAF4F2FE8773}" presName="tx1" presStyleLbl="revTx" presStyleIdx="3" presStyleCnt="5"/>
      <dgm:spPr/>
    </dgm:pt>
    <dgm:pt modelId="{1D714FAF-4311-48CC-B411-B077EBE0D121}" type="pres">
      <dgm:prSet presAssocID="{64D67278-7F0D-415E-B6B2-EAF4F2FE8773}" presName="vert1" presStyleCnt="0"/>
      <dgm:spPr/>
    </dgm:pt>
    <dgm:pt modelId="{60F81D91-6BDF-4460-A0F8-55F9312322A2}" type="pres">
      <dgm:prSet presAssocID="{1C76A06A-4839-4C2E-82BA-A0576B47A72F}" presName="thickLine" presStyleLbl="alignNode1" presStyleIdx="4" presStyleCnt="5"/>
      <dgm:spPr/>
    </dgm:pt>
    <dgm:pt modelId="{13998D75-11DB-4D33-B7E4-E94485B56851}" type="pres">
      <dgm:prSet presAssocID="{1C76A06A-4839-4C2E-82BA-A0576B47A72F}" presName="horz1" presStyleCnt="0"/>
      <dgm:spPr/>
    </dgm:pt>
    <dgm:pt modelId="{CCC178A7-E9C8-44A2-828A-FF000C35B639}" type="pres">
      <dgm:prSet presAssocID="{1C76A06A-4839-4C2E-82BA-A0576B47A72F}" presName="tx1" presStyleLbl="revTx" presStyleIdx="4" presStyleCnt="5"/>
      <dgm:spPr/>
    </dgm:pt>
    <dgm:pt modelId="{2D666781-70EF-4DB8-950A-17DB01DA830F}" type="pres">
      <dgm:prSet presAssocID="{1C76A06A-4839-4C2E-82BA-A0576B47A72F}" presName="vert1" presStyleCnt="0"/>
      <dgm:spPr/>
    </dgm:pt>
  </dgm:ptLst>
  <dgm:cxnLst>
    <dgm:cxn modelId="{C0D51A11-56D2-4365-90E5-413F5A2EFD71}" type="presOf" srcId="{182D4AC5-C086-48D7-90EC-9B9A0DF42C83}" destId="{7AF9515F-F8FC-4EA3-9703-AFA56353F761}" srcOrd="0" destOrd="0" presId="urn:microsoft.com/office/officeart/2008/layout/LinedList"/>
    <dgm:cxn modelId="{CFDBBD2E-F826-4E4D-87D7-C59641CA5650}" type="presOf" srcId="{A409FFA0-50AB-4556-982F-A19AF7AA5DD6}" destId="{CABE2E20-C2FD-40BD-9D4E-6F250EFC298E}" srcOrd="0" destOrd="0" presId="urn:microsoft.com/office/officeart/2008/layout/LinedList"/>
    <dgm:cxn modelId="{CE52C551-2FA1-4B10-8C3A-F8794E0DEB0E}" srcId="{182D4AC5-C086-48D7-90EC-9B9A0DF42C83}" destId="{501D539D-1556-4474-90F3-D853CCE9C75C}" srcOrd="1" destOrd="0" parTransId="{1B544871-3782-4A29-A42F-17E64A2D1A84}" sibTransId="{C88D1C76-D9BA-4E94-B10D-DEA2E6C2F235}"/>
    <dgm:cxn modelId="{123BDD67-0985-457F-A360-CB8EBFC0CA88}" srcId="{182D4AC5-C086-48D7-90EC-9B9A0DF42C83}" destId="{308B5867-3965-4FC5-894C-1BAB5A8B8F6C}" srcOrd="2" destOrd="0" parTransId="{8AD8564C-71F9-4549-925E-F7489085B5EA}" sibTransId="{7F0A00D1-9A99-4D9C-A5D1-60EE3557AD1A}"/>
    <dgm:cxn modelId="{9567EA78-BA51-494F-B823-D5955FF79BFE}" type="presOf" srcId="{1C76A06A-4839-4C2E-82BA-A0576B47A72F}" destId="{CCC178A7-E9C8-44A2-828A-FF000C35B639}" srcOrd="0" destOrd="0" presId="urn:microsoft.com/office/officeart/2008/layout/LinedList"/>
    <dgm:cxn modelId="{5F9E568F-1541-46BE-AD63-F1B2330F4A88}" type="presOf" srcId="{501D539D-1556-4474-90F3-D853CCE9C75C}" destId="{2199FFB4-5273-4AF6-9CA2-D0F240AC0310}" srcOrd="0" destOrd="0" presId="urn:microsoft.com/office/officeart/2008/layout/LinedList"/>
    <dgm:cxn modelId="{9798FC95-7522-4DD3-9E77-BFB0B9E05FCE}" type="presOf" srcId="{308B5867-3965-4FC5-894C-1BAB5A8B8F6C}" destId="{4255E8B7-26A6-4386-A1B7-5AEBDA8D6665}" srcOrd="0" destOrd="0" presId="urn:microsoft.com/office/officeart/2008/layout/LinedList"/>
    <dgm:cxn modelId="{F7DBB9AE-647A-45CE-9D03-BFE6CF7283A4}" srcId="{182D4AC5-C086-48D7-90EC-9B9A0DF42C83}" destId="{64D67278-7F0D-415E-B6B2-EAF4F2FE8773}" srcOrd="3" destOrd="0" parTransId="{B58D3DFD-F52D-45D1-B114-0AA70D123D36}" sibTransId="{A796B0A6-05CF-42C3-BCA3-312F6DAA62DB}"/>
    <dgm:cxn modelId="{265E49BE-AC90-485A-BB7A-B70ADC907044}" type="presOf" srcId="{64D67278-7F0D-415E-B6B2-EAF4F2FE8773}" destId="{F8E0697A-26C3-40E8-9F0C-5A1D7F038E8C}" srcOrd="0" destOrd="0" presId="urn:microsoft.com/office/officeart/2008/layout/LinedList"/>
    <dgm:cxn modelId="{824E73CB-539F-4E2A-B492-46EA49BD26E4}" srcId="{182D4AC5-C086-48D7-90EC-9B9A0DF42C83}" destId="{1C76A06A-4839-4C2E-82BA-A0576B47A72F}" srcOrd="4" destOrd="0" parTransId="{994F541A-E96D-404B-B966-EAEAB0BF96F1}" sibTransId="{3BAF2872-2FA8-4A7C-9137-97C37B6450E2}"/>
    <dgm:cxn modelId="{FF9E21F0-E2B4-4A7A-9949-E4E1AC23B014}" srcId="{182D4AC5-C086-48D7-90EC-9B9A0DF42C83}" destId="{A409FFA0-50AB-4556-982F-A19AF7AA5DD6}" srcOrd="0" destOrd="0" parTransId="{5A7B00B1-BB71-42A5-8137-C570A4EFA223}" sibTransId="{39BDCF3B-5751-4F85-BFA0-0FEDA0D50106}"/>
    <dgm:cxn modelId="{0962F762-18AA-414B-AB3B-E647FA7C8601}" type="presParOf" srcId="{7AF9515F-F8FC-4EA3-9703-AFA56353F761}" destId="{E6F68C59-0CDF-4319-B467-20D51306B0A8}" srcOrd="0" destOrd="0" presId="urn:microsoft.com/office/officeart/2008/layout/LinedList"/>
    <dgm:cxn modelId="{9589C535-0DAB-4D0E-A179-A21260465C30}" type="presParOf" srcId="{7AF9515F-F8FC-4EA3-9703-AFA56353F761}" destId="{9D37DB94-909F-4A29-A3D2-28DA47F4F599}" srcOrd="1" destOrd="0" presId="urn:microsoft.com/office/officeart/2008/layout/LinedList"/>
    <dgm:cxn modelId="{FF43BBA2-2EF0-472D-AC1D-0B53D5A81965}" type="presParOf" srcId="{9D37DB94-909F-4A29-A3D2-28DA47F4F599}" destId="{CABE2E20-C2FD-40BD-9D4E-6F250EFC298E}" srcOrd="0" destOrd="0" presId="urn:microsoft.com/office/officeart/2008/layout/LinedList"/>
    <dgm:cxn modelId="{349F0F7D-66DB-486C-BDF3-F944059DD465}" type="presParOf" srcId="{9D37DB94-909F-4A29-A3D2-28DA47F4F599}" destId="{31D39095-D208-4698-BF86-7A6162383BE3}" srcOrd="1" destOrd="0" presId="urn:microsoft.com/office/officeart/2008/layout/LinedList"/>
    <dgm:cxn modelId="{795DB16E-A726-4026-8BC8-6DDD1B5303DC}" type="presParOf" srcId="{7AF9515F-F8FC-4EA3-9703-AFA56353F761}" destId="{EF7E4DBE-C922-40CF-8E56-FA3A6FA7AF49}" srcOrd="2" destOrd="0" presId="urn:microsoft.com/office/officeart/2008/layout/LinedList"/>
    <dgm:cxn modelId="{61A6DF0D-193F-486E-91A1-7DB5A94A084C}" type="presParOf" srcId="{7AF9515F-F8FC-4EA3-9703-AFA56353F761}" destId="{F5009843-DB29-4449-8A4C-46AC9DA95711}" srcOrd="3" destOrd="0" presId="urn:microsoft.com/office/officeart/2008/layout/LinedList"/>
    <dgm:cxn modelId="{4EC672F1-145A-4840-820F-B82A7E2170EC}" type="presParOf" srcId="{F5009843-DB29-4449-8A4C-46AC9DA95711}" destId="{2199FFB4-5273-4AF6-9CA2-D0F240AC0310}" srcOrd="0" destOrd="0" presId="urn:microsoft.com/office/officeart/2008/layout/LinedList"/>
    <dgm:cxn modelId="{2669FC6C-23B2-49EF-A85F-881C7BEBAE84}" type="presParOf" srcId="{F5009843-DB29-4449-8A4C-46AC9DA95711}" destId="{9B330BCC-1C7C-4C6B-923C-9F6D72A00081}" srcOrd="1" destOrd="0" presId="urn:microsoft.com/office/officeart/2008/layout/LinedList"/>
    <dgm:cxn modelId="{70F007AA-9472-4357-84FA-06BD7B838604}" type="presParOf" srcId="{7AF9515F-F8FC-4EA3-9703-AFA56353F761}" destId="{1FF892A8-951F-48F0-B08F-C2D97AE84901}" srcOrd="4" destOrd="0" presId="urn:microsoft.com/office/officeart/2008/layout/LinedList"/>
    <dgm:cxn modelId="{BE64C4C5-3EAF-4B44-ABEE-FDC73708C201}" type="presParOf" srcId="{7AF9515F-F8FC-4EA3-9703-AFA56353F761}" destId="{DD3E2BFF-32B7-4D41-82FC-F47343E0BFCB}" srcOrd="5" destOrd="0" presId="urn:microsoft.com/office/officeart/2008/layout/LinedList"/>
    <dgm:cxn modelId="{497FB2A5-6936-46BC-993E-7D2A735C8F2A}" type="presParOf" srcId="{DD3E2BFF-32B7-4D41-82FC-F47343E0BFCB}" destId="{4255E8B7-26A6-4386-A1B7-5AEBDA8D6665}" srcOrd="0" destOrd="0" presId="urn:microsoft.com/office/officeart/2008/layout/LinedList"/>
    <dgm:cxn modelId="{D1A59721-963F-4FA2-8100-E83ED6E8B26D}" type="presParOf" srcId="{DD3E2BFF-32B7-4D41-82FC-F47343E0BFCB}" destId="{675BEE7E-5B87-47BE-BB68-F31E50DD9D2C}" srcOrd="1" destOrd="0" presId="urn:microsoft.com/office/officeart/2008/layout/LinedList"/>
    <dgm:cxn modelId="{D1BE6929-25C6-4AA9-BA06-AFEC3E1B8BBB}" type="presParOf" srcId="{7AF9515F-F8FC-4EA3-9703-AFA56353F761}" destId="{EB69F8EE-5129-4860-AF33-D95938D32F88}" srcOrd="6" destOrd="0" presId="urn:microsoft.com/office/officeart/2008/layout/LinedList"/>
    <dgm:cxn modelId="{04496E75-AE59-494B-AB29-57E9F91358AF}" type="presParOf" srcId="{7AF9515F-F8FC-4EA3-9703-AFA56353F761}" destId="{3BDCA21E-6C5B-41E9-A776-143AC2BA8BB2}" srcOrd="7" destOrd="0" presId="urn:microsoft.com/office/officeart/2008/layout/LinedList"/>
    <dgm:cxn modelId="{33451A63-D622-4EE3-BB76-CA95C4DC62C8}" type="presParOf" srcId="{3BDCA21E-6C5B-41E9-A776-143AC2BA8BB2}" destId="{F8E0697A-26C3-40E8-9F0C-5A1D7F038E8C}" srcOrd="0" destOrd="0" presId="urn:microsoft.com/office/officeart/2008/layout/LinedList"/>
    <dgm:cxn modelId="{6A656A00-ECF8-41EB-A475-F5ADE0611445}" type="presParOf" srcId="{3BDCA21E-6C5B-41E9-A776-143AC2BA8BB2}" destId="{1D714FAF-4311-48CC-B411-B077EBE0D121}" srcOrd="1" destOrd="0" presId="urn:microsoft.com/office/officeart/2008/layout/LinedList"/>
    <dgm:cxn modelId="{4CB96148-500A-43AA-BE1E-C26A673F2AA8}" type="presParOf" srcId="{7AF9515F-F8FC-4EA3-9703-AFA56353F761}" destId="{60F81D91-6BDF-4460-A0F8-55F9312322A2}" srcOrd="8" destOrd="0" presId="urn:microsoft.com/office/officeart/2008/layout/LinedList"/>
    <dgm:cxn modelId="{7793FA2B-8BD6-4A0B-AC5D-C8EDB73ED38C}" type="presParOf" srcId="{7AF9515F-F8FC-4EA3-9703-AFA56353F761}" destId="{13998D75-11DB-4D33-B7E4-E94485B56851}" srcOrd="9" destOrd="0" presId="urn:microsoft.com/office/officeart/2008/layout/LinedList"/>
    <dgm:cxn modelId="{B239D240-D9C2-4AE8-9DBA-8F15E39F72D3}" type="presParOf" srcId="{13998D75-11DB-4D33-B7E4-E94485B56851}" destId="{CCC178A7-E9C8-44A2-828A-FF000C35B639}" srcOrd="0" destOrd="0" presId="urn:microsoft.com/office/officeart/2008/layout/LinedList"/>
    <dgm:cxn modelId="{BBEDFF05-6CDB-4199-87C6-9D091B9F2D00}" type="presParOf" srcId="{13998D75-11DB-4D33-B7E4-E94485B56851}" destId="{2D666781-70EF-4DB8-950A-17DB01DA83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68C59-0CDF-4319-B467-20D51306B0A8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E2E20-C2FD-40BD-9D4E-6F250EFC298E}">
      <dsp:nvSpPr>
        <dsp:cNvPr id="0" name=""/>
        <dsp:cNvSpPr/>
      </dsp:nvSpPr>
      <dsp:spPr>
        <a:xfrm>
          <a:off x="0" y="680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Iram Habiba </a:t>
          </a:r>
          <a:r>
            <a:rPr lang="en-US" sz="1800" kern="1200" dirty="0" err="1"/>
            <a:t>Tarique</a:t>
          </a:r>
          <a:endParaRPr lang="en-US" sz="1800" kern="1200" dirty="0"/>
        </a:p>
      </dsp:txBody>
      <dsp:txXfrm>
        <a:off x="0" y="680"/>
        <a:ext cx="6269038" cy="1114152"/>
      </dsp:txXfrm>
    </dsp:sp>
    <dsp:sp modelId="{EF7E4DBE-C922-40CF-8E56-FA3A6FA7AF49}">
      <dsp:nvSpPr>
        <dsp:cNvPr id="0" name=""/>
        <dsp:cNvSpPr/>
      </dsp:nvSpPr>
      <dsp:spPr>
        <a:xfrm>
          <a:off x="0" y="111483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9FFB4-5273-4AF6-9CA2-D0F240AC0310}">
      <dsp:nvSpPr>
        <dsp:cNvPr id="0" name=""/>
        <dsp:cNvSpPr/>
      </dsp:nvSpPr>
      <dsp:spPr>
        <a:xfrm>
          <a:off x="0" y="1114833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Navya </a:t>
          </a:r>
          <a:r>
            <a:rPr lang="en-US" sz="1800" kern="1200" dirty="0" err="1"/>
            <a:t>Hannumanthan</a:t>
          </a:r>
          <a:r>
            <a:rPr lang="en-US" sz="1800" kern="1200" dirty="0"/>
            <a:t> Rao</a:t>
          </a:r>
        </a:p>
      </dsp:txBody>
      <dsp:txXfrm>
        <a:off x="0" y="1114833"/>
        <a:ext cx="6269038" cy="1114152"/>
      </dsp:txXfrm>
    </dsp:sp>
    <dsp:sp modelId="{1FF892A8-951F-48F0-B08F-C2D97AE84901}">
      <dsp:nvSpPr>
        <dsp:cNvPr id="0" name=""/>
        <dsp:cNvSpPr/>
      </dsp:nvSpPr>
      <dsp:spPr>
        <a:xfrm>
          <a:off x="0" y="2228986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5E8B7-26A6-4386-A1B7-5AEBDA8D6665}">
      <dsp:nvSpPr>
        <dsp:cNvPr id="0" name=""/>
        <dsp:cNvSpPr/>
      </dsp:nvSpPr>
      <dsp:spPr>
        <a:xfrm>
          <a:off x="0" y="2228986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Niva Thekdi</a:t>
          </a:r>
        </a:p>
      </dsp:txBody>
      <dsp:txXfrm>
        <a:off x="0" y="2228986"/>
        <a:ext cx="6269038" cy="1114152"/>
      </dsp:txXfrm>
    </dsp:sp>
    <dsp:sp modelId="{EB69F8EE-5129-4860-AF33-D95938D32F88}">
      <dsp:nvSpPr>
        <dsp:cNvPr id="0" name=""/>
        <dsp:cNvSpPr/>
      </dsp:nvSpPr>
      <dsp:spPr>
        <a:xfrm>
          <a:off x="0" y="3343138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0697A-26C3-40E8-9F0C-5A1D7F038E8C}">
      <dsp:nvSpPr>
        <dsp:cNvPr id="0" name=""/>
        <dsp:cNvSpPr/>
      </dsp:nvSpPr>
      <dsp:spPr>
        <a:xfrm>
          <a:off x="0" y="3343138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Prashansa </a:t>
          </a:r>
          <a:r>
            <a:rPr lang="en-US" sz="1800" kern="1200" dirty="0" err="1"/>
            <a:t>Nande</a:t>
          </a:r>
          <a:endParaRPr lang="en-US" sz="1800" kern="1200" dirty="0"/>
        </a:p>
      </dsp:txBody>
      <dsp:txXfrm>
        <a:off x="0" y="3343138"/>
        <a:ext cx="6269038" cy="1114152"/>
      </dsp:txXfrm>
    </dsp:sp>
    <dsp:sp modelId="{60F81D91-6BDF-4460-A0F8-55F9312322A2}">
      <dsp:nvSpPr>
        <dsp:cNvPr id="0" name=""/>
        <dsp:cNvSpPr/>
      </dsp:nvSpPr>
      <dsp:spPr>
        <a:xfrm>
          <a:off x="0" y="445729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178A7-E9C8-44A2-828A-FF000C35B639}">
      <dsp:nvSpPr>
        <dsp:cNvPr id="0" name=""/>
        <dsp:cNvSpPr/>
      </dsp:nvSpPr>
      <dsp:spPr>
        <a:xfrm>
          <a:off x="0" y="4457291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Siddharth </a:t>
          </a:r>
          <a:r>
            <a:rPr lang="en-US" sz="1800" kern="1200" dirty="0" err="1"/>
            <a:t>Gehlot</a:t>
          </a:r>
          <a:endParaRPr lang="en-US" sz="1800" kern="1200" dirty="0"/>
        </a:p>
      </dsp:txBody>
      <dsp:txXfrm>
        <a:off x="0" y="4457291"/>
        <a:ext cx="6269038" cy="111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1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7E06-3D70-4B5F-B3CD-559B8E46945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2F3A-B1CA-48E7-A97E-C4B459C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D8B2D5-AC92-4848-8750-FF4C93CF3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>
                <a:solidFill>
                  <a:srgbClr val="FFFFFF"/>
                </a:solidFill>
              </a:rPr>
              <a:t>Nutrition analysis of Starbucks Beverages</a:t>
            </a:r>
          </a:p>
        </p:txBody>
      </p:sp>
      <p:graphicFrame>
        <p:nvGraphicFramePr>
          <p:cNvPr id="6" name="Subtitle 2"/>
          <p:cNvGraphicFramePr/>
          <p:nvPr>
            <p:extLst>
              <p:ext uri="{D42A27DB-BD31-4B8C-83A1-F6EECF244321}">
                <p14:modId xmlns:p14="http://schemas.microsoft.com/office/powerpoint/2010/main" val="246698586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55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4E2A-CDD3-47CC-A609-775A6DB5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B15E-1F19-47C3-B466-C877632E6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5655"/>
            <a:ext cx="5181600" cy="4111308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4D72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  Final Partition</a:t>
            </a:r>
            <a:endParaRPr lang="en-US" sz="1800" dirty="0">
              <a:solidFill>
                <a:srgbClr val="004D72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EC01F9-5650-4E4F-8F6C-E86921349E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0434563"/>
              </p:ext>
            </p:extLst>
          </p:nvPr>
        </p:nvGraphicFramePr>
        <p:xfrm>
          <a:off x="1057275" y="2531746"/>
          <a:ext cx="4897755" cy="3291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551">
                  <a:extLst>
                    <a:ext uri="{9D8B030D-6E8A-4147-A177-3AD203B41FA5}">
                      <a16:colId xmlns:a16="http://schemas.microsoft.com/office/drawing/2014/main" val="955445030"/>
                    </a:ext>
                  </a:extLst>
                </a:gridCol>
                <a:gridCol w="979551">
                  <a:extLst>
                    <a:ext uri="{9D8B030D-6E8A-4147-A177-3AD203B41FA5}">
                      <a16:colId xmlns:a16="http://schemas.microsoft.com/office/drawing/2014/main" val="1300713594"/>
                    </a:ext>
                  </a:extLst>
                </a:gridCol>
                <a:gridCol w="979551">
                  <a:extLst>
                    <a:ext uri="{9D8B030D-6E8A-4147-A177-3AD203B41FA5}">
                      <a16:colId xmlns:a16="http://schemas.microsoft.com/office/drawing/2014/main" val="657913668"/>
                    </a:ext>
                  </a:extLst>
                </a:gridCol>
                <a:gridCol w="979551">
                  <a:extLst>
                    <a:ext uri="{9D8B030D-6E8A-4147-A177-3AD203B41FA5}">
                      <a16:colId xmlns:a16="http://schemas.microsoft.com/office/drawing/2014/main" val="1115954117"/>
                    </a:ext>
                  </a:extLst>
                </a:gridCol>
                <a:gridCol w="979551">
                  <a:extLst>
                    <a:ext uri="{9D8B030D-6E8A-4147-A177-3AD203B41FA5}">
                      <a16:colId xmlns:a16="http://schemas.microsoft.com/office/drawing/2014/main" val="4238531885"/>
                    </a:ext>
                  </a:extLst>
                </a:gridCol>
              </a:tblGrid>
              <a:tr h="1581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Number of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observations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Within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cluster sum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of squares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Average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distance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from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centroid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Maximum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distance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from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centroid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extLst>
                  <a:ext uri="{0D108BD9-81ED-4DB2-BD59-A6C34878D82A}">
                    <a16:rowId xmlns:a16="http://schemas.microsoft.com/office/drawing/2014/main" val="74810887"/>
                  </a:ext>
                </a:extLst>
              </a:tr>
              <a:tr h="427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2027189818"/>
                  </a:ext>
                </a:extLst>
              </a:tr>
              <a:tr h="427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47.891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0.681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1.312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3247784325"/>
                  </a:ext>
                </a:extLst>
              </a:tr>
              <a:tr h="427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195.853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1.183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2.970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1487964526"/>
                  </a:ext>
                </a:extLst>
              </a:tr>
              <a:tr h="427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67.246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1.499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2.790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22192713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8E344A-0490-4475-99EE-FA669852AD7F}"/>
              </a:ext>
            </a:extLst>
          </p:cNvPr>
          <p:cNvSpPr/>
          <p:nvPr/>
        </p:nvSpPr>
        <p:spPr>
          <a:xfrm>
            <a:off x="6629400" y="2065655"/>
            <a:ext cx="198144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375"/>
              </a:spcAft>
            </a:pPr>
            <a:r>
              <a:rPr lang="en-IN" dirty="0">
                <a:solidFill>
                  <a:srgbClr val="004D72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Centroids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CC9F01-3506-4DAA-AA4A-1A41AC130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79143"/>
              </p:ext>
            </p:extLst>
          </p:nvPr>
        </p:nvGraphicFramePr>
        <p:xfrm>
          <a:off x="6629400" y="2531745"/>
          <a:ext cx="472440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322600349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33034031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73978355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351583539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264839273"/>
                    </a:ext>
                  </a:extLst>
                </a:gridCol>
              </a:tblGrid>
              <a:tr h="10652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Cluster1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Cluster2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Cluster3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Grand</a:t>
                      </a:r>
                      <a:br>
                        <a:rPr lang="en-IN" sz="1000">
                          <a:effectLst/>
                        </a:rPr>
                      </a:br>
                      <a:r>
                        <a:rPr lang="en-IN" sz="1000">
                          <a:effectLst/>
                        </a:rPr>
                        <a:t>centroid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extLst>
                  <a:ext uri="{0D108BD9-81ED-4DB2-BD59-A6C34878D82A}">
                    <a16:rowId xmlns:a16="http://schemas.microsoft.com/office/drawing/2014/main" val="3662762143"/>
                  </a:ext>
                </a:extLst>
              </a:tr>
              <a:tr h="551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4029819772"/>
                  </a:ext>
                </a:extLst>
              </a:tr>
              <a:tr h="57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Total.Carbohydrates..g.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-0.9943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0.6475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0.2657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787554253"/>
                  </a:ext>
                </a:extLst>
              </a:tr>
              <a:tr h="551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Dietary.Fibre..g.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-0.3881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-0.1806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2.2036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2057805668"/>
                  </a:ext>
                </a:extLst>
              </a:tr>
              <a:tr h="551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Protein..g.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-0.6877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0.1273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1.7372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37068910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923FB15-8A93-4061-8B05-0384806C85FD}"/>
              </a:ext>
            </a:extLst>
          </p:cNvPr>
          <p:cNvSpPr txBox="1"/>
          <p:nvPr/>
        </p:nvSpPr>
        <p:spPr>
          <a:xfrm>
            <a:off x="969645" y="1367972"/>
            <a:ext cx="10427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Clustering based on Carbohydrate, Protein and Fibre variables</a:t>
            </a:r>
          </a:p>
        </p:txBody>
      </p:sp>
    </p:spTree>
    <p:extLst>
      <p:ext uri="{BB962C8B-B14F-4D97-AF65-F5344CB8AC3E}">
        <p14:creationId xmlns:p14="http://schemas.microsoft.com/office/powerpoint/2010/main" val="354380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1F0-5298-4A7E-B61D-1FBAE582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212489E-62D8-4609-A7CC-020B7E1E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00275"/>
            <a:ext cx="5181600" cy="397668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004D72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Distances Between Cluster Centroids</a:t>
            </a:r>
            <a:endParaRPr lang="en-US" sz="2000" dirty="0">
              <a:solidFill>
                <a:srgbClr val="004D72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4D72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2DFA59-BD58-421E-A7B5-1BB3ECD09F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814686"/>
              </p:ext>
            </p:extLst>
          </p:nvPr>
        </p:nvGraphicFramePr>
        <p:xfrm>
          <a:off x="838200" y="2720341"/>
          <a:ext cx="4756784" cy="3188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196">
                  <a:extLst>
                    <a:ext uri="{9D8B030D-6E8A-4147-A177-3AD203B41FA5}">
                      <a16:colId xmlns:a16="http://schemas.microsoft.com/office/drawing/2014/main" val="3835752028"/>
                    </a:ext>
                  </a:extLst>
                </a:gridCol>
                <a:gridCol w="1189196">
                  <a:extLst>
                    <a:ext uri="{9D8B030D-6E8A-4147-A177-3AD203B41FA5}">
                      <a16:colId xmlns:a16="http://schemas.microsoft.com/office/drawing/2014/main" val="2145989967"/>
                    </a:ext>
                  </a:extLst>
                </a:gridCol>
                <a:gridCol w="1189196">
                  <a:extLst>
                    <a:ext uri="{9D8B030D-6E8A-4147-A177-3AD203B41FA5}">
                      <a16:colId xmlns:a16="http://schemas.microsoft.com/office/drawing/2014/main" val="1343422218"/>
                    </a:ext>
                  </a:extLst>
                </a:gridCol>
                <a:gridCol w="1189196">
                  <a:extLst>
                    <a:ext uri="{9D8B030D-6E8A-4147-A177-3AD203B41FA5}">
                      <a16:colId xmlns:a16="http://schemas.microsoft.com/office/drawing/2014/main" val="2630839221"/>
                    </a:ext>
                  </a:extLst>
                </a:gridCol>
              </a:tblGrid>
              <a:tr h="682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extLst>
                  <a:ext uri="{0D108BD9-81ED-4DB2-BD59-A6C34878D82A}">
                    <a16:rowId xmlns:a16="http://schemas.microsoft.com/office/drawing/2014/main" val="1679743017"/>
                  </a:ext>
                </a:extLst>
              </a:tr>
              <a:tr h="626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2954161498"/>
                  </a:ext>
                </a:extLst>
              </a:tr>
              <a:tr h="626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1.8446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3.7662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1377073902"/>
                  </a:ext>
                </a:extLst>
              </a:tr>
              <a:tr h="626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1.8446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2.9021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3943416641"/>
                  </a:ext>
                </a:extLst>
              </a:tr>
              <a:tr h="626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3.7662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2.9021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1551572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F0E7F9A-702C-46A8-A5A7-5212EEFDBA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0" y="1954530"/>
            <a:ext cx="5172075" cy="3954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91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4E2A-CDD3-47CC-A609-775A6DB5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B15E-1F19-47C3-B466-C877632E6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5655"/>
            <a:ext cx="5181600" cy="4111308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4D72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  Final Partition</a:t>
            </a:r>
            <a:endParaRPr lang="en-US" sz="1800" dirty="0">
              <a:solidFill>
                <a:srgbClr val="004D72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E344A-0490-4475-99EE-FA669852AD7F}"/>
              </a:ext>
            </a:extLst>
          </p:cNvPr>
          <p:cNvSpPr/>
          <p:nvPr/>
        </p:nvSpPr>
        <p:spPr>
          <a:xfrm>
            <a:off x="6494144" y="2065655"/>
            <a:ext cx="198144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375"/>
              </a:spcAft>
            </a:pPr>
            <a:r>
              <a:rPr lang="en-IN" dirty="0">
                <a:solidFill>
                  <a:srgbClr val="004D72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Centroids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3FB15-8A93-4061-8B05-0384806C85FD}"/>
              </a:ext>
            </a:extLst>
          </p:cNvPr>
          <p:cNvSpPr txBox="1"/>
          <p:nvPr/>
        </p:nvSpPr>
        <p:spPr>
          <a:xfrm>
            <a:off x="969645" y="1367972"/>
            <a:ext cx="10427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Clustering based on Calories, Total Fat and Trans Fat variables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56FE140-CAC9-4EF9-BF18-655DCA389D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5975234"/>
              </p:ext>
            </p:extLst>
          </p:nvPr>
        </p:nvGraphicFramePr>
        <p:xfrm>
          <a:off x="1051560" y="2454351"/>
          <a:ext cx="4857750" cy="3254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53914720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3709086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031302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69686666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375205494"/>
                    </a:ext>
                  </a:extLst>
                </a:gridCol>
              </a:tblGrid>
              <a:tr h="1563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observations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Within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cluster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sum of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squares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distance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from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centroid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distance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from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centroid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extLst>
                  <a:ext uri="{0D108BD9-81ED-4DB2-BD59-A6C34878D82A}">
                    <a16:rowId xmlns:a16="http://schemas.microsoft.com/office/drawing/2014/main" val="126929026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380812712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82.556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3260379372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85.313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4059572892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70.770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3.533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3517027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BE1B10-507C-41D0-BC23-8BEF7A38E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90241"/>
              </p:ext>
            </p:extLst>
          </p:nvPr>
        </p:nvGraphicFramePr>
        <p:xfrm>
          <a:off x="6494144" y="2454351"/>
          <a:ext cx="4859655" cy="3254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931">
                  <a:extLst>
                    <a:ext uri="{9D8B030D-6E8A-4147-A177-3AD203B41FA5}">
                      <a16:colId xmlns:a16="http://schemas.microsoft.com/office/drawing/2014/main" val="209228190"/>
                    </a:ext>
                  </a:extLst>
                </a:gridCol>
                <a:gridCol w="971931">
                  <a:extLst>
                    <a:ext uri="{9D8B030D-6E8A-4147-A177-3AD203B41FA5}">
                      <a16:colId xmlns:a16="http://schemas.microsoft.com/office/drawing/2014/main" val="3128917605"/>
                    </a:ext>
                  </a:extLst>
                </a:gridCol>
                <a:gridCol w="971931">
                  <a:extLst>
                    <a:ext uri="{9D8B030D-6E8A-4147-A177-3AD203B41FA5}">
                      <a16:colId xmlns:a16="http://schemas.microsoft.com/office/drawing/2014/main" val="446874902"/>
                    </a:ext>
                  </a:extLst>
                </a:gridCol>
                <a:gridCol w="971931">
                  <a:extLst>
                    <a:ext uri="{9D8B030D-6E8A-4147-A177-3AD203B41FA5}">
                      <a16:colId xmlns:a16="http://schemas.microsoft.com/office/drawing/2014/main" val="534971156"/>
                    </a:ext>
                  </a:extLst>
                </a:gridCol>
                <a:gridCol w="971931">
                  <a:extLst>
                    <a:ext uri="{9D8B030D-6E8A-4147-A177-3AD203B41FA5}">
                      <a16:colId xmlns:a16="http://schemas.microsoft.com/office/drawing/2014/main" val="4061706151"/>
                    </a:ext>
                  </a:extLst>
                </a:gridCol>
              </a:tblGrid>
              <a:tr h="1060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Grand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centroid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extLst>
                  <a:ext uri="{0D108BD9-81ED-4DB2-BD59-A6C34878D82A}">
                    <a16:rowId xmlns:a16="http://schemas.microsoft.com/office/drawing/2014/main" val="1570559504"/>
                  </a:ext>
                </a:extLst>
              </a:tr>
              <a:tr h="548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1232718992"/>
                  </a:ext>
                </a:extLst>
              </a:tr>
              <a:tr h="548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Calories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-0.5467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1.2776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680761912"/>
                  </a:ext>
                </a:extLst>
              </a:tr>
              <a:tr h="548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Total.Fat..g.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-1.0133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166544019"/>
                  </a:ext>
                </a:extLst>
              </a:tr>
              <a:tr h="548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Trans.Fat..g.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-0.7020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-0.0154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1.7894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113326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95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1F0-5298-4A7E-B61D-1FBAE582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212489E-62D8-4609-A7CC-020B7E1E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00275"/>
            <a:ext cx="5181600" cy="397668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004D72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Distances Between Cluster Centroids</a:t>
            </a:r>
            <a:endParaRPr lang="en-US" sz="2000" dirty="0">
              <a:solidFill>
                <a:srgbClr val="004D72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4D72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671A9634-EBD8-4A4C-8C0D-385EE3EE7F3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0548454"/>
              </p:ext>
            </p:extLst>
          </p:nvPr>
        </p:nvGraphicFramePr>
        <p:xfrm>
          <a:off x="914400" y="2554605"/>
          <a:ext cx="4920616" cy="3297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154">
                  <a:extLst>
                    <a:ext uri="{9D8B030D-6E8A-4147-A177-3AD203B41FA5}">
                      <a16:colId xmlns:a16="http://schemas.microsoft.com/office/drawing/2014/main" val="10361176"/>
                    </a:ext>
                  </a:extLst>
                </a:gridCol>
                <a:gridCol w="1230154">
                  <a:extLst>
                    <a:ext uri="{9D8B030D-6E8A-4147-A177-3AD203B41FA5}">
                      <a16:colId xmlns:a16="http://schemas.microsoft.com/office/drawing/2014/main" val="834774561"/>
                    </a:ext>
                  </a:extLst>
                </a:gridCol>
                <a:gridCol w="1230154">
                  <a:extLst>
                    <a:ext uri="{9D8B030D-6E8A-4147-A177-3AD203B41FA5}">
                      <a16:colId xmlns:a16="http://schemas.microsoft.com/office/drawing/2014/main" val="1661509384"/>
                    </a:ext>
                  </a:extLst>
                </a:gridCol>
                <a:gridCol w="1230154">
                  <a:extLst>
                    <a:ext uri="{9D8B030D-6E8A-4147-A177-3AD203B41FA5}">
                      <a16:colId xmlns:a16="http://schemas.microsoft.com/office/drawing/2014/main" val="3599735945"/>
                    </a:ext>
                  </a:extLst>
                </a:gridCol>
              </a:tblGrid>
              <a:tr h="705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extLst>
                  <a:ext uri="{0D108BD9-81ED-4DB2-BD59-A6C34878D82A}">
                    <a16:rowId xmlns:a16="http://schemas.microsoft.com/office/drawing/2014/main" val="3428914909"/>
                  </a:ext>
                </a:extLst>
              </a:tr>
              <a:tr h="6478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1539047882"/>
                  </a:ext>
                </a:extLst>
              </a:tr>
              <a:tr h="6478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1.9083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3.7074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4257287994"/>
                  </a:ext>
                </a:extLst>
              </a:tr>
              <a:tr h="6478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1.9083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2.2196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4213055029"/>
                  </a:ext>
                </a:extLst>
              </a:tr>
              <a:tr h="6478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3.7074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2.2196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4224052512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38DFDD1-871B-49BF-A74E-8504F3B294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70" y="1690688"/>
            <a:ext cx="5486400" cy="421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5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AD7F-1F52-4C6E-BF4A-43665CDA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9ADD-86EA-478B-8DFA-EFB12295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information about the nutrient values of various beverages served at Starbucks.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18 variables and 241 observations.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dataset has few character and categorical variables and the remaining are numerical variables.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4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1F0-5298-4A7E-B61D-1FBAE582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DA62-E2F8-493F-9FE8-397F42CF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containing missing data were omitted.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having string values were replaced with numerical values.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urther, all the character variables in the dataset were converted to numerical.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7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1F0-5298-4A7E-B61D-1FBAE582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3A5311BB-8B75-4062-86D5-923F54DAC8F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68277" y="1880235"/>
            <a:ext cx="5466178" cy="4223384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9D25B351-9924-4455-9010-C1E002B273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641" y="1880235"/>
            <a:ext cx="5547360" cy="42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7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1F0-5298-4A7E-B61D-1FBAE582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E31EF-9CCB-4BFC-B29D-FF3534EE55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" y="1690689"/>
            <a:ext cx="5844209" cy="4327206"/>
          </a:xfrm>
          <a:prstGeom prst="rect">
            <a:avLst/>
          </a:prstGeom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752C0C3-C4B3-4DCB-993C-E768E0A8929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0" y="1690688"/>
            <a:ext cx="5445369" cy="42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7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1F0-5298-4A7E-B61D-1FBAE582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5CF985-02BD-48D5-9689-8C6D004408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8" y="1690689"/>
            <a:ext cx="5724939" cy="4212906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42AC577-BCAB-4637-8FC9-5D63E23F03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6" y="1690689"/>
            <a:ext cx="5804452" cy="42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4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1F0-5298-4A7E-B61D-1FBAE582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DFA26-07FB-435C-A97E-AF4881BEB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8639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Cluster Analysis is a multivariate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the task of grouping a set of observations or data points such that the objects in the same cluster(group) are more similar to each other than those in the other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method identifies and classifies objects on the basis of similarity of the characteristics they posses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Clusters can be represented graphically in the form of Scatter diagram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1F0-5298-4A7E-B61D-1FBAE582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212489E-62D8-4609-A7CC-020B7E1E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0150"/>
            <a:ext cx="5181600" cy="39868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4D72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Final Partition</a:t>
            </a:r>
          </a:p>
          <a:p>
            <a:endParaRPr lang="en-US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63C81146-BFDB-4267-89A0-57803180DEAA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85824" y="2651761"/>
          <a:ext cx="5023485" cy="2537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4697">
                  <a:extLst>
                    <a:ext uri="{9D8B030D-6E8A-4147-A177-3AD203B41FA5}">
                      <a16:colId xmlns:a16="http://schemas.microsoft.com/office/drawing/2014/main" val="876652309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2059155542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3303670867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288615828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365983588"/>
                    </a:ext>
                  </a:extLst>
                </a:gridCol>
              </a:tblGrid>
              <a:tr h="1219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Number of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observations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Within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cluster sum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of squares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Average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distance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from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centroid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Maximum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distance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from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centroid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extLst>
                  <a:ext uri="{0D108BD9-81ED-4DB2-BD59-A6C34878D82A}">
                    <a16:rowId xmlns:a16="http://schemas.microsoft.com/office/drawing/2014/main" val="3785088950"/>
                  </a:ext>
                </a:extLst>
              </a:tr>
              <a:tr h="329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2723566183"/>
                  </a:ext>
                </a:extLst>
              </a:tr>
              <a:tr h="329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113.674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1.010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2.860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1881056506"/>
                  </a:ext>
                </a:extLst>
              </a:tr>
              <a:tr h="329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32.140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0.545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987725418"/>
                  </a:ext>
                </a:extLst>
              </a:tr>
              <a:tr h="329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61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199.462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1.584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4.593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110721754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0086B088-323F-4110-91EF-E56D567736BA}"/>
              </a:ext>
            </a:extLst>
          </p:cNvPr>
          <p:cNvSpPr/>
          <p:nvPr/>
        </p:nvSpPr>
        <p:spPr>
          <a:xfrm>
            <a:off x="6168390" y="2190150"/>
            <a:ext cx="4112894" cy="3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75"/>
              </a:spcAft>
            </a:pPr>
            <a:r>
              <a:rPr lang="en-IN" sz="2000" dirty="0">
                <a:solidFill>
                  <a:srgbClr val="004D72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IN" sz="2000" dirty="0">
                <a:solidFill>
                  <a:srgbClr val="004D72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Centroids</a:t>
            </a:r>
            <a:endParaRPr lang="en-US" sz="2000" dirty="0">
              <a:solidFill>
                <a:srgbClr val="004D72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CF68899-CF14-41D7-8C3C-27083CA207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9350" y="2651761"/>
          <a:ext cx="5124450" cy="2537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19135891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15252566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5744948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106201537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404890665"/>
                    </a:ext>
                  </a:extLst>
                </a:gridCol>
              </a:tblGrid>
              <a:tr h="811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Variable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Grand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centroid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b"/>
                </a:tc>
                <a:extLst>
                  <a:ext uri="{0D108BD9-81ED-4DB2-BD59-A6C34878D82A}">
                    <a16:rowId xmlns:a16="http://schemas.microsoft.com/office/drawing/2014/main" val="3714812058"/>
                  </a:ext>
                </a:extLst>
              </a:tr>
              <a:tr h="420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3256765994"/>
                  </a:ext>
                </a:extLst>
              </a:tr>
              <a:tr h="465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Vitamin.A....DV..1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-0.1108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-0.7505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1.3022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1439395407"/>
                  </a:ext>
                </a:extLst>
              </a:tr>
              <a:tr h="420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Calcium....DV..1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0.0529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-0.8925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1.2854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2418973455"/>
                  </a:ext>
                </a:extLst>
              </a:tr>
              <a:tr h="420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Iron....DV..1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0.3936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-0.5259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0.2403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extLst>
                  <a:ext uri="{0D108BD9-81ED-4DB2-BD59-A6C34878D82A}">
                    <a16:rowId xmlns:a16="http://schemas.microsoft.com/office/drawing/2014/main" val="1205527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D4E86F8-7BB0-4EAF-A7D8-C51F442687FD}"/>
              </a:ext>
            </a:extLst>
          </p:cNvPr>
          <p:cNvSpPr txBox="1"/>
          <p:nvPr/>
        </p:nvSpPr>
        <p:spPr>
          <a:xfrm>
            <a:off x="838200" y="1394778"/>
            <a:ext cx="10427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Clustering based on Vitamin-A, Calcium and Iron variables</a:t>
            </a:r>
          </a:p>
        </p:txBody>
      </p:sp>
    </p:spTree>
    <p:extLst>
      <p:ext uri="{BB962C8B-B14F-4D97-AF65-F5344CB8AC3E}">
        <p14:creationId xmlns:p14="http://schemas.microsoft.com/office/powerpoint/2010/main" val="333858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1F0-5298-4A7E-B61D-1FBAE582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212489E-62D8-4609-A7CC-020B7E1E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00275"/>
            <a:ext cx="5181600" cy="397668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004D72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Distances Between Cluster Centroids</a:t>
            </a:r>
            <a:endParaRPr lang="en-US" sz="2000" dirty="0">
              <a:solidFill>
                <a:srgbClr val="004D72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4D72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C247F8-306D-4B72-A071-A8C9EC7F1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1667257"/>
              </p:ext>
            </p:extLst>
          </p:nvPr>
        </p:nvGraphicFramePr>
        <p:xfrm>
          <a:off x="838200" y="2651761"/>
          <a:ext cx="4739640" cy="2537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910">
                  <a:extLst>
                    <a:ext uri="{9D8B030D-6E8A-4147-A177-3AD203B41FA5}">
                      <a16:colId xmlns:a16="http://schemas.microsoft.com/office/drawing/2014/main" val="3559907854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795588886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435005083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3887550695"/>
                    </a:ext>
                  </a:extLst>
                </a:gridCol>
              </a:tblGrid>
              <a:tr h="543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 anchor="b"/>
                </a:tc>
                <a:extLst>
                  <a:ext uri="{0D108BD9-81ED-4DB2-BD59-A6C34878D82A}">
                    <a16:rowId xmlns:a16="http://schemas.microsoft.com/office/drawing/2014/main" val="2089759893"/>
                  </a:ext>
                </a:extLst>
              </a:tr>
              <a:tr h="498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3011582782"/>
                  </a:ext>
                </a:extLst>
              </a:tr>
              <a:tr h="498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1.4658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1.8813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3616995738"/>
                  </a:ext>
                </a:extLst>
              </a:tr>
              <a:tr h="498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1.4658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3.0893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457797822"/>
                  </a:ext>
                </a:extLst>
              </a:tr>
              <a:tr h="498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1.8813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3.0893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54" marR="32854" marT="4693" marB="4693"/>
                </a:tc>
                <a:extLst>
                  <a:ext uri="{0D108BD9-81ED-4DB2-BD59-A6C34878D82A}">
                    <a16:rowId xmlns:a16="http://schemas.microsoft.com/office/drawing/2014/main" val="7789978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B704FCF-3EDF-4E40-9979-AC7C723413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31" y="1690688"/>
            <a:ext cx="5240654" cy="4218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6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448</Words>
  <Application>Microsoft Macintosh PowerPoint</Application>
  <PresentationFormat>Widescreen</PresentationFormat>
  <Paragraphs>248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 Semibold</vt:lpstr>
      <vt:lpstr>Times New Roman</vt:lpstr>
      <vt:lpstr>Wingdings</vt:lpstr>
      <vt:lpstr>Office Theme</vt:lpstr>
      <vt:lpstr>Nutrition analysis of Starbucks Beverages</vt:lpstr>
      <vt:lpstr>Dataset</vt:lpstr>
      <vt:lpstr>Preparing Dataset</vt:lpstr>
      <vt:lpstr>Bi-Variate Analysis</vt:lpstr>
      <vt:lpstr>Bi-Variate Analysis</vt:lpstr>
      <vt:lpstr>Bi-Variate Analysis</vt:lpstr>
      <vt:lpstr>Cluster Analysis</vt:lpstr>
      <vt:lpstr>Cluster Analysis</vt:lpstr>
      <vt:lpstr>Cluster Analysis</vt:lpstr>
      <vt:lpstr>Cluster Analysis</vt:lpstr>
      <vt:lpstr>Cluster Analysis</vt:lpstr>
      <vt:lpstr>Cluster Analysis</vt:lpstr>
      <vt:lpstr>Cluster Analysis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</dc:title>
  <dc:creator>Niva Thekdi</dc:creator>
  <cp:lastModifiedBy>Prashansa Nande</cp:lastModifiedBy>
  <cp:revision>40</cp:revision>
  <dcterms:created xsi:type="dcterms:W3CDTF">2017-08-02T18:08:09Z</dcterms:created>
  <dcterms:modified xsi:type="dcterms:W3CDTF">2018-07-17T17:31:01Z</dcterms:modified>
</cp:coreProperties>
</file>