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7" r:id="rId3"/>
    <p:sldId id="281" r:id="rId4"/>
    <p:sldId id="278" r:id="rId5"/>
    <p:sldId id="279" r:id="rId6"/>
    <p:sldId id="280" r:id="rId7"/>
    <p:sldId id="285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95" autoAdjust="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28/01/2021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28/01/2021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28/01/2021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28/01/2021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28/01/2021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28/01/2021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28/01/2021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28/01/2021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28/01/2021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28/01/2021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28/01/2021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28/01/2021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28/01/2021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28/01/2021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671759"/>
            <a:ext cx="9144000" cy="830997"/>
          </a:xfrm>
        </p:spPr>
        <p:txBody>
          <a:bodyPr lIns="0" tIns="0" rIns="0" bIns="0" rtlCol="0" anchor="t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</a:rPr>
              <a:t>Análisis de Componentes Principales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accent4"/>
                </a:solidFill>
              </a:rPr>
              <a:t>Métodos Numéricos para la Computación</a:t>
            </a: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upo 6" descr="Icono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3762416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7213AF98-B8E2-4CE5-B135-FDAE61EAAF1F}"/>
              </a:ext>
            </a:extLst>
          </p:cNvPr>
          <p:cNvSpPr txBox="1"/>
          <p:nvPr/>
        </p:nvSpPr>
        <p:spPr>
          <a:xfrm>
            <a:off x="3249520" y="5734753"/>
            <a:ext cx="56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José María </a:t>
            </a:r>
            <a:r>
              <a:rPr lang="es-ES" b="1" dirty="0" err="1">
                <a:solidFill>
                  <a:schemeClr val="bg1"/>
                </a:solidFill>
              </a:rPr>
              <a:t>Amusquívar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Poppe</a:t>
            </a:r>
            <a:r>
              <a:rPr lang="es-ES" b="1" dirty="0">
                <a:solidFill>
                  <a:schemeClr val="bg1"/>
                </a:solidFill>
              </a:rPr>
              <a:t> – Prashant Jeswani </a:t>
            </a:r>
            <a:r>
              <a:rPr lang="es-ES" b="1" dirty="0" err="1">
                <a:solidFill>
                  <a:schemeClr val="bg1"/>
                </a:solidFill>
              </a:rPr>
              <a:t>Tejwani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4" name="Trapezoide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5" name="Trapezoide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2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6" name="Trapezoide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Centrar el conjunto de datos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1"/>
                </a:solidFill>
              </a:rPr>
              <a:t>Calcular la matriz de covarianza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1"/>
                </a:solidFill>
              </a:rPr>
              <a:t>Representación de los datos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1"/>
                </a:solidFill>
              </a:rPr>
              <a:t>Implementación con BLAS/LAPACK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1"/>
                </a:solidFill>
              </a:rPr>
              <a:t>Implementación con BLAS/LAPACK + </a:t>
            </a:r>
            <a:r>
              <a:rPr lang="es-ES" sz="1600" b="1" dirty="0" err="1">
                <a:solidFill>
                  <a:schemeClr val="bg1"/>
                </a:solidFill>
              </a:rPr>
              <a:t>OpenMP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759577"/>
            <a:ext cx="1752042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Centrar los datos restando la media de cada componente, generando la nueva matriz 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2103" y="3831401"/>
            <a:ext cx="1752042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Calcular los autovalores y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autovectores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de la matriz de covarianza 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38705" y="3555326"/>
            <a:ext cx="1752042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Representar los datos y los autovalores principales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8" y="3759577"/>
            <a:ext cx="1752042" cy="1441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Se ha hecho uso de la librería BLAS para las operaciones matriciales y los cálculos de autovalores y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autovectores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4003233"/>
            <a:ext cx="1752042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Se ha hecho uso de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OpenMP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para paralelizar los bucles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78C4ADF-F97F-40C7-9424-AA3348523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88" y="2340091"/>
            <a:ext cx="492967" cy="49296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76E28EE-C2BD-4D25-99F1-CA41DCDF1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39" y="2262180"/>
            <a:ext cx="599970" cy="59997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B88CB9C-56FE-4B07-B3F1-491F5F74A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8726" y="2318674"/>
            <a:ext cx="514385" cy="51438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1A8E9A9-7C4B-49C0-8758-A9B56CCA1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128" y="2262180"/>
            <a:ext cx="654770" cy="65477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EC797EC-6E82-45D5-8FF5-2097962293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768" y="2262180"/>
            <a:ext cx="570878" cy="57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análisis de proyecto 7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Conjunto de datos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BD002868-97E7-4253-8B31-28E3393FB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"/>
          <a:stretch/>
        </p:blipFill>
        <p:spPr>
          <a:xfrm>
            <a:off x="228600" y="1350699"/>
            <a:ext cx="11734800" cy="36106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DEBE44DD-3143-4259-89F3-3CFA80C62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7259" y="5274069"/>
            <a:ext cx="2323" cy="119299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81B17127-BF92-4BA5-8632-06A1DE977323}"/>
              </a:ext>
            </a:extLst>
          </p:cNvPr>
          <p:cNvSpPr/>
          <p:nvPr/>
        </p:nvSpPr>
        <p:spPr>
          <a:xfrm>
            <a:off x="3012404" y="5621240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s-E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7 384</a:t>
            </a:r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96D7ACF2-BCF2-49D8-9397-E56D63D8D5D3}"/>
              </a:ext>
            </a:extLst>
          </p:cNvPr>
          <p:cNvSpPr/>
          <p:nvPr/>
        </p:nvSpPr>
        <p:spPr>
          <a:xfrm>
            <a:off x="3012404" y="5369548"/>
            <a:ext cx="2743195" cy="221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Número de observaciones</a:t>
            </a:r>
          </a:p>
        </p:txBody>
      </p:sp>
      <p:sp>
        <p:nvSpPr>
          <p:cNvPr id="164" name="Rectángulo 163">
            <a:extLst>
              <a:ext uri="{FF2B5EF4-FFF2-40B4-BE49-F238E27FC236}">
                <a16:creationId xmlns:a16="http://schemas.microsoft.com/office/drawing/2014/main" id="{BFCEF8FE-C9BF-492C-AFC0-C2F8FEDED6EB}"/>
              </a:ext>
            </a:extLst>
          </p:cNvPr>
          <p:cNvSpPr/>
          <p:nvPr/>
        </p:nvSpPr>
        <p:spPr>
          <a:xfrm>
            <a:off x="6734177" y="5621240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s-E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9A34555D-6167-4369-85A6-286A4AD3F859}"/>
              </a:ext>
            </a:extLst>
          </p:cNvPr>
          <p:cNvSpPr/>
          <p:nvPr/>
        </p:nvSpPr>
        <p:spPr>
          <a:xfrm>
            <a:off x="6734177" y="5369548"/>
            <a:ext cx="2743195" cy="221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Número de características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205CED8-BACD-49E0-A56E-09E1FD86D1AB}"/>
              </a:ext>
            </a:extLst>
          </p:cNvPr>
          <p:cNvSpPr/>
          <p:nvPr/>
        </p:nvSpPr>
        <p:spPr>
          <a:xfrm>
            <a:off x="228600" y="1059317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dirty="0" err="1"/>
              <a:t>Ambient</a:t>
            </a:r>
            <a:r>
              <a:rPr lang="es-ES" sz="800" dirty="0"/>
              <a:t> </a:t>
            </a:r>
            <a:r>
              <a:rPr lang="es-ES" sz="800" dirty="0" err="1"/>
              <a:t>temperature</a:t>
            </a:r>
            <a:endParaRPr lang="es-ES" sz="8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B9B68F0-BFFD-43C6-9310-BE87561F045F}"/>
              </a:ext>
            </a:extLst>
          </p:cNvPr>
          <p:cNvSpPr/>
          <p:nvPr/>
        </p:nvSpPr>
        <p:spPr>
          <a:xfrm>
            <a:off x="1336596" y="1059317"/>
            <a:ext cx="9396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dirty="0" err="1"/>
              <a:t>Ambient</a:t>
            </a:r>
            <a:r>
              <a:rPr lang="es-ES" sz="800" dirty="0"/>
              <a:t> </a:t>
            </a:r>
            <a:r>
              <a:rPr lang="es-ES" sz="800" dirty="0" err="1"/>
              <a:t>pressure</a:t>
            </a:r>
            <a:endParaRPr lang="es-ES" sz="8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C2C9AD6-A3BB-4F94-B3C0-1B80EA0DDA7B}"/>
              </a:ext>
            </a:extLst>
          </p:cNvPr>
          <p:cNvSpPr/>
          <p:nvPr/>
        </p:nvSpPr>
        <p:spPr>
          <a:xfrm>
            <a:off x="2368715" y="1052093"/>
            <a:ext cx="9476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dirty="0" err="1"/>
              <a:t>Ambient</a:t>
            </a:r>
            <a:r>
              <a:rPr lang="es-ES" sz="800" dirty="0"/>
              <a:t> </a:t>
            </a:r>
            <a:r>
              <a:rPr lang="es-ES" sz="800" dirty="0" err="1"/>
              <a:t>humidity</a:t>
            </a:r>
            <a:endParaRPr lang="es-ES" sz="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2F22151-4FDD-41E8-9974-B7B0FC30674B}"/>
              </a:ext>
            </a:extLst>
          </p:cNvPr>
          <p:cNvSpPr/>
          <p:nvPr/>
        </p:nvSpPr>
        <p:spPr>
          <a:xfrm>
            <a:off x="3308370" y="997259"/>
            <a:ext cx="998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800" dirty="0"/>
              <a:t>Air </a:t>
            </a:r>
            <a:r>
              <a:rPr lang="es-ES" sz="800" dirty="0" err="1"/>
              <a:t>filter</a:t>
            </a:r>
            <a:r>
              <a:rPr lang="es-ES" sz="800" dirty="0"/>
              <a:t> </a:t>
            </a:r>
            <a:r>
              <a:rPr lang="es-ES" sz="800" dirty="0" err="1"/>
              <a:t>difference</a:t>
            </a:r>
            <a:r>
              <a:rPr lang="es-ES" sz="800" dirty="0"/>
              <a:t> </a:t>
            </a:r>
          </a:p>
          <a:p>
            <a:pPr algn="ctr"/>
            <a:r>
              <a:rPr lang="es-ES" sz="800" dirty="0" err="1"/>
              <a:t>pressure</a:t>
            </a:r>
            <a:r>
              <a:rPr lang="es-ES" sz="800" dirty="0"/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64BD16-9FB2-4C19-90AB-1E96E957232A}"/>
              </a:ext>
            </a:extLst>
          </p:cNvPr>
          <p:cNvSpPr/>
          <p:nvPr/>
        </p:nvSpPr>
        <p:spPr>
          <a:xfrm>
            <a:off x="4384002" y="990538"/>
            <a:ext cx="1059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800" dirty="0"/>
              <a:t>Gas turbine </a:t>
            </a:r>
            <a:r>
              <a:rPr lang="es-ES" sz="800" dirty="0" err="1"/>
              <a:t>exhaust</a:t>
            </a:r>
            <a:r>
              <a:rPr lang="es-ES" sz="800" dirty="0"/>
              <a:t> </a:t>
            </a:r>
          </a:p>
          <a:p>
            <a:pPr algn="ctr"/>
            <a:r>
              <a:rPr lang="es-ES" sz="800" dirty="0" err="1"/>
              <a:t>pressure</a:t>
            </a:r>
            <a:r>
              <a:rPr lang="es-ES" sz="800" dirty="0"/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CF410ED-6C56-4730-B052-35BDD43DB179}"/>
              </a:ext>
            </a:extLst>
          </p:cNvPr>
          <p:cNvSpPr/>
          <p:nvPr/>
        </p:nvSpPr>
        <p:spPr>
          <a:xfrm>
            <a:off x="5628053" y="966482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800" dirty="0"/>
              <a:t>Turbine </a:t>
            </a:r>
            <a:r>
              <a:rPr lang="es-ES" sz="800" dirty="0" err="1"/>
              <a:t>inlet</a:t>
            </a:r>
            <a:r>
              <a:rPr lang="es-ES" sz="800" dirty="0"/>
              <a:t> </a:t>
            </a:r>
          </a:p>
          <a:p>
            <a:pPr algn="ctr"/>
            <a:r>
              <a:rPr lang="es-ES" sz="800" dirty="0" err="1"/>
              <a:t>temperature</a:t>
            </a:r>
            <a:r>
              <a:rPr lang="es-ES" sz="800" dirty="0"/>
              <a:t>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48A422A-7CA5-4EC2-B970-113E1DF5B4D3}"/>
              </a:ext>
            </a:extLst>
          </p:cNvPr>
          <p:cNvSpPr/>
          <p:nvPr/>
        </p:nvSpPr>
        <p:spPr>
          <a:xfrm>
            <a:off x="6653294" y="966482"/>
            <a:ext cx="763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800" dirty="0"/>
              <a:t>Turbine after </a:t>
            </a:r>
          </a:p>
          <a:p>
            <a:pPr algn="ctr"/>
            <a:r>
              <a:rPr lang="es-ES" sz="800" dirty="0" err="1"/>
              <a:t>temperature</a:t>
            </a:r>
            <a:r>
              <a:rPr lang="es-ES" sz="800" dirty="0"/>
              <a:t>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172616D-76A9-49DC-A1FF-A4B86B7A3823}"/>
              </a:ext>
            </a:extLst>
          </p:cNvPr>
          <p:cNvSpPr/>
          <p:nvPr/>
        </p:nvSpPr>
        <p:spPr>
          <a:xfrm>
            <a:off x="7460359" y="982373"/>
            <a:ext cx="1290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800" dirty="0" err="1"/>
              <a:t>Compressor</a:t>
            </a:r>
            <a:r>
              <a:rPr lang="es-ES" sz="800" dirty="0"/>
              <a:t> </a:t>
            </a:r>
            <a:r>
              <a:rPr lang="es-ES" sz="800" dirty="0" err="1"/>
              <a:t>discharge</a:t>
            </a:r>
            <a:r>
              <a:rPr lang="es-ES" sz="800" dirty="0"/>
              <a:t> </a:t>
            </a:r>
            <a:r>
              <a:rPr lang="es-ES" sz="800" dirty="0" err="1"/>
              <a:t>pressure</a:t>
            </a:r>
            <a:endParaRPr lang="es-ES" sz="8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3CC6FCA-4EBD-462B-B7FD-5685641BB550}"/>
              </a:ext>
            </a:extLst>
          </p:cNvPr>
          <p:cNvSpPr/>
          <p:nvPr/>
        </p:nvSpPr>
        <p:spPr>
          <a:xfrm>
            <a:off x="8621766" y="1050251"/>
            <a:ext cx="10887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dirty="0"/>
              <a:t>Turbine </a:t>
            </a:r>
            <a:r>
              <a:rPr lang="es-ES" sz="800" dirty="0" err="1"/>
              <a:t>energy</a:t>
            </a:r>
            <a:r>
              <a:rPr lang="es-ES" sz="800" dirty="0"/>
              <a:t> </a:t>
            </a:r>
            <a:r>
              <a:rPr lang="es-ES" sz="800" dirty="0" err="1"/>
              <a:t>yield</a:t>
            </a:r>
            <a:r>
              <a:rPr lang="es-ES" sz="800" dirty="0"/>
              <a:t> 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FAC08B1-2551-4443-B42B-CF2069BDF160}"/>
              </a:ext>
            </a:extLst>
          </p:cNvPr>
          <p:cNvSpPr/>
          <p:nvPr/>
        </p:nvSpPr>
        <p:spPr>
          <a:xfrm>
            <a:off x="9778269" y="1050251"/>
            <a:ext cx="9893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dirty="0" err="1"/>
              <a:t>Carbon</a:t>
            </a:r>
            <a:r>
              <a:rPr lang="es-ES" sz="800" dirty="0"/>
              <a:t> </a:t>
            </a:r>
            <a:r>
              <a:rPr lang="es-ES" sz="800" dirty="0" err="1"/>
              <a:t>monoxide</a:t>
            </a:r>
            <a:r>
              <a:rPr lang="es-ES" sz="800" dirty="0"/>
              <a:t>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634115A-1691-445D-8C7D-E0EDA7910FA7}"/>
              </a:ext>
            </a:extLst>
          </p:cNvPr>
          <p:cNvSpPr/>
          <p:nvPr/>
        </p:nvSpPr>
        <p:spPr>
          <a:xfrm>
            <a:off x="10903129" y="1050251"/>
            <a:ext cx="8915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dirty="0" err="1"/>
              <a:t>Nitrogen</a:t>
            </a:r>
            <a:r>
              <a:rPr lang="es-ES" sz="800" dirty="0"/>
              <a:t> oxides 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PCA en MATLAB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86A11D99-9BC8-46AC-A8AA-AF7407D8E114}"/>
              </a:ext>
            </a:extLst>
          </p:cNvPr>
          <p:cNvSpPr txBox="1"/>
          <p:nvPr/>
        </p:nvSpPr>
        <p:spPr>
          <a:xfrm>
            <a:off x="1502978" y="857720"/>
            <a:ext cx="2398644" cy="369332"/>
          </a:xfrm>
          <a:custGeom>
            <a:avLst/>
            <a:gdLst>
              <a:gd name="connsiteX0" fmla="*/ 0 w 2398644"/>
              <a:gd name="connsiteY0" fmla="*/ 0 h 369332"/>
              <a:gd name="connsiteX1" fmla="*/ 2398644 w 2398644"/>
              <a:gd name="connsiteY1" fmla="*/ 0 h 369332"/>
              <a:gd name="connsiteX2" fmla="*/ 2398644 w 2398644"/>
              <a:gd name="connsiteY2" fmla="*/ 369332 h 369332"/>
              <a:gd name="connsiteX3" fmla="*/ 0 w 2398644"/>
              <a:gd name="connsiteY3" fmla="*/ 369332 h 369332"/>
              <a:gd name="connsiteX4" fmla="*/ 0 w 2398644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8644" h="369332" extrusionOk="0">
                <a:moveTo>
                  <a:pt x="0" y="0"/>
                </a:moveTo>
                <a:cubicBezTo>
                  <a:pt x="931633" y="-5264"/>
                  <a:pt x="2083767" y="84467"/>
                  <a:pt x="2398644" y="0"/>
                </a:cubicBezTo>
                <a:cubicBezTo>
                  <a:pt x="2386646" y="107005"/>
                  <a:pt x="2408151" y="262998"/>
                  <a:pt x="2398644" y="369332"/>
                </a:cubicBezTo>
                <a:cubicBezTo>
                  <a:pt x="1730544" y="475652"/>
                  <a:pt x="542514" y="361683"/>
                  <a:pt x="0" y="369332"/>
                </a:cubicBezTo>
                <a:cubicBezTo>
                  <a:pt x="18407" y="330757"/>
                  <a:pt x="-5004" y="5425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dirty="0"/>
              <a:t>EIG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D8934E8-8C19-4410-9629-BE257D19BE9D}"/>
              </a:ext>
            </a:extLst>
          </p:cNvPr>
          <p:cNvSpPr txBox="1"/>
          <p:nvPr/>
        </p:nvSpPr>
        <p:spPr>
          <a:xfrm>
            <a:off x="8290380" y="857720"/>
            <a:ext cx="2398644" cy="369332"/>
          </a:xfrm>
          <a:custGeom>
            <a:avLst/>
            <a:gdLst>
              <a:gd name="connsiteX0" fmla="*/ 0 w 2398644"/>
              <a:gd name="connsiteY0" fmla="*/ 0 h 369332"/>
              <a:gd name="connsiteX1" fmla="*/ 623647 w 2398644"/>
              <a:gd name="connsiteY1" fmla="*/ 0 h 369332"/>
              <a:gd name="connsiteX2" fmla="*/ 1247295 w 2398644"/>
              <a:gd name="connsiteY2" fmla="*/ 0 h 369332"/>
              <a:gd name="connsiteX3" fmla="*/ 1870942 w 2398644"/>
              <a:gd name="connsiteY3" fmla="*/ 0 h 369332"/>
              <a:gd name="connsiteX4" fmla="*/ 2398644 w 2398644"/>
              <a:gd name="connsiteY4" fmla="*/ 0 h 369332"/>
              <a:gd name="connsiteX5" fmla="*/ 2398644 w 2398644"/>
              <a:gd name="connsiteY5" fmla="*/ 369332 h 369332"/>
              <a:gd name="connsiteX6" fmla="*/ 1870942 w 2398644"/>
              <a:gd name="connsiteY6" fmla="*/ 369332 h 369332"/>
              <a:gd name="connsiteX7" fmla="*/ 1295268 w 2398644"/>
              <a:gd name="connsiteY7" fmla="*/ 369332 h 369332"/>
              <a:gd name="connsiteX8" fmla="*/ 767566 w 2398644"/>
              <a:gd name="connsiteY8" fmla="*/ 369332 h 369332"/>
              <a:gd name="connsiteX9" fmla="*/ 0 w 2398644"/>
              <a:gd name="connsiteY9" fmla="*/ 369332 h 369332"/>
              <a:gd name="connsiteX10" fmla="*/ 0 w 2398644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644" h="369332" extrusionOk="0">
                <a:moveTo>
                  <a:pt x="0" y="0"/>
                </a:moveTo>
                <a:cubicBezTo>
                  <a:pt x="243392" y="-8419"/>
                  <a:pt x="453330" y="-11960"/>
                  <a:pt x="623647" y="0"/>
                </a:cubicBezTo>
                <a:cubicBezTo>
                  <a:pt x="793964" y="11960"/>
                  <a:pt x="1054581" y="-7115"/>
                  <a:pt x="1247295" y="0"/>
                </a:cubicBezTo>
                <a:cubicBezTo>
                  <a:pt x="1440009" y="7115"/>
                  <a:pt x="1738025" y="-6141"/>
                  <a:pt x="1870942" y="0"/>
                </a:cubicBezTo>
                <a:cubicBezTo>
                  <a:pt x="2003859" y="6141"/>
                  <a:pt x="2225083" y="20077"/>
                  <a:pt x="2398644" y="0"/>
                </a:cubicBezTo>
                <a:cubicBezTo>
                  <a:pt x="2404880" y="119808"/>
                  <a:pt x="2399556" y="228782"/>
                  <a:pt x="2398644" y="369332"/>
                </a:cubicBezTo>
                <a:cubicBezTo>
                  <a:pt x="2245898" y="390043"/>
                  <a:pt x="2129592" y="344940"/>
                  <a:pt x="1870942" y="369332"/>
                </a:cubicBezTo>
                <a:cubicBezTo>
                  <a:pt x="1612292" y="393724"/>
                  <a:pt x="1458318" y="361188"/>
                  <a:pt x="1295268" y="369332"/>
                </a:cubicBezTo>
                <a:cubicBezTo>
                  <a:pt x="1132218" y="377476"/>
                  <a:pt x="933855" y="345786"/>
                  <a:pt x="767566" y="369332"/>
                </a:cubicBezTo>
                <a:cubicBezTo>
                  <a:pt x="601277" y="392878"/>
                  <a:pt x="320810" y="396443"/>
                  <a:pt x="0" y="369332"/>
                </a:cubicBezTo>
                <a:cubicBezTo>
                  <a:pt x="9912" y="283068"/>
                  <a:pt x="6390" y="14137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2520218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dirty="0"/>
              <a:t>SVD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110A2C4-4BD8-4906-90AC-40CA64D6893A}"/>
              </a:ext>
            </a:extLst>
          </p:cNvPr>
          <p:cNvSpPr txBox="1"/>
          <p:nvPr/>
        </p:nvSpPr>
        <p:spPr>
          <a:xfrm>
            <a:off x="4573028" y="1376977"/>
            <a:ext cx="3173895" cy="492443"/>
          </a:xfrm>
          <a:custGeom>
            <a:avLst/>
            <a:gdLst>
              <a:gd name="connsiteX0" fmla="*/ 0 w 3173895"/>
              <a:gd name="connsiteY0" fmla="*/ 0 h 492443"/>
              <a:gd name="connsiteX1" fmla="*/ 3173895 w 3173895"/>
              <a:gd name="connsiteY1" fmla="*/ 0 h 492443"/>
              <a:gd name="connsiteX2" fmla="*/ 3173895 w 3173895"/>
              <a:gd name="connsiteY2" fmla="*/ 492443 h 492443"/>
              <a:gd name="connsiteX3" fmla="*/ 0 w 3173895"/>
              <a:gd name="connsiteY3" fmla="*/ 492443 h 492443"/>
              <a:gd name="connsiteX4" fmla="*/ 0 w 3173895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3895" h="492443" extrusionOk="0">
                <a:moveTo>
                  <a:pt x="0" y="0"/>
                </a:moveTo>
                <a:cubicBezTo>
                  <a:pt x="1143918" y="-96493"/>
                  <a:pt x="2379771" y="-32506"/>
                  <a:pt x="3173895" y="0"/>
                </a:cubicBezTo>
                <a:cubicBezTo>
                  <a:pt x="3178434" y="77844"/>
                  <a:pt x="3152540" y="311809"/>
                  <a:pt x="3173895" y="492443"/>
                </a:cubicBezTo>
                <a:cubicBezTo>
                  <a:pt x="2209495" y="655076"/>
                  <a:pt x="1358204" y="514975"/>
                  <a:pt x="0" y="492443"/>
                </a:cubicBezTo>
                <a:cubicBezTo>
                  <a:pt x="-33677" y="284294"/>
                  <a:pt x="-43755" y="6202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3427155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600" b="1" dirty="0"/>
              <a:t>92% de información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212D3A-E37A-47AA-8175-1166294651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5"/>
          <a:stretch/>
        </p:blipFill>
        <p:spPr>
          <a:xfrm>
            <a:off x="6163040" y="2096769"/>
            <a:ext cx="5364847" cy="42383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C2195C-FFA7-4DB0-863F-86938BDA6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50"/>
          <a:stretch/>
        </p:blipFill>
        <p:spPr>
          <a:xfrm>
            <a:off x="795129" y="2019345"/>
            <a:ext cx="5364847" cy="431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BLAS/LAPACK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737F439-9DAF-437F-A162-76E5B329998B}"/>
              </a:ext>
            </a:extLst>
          </p:cNvPr>
          <p:cNvSpPr txBox="1"/>
          <p:nvPr/>
        </p:nvSpPr>
        <p:spPr>
          <a:xfrm>
            <a:off x="1454518" y="5255349"/>
            <a:ext cx="6806135" cy="646331"/>
          </a:xfrm>
          <a:custGeom>
            <a:avLst/>
            <a:gdLst>
              <a:gd name="connsiteX0" fmla="*/ 0 w 6806135"/>
              <a:gd name="connsiteY0" fmla="*/ 0 h 646331"/>
              <a:gd name="connsiteX1" fmla="*/ 748675 w 6806135"/>
              <a:gd name="connsiteY1" fmla="*/ 0 h 646331"/>
              <a:gd name="connsiteX2" fmla="*/ 1497350 w 6806135"/>
              <a:gd name="connsiteY2" fmla="*/ 0 h 646331"/>
              <a:gd name="connsiteX3" fmla="*/ 2246025 w 6806135"/>
              <a:gd name="connsiteY3" fmla="*/ 0 h 646331"/>
              <a:gd name="connsiteX4" fmla="*/ 2722454 w 6806135"/>
              <a:gd name="connsiteY4" fmla="*/ 0 h 646331"/>
              <a:gd name="connsiteX5" fmla="*/ 3198883 w 6806135"/>
              <a:gd name="connsiteY5" fmla="*/ 0 h 646331"/>
              <a:gd name="connsiteX6" fmla="*/ 4015620 w 6806135"/>
              <a:gd name="connsiteY6" fmla="*/ 0 h 646331"/>
              <a:gd name="connsiteX7" fmla="*/ 4832356 w 6806135"/>
              <a:gd name="connsiteY7" fmla="*/ 0 h 646331"/>
              <a:gd name="connsiteX8" fmla="*/ 5444908 w 6806135"/>
              <a:gd name="connsiteY8" fmla="*/ 0 h 646331"/>
              <a:gd name="connsiteX9" fmla="*/ 6806135 w 6806135"/>
              <a:gd name="connsiteY9" fmla="*/ 0 h 646331"/>
              <a:gd name="connsiteX10" fmla="*/ 6806135 w 6806135"/>
              <a:gd name="connsiteY10" fmla="*/ 646331 h 646331"/>
              <a:gd name="connsiteX11" fmla="*/ 6193583 w 6806135"/>
              <a:gd name="connsiteY11" fmla="*/ 646331 h 646331"/>
              <a:gd name="connsiteX12" fmla="*/ 5376847 w 6806135"/>
              <a:gd name="connsiteY12" fmla="*/ 646331 h 646331"/>
              <a:gd name="connsiteX13" fmla="*/ 4832356 w 6806135"/>
              <a:gd name="connsiteY13" fmla="*/ 646331 h 646331"/>
              <a:gd name="connsiteX14" fmla="*/ 4287865 w 6806135"/>
              <a:gd name="connsiteY14" fmla="*/ 646331 h 646331"/>
              <a:gd name="connsiteX15" fmla="*/ 3811436 w 6806135"/>
              <a:gd name="connsiteY15" fmla="*/ 646331 h 646331"/>
              <a:gd name="connsiteX16" fmla="*/ 3198883 w 6806135"/>
              <a:gd name="connsiteY16" fmla="*/ 646331 h 646331"/>
              <a:gd name="connsiteX17" fmla="*/ 2518270 w 6806135"/>
              <a:gd name="connsiteY17" fmla="*/ 646331 h 646331"/>
              <a:gd name="connsiteX18" fmla="*/ 1905718 w 6806135"/>
              <a:gd name="connsiteY18" fmla="*/ 646331 h 646331"/>
              <a:gd name="connsiteX19" fmla="*/ 1293166 w 6806135"/>
              <a:gd name="connsiteY19" fmla="*/ 646331 h 646331"/>
              <a:gd name="connsiteX20" fmla="*/ 748675 w 6806135"/>
              <a:gd name="connsiteY20" fmla="*/ 646331 h 646331"/>
              <a:gd name="connsiteX21" fmla="*/ 0 w 6806135"/>
              <a:gd name="connsiteY21" fmla="*/ 646331 h 646331"/>
              <a:gd name="connsiteX22" fmla="*/ 0 w 6806135"/>
              <a:gd name="connsiteY22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06135" h="646331" extrusionOk="0">
                <a:moveTo>
                  <a:pt x="0" y="0"/>
                </a:moveTo>
                <a:cubicBezTo>
                  <a:pt x="326172" y="-2236"/>
                  <a:pt x="527900" y="-24670"/>
                  <a:pt x="748675" y="0"/>
                </a:cubicBezTo>
                <a:cubicBezTo>
                  <a:pt x="969451" y="24670"/>
                  <a:pt x="1183179" y="-22752"/>
                  <a:pt x="1497350" y="0"/>
                </a:cubicBezTo>
                <a:cubicBezTo>
                  <a:pt x="1811522" y="22752"/>
                  <a:pt x="2024829" y="-32634"/>
                  <a:pt x="2246025" y="0"/>
                </a:cubicBezTo>
                <a:cubicBezTo>
                  <a:pt x="2467221" y="32634"/>
                  <a:pt x="2561951" y="-15089"/>
                  <a:pt x="2722454" y="0"/>
                </a:cubicBezTo>
                <a:cubicBezTo>
                  <a:pt x="2882957" y="15089"/>
                  <a:pt x="3035925" y="-13273"/>
                  <a:pt x="3198883" y="0"/>
                </a:cubicBezTo>
                <a:cubicBezTo>
                  <a:pt x="3361841" y="13273"/>
                  <a:pt x="3772097" y="-21893"/>
                  <a:pt x="4015620" y="0"/>
                </a:cubicBezTo>
                <a:cubicBezTo>
                  <a:pt x="4259143" y="21893"/>
                  <a:pt x="4429372" y="35245"/>
                  <a:pt x="4832356" y="0"/>
                </a:cubicBezTo>
                <a:cubicBezTo>
                  <a:pt x="5235340" y="-35245"/>
                  <a:pt x="5192986" y="-25490"/>
                  <a:pt x="5444908" y="0"/>
                </a:cubicBezTo>
                <a:cubicBezTo>
                  <a:pt x="5696830" y="25490"/>
                  <a:pt x="6272549" y="-50455"/>
                  <a:pt x="6806135" y="0"/>
                </a:cubicBezTo>
                <a:cubicBezTo>
                  <a:pt x="6806390" y="147699"/>
                  <a:pt x="6828672" y="480926"/>
                  <a:pt x="6806135" y="646331"/>
                </a:cubicBezTo>
                <a:cubicBezTo>
                  <a:pt x="6597611" y="665305"/>
                  <a:pt x="6491896" y="631505"/>
                  <a:pt x="6193583" y="646331"/>
                </a:cubicBezTo>
                <a:cubicBezTo>
                  <a:pt x="5895270" y="661157"/>
                  <a:pt x="5693755" y="634382"/>
                  <a:pt x="5376847" y="646331"/>
                </a:cubicBezTo>
                <a:cubicBezTo>
                  <a:pt x="5059939" y="658280"/>
                  <a:pt x="4961883" y="665616"/>
                  <a:pt x="4832356" y="646331"/>
                </a:cubicBezTo>
                <a:cubicBezTo>
                  <a:pt x="4702829" y="627046"/>
                  <a:pt x="4515811" y="630342"/>
                  <a:pt x="4287865" y="646331"/>
                </a:cubicBezTo>
                <a:cubicBezTo>
                  <a:pt x="4059919" y="662320"/>
                  <a:pt x="3964029" y="653299"/>
                  <a:pt x="3811436" y="646331"/>
                </a:cubicBezTo>
                <a:cubicBezTo>
                  <a:pt x="3658843" y="639363"/>
                  <a:pt x="3399088" y="668526"/>
                  <a:pt x="3198883" y="646331"/>
                </a:cubicBezTo>
                <a:cubicBezTo>
                  <a:pt x="2998678" y="624136"/>
                  <a:pt x="2788298" y="613739"/>
                  <a:pt x="2518270" y="646331"/>
                </a:cubicBezTo>
                <a:cubicBezTo>
                  <a:pt x="2248242" y="678923"/>
                  <a:pt x="2118571" y="648340"/>
                  <a:pt x="1905718" y="646331"/>
                </a:cubicBezTo>
                <a:cubicBezTo>
                  <a:pt x="1692865" y="644322"/>
                  <a:pt x="1550353" y="663438"/>
                  <a:pt x="1293166" y="646331"/>
                </a:cubicBezTo>
                <a:cubicBezTo>
                  <a:pt x="1035979" y="629224"/>
                  <a:pt x="1002089" y="672294"/>
                  <a:pt x="748675" y="646331"/>
                </a:cubicBezTo>
                <a:cubicBezTo>
                  <a:pt x="495261" y="620368"/>
                  <a:pt x="332986" y="630161"/>
                  <a:pt x="0" y="646331"/>
                </a:cubicBezTo>
                <a:cubicBezTo>
                  <a:pt x="-12560" y="369421"/>
                  <a:pt x="-18157" y="28678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2520218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Cálculo de </a:t>
            </a:r>
            <a:r>
              <a:rPr lang="es-ES" b="1" dirty="0" err="1"/>
              <a:t>autovectores</a:t>
            </a:r>
            <a:r>
              <a:rPr lang="es-ES" b="1" dirty="0"/>
              <a:t> y autovalores:</a:t>
            </a:r>
          </a:p>
          <a:p>
            <a:r>
              <a:rPr lang="es-ES" dirty="0" err="1"/>
              <a:t>LAPACKE_dsyev</a:t>
            </a:r>
            <a:r>
              <a:rPr lang="es-ES" dirty="0"/>
              <a:t> (</a:t>
            </a:r>
            <a:r>
              <a:rPr lang="es-ES" dirty="0" err="1"/>
              <a:t>layout</a:t>
            </a:r>
            <a:r>
              <a:rPr lang="es-ES" dirty="0"/>
              <a:t>, </a:t>
            </a:r>
            <a:r>
              <a:rPr lang="es-ES" dirty="0" err="1"/>
              <a:t>jobz</a:t>
            </a:r>
            <a:r>
              <a:rPr lang="es-ES" dirty="0"/>
              <a:t>, </a:t>
            </a:r>
            <a:r>
              <a:rPr lang="es-ES" dirty="0" err="1"/>
              <a:t>uplo</a:t>
            </a:r>
            <a:r>
              <a:rPr lang="es-ES" dirty="0"/>
              <a:t>, n, </a:t>
            </a:r>
            <a:r>
              <a:rPr lang="es-ES" dirty="0" err="1"/>
              <a:t>autoVectores</a:t>
            </a:r>
            <a:r>
              <a:rPr lang="es-ES" dirty="0"/>
              <a:t>, </a:t>
            </a:r>
            <a:r>
              <a:rPr lang="es-ES" dirty="0" err="1"/>
              <a:t>lda</a:t>
            </a:r>
            <a:r>
              <a:rPr lang="es-ES" dirty="0"/>
              <a:t>, </a:t>
            </a:r>
            <a:r>
              <a:rPr lang="es-ES" dirty="0" err="1"/>
              <a:t>autoValores</a:t>
            </a:r>
            <a:r>
              <a:rPr lang="es-ES" dirty="0"/>
              <a:t>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7AE6E9C-7606-4579-83AC-6D4990B07CC3}"/>
              </a:ext>
            </a:extLst>
          </p:cNvPr>
          <p:cNvSpPr txBox="1"/>
          <p:nvPr/>
        </p:nvSpPr>
        <p:spPr>
          <a:xfrm>
            <a:off x="1454518" y="3429000"/>
            <a:ext cx="6806135" cy="923330"/>
          </a:xfrm>
          <a:custGeom>
            <a:avLst/>
            <a:gdLst>
              <a:gd name="connsiteX0" fmla="*/ 0 w 6806135"/>
              <a:gd name="connsiteY0" fmla="*/ 0 h 923330"/>
              <a:gd name="connsiteX1" fmla="*/ 748675 w 6806135"/>
              <a:gd name="connsiteY1" fmla="*/ 0 h 923330"/>
              <a:gd name="connsiteX2" fmla="*/ 1497350 w 6806135"/>
              <a:gd name="connsiteY2" fmla="*/ 0 h 923330"/>
              <a:gd name="connsiteX3" fmla="*/ 2246025 w 6806135"/>
              <a:gd name="connsiteY3" fmla="*/ 0 h 923330"/>
              <a:gd name="connsiteX4" fmla="*/ 2722454 w 6806135"/>
              <a:gd name="connsiteY4" fmla="*/ 0 h 923330"/>
              <a:gd name="connsiteX5" fmla="*/ 3198883 w 6806135"/>
              <a:gd name="connsiteY5" fmla="*/ 0 h 923330"/>
              <a:gd name="connsiteX6" fmla="*/ 4015620 w 6806135"/>
              <a:gd name="connsiteY6" fmla="*/ 0 h 923330"/>
              <a:gd name="connsiteX7" fmla="*/ 4832356 w 6806135"/>
              <a:gd name="connsiteY7" fmla="*/ 0 h 923330"/>
              <a:gd name="connsiteX8" fmla="*/ 5444908 w 6806135"/>
              <a:gd name="connsiteY8" fmla="*/ 0 h 923330"/>
              <a:gd name="connsiteX9" fmla="*/ 6806135 w 6806135"/>
              <a:gd name="connsiteY9" fmla="*/ 0 h 923330"/>
              <a:gd name="connsiteX10" fmla="*/ 6806135 w 6806135"/>
              <a:gd name="connsiteY10" fmla="*/ 443198 h 923330"/>
              <a:gd name="connsiteX11" fmla="*/ 6806135 w 6806135"/>
              <a:gd name="connsiteY11" fmla="*/ 923330 h 923330"/>
              <a:gd name="connsiteX12" fmla="*/ 6329706 w 6806135"/>
              <a:gd name="connsiteY12" fmla="*/ 923330 h 923330"/>
              <a:gd name="connsiteX13" fmla="*/ 5785215 w 6806135"/>
              <a:gd name="connsiteY13" fmla="*/ 923330 h 923330"/>
              <a:gd name="connsiteX14" fmla="*/ 5240724 w 6806135"/>
              <a:gd name="connsiteY14" fmla="*/ 923330 h 923330"/>
              <a:gd name="connsiteX15" fmla="*/ 4764295 w 6806135"/>
              <a:gd name="connsiteY15" fmla="*/ 923330 h 923330"/>
              <a:gd name="connsiteX16" fmla="*/ 4151742 w 6806135"/>
              <a:gd name="connsiteY16" fmla="*/ 923330 h 923330"/>
              <a:gd name="connsiteX17" fmla="*/ 3471129 w 6806135"/>
              <a:gd name="connsiteY17" fmla="*/ 923330 h 923330"/>
              <a:gd name="connsiteX18" fmla="*/ 2858577 w 6806135"/>
              <a:gd name="connsiteY18" fmla="*/ 923330 h 923330"/>
              <a:gd name="connsiteX19" fmla="*/ 2246025 w 6806135"/>
              <a:gd name="connsiteY19" fmla="*/ 923330 h 923330"/>
              <a:gd name="connsiteX20" fmla="*/ 1701534 w 6806135"/>
              <a:gd name="connsiteY20" fmla="*/ 923330 h 923330"/>
              <a:gd name="connsiteX21" fmla="*/ 1225104 w 6806135"/>
              <a:gd name="connsiteY21" fmla="*/ 923330 h 923330"/>
              <a:gd name="connsiteX22" fmla="*/ 680613 w 6806135"/>
              <a:gd name="connsiteY22" fmla="*/ 923330 h 923330"/>
              <a:gd name="connsiteX23" fmla="*/ 0 w 6806135"/>
              <a:gd name="connsiteY23" fmla="*/ 923330 h 923330"/>
              <a:gd name="connsiteX24" fmla="*/ 0 w 6806135"/>
              <a:gd name="connsiteY24" fmla="*/ 461665 h 923330"/>
              <a:gd name="connsiteX25" fmla="*/ 0 w 6806135"/>
              <a:gd name="connsiteY25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06135" h="923330" extrusionOk="0">
                <a:moveTo>
                  <a:pt x="0" y="0"/>
                </a:moveTo>
                <a:cubicBezTo>
                  <a:pt x="326172" y="-2236"/>
                  <a:pt x="527900" y="-24670"/>
                  <a:pt x="748675" y="0"/>
                </a:cubicBezTo>
                <a:cubicBezTo>
                  <a:pt x="969451" y="24670"/>
                  <a:pt x="1183179" y="-22752"/>
                  <a:pt x="1497350" y="0"/>
                </a:cubicBezTo>
                <a:cubicBezTo>
                  <a:pt x="1811522" y="22752"/>
                  <a:pt x="2024829" y="-32634"/>
                  <a:pt x="2246025" y="0"/>
                </a:cubicBezTo>
                <a:cubicBezTo>
                  <a:pt x="2467221" y="32634"/>
                  <a:pt x="2561951" y="-15089"/>
                  <a:pt x="2722454" y="0"/>
                </a:cubicBezTo>
                <a:cubicBezTo>
                  <a:pt x="2882957" y="15089"/>
                  <a:pt x="3035925" y="-13273"/>
                  <a:pt x="3198883" y="0"/>
                </a:cubicBezTo>
                <a:cubicBezTo>
                  <a:pt x="3361841" y="13273"/>
                  <a:pt x="3772097" y="-21893"/>
                  <a:pt x="4015620" y="0"/>
                </a:cubicBezTo>
                <a:cubicBezTo>
                  <a:pt x="4259143" y="21893"/>
                  <a:pt x="4429372" y="35245"/>
                  <a:pt x="4832356" y="0"/>
                </a:cubicBezTo>
                <a:cubicBezTo>
                  <a:pt x="5235340" y="-35245"/>
                  <a:pt x="5192986" y="-25490"/>
                  <a:pt x="5444908" y="0"/>
                </a:cubicBezTo>
                <a:cubicBezTo>
                  <a:pt x="5696830" y="25490"/>
                  <a:pt x="6272549" y="-50455"/>
                  <a:pt x="6806135" y="0"/>
                </a:cubicBezTo>
                <a:cubicBezTo>
                  <a:pt x="6793877" y="178979"/>
                  <a:pt x="6817204" y="328855"/>
                  <a:pt x="6806135" y="443198"/>
                </a:cubicBezTo>
                <a:cubicBezTo>
                  <a:pt x="6795066" y="557541"/>
                  <a:pt x="6815884" y="784867"/>
                  <a:pt x="6806135" y="923330"/>
                </a:cubicBezTo>
                <a:cubicBezTo>
                  <a:pt x="6619952" y="935554"/>
                  <a:pt x="6439465" y="912797"/>
                  <a:pt x="6329706" y="923330"/>
                </a:cubicBezTo>
                <a:cubicBezTo>
                  <a:pt x="6219947" y="933863"/>
                  <a:pt x="5914742" y="942615"/>
                  <a:pt x="5785215" y="923330"/>
                </a:cubicBezTo>
                <a:cubicBezTo>
                  <a:pt x="5655688" y="904045"/>
                  <a:pt x="5468670" y="907341"/>
                  <a:pt x="5240724" y="923330"/>
                </a:cubicBezTo>
                <a:cubicBezTo>
                  <a:pt x="5012778" y="939319"/>
                  <a:pt x="4916888" y="930298"/>
                  <a:pt x="4764295" y="923330"/>
                </a:cubicBezTo>
                <a:cubicBezTo>
                  <a:pt x="4611702" y="916362"/>
                  <a:pt x="4351947" y="945525"/>
                  <a:pt x="4151742" y="923330"/>
                </a:cubicBezTo>
                <a:cubicBezTo>
                  <a:pt x="3951537" y="901135"/>
                  <a:pt x="3741157" y="890738"/>
                  <a:pt x="3471129" y="923330"/>
                </a:cubicBezTo>
                <a:cubicBezTo>
                  <a:pt x="3201101" y="955922"/>
                  <a:pt x="3071430" y="925339"/>
                  <a:pt x="2858577" y="923330"/>
                </a:cubicBezTo>
                <a:cubicBezTo>
                  <a:pt x="2645724" y="921321"/>
                  <a:pt x="2503212" y="940437"/>
                  <a:pt x="2246025" y="923330"/>
                </a:cubicBezTo>
                <a:cubicBezTo>
                  <a:pt x="1988838" y="906223"/>
                  <a:pt x="1954948" y="949293"/>
                  <a:pt x="1701534" y="923330"/>
                </a:cubicBezTo>
                <a:cubicBezTo>
                  <a:pt x="1448120" y="897367"/>
                  <a:pt x="1407661" y="904220"/>
                  <a:pt x="1225104" y="923330"/>
                </a:cubicBezTo>
                <a:cubicBezTo>
                  <a:pt x="1042547" y="942441"/>
                  <a:pt x="854845" y="942009"/>
                  <a:pt x="680613" y="923330"/>
                </a:cubicBezTo>
                <a:cubicBezTo>
                  <a:pt x="506381" y="904651"/>
                  <a:pt x="263840" y="890906"/>
                  <a:pt x="0" y="923330"/>
                </a:cubicBezTo>
                <a:cubicBezTo>
                  <a:pt x="7116" y="717809"/>
                  <a:pt x="15197" y="627197"/>
                  <a:pt x="0" y="461665"/>
                </a:cubicBezTo>
                <a:cubicBezTo>
                  <a:pt x="-15197" y="296134"/>
                  <a:pt x="3269" y="11145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2520218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Factorización SVD:</a:t>
            </a:r>
          </a:p>
          <a:p>
            <a:r>
              <a:rPr lang="es-ES" dirty="0" err="1"/>
              <a:t>LAPACKE_dgesvd</a:t>
            </a:r>
            <a:r>
              <a:rPr lang="es-ES" dirty="0"/>
              <a:t> (</a:t>
            </a:r>
            <a:r>
              <a:rPr lang="es-ES" dirty="0" err="1"/>
              <a:t>layout</a:t>
            </a:r>
            <a:r>
              <a:rPr lang="es-ES" dirty="0"/>
              <a:t>, </a:t>
            </a:r>
            <a:r>
              <a:rPr lang="es-ES" dirty="0" err="1"/>
              <a:t>jobu</a:t>
            </a:r>
            <a:r>
              <a:rPr lang="es-ES" dirty="0"/>
              <a:t>, </a:t>
            </a:r>
            <a:r>
              <a:rPr lang="es-ES" dirty="0" err="1"/>
              <a:t>jobvt</a:t>
            </a:r>
            <a:r>
              <a:rPr lang="es-ES" dirty="0"/>
              <a:t>, m, n, matriz, </a:t>
            </a:r>
            <a:r>
              <a:rPr lang="es-ES" dirty="0" err="1"/>
              <a:t>lda</a:t>
            </a:r>
            <a:r>
              <a:rPr lang="es-ES" dirty="0"/>
              <a:t>, s, u, </a:t>
            </a:r>
            <a:r>
              <a:rPr lang="es-ES" dirty="0" err="1"/>
              <a:t>ldu</a:t>
            </a:r>
            <a:r>
              <a:rPr lang="es-ES" dirty="0"/>
              <a:t>, </a:t>
            </a:r>
            <a:r>
              <a:rPr lang="es-ES" dirty="0" err="1"/>
              <a:t>vt</a:t>
            </a:r>
            <a:r>
              <a:rPr lang="es-ES" dirty="0"/>
              <a:t>, </a:t>
            </a:r>
            <a:r>
              <a:rPr lang="es-ES" dirty="0" err="1"/>
              <a:t>ldvt</a:t>
            </a:r>
            <a:r>
              <a:rPr lang="es-ES" dirty="0"/>
              <a:t>, </a:t>
            </a:r>
            <a:r>
              <a:rPr lang="es-ES" dirty="0" err="1"/>
              <a:t>superb</a:t>
            </a:r>
            <a:r>
              <a:rPr lang="es-ES" dirty="0"/>
              <a:t>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67085E4-7AA6-4F4E-BE26-95A7B7530E71}"/>
              </a:ext>
            </a:extLst>
          </p:cNvPr>
          <p:cNvSpPr txBox="1"/>
          <p:nvPr/>
        </p:nvSpPr>
        <p:spPr>
          <a:xfrm>
            <a:off x="1454518" y="1433799"/>
            <a:ext cx="6806135" cy="923330"/>
          </a:xfrm>
          <a:custGeom>
            <a:avLst/>
            <a:gdLst>
              <a:gd name="connsiteX0" fmla="*/ 0 w 6806135"/>
              <a:gd name="connsiteY0" fmla="*/ 0 h 923330"/>
              <a:gd name="connsiteX1" fmla="*/ 748675 w 6806135"/>
              <a:gd name="connsiteY1" fmla="*/ 0 h 923330"/>
              <a:gd name="connsiteX2" fmla="*/ 1497350 w 6806135"/>
              <a:gd name="connsiteY2" fmla="*/ 0 h 923330"/>
              <a:gd name="connsiteX3" fmla="*/ 2246025 w 6806135"/>
              <a:gd name="connsiteY3" fmla="*/ 0 h 923330"/>
              <a:gd name="connsiteX4" fmla="*/ 2722454 w 6806135"/>
              <a:gd name="connsiteY4" fmla="*/ 0 h 923330"/>
              <a:gd name="connsiteX5" fmla="*/ 3198883 w 6806135"/>
              <a:gd name="connsiteY5" fmla="*/ 0 h 923330"/>
              <a:gd name="connsiteX6" fmla="*/ 4015620 w 6806135"/>
              <a:gd name="connsiteY6" fmla="*/ 0 h 923330"/>
              <a:gd name="connsiteX7" fmla="*/ 4832356 w 6806135"/>
              <a:gd name="connsiteY7" fmla="*/ 0 h 923330"/>
              <a:gd name="connsiteX8" fmla="*/ 5444908 w 6806135"/>
              <a:gd name="connsiteY8" fmla="*/ 0 h 923330"/>
              <a:gd name="connsiteX9" fmla="*/ 6806135 w 6806135"/>
              <a:gd name="connsiteY9" fmla="*/ 0 h 923330"/>
              <a:gd name="connsiteX10" fmla="*/ 6806135 w 6806135"/>
              <a:gd name="connsiteY10" fmla="*/ 443198 h 923330"/>
              <a:gd name="connsiteX11" fmla="*/ 6806135 w 6806135"/>
              <a:gd name="connsiteY11" fmla="*/ 923330 h 923330"/>
              <a:gd name="connsiteX12" fmla="*/ 6329706 w 6806135"/>
              <a:gd name="connsiteY12" fmla="*/ 923330 h 923330"/>
              <a:gd name="connsiteX13" fmla="*/ 5785215 w 6806135"/>
              <a:gd name="connsiteY13" fmla="*/ 923330 h 923330"/>
              <a:gd name="connsiteX14" fmla="*/ 5240724 w 6806135"/>
              <a:gd name="connsiteY14" fmla="*/ 923330 h 923330"/>
              <a:gd name="connsiteX15" fmla="*/ 4764295 w 6806135"/>
              <a:gd name="connsiteY15" fmla="*/ 923330 h 923330"/>
              <a:gd name="connsiteX16" fmla="*/ 4151742 w 6806135"/>
              <a:gd name="connsiteY16" fmla="*/ 923330 h 923330"/>
              <a:gd name="connsiteX17" fmla="*/ 3471129 w 6806135"/>
              <a:gd name="connsiteY17" fmla="*/ 923330 h 923330"/>
              <a:gd name="connsiteX18" fmla="*/ 2858577 w 6806135"/>
              <a:gd name="connsiteY18" fmla="*/ 923330 h 923330"/>
              <a:gd name="connsiteX19" fmla="*/ 2246025 w 6806135"/>
              <a:gd name="connsiteY19" fmla="*/ 923330 h 923330"/>
              <a:gd name="connsiteX20" fmla="*/ 1701534 w 6806135"/>
              <a:gd name="connsiteY20" fmla="*/ 923330 h 923330"/>
              <a:gd name="connsiteX21" fmla="*/ 1225104 w 6806135"/>
              <a:gd name="connsiteY21" fmla="*/ 923330 h 923330"/>
              <a:gd name="connsiteX22" fmla="*/ 680613 w 6806135"/>
              <a:gd name="connsiteY22" fmla="*/ 923330 h 923330"/>
              <a:gd name="connsiteX23" fmla="*/ 0 w 6806135"/>
              <a:gd name="connsiteY23" fmla="*/ 923330 h 923330"/>
              <a:gd name="connsiteX24" fmla="*/ 0 w 6806135"/>
              <a:gd name="connsiteY24" fmla="*/ 461665 h 923330"/>
              <a:gd name="connsiteX25" fmla="*/ 0 w 6806135"/>
              <a:gd name="connsiteY25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06135" h="923330" extrusionOk="0">
                <a:moveTo>
                  <a:pt x="0" y="0"/>
                </a:moveTo>
                <a:cubicBezTo>
                  <a:pt x="326172" y="-2236"/>
                  <a:pt x="527900" y="-24670"/>
                  <a:pt x="748675" y="0"/>
                </a:cubicBezTo>
                <a:cubicBezTo>
                  <a:pt x="969451" y="24670"/>
                  <a:pt x="1183179" y="-22752"/>
                  <a:pt x="1497350" y="0"/>
                </a:cubicBezTo>
                <a:cubicBezTo>
                  <a:pt x="1811522" y="22752"/>
                  <a:pt x="2024829" y="-32634"/>
                  <a:pt x="2246025" y="0"/>
                </a:cubicBezTo>
                <a:cubicBezTo>
                  <a:pt x="2467221" y="32634"/>
                  <a:pt x="2561951" y="-15089"/>
                  <a:pt x="2722454" y="0"/>
                </a:cubicBezTo>
                <a:cubicBezTo>
                  <a:pt x="2882957" y="15089"/>
                  <a:pt x="3035925" y="-13273"/>
                  <a:pt x="3198883" y="0"/>
                </a:cubicBezTo>
                <a:cubicBezTo>
                  <a:pt x="3361841" y="13273"/>
                  <a:pt x="3772097" y="-21893"/>
                  <a:pt x="4015620" y="0"/>
                </a:cubicBezTo>
                <a:cubicBezTo>
                  <a:pt x="4259143" y="21893"/>
                  <a:pt x="4429372" y="35245"/>
                  <a:pt x="4832356" y="0"/>
                </a:cubicBezTo>
                <a:cubicBezTo>
                  <a:pt x="5235340" y="-35245"/>
                  <a:pt x="5192986" y="-25490"/>
                  <a:pt x="5444908" y="0"/>
                </a:cubicBezTo>
                <a:cubicBezTo>
                  <a:pt x="5696830" y="25490"/>
                  <a:pt x="6272549" y="-50455"/>
                  <a:pt x="6806135" y="0"/>
                </a:cubicBezTo>
                <a:cubicBezTo>
                  <a:pt x="6793877" y="178979"/>
                  <a:pt x="6817204" y="328855"/>
                  <a:pt x="6806135" y="443198"/>
                </a:cubicBezTo>
                <a:cubicBezTo>
                  <a:pt x="6795066" y="557541"/>
                  <a:pt x="6815884" y="784867"/>
                  <a:pt x="6806135" y="923330"/>
                </a:cubicBezTo>
                <a:cubicBezTo>
                  <a:pt x="6619952" y="935554"/>
                  <a:pt x="6439465" y="912797"/>
                  <a:pt x="6329706" y="923330"/>
                </a:cubicBezTo>
                <a:cubicBezTo>
                  <a:pt x="6219947" y="933863"/>
                  <a:pt x="5914742" y="942615"/>
                  <a:pt x="5785215" y="923330"/>
                </a:cubicBezTo>
                <a:cubicBezTo>
                  <a:pt x="5655688" y="904045"/>
                  <a:pt x="5468670" y="907341"/>
                  <a:pt x="5240724" y="923330"/>
                </a:cubicBezTo>
                <a:cubicBezTo>
                  <a:pt x="5012778" y="939319"/>
                  <a:pt x="4916888" y="930298"/>
                  <a:pt x="4764295" y="923330"/>
                </a:cubicBezTo>
                <a:cubicBezTo>
                  <a:pt x="4611702" y="916362"/>
                  <a:pt x="4351947" y="945525"/>
                  <a:pt x="4151742" y="923330"/>
                </a:cubicBezTo>
                <a:cubicBezTo>
                  <a:pt x="3951537" y="901135"/>
                  <a:pt x="3741157" y="890738"/>
                  <a:pt x="3471129" y="923330"/>
                </a:cubicBezTo>
                <a:cubicBezTo>
                  <a:pt x="3201101" y="955922"/>
                  <a:pt x="3071430" y="925339"/>
                  <a:pt x="2858577" y="923330"/>
                </a:cubicBezTo>
                <a:cubicBezTo>
                  <a:pt x="2645724" y="921321"/>
                  <a:pt x="2503212" y="940437"/>
                  <a:pt x="2246025" y="923330"/>
                </a:cubicBezTo>
                <a:cubicBezTo>
                  <a:pt x="1988838" y="906223"/>
                  <a:pt x="1954948" y="949293"/>
                  <a:pt x="1701534" y="923330"/>
                </a:cubicBezTo>
                <a:cubicBezTo>
                  <a:pt x="1448120" y="897367"/>
                  <a:pt x="1407661" y="904220"/>
                  <a:pt x="1225104" y="923330"/>
                </a:cubicBezTo>
                <a:cubicBezTo>
                  <a:pt x="1042547" y="942441"/>
                  <a:pt x="854845" y="942009"/>
                  <a:pt x="680613" y="923330"/>
                </a:cubicBezTo>
                <a:cubicBezTo>
                  <a:pt x="506381" y="904651"/>
                  <a:pt x="263840" y="890906"/>
                  <a:pt x="0" y="923330"/>
                </a:cubicBezTo>
                <a:cubicBezTo>
                  <a:pt x="7116" y="717809"/>
                  <a:pt x="15197" y="627197"/>
                  <a:pt x="0" y="461665"/>
                </a:cubicBezTo>
                <a:cubicBezTo>
                  <a:pt x="-15197" y="296134"/>
                  <a:pt x="3269" y="11145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2520218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Multiplicación de matrices:</a:t>
            </a:r>
          </a:p>
          <a:p>
            <a:r>
              <a:rPr lang="es-ES" dirty="0" err="1"/>
              <a:t>cblas_dgemm</a:t>
            </a:r>
            <a:r>
              <a:rPr lang="es-ES" dirty="0"/>
              <a:t> (</a:t>
            </a:r>
            <a:r>
              <a:rPr lang="es-ES" dirty="0" err="1"/>
              <a:t>layout</a:t>
            </a:r>
            <a:r>
              <a:rPr lang="es-ES" dirty="0"/>
              <a:t>, </a:t>
            </a:r>
            <a:r>
              <a:rPr lang="es-ES" dirty="0" err="1"/>
              <a:t>transA</a:t>
            </a:r>
            <a:r>
              <a:rPr lang="es-ES" dirty="0"/>
              <a:t>, </a:t>
            </a:r>
            <a:r>
              <a:rPr lang="es-ES" dirty="0" err="1"/>
              <a:t>transB</a:t>
            </a:r>
            <a:r>
              <a:rPr lang="es-ES" dirty="0"/>
              <a:t>, m, n, k, </a:t>
            </a:r>
            <a:r>
              <a:rPr lang="es-ES" dirty="0" err="1"/>
              <a:t>alpha</a:t>
            </a:r>
            <a:r>
              <a:rPr lang="es-ES" dirty="0"/>
              <a:t>, data, </a:t>
            </a:r>
            <a:r>
              <a:rPr lang="es-ES" dirty="0" err="1"/>
              <a:t>lda</a:t>
            </a:r>
            <a:r>
              <a:rPr lang="es-ES" dirty="0"/>
              <a:t>, A, </a:t>
            </a:r>
            <a:r>
              <a:rPr lang="es-ES" dirty="0" err="1"/>
              <a:t>ldb</a:t>
            </a:r>
            <a:r>
              <a:rPr lang="es-ES" dirty="0"/>
              <a:t>, beta, B, </a:t>
            </a:r>
            <a:r>
              <a:rPr lang="es-ES" dirty="0" err="1"/>
              <a:t>ldc</a:t>
            </a:r>
            <a:r>
              <a:rPr lang="es-ES" dirty="0"/>
              <a:t>)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4C22411E-0115-4CD3-8126-B0BB3418E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59" y="3182005"/>
            <a:ext cx="2147455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6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OpenMP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298D0644-8B2E-4A6F-BB92-1589A3AC4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3043378"/>
            <a:ext cx="2175673" cy="777026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7D4E6125-BA50-41BF-BF89-2450B4C72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2" y="3805685"/>
            <a:ext cx="3462964" cy="97828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69C6BA1-75F9-4956-83AF-A55CD6426490}"/>
              </a:ext>
            </a:extLst>
          </p:cNvPr>
          <p:cNvSpPr/>
          <p:nvPr/>
        </p:nvSpPr>
        <p:spPr>
          <a:xfrm>
            <a:off x="869087" y="1837603"/>
            <a:ext cx="1879600" cy="59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Centrar los datos (</a:t>
            </a:r>
            <a:r>
              <a:rPr lang="es-ES" b="1" i="1" dirty="0" err="1"/>
              <a:t>nowait</a:t>
            </a:r>
            <a:r>
              <a:rPr lang="es-ES" b="1" dirty="0"/>
              <a:t>)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A4025101-49C8-4CBD-B956-7932DC26E109}"/>
              </a:ext>
            </a:extLst>
          </p:cNvPr>
          <p:cNvSpPr/>
          <p:nvPr/>
        </p:nvSpPr>
        <p:spPr>
          <a:xfrm>
            <a:off x="3759200" y="1120999"/>
            <a:ext cx="1879600" cy="59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/>
              <a:t>[Hilo 1] Calcula la media de la columna 1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CEBE9F75-AAD9-4701-AFAD-4ECC590C89FC}"/>
              </a:ext>
            </a:extLst>
          </p:cNvPr>
          <p:cNvSpPr/>
          <p:nvPr/>
        </p:nvSpPr>
        <p:spPr>
          <a:xfrm>
            <a:off x="3768725" y="1839435"/>
            <a:ext cx="1879600" cy="59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/>
              <a:t>[Hilo 2] Calcula la media de la columna 2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3DDCB456-3C4D-4CFF-A054-38A24B679E41}"/>
              </a:ext>
            </a:extLst>
          </p:cNvPr>
          <p:cNvSpPr/>
          <p:nvPr/>
        </p:nvSpPr>
        <p:spPr>
          <a:xfrm>
            <a:off x="3759200" y="2557871"/>
            <a:ext cx="1879600" cy="59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/>
              <a:t>[Hilo 3] Calcula la media de la columna 3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2BAF40CF-CEA9-4758-A022-F1C629FD91C6}"/>
              </a:ext>
            </a:extLst>
          </p:cNvPr>
          <p:cNvSpPr/>
          <p:nvPr/>
        </p:nvSpPr>
        <p:spPr>
          <a:xfrm>
            <a:off x="3759200" y="3277943"/>
            <a:ext cx="1879600" cy="302114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21C65AC-5577-4B90-95E9-B68C94AE305C}"/>
              </a:ext>
            </a:extLst>
          </p:cNvPr>
          <p:cNvCxnSpPr>
            <a:cxnSpLocks/>
            <a:stCxn id="9" idx="3"/>
            <a:endCxn id="79" idx="1"/>
          </p:cNvCxnSpPr>
          <p:nvPr/>
        </p:nvCxnSpPr>
        <p:spPr>
          <a:xfrm flipV="1">
            <a:off x="2748687" y="1419449"/>
            <a:ext cx="1010513" cy="71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E8908EB-9009-48FD-9D2D-6F9D51EBD36D}"/>
              </a:ext>
            </a:extLst>
          </p:cNvPr>
          <p:cNvCxnSpPr>
            <a:cxnSpLocks/>
            <a:stCxn id="9" idx="3"/>
            <a:endCxn id="80" idx="1"/>
          </p:cNvCxnSpPr>
          <p:nvPr/>
        </p:nvCxnSpPr>
        <p:spPr>
          <a:xfrm>
            <a:off x="2748687" y="2136053"/>
            <a:ext cx="1020038" cy="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5474306-E967-4463-88B9-DE7EEBEA522B}"/>
              </a:ext>
            </a:extLst>
          </p:cNvPr>
          <p:cNvCxnSpPr>
            <a:cxnSpLocks/>
            <a:stCxn id="9" idx="3"/>
            <a:endCxn id="81" idx="1"/>
          </p:cNvCxnSpPr>
          <p:nvPr/>
        </p:nvCxnSpPr>
        <p:spPr>
          <a:xfrm>
            <a:off x="2748687" y="2136053"/>
            <a:ext cx="1010513" cy="72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Rectángulo 84">
            <a:extLst>
              <a:ext uri="{FF2B5EF4-FFF2-40B4-BE49-F238E27FC236}">
                <a16:creationId xmlns:a16="http://schemas.microsoft.com/office/drawing/2014/main" id="{A6AF6882-6880-4904-B271-EF27DA50AE29}"/>
              </a:ext>
            </a:extLst>
          </p:cNvPr>
          <p:cNvSpPr/>
          <p:nvPr/>
        </p:nvSpPr>
        <p:spPr>
          <a:xfrm>
            <a:off x="6095999" y="2554207"/>
            <a:ext cx="2336803" cy="59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/>
              <a:t>Resta la media a cada componente de la columna 3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11F641BE-3375-4588-9CE2-82A3150EF91B}"/>
              </a:ext>
            </a:extLst>
          </p:cNvPr>
          <p:cNvSpPr/>
          <p:nvPr/>
        </p:nvSpPr>
        <p:spPr>
          <a:xfrm>
            <a:off x="6095999" y="1120999"/>
            <a:ext cx="2336804" cy="59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/>
              <a:t>Resta la media a cada componente de la columna 1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1538A69A-B49C-4B46-9771-64F5634F8AA7}"/>
              </a:ext>
            </a:extLst>
          </p:cNvPr>
          <p:cNvSpPr/>
          <p:nvPr/>
        </p:nvSpPr>
        <p:spPr>
          <a:xfrm>
            <a:off x="6095999" y="1839110"/>
            <a:ext cx="2336804" cy="59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/>
              <a:t>Resta la media a cada componente de la columna 2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C13425C-1347-4E67-B0D2-BDEEA1715873}"/>
              </a:ext>
            </a:extLst>
          </p:cNvPr>
          <p:cNvCxnSpPr>
            <a:cxnSpLocks/>
            <a:stCxn id="79" idx="3"/>
            <a:endCxn id="86" idx="1"/>
          </p:cNvCxnSpPr>
          <p:nvPr/>
        </p:nvCxnSpPr>
        <p:spPr>
          <a:xfrm>
            <a:off x="5638800" y="1419449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8AA7B76-1805-4D34-9A8E-C3AC1AAE6AC3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 flipV="1">
            <a:off x="5648325" y="2137560"/>
            <a:ext cx="447674" cy="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CDBD623-DF07-419F-9438-2565993B4870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 flipV="1">
            <a:off x="5638800" y="2852657"/>
            <a:ext cx="457199" cy="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Rectángulo 87">
            <a:extLst>
              <a:ext uri="{FF2B5EF4-FFF2-40B4-BE49-F238E27FC236}">
                <a16:creationId xmlns:a16="http://schemas.microsoft.com/office/drawing/2014/main" id="{63DF3ADF-1181-4FC0-B689-69B87E2DB205}"/>
              </a:ext>
            </a:extLst>
          </p:cNvPr>
          <p:cNvSpPr/>
          <p:nvPr/>
        </p:nvSpPr>
        <p:spPr>
          <a:xfrm>
            <a:off x="6337299" y="3341304"/>
            <a:ext cx="1879600" cy="17539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49E6AEC-2D7D-4DC5-AE8D-962A75543ECD}"/>
              </a:ext>
            </a:extLst>
          </p:cNvPr>
          <p:cNvSpPr/>
          <p:nvPr/>
        </p:nvSpPr>
        <p:spPr>
          <a:xfrm>
            <a:off x="3856082" y="4929431"/>
            <a:ext cx="1879600" cy="1018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Dividir entre </a:t>
            </a:r>
            <a:r>
              <a:rPr lang="es-ES" b="1" i="1" dirty="0"/>
              <a:t>m</a:t>
            </a:r>
            <a:r>
              <a:rPr lang="es-ES" b="1" dirty="0"/>
              <a:t> la matriz de covarianza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B1FD1F9-BF17-4F4F-8D37-DBB7FECB22B8}"/>
              </a:ext>
            </a:extLst>
          </p:cNvPr>
          <p:cNvSpPr/>
          <p:nvPr/>
        </p:nvSpPr>
        <p:spPr>
          <a:xfrm>
            <a:off x="6445512" y="4929431"/>
            <a:ext cx="1879600" cy="1018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Reordenar los autovalores de mayor a menor 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1765F219-347B-4544-81E7-ACF200D08117}"/>
              </a:ext>
            </a:extLst>
          </p:cNvPr>
          <p:cNvSpPr/>
          <p:nvPr/>
        </p:nvSpPr>
        <p:spPr>
          <a:xfrm>
            <a:off x="1266653" y="5140101"/>
            <a:ext cx="1879600" cy="59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Bucles (</a:t>
            </a:r>
            <a:r>
              <a:rPr lang="es-ES" b="1" i="1" dirty="0" err="1"/>
              <a:t>nowait</a:t>
            </a:r>
            <a:r>
              <a:rPr lang="es-ES" b="1" dirty="0"/>
              <a:t>)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61EFA2E-8EAA-4E1B-BAEB-735126500979}"/>
              </a:ext>
            </a:extLst>
          </p:cNvPr>
          <p:cNvCxnSpPr>
            <a:stCxn id="92" idx="3"/>
            <a:endCxn id="90" idx="1"/>
          </p:cNvCxnSpPr>
          <p:nvPr/>
        </p:nvCxnSpPr>
        <p:spPr>
          <a:xfrm>
            <a:off x="3146253" y="5438551"/>
            <a:ext cx="709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04768010-3892-4C7C-B3C6-A9B2564183BC}"/>
              </a:ext>
            </a:extLst>
          </p:cNvPr>
          <p:cNvCxnSpPr>
            <a:stCxn id="90" idx="3"/>
            <a:endCxn id="91" idx="1"/>
          </p:cNvCxnSpPr>
          <p:nvPr/>
        </p:nvCxnSpPr>
        <p:spPr>
          <a:xfrm>
            <a:off x="5735682" y="5438551"/>
            <a:ext cx="709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7200" b="1" dirty="0">
                <a:solidFill>
                  <a:schemeClr val="bg1"/>
                </a:solidFill>
              </a:rPr>
              <a:t>Gracias</a:t>
            </a:r>
            <a:endParaRPr lang="es-ES" sz="7200" dirty="0">
              <a:solidFill>
                <a:schemeClr val="accent4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16D68A-9D97-491D-B353-FF949A35011E}"/>
              </a:ext>
            </a:extLst>
          </p:cNvPr>
          <p:cNvSpPr txBox="1"/>
          <p:nvPr/>
        </p:nvSpPr>
        <p:spPr>
          <a:xfrm>
            <a:off x="3249521" y="5729581"/>
            <a:ext cx="56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José María </a:t>
            </a:r>
            <a:r>
              <a:rPr lang="es-ES" b="1" dirty="0" err="1">
                <a:solidFill>
                  <a:schemeClr val="bg1"/>
                </a:solidFill>
              </a:rPr>
              <a:t>Amusquívar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Poppe</a:t>
            </a:r>
            <a:r>
              <a:rPr lang="es-ES" b="1" dirty="0">
                <a:solidFill>
                  <a:schemeClr val="bg1"/>
                </a:solidFill>
              </a:rPr>
              <a:t> – Prashant Jeswani </a:t>
            </a:r>
            <a:r>
              <a:rPr lang="es-ES" b="1" dirty="0" err="1">
                <a:solidFill>
                  <a:schemeClr val="bg1"/>
                </a:solidFill>
              </a:rPr>
              <a:t>Tejwani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85</TotalTime>
  <Words>392</Words>
  <Application>Microsoft Office PowerPoint</Application>
  <PresentationFormat>Panorámica</PresentationFormat>
  <Paragraphs>71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Tema de Office</vt:lpstr>
      <vt:lpstr>Análisis de Componentes Principales Métodos Numéricos para la Computación</vt:lpstr>
      <vt:lpstr>Diapositiva de análisis de proyecto 3</vt:lpstr>
      <vt:lpstr>Diapositiva de análisis de proyecto 7</vt:lpstr>
      <vt:lpstr>Diapositiva de análisis de proyecto 4</vt:lpstr>
      <vt:lpstr>Diapositiva de análisis de proyecto 5</vt:lpstr>
      <vt:lpstr>Diapositiva de análisis de proyecto 6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Componentes Principales Métodos Numéricos para la Computación</dc:title>
  <dc:creator>Prashant Jeswani</dc:creator>
  <cp:lastModifiedBy>Prashant Jeswani</cp:lastModifiedBy>
  <cp:revision>27</cp:revision>
  <dcterms:created xsi:type="dcterms:W3CDTF">2021-01-28T19:53:12Z</dcterms:created>
  <dcterms:modified xsi:type="dcterms:W3CDTF">2021-01-28T21:18:29Z</dcterms:modified>
</cp:coreProperties>
</file>